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69" r:id="rId3"/>
    <p:sldId id="280" r:id="rId4"/>
    <p:sldId id="281" r:id="rId5"/>
    <p:sldId id="270" r:id="rId6"/>
    <p:sldId id="274" r:id="rId7"/>
    <p:sldId id="276" r:id="rId8"/>
    <p:sldId id="273" r:id="rId9"/>
    <p:sldId id="278" r:id="rId10"/>
    <p:sldId id="279" r:id="rId11"/>
    <p:sldId id="288" r:id="rId12"/>
    <p:sldId id="291" r:id="rId13"/>
    <p:sldId id="282" r:id="rId14"/>
    <p:sldId id="283" r:id="rId15"/>
    <p:sldId id="272" r:id="rId16"/>
    <p:sldId id="292" r:id="rId17"/>
    <p:sldId id="286" r:id="rId18"/>
    <p:sldId id="285" r:id="rId19"/>
    <p:sldId id="262" r:id="rId20"/>
    <p:sldId id="284" r:id="rId21"/>
    <p:sldId id="271" r:id="rId22"/>
    <p:sldId id="289" r:id="rId23"/>
    <p:sldId id="265" r:id="rId24"/>
    <p:sldId id="287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9D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09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0" y="36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677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129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077201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0275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869848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8654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4677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656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4/26/2018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258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76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4/26/2018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4102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5013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266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828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0581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321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490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25" y="0"/>
            <a:ext cx="9652000" cy="2852101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sz="6000" b="1" dirty="0" smtClean="0">
                <a:solidFill>
                  <a:srgbClr val="729D51"/>
                </a:solidFill>
                <a:latin typeface="Adobe Hebrew" panose="02040503050201020203" pitchFamily="18" charset="-79"/>
                <a:cs typeface="Adobe Hebrew" panose="02040503050201020203" pitchFamily="18" charset="-79"/>
              </a:rPr>
              <a:t>College of Arts and Sciences</a:t>
            </a:r>
            <a:endParaRPr lang="en-US" sz="6000" b="1" dirty="0">
              <a:solidFill>
                <a:srgbClr val="729D51"/>
              </a:solidFill>
              <a:latin typeface="Adobe Hebrew" panose="02040503050201020203" pitchFamily="18" charset="-79"/>
              <a:cs typeface="Adobe Hebrew" panose="02040503050201020203" pitchFamily="18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3925" y="3219452"/>
            <a:ext cx="8890000" cy="2063747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Spring Assembly 2018</a:t>
            </a:r>
          </a:p>
          <a:p>
            <a:pPr algn="ctr"/>
            <a:r>
              <a:rPr lang="en-US" sz="4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Dean Eric M. Eisenberg</a:t>
            </a:r>
            <a:endParaRPr lang="en-US" sz="4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903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Athelas" charset="0"/>
                <a:ea typeface="Athelas" charset="0"/>
                <a:cs typeface="Athelas" charset="0"/>
              </a:rPr>
              <a:t>Faculty Awards</a:t>
            </a:r>
            <a:endParaRPr lang="en-US" sz="4000" b="1" dirty="0">
              <a:latin typeface="Athelas" charset="0"/>
              <a:ea typeface="Athelas" charset="0"/>
              <a:cs typeface="Athelas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38495"/>
            <a:ext cx="10178322" cy="5368705"/>
          </a:xfrm>
        </p:spPr>
        <p:txBody>
          <a:bodyPr>
            <a:noAutofit/>
          </a:bodyPr>
          <a:lstStyle/>
          <a:p>
            <a:r>
              <a:rPr lang="en-US" sz="2400" b="1" dirty="0"/>
              <a:t>Outstanding Graduate Faculty Mentor Honorable Mention</a:t>
            </a:r>
          </a:p>
          <a:p>
            <a:pPr lvl="1"/>
            <a:r>
              <a:rPr lang="en-US" sz="2000" dirty="0"/>
              <a:t>Jonathan Rottenberg, Psychology</a:t>
            </a:r>
          </a:p>
          <a:p>
            <a:r>
              <a:rPr lang="en-US" sz="2400" b="1" dirty="0" smtClean="0"/>
              <a:t>Outstanding </a:t>
            </a:r>
            <a:r>
              <a:rPr lang="en-US" sz="2400" b="1" dirty="0"/>
              <a:t>Community-Engaged Teaching Award</a:t>
            </a:r>
          </a:p>
          <a:p>
            <a:pPr lvl="1"/>
            <a:r>
              <a:rPr lang="en-US" sz="2000" dirty="0"/>
              <a:t>Roberta Baer, </a:t>
            </a:r>
            <a:r>
              <a:rPr lang="en-US" sz="2000" dirty="0" smtClean="0"/>
              <a:t>Anthropology</a:t>
            </a:r>
            <a:endParaRPr lang="en-US" sz="2000" b="1" dirty="0" smtClean="0"/>
          </a:p>
          <a:p>
            <a:r>
              <a:rPr lang="en-US" sz="2400" b="1" dirty="0" smtClean="0"/>
              <a:t>Outstanding </a:t>
            </a:r>
            <a:r>
              <a:rPr lang="en-US" sz="2400" b="1" dirty="0"/>
              <a:t>Undergraduate Teaching </a:t>
            </a:r>
            <a:r>
              <a:rPr lang="en-US" sz="2400" b="1" dirty="0" smtClean="0"/>
              <a:t>Award</a:t>
            </a:r>
          </a:p>
          <a:p>
            <a:pPr lvl="1"/>
            <a:r>
              <a:rPr lang="en-US" sz="2000" dirty="0"/>
              <a:t>Fenda Akiwumi, School of Geosciences</a:t>
            </a:r>
          </a:p>
          <a:p>
            <a:pPr lvl="1"/>
            <a:r>
              <a:rPr lang="en-US" sz="2000" dirty="0"/>
              <a:t>Kelli Burns, Zimmerman School of Advertising and Mass Communications</a:t>
            </a:r>
          </a:p>
          <a:p>
            <a:pPr lvl="1"/>
            <a:r>
              <a:rPr lang="en-US" sz="2000" dirty="0"/>
              <a:t>Nathan Johnson, </a:t>
            </a:r>
            <a:r>
              <a:rPr lang="en-US" sz="2000" dirty="0" smtClean="0"/>
              <a:t>English</a:t>
            </a:r>
            <a:endParaRPr lang="en-US" sz="2000" dirty="0"/>
          </a:p>
          <a:p>
            <a:pPr lvl="1"/>
            <a:r>
              <a:rPr lang="en-US" sz="2000" dirty="0"/>
              <a:t>Marleah Dean Kruzel, </a:t>
            </a:r>
            <a:r>
              <a:rPr lang="en-US" sz="2000" dirty="0" smtClean="0"/>
              <a:t>Communication</a:t>
            </a:r>
            <a:endParaRPr lang="en-US" sz="2000" dirty="0"/>
          </a:p>
          <a:p>
            <a:pPr lvl="1"/>
            <a:r>
              <a:rPr lang="en-US" sz="2000" dirty="0"/>
              <a:t>Susan MacManus, School of Interdisciplinary Global Studies</a:t>
            </a:r>
          </a:p>
          <a:p>
            <a:pPr lvl="1"/>
            <a:r>
              <a:rPr lang="en-US" sz="2000" dirty="0"/>
              <a:t>Heather Sellers, </a:t>
            </a:r>
            <a:r>
              <a:rPr lang="en-US" sz="2000" dirty="0" smtClean="0"/>
              <a:t>English</a:t>
            </a:r>
            <a:endParaRPr lang="en-US" sz="2000" dirty="0"/>
          </a:p>
          <a:p>
            <a:pPr lvl="1"/>
            <a:r>
              <a:rPr lang="en-US" sz="2000" dirty="0"/>
              <a:t>Erica Toothman, </a:t>
            </a:r>
            <a:r>
              <a:rPr lang="en-US" sz="2000" dirty="0" smtClean="0"/>
              <a:t>Sociology</a:t>
            </a:r>
          </a:p>
          <a:p>
            <a:pPr marL="457200" lvl="1" indent="0">
              <a:buNone/>
            </a:pPr>
            <a:endParaRPr lang="en-US" sz="2000" dirty="0"/>
          </a:p>
          <a:p>
            <a:pPr lvl="1"/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507920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Athelas" charset="0"/>
                <a:ea typeface="Athelas" charset="0"/>
                <a:cs typeface="Athelas" charset="0"/>
              </a:rPr>
              <a:t>Faculty Awards</a:t>
            </a:r>
            <a:endParaRPr lang="en-US" sz="4000" b="1" dirty="0">
              <a:latin typeface="Athelas" charset="0"/>
              <a:ea typeface="Athelas" charset="0"/>
              <a:cs typeface="Athelas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41695"/>
            <a:ext cx="10178322" cy="5368705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Other Awards</a:t>
            </a:r>
          </a:p>
          <a:p>
            <a:pPr lvl="1"/>
            <a:r>
              <a:rPr lang="en-US" sz="2000" dirty="0"/>
              <a:t>Johnny El-Rady, 2018 Kosove Distinguished </a:t>
            </a:r>
            <a:r>
              <a:rPr lang="en-US" sz="2000" dirty="0" smtClean="0"/>
              <a:t>Undergraduate</a:t>
            </a:r>
            <a:r>
              <a:rPr lang="en-US" sz="2000" dirty="0"/>
              <a:t> </a:t>
            </a:r>
            <a:r>
              <a:rPr lang="en-US" sz="2000" dirty="0" smtClean="0"/>
              <a:t>Teaching                           and </a:t>
            </a:r>
            <a:r>
              <a:rPr lang="en-US" sz="2000" dirty="0"/>
              <a:t>Service Award, </a:t>
            </a:r>
            <a:r>
              <a:rPr lang="en-US" sz="2000" dirty="0" smtClean="0"/>
              <a:t>Cell </a:t>
            </a:r>
            <a:r>
              <a:rPr lang="en-US" sz="2000" dirty="0"/>
              <a:t>Biology, </a:t>
            </a:r>
            <a:r>
              <a:rPr lang="en-US" sz="2000" dirty="0" smtClean="0"/>
              <a:t>Microbiology</a:t>
            </a:r>
            <a:r>
              <a:rPr lang="en-US" sz="2000" dirty="0"/>
              <a:t> </a:t>
            </a:r>
            <a:r>
              <a:rPr lang="en-US" sz="2000" dirty="0" smtClean="0"/>
              <a:t>and </a:t>
            </a:r>
            <a:r>
              <a:rPr lang="en-US" sz="2000" dirty="0"/>
              <a:t>Molecular Biology</a:t>
            </a:r>
          </a:p>
          <a:p>
            <a:pPr lvl="1"/>
            <a:r>
              <a:rPr lang="en-US" sz="2000" dirty="0"/>
              <a:t>Robin Ersing, 2018 Distinguished Service Award, School of Public Affairs</a:t>
            </a:r>
          </a:p>
          <a:p>
            <a:pPr lvl="1"/>
            <a:r>
              <a:rPr lang="en-US" sz="2000" dirty="0"/>
              <a:t>Ylce Irizarry, Jerome Krivanek Distinguished Teaching Award, </a:t>
            </a:r>
            <a:r>
              <a:rPr lang="en-US" sz="2000" dirty="0" smtClean="0"/>
              <a:t>English</a:t>
            </a:r>
            <a:endParaRPr lang="en-US" sz="2000" dirty="0"/>
          </a:p>
          <a:p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773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Athelas" charset="0"/>
                <a:ea typeface="Athelas" charset="0"/>
                <a:cs typeface="Athelas" charset="0"/>
              </a:rPr>
              <a:t>Staff Award Recipients</a:t>
            </a:r>
            <a:endParaRPr lang="en-US" sz="4000" b="1" dirty="0">
              <a:latin typeface="Athelas" charset="0"/>
              <a:ea typeface="Athelas" charset="0"/>
              <a:cs typeface="Athelas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83113"/>
            <a:ext cx="10178322" cy="5527288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CAS Staff Awards:</a:t>
            </a:r>
          </a:p>
          <a:p>
            <a:r>
              <a:rPr lang="en-US" dirty="0" smtClean="0"/>
              <a:t>Stephanie Hill							Melissa </a:t>
            </a:r>
            <a:r>
              <a:rPr lang="en-US" dirty="0"/>
              <a:t>Lee</a:t>
            </a:r>
          </a:p>
          <a:p>
            <a:r>
              <a:rPr lang="en-US" dirty="0"/>
              <a:t>Kelly </a:t>
            </a:r>
            <a:r>
              <a:rPr lang="en-US" dirty="0" smtClean="0"/>
              <a:t>Pearson							Darlene </a:t>
            </a:r>
            <a:r>
              <a:rPr lang="en-US" dirty="0"/>
              <a:t>Corcoran</a:t>
            </a:r>
          </a:p>
          <a:p>
            <a:r>
              <a:rPr lang="en-US" dirty="0"/>
              <a:t>Tiffany </a:t>
            </a:r>
            <a:r>
              <a:rPr lang="en-US" dirty="0" smtClean="0"/>
              <a:t>Ferrer							Patricia </a:t>
            </a:r>
            <a:r>
              <a:rPr lang="en-US" dirty="0"/>
              <a:t>Garcia</a:t>
            </a:r>
          </a:p>
          <a:p>
            <a:r>
              <a:rPr lang="en-US" dirty="0"/>
              <a:t>Michelle </a:t>
            </a:r>
            <a:r>
              <a:rPr lang="en-US" dirty="0" smtClean="0"/>
              <a:t>Jahn</a:t>
            </a:r>
            <a:r>
              <a:rPr lang="en-US" dirty="0"/>
              <a:t>	</a:t>
            </a:r>
            <a:r>
              <a:rPr lang="en-US" dirty="0" smtClean="0"/>
              <a:t>						Jenny </a:t>
            </a:r>
            <a:r>
              <a:rPr lang="en-US" dirty="0"/>
              <a:t>Tavery</a:t>
            </a:r>
            <a:endParaRPr lang="en-US" dirty="0"/>
          </a:p>
          <a:p>
            <a:r>
              <a:rPr lang="en-US" dirty="0"/>
              <a:t>Leigh Anne </a:t>
            </a:r>
            <a:r>
              <a:rPr lang="en-US" dirty="0" smtClean="0"/>
              <a:t>Blackwell					Theresa </a:t>
            </a:r>
            <a:r>
              <a:rPr lang="en-US" dirty="0"/>
              <a:t>Lewis</a:t>
            </a:r>
          </a:p>
          <a:p>
            <a:r>
              <a:rPr lang="en-US" dirty="0"/>
              <a:t>Jimmy </a:t>
            </a:r>
            <a:r>
              <a:rPr lang="en-US" dirty="0" smtClean="0"/>
              <a:t>Suarez							</a:t>
            </a:r>
            <a:r>
              <a:rPr lang="sk-SK" dirty="0" err="1" smtClean="0"/>
              <a:t>Elizabeth</a:t>
            </a:r>
            <a:r>
              <a:rPr lang="sk-SK" dirty="0" smtClean="0"/>
              <a:t> </a:t>
            </a:r>
            <a:r>
              <a:rPr lang="sk-SK" dirty="0"/>
              <a:t>“</a:t>
            </a:r>
            <a:r>
              <a:rPr lang="sk-SK" dirty="0" err="1"/>
              <a:t>Sheela</a:t>
            </a:r>
            <a:r>
              <a:rPr lang="sk-SK" dirty="0"/>
              <a:t>” </a:t>
            </a:r>
            <a:r>
              <a:rPr lang="sk-SK" dirty="0" err="1"/>
              <a:t>Fernandez</a:t>
            </a:r>
            <a:endParaRPr lang="sk-SK" dirty="0"/>
          </a:p>
          <a:p>
            <a:r>
              <a:rPr lang="sk-SK" dirty="0" err="1"/>
              <a:t>Erin</a:t>
            </a:r>
            <a:r>
              <a:rPr lang="sk-SK" dirty="0"/>
              <a:t> </a:t>
            </a:r>
            <a:r>
              <a:rPr lang="sk-SK" dirty="0" err="1" smtClean="0"/>
              <a:t>Ives</a:t>
            </a:r>
            <a:r>
              <a:rPr lang="sk-SK" dirty="0"/>
              <a:t>	</a:t>
            </a:r>
            <a:r>
              <a:rPr lang="sk-SK" dirty="0" smtClean="0"/>
              <a:t>							</a:t>
            </a:r>
            <a:r>
              <a:rPr lang="sk-SK" dirty="0" err="1" smtClean="0"/>
              <a:t>Sharon</a:t>
            </a:r>
            <a:r>
              <a:rPr lang="sk-SK" dirty="0" smtClean="0"/>
              <a:t> </a:t>
            </a:r>
            <a:r>
              <a:rPr lang="sk-SK" dirty="0" err="1"/>
              <a:t>Addy</a:t>
            </a:r>
            <a:endParaRPr lang="sk-SK" dirty="0"/>
          </a:p>
          <a:p>
            <a:r>
              <a:rPr lang="sk-SK" dirty="0" err="1"/>
              <a:t>Ryan</a:t>
            </a:r>
            <a:r>
              <a:rPr lang="sk-SK" dirty="0"/>
              <a:t> </a:t>
            </a:r>
            <a:r>
              <a:rPr lang="sk-SK" dirty="0" err="1" smtClean="0"/>
              <a:t>Sabean</a:t>
            </a:r>
            <a:endParaRPr lang="sk-SK" dirty="0" smtClean="0"/>
          </a:p>
          <a:p>
            <a:endParaRPr lang="sk-SK" u="sng" dirty="0"/>
          </a:p>
          <a:p>
            <a:r>
              <a:rPr lang="sk-SK" sz="2000" b="1" dirty="0"/>
              <a:t>CAS </a:t>
            </a:r>
            <a:r>
              <a:rPr lang="sk-SK" sz="2000" b="1" dirty="0" err="1"/>
              <a:t>Recipients</a:t>
            </a:r>
            <a:r>
              <a:rPr lang="sk-SK" sz="2000" b="1" dirty="0"/>
              <a:t> of </a:t>
            </a:r>
            <a:r>
              <a:rPr lang="sk-SK" sz="2000" b="1" dirty="0" err="1"/>
              <a:t>the</a:t>
            </a:r>
            <a:r>
              <a:rPr lang="sk-SK" sz="2000" b="1" dirty="0"/>
              <a:t> </a:t>
            </a:r>
            <a:r>
              <a:rPr lang="sk-SK" sz="2000" b="1" dirty="0" smtClean="0"/>
              <a:t>USF </a:t>
            </a:r>
            <a:r>
              <a:rPr lang="sk-SK" sz="2000" b="1" dirty="0" err="1" smtClean="0"/>
              <a:t>Outstanding</a:t>
            </a:r>
            <a:r>
              <a:rPr lang="sk-SK" sz="2000" b="1" dirty="0" smtClean="0"/>
              <a:t> </a:t>
            </a:r>
            <a:r>
              <a:rPr lang="sk-SK" sz="2000" b="1" dirty="0" err="1"/>
              <a:t>Staff</a:t>
            </a:r>
            <a:r>
              <a:rPr lang="sk-SK" sz="2000" b="1" dirty="0"/>
              <a:t> </a:t>
            </a:r>
            <a:r>
              <a:rPr lang="sk-SK" sz="2000" b="1" dirty="0" err="1"/>
              <a:t>Award</a:t>
            </a:r>
            <a:r>
              <a:rPr lang="sk-SK" sz="2000" b="1" dirty="0"/>
              <a:t>:</a:t>
            </a:r>
            <a:endParaRPr lang="sk-SK" sz="2000" dirty="0"/>
          </a:p>
          <a:p>
            <a:r>
              <a:rPr lang="sk-SK" dirty="0" err="1"/>
              <a:t>Bruce</a:t>
            </a:r>
            <a:r>
              <a:rPr lang="sk-SK" dirty="0"/>
              <a:t> </a:t>
            </a:r>
            <a:r>
              <a:rPr lang="sk-SK" dirty="0" err="1" smtClean="0"/>
              <a:t>Smith</a:t>
            </a:r>
            <a:r>
              <a:rPr lang="sk-SK" dirty="0"/>
              <a:t>	</a:t>
            </a:r>
            <a:r>
              <a:rPr lang="sk-SK" dirty="0" smtClean="0"/>
              <a:t>						</a:t>
            </a:r>
            <a:r>
              <a:rPr lang="sk-SK" dirty="0" err="1" smtClean="0"/>
              <a:t>Tiffany</a:t>
            </a:r>
            <a:r>
              <a:rPr lang="sk-SK" dirty="0" smtClean="0"/>
              <a:t> </a:t>
            </a:r>
            <a:r>
              <a:rPr lang="sk-SK" dirty="0" err="1" smtClean="0"/>
              <a:t>Ferrer</a:t>
            </a:r>
            <a:endParaRPr lang="sk-SK" dirty="0" smtClean="0"/>
          </a:p>
          <a:p>
            <a:r>
              <a:rPr lang="en-US" dirty="0"/>
              <a:t>Anthony </a:t>
            </a:r>
            <a:r>
              <a:rPr lang="en-US" dirty="0"/>
              <a:t>Iannelli</a:t>
            </a:r>
            <a:r>
              <a:rPr lang="en-US" dirty="0"/>
              <a:t> 	</a:t>
            </a:r>
            <a:r>
              <a:rPr lang="en-US" dirty="0" smtClean="0"/>
              <a:t>					Denise </a:t>
            </a:r>
            <a:r>
              <a:rPr lang="en-US" dirty="0"/>
              <a:t>Marks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45090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178" y="658068"/>
            <a:ext cx="10178322" cy="1492132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Athelas" charset="0"/>
                <a:ea typeface="Athelas" charset="0"/>
                <a:cs typeface="Athelas" charset="0"/>
              </a:rPr>
              <a:t>Research</a:t>
            </a:r>
            <a:endParaRPr lang="en-US" sz="4000" b="1" dirty="0">
              <a:latin typeface="Athelas" charset="0"/>
              <a:ea typeface="Athelas" charset="0"/>
              <a:cs typeface="Athelas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178" y="1600200"/>
            <a:ext cx="10178322" cy="4650059"/>
          </a:xfrm>
        </p:spPr>
        <p:txBody>
          <a:bodyPr>
            <a:noAutofit/>
          </a:bodyPr>
          <a:lstStyle/>
          <a:p>
            <a:r>
              <a:rPr lang="en-US" sz="2400" dirty="0"/>
              <a:t>CAS faculty have been very successful in securing external research funding. </a:t>
            </a:r>
            <a:endParaRPr lang="en-US" sz="2400" dirty="0" smtClean="0"/>
          </a:p>
          <a:p>
            <a:pPr lvl="1"/>
            <a:r>
              <a:rPr lang="en-US" sz="2000" dirty="0" smtClean="0"/>
              <a:t>Faculty </a:t>
            </a:r>
            <a:r>
              <a:rPr lang="en-US" sz="2000" dirty="0"/>
              <a:t>within the CAS have secured 180 external awards to </a:t>
            </a:r>
            <a:r>
              <a:rPr lang="en-US" sz="2000" dirty="0" smtClean="0"/>
              <a:t>date: </a:t>
            </a:r>
          </a:p>
          <a:p>
            <a:pPr lvl="1"/>
            <a:r>
              <a:rPr lang="en-US" sz="2000" dirty="0" smtClean="0"/>
              <a:t>105 non-federal </a:t>
            </a:r>
            <a:r>
              <a:rPr lang="en-US" sz="2000" dirty="0"/>
              <a:t>and 75 </a:t>
            </a:r>
            <a:r>
              <a:rPr lang="en-US" sz="2000" dirty="0" smtClean="0"/>
              <a:t>federal </a:t>
            </a:r>
          </a:p>
          <a:p>
            <a:pPr lvl="1"/>
            <a:r>
              <a:rPr lang="en-US" sz="2000" dirty="0" smtClean="0"/>
              <a:t>The </a:t>
            </a:r>
            <a:r>
              <a:rPr lang="en-US" sz="2000" dirty="0"/>
              <a:t>corresponding awards dollars received is $15.8 million with </a:t>
            </a:r>
            <a:r>
              <a:rPr lang="en-US" sz="2000" dirty="0" smtClean="0"/>
              <a:t>                          $</a:t>
            </a:r>
            <a:r>
              <a:rPr lang="en-US" sz="2000" dirty="0"/>
              <a:t>4.2 million in </a:t>
            </a:r>
            <a:r>
              <a:rPr lang="en-US" sz="2000" dirty="0" smtClean="0"/>
              <a:t>non-federal </a:t>
            </a:r>
            <a:r>
              <a:rPr lang="en-US" sz="2000" dirty="0"/>
              <a:t>and $11.5 million in </a:t>
            </a:r>
            <a:r>
              <a:rPr lang="en-US" sz="2000" dirty="0" smtClean="0"/>
              <a:t>federal awards</a:t>
            </a:r>
            <a:endParaRPr lang="en-US" sz="2000" dirty="0"/>
          </a:p>
          <a:p>
            <a:r>
              <a:rPr lang="en-US" sz="2400" dirty="0"/>
              <a:t>CAS research expenditures also continue to rise. </a:t>
            </a:r>
            <a:r>
              <a:rPr lang="en-US" sz="2400" dirty="0" smtClean="0"/>
              <a:t>As </a:t>
            </a:r>
            <a:r>
              <a:rPr lang="en-US" sz="2400" dirty="0"/>
              <a:t>of the March 2018 closeout CAS research expenditures have exceeded $11 million with federal comprising over $10 million of these expenditures.</a:t>
            </a:r>
          </a:p>
          <a:p>
            <a:r>
              <a:rPr lang="en-US" sz="2400" dirty="0"/>
              <a:t>The College of Arts and Sciences effective F&amp;A rate, a key USF research metric, remains one of the highest within the </a:t>
            </a:r>
            <a:r>
              <a:rPr lang="en-US" sz="2400" dirty="0" smtClean="0"/>
              <a:t>                  university </a:t>
            </a:r>
            <a:r>
              <a:rPr lang="en-US" sz="2400" dirty="0" smtClean="0"/>
              <a:t>with </a:t>
            </a:r>
            <a:r>
              <a:rPr lang="en-US" sz="2400" dirty="0"/>
              <a:t>an average F&amp;A rate 27.6%.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9436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35000"/>
            <a:ext cx="8596668" cy="13208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Athelas" charset="0"/>
                <a:ea typeface="Athelas" charset="0"/>
                <a:cs typeface="Athelas" charset="0"/>
              </a:rPr>
              <a:t>Research</a:t>
            </a:r>
            <a:endParaRPr lang="en-US" sz="4000" b="1" dirty="0">
              <a:latin typeface="Athelas" charset="0"/>
              <a:ea typeface="Athelas" charset="0"/>
              <a:cs typeface="Athelas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45917"/>
            <a:ext cx="10178322" cy="4727005"/>
          </a:xfrm>
        </p:spPr>
        <p:txBody>
          <a:bodyPr>
            <a:noAutofit/>
          </a:bodyPr>
          <a:lstStyle/>
          <a:p>
            <a:r>
              <a:rPr lang="en-US" sz="2400" dirty="0"/>
              <a:t>Internal awards in </a:t>
            </a:r>
            <a:r>
              <a:rPr lang="en-US" sz="2400" dirty="0" smtClean="0"/>
              <a:t>2017</a:t>
            </a:r>
          </a:p>
          <a:p>
            <a:pPr lvl="1"/>
            <a:r>
              <a:rPr lang="en-US" sz="2000" dirty="0" smtClean="0"/>
              <a:t>Of </a:t>
            </a:r>
            <a:r>
              <a:rPr lang="en-US" sz="2000" dirty="0"/>
              <a:t>the 50 travel applications currently under review by the CAS Faculty Development Committee, 30-35 are expected to be funded for the spring </a:t>
            </a:r>
            <a:r>
              <a:rPr lang="en-US" sz="2000" dirty="0" smtClean="0"/>
              <a:t>cycle </a:t>
            </a:r>
          </a:p>
          <a:p>
            <a:pPr lvl="1"/>
            <a:r>
              <a:rPr lang="en-US" sz="2000" dirty="0" smtClean="0"/>
              <a:t>A </a:t>
            </a:r>
            <a:r>
              <a:rPr lang="en-US" sz="2000" dirty="0"/>
              <a:t>second call for proposals will be made in July in anticipation of a fall </a:t>
            </a:r>
            <a:r>
              <a:rPr lang="en-US" sz="2000" dirty="0" smtClean="0"/>
              <a:t>                2018 </a:t>
            </a:r>
            <a:r>
              <a:rPr lang="en-US" sz="2000" dirty="0"/>
              <a:t>funding </a:t>
            </a:r>
            <a:r>
              <a:rPr lang="en-US" sz="2000" dirty="0" smtClean="0"/>
              <a:t>cycle</a:t>
            </a:r>
            <a:endParaRPr lang="en-US" sz="2000" dirty="0"/>
          </a:p>
          <a:p>
            <a:r>
              <a:rPr lang="en-US" sz="2400" dirty="0"/>
              <a:t>In 2017, CAS </a:t>
            </a:r>
            <a:r>
              <a:rPr lang="en-US" sz="2400" dirty="0" smtClean="0"/>
              <a:t>Office of Research Support </a:t>
            </a:r>
            <a:r>
              <a:rPr lang="en-US" sz="2400" dirty="0"/>
              <a:t>supported 4 equipment proposals to date </a:t>
            </a:r>
            <a:r>
              <a:rPr lang="en-US" sz="2400" dirty="0" smtClean="0"/>
              <a:t>and has </a:t>
            </a:r>
            <a:r>
              <a:rPr lang="en-US" sz="2400" dirty="0"/>
              <a:t>provided matching funds for an additional 6 </a:t>
            </a:r>
            <a:r>
              <a:rPr lang="en-US" sz="2400" dirty="0" smtClean="0"/>
              <a:t>USF-ORI </a:t>
            </a:r>
            <a:r>
              <a:rPr lang="en-US" sz="2400" dirty="0"/>
              <a:t>EAIG applications. </a:t>
            </a:r>
            <a:endParaRPr lang="en-US" sz="2400" dirty="0" smtClean="0"/>
          </a:p>
          <a:p>
            <a:pPr lvl="1"/>
            <a:r>
              <a:rPr lang="en-US" sz="2000" dirty="0" smtClean="0"/>
              <a:t>Commitments </a:t>
            </a:r>
            <a:r>
              <a:rPr lang="en-US" sz="2000" dirty="0"/>
              <a:t>year-to-date total ~$160K with an additional $70K in </a:t>
            </a:r>
            <a:r>
              <a:rPr lang="en-US" sz="2000" dirty="0" smtClean="0"/>
              <a:t>                matching </a:t>
            </a:r>
            <a:r>
              <a:rPr lang="en-US" sz="2000" dirty="0"/>
              <a:t>funds from individual faculty and departments.</a:t>
            </a:r>
          </a:p>
        </p:txBody>
      </p:sp>
    </p:spTree>
    <p:extLst>
      <p:ext uri="{BB962C8B-B14F-4D97-AF65-F5344CB8AC3E}">
        <p14:creationId xmlns:p14="http://schemas.microsoft.com/office/powerpoint/2010/main" val="182622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301" y="479866"/>
            <a:ext cx="10178322" cy="1492132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Athelas" charset="0"/>
                <a:ea typeface="Athelas" charset="0"/>
                <a:cs typeface="Athelas" charset="0"/>
              </a:rPr>
              <a:t>Community Engagement and Partnerships</a:t>
            </a:r>
            <a:endParaRPr lang="en-US" sz="4000" dirty="0">
              <a:latin typeface="Athelas" charset="0"/>
              <a:ea typeface="Athelas" charset="0"/>
              <a:cs typeface="Athelas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2301" y="1817649"/>
            <a:ext cx="10270273" cy="4864098"/>
          </a:xfrm>
        </p:spPr>
        <p:txBody>
          <a:bodyPr>
            <a:normAutofit/>
          </a:bodyPr>
          <a:lstStyle/>
          <a:p>
            <a:r>
              <a:rPr lang="en-US" sz="2400" dirty="0"/>
              <a:t>Over 125 College-wide events in the 2017-2018 academic </a:t>
            </a:r>
            <a:r>
              <a:rPr lang="en-US" sz="2400" dirty="0" smtClean="0"/>
              <a:t>year!  Highlights </a:t>
            </a:r>
            <a:r>
              <a:rPr lang="en-US" sz="2400" dirty="0"/>
              <a:t>include: </a:t>
            </a:r>
          </a:p>
          <a:p>
            <a:pPr lvl="1"/>
            <a:r>
              <a:rPr lang="en-US" dirty="0" smtClean="0"/>
              <a:t>The </a:t>
            </a:r>
            <a:r>
              <a:rPr lang="en-US" b="1" dirty="0"/>
              <a:t>Trail Blazers Lecture Series </a:t>
            </a:r>
            <a:r>
              <a:rPr lang="en-US" dirty="0"/>
              <a:t>celebrated </a:t>
            </a:r>
            <a:r>
              <a:rPr lang="en-US" dirty="0" smtClean="0"/>
              <a:t>its </a:t>
            </a:r>
            <a:r>
              <a:rPr lang="en-US" dirty="0"/>
              <a:t>40</a:t>
            </a:r>
            <a:r>
              <a:rPr lang="en-US" baseline="30000" dirty="0"/>
              <a:t>th</a:t>
            </a:r>
            <a:r>
              <a:rPr lang="en-US" dirty="0"/>
              <a:t> anniversary </a:t>
            </a:r>
          </a:p>
          <a:p>
            <a:pPr lvl="1"/>
            <a:r>
              <a:rPr lang="en-US" b="1" dirty="0"/>
              <a:t>Frontier Forum Lecture Series </a:t>
            </a:r>
            <a:r>
              <a:rPr lang="en-US" dirty="0"/>
              <a:t>brought in Scott Friedman (Beatles Expert); Wesley Lowery </a:t>
            </a:r>
            <a:r>
              <a:rPr lang="en-US" dirty="0" smtClean="0"/>
              <a:t>                  (</a:t>
            </a:r>
            <a:r>
              <a:rPr lang="en-US" dirty="0"/>
              <a:t>Black </a:t>
            </a:r>
            <a:r>
              <a:rPr lang="en-US" dirty="0" smtClean="0"/>
              <a:t>Lives </a:t>
            </a:r>
            <a:r>
              <a:rPr lang="en-US" dirty="0"/>
              <a:t>Matter Expert and Journalist) and Ellen Prager (Marine Biologist &amp; Author) </a:t>
            </a:r>
            <a:endParaRPr lang="en-US" dirty="0" smtClean="0"/>
          </a:p>
          <a:p>
            <a:pPr lvl="1"/>
            <a:r>
              <a:rPr lang="en-US" b="1" dirty="0" smtClean="0"/>
              <a:t>Humanities Institute </a:t>
            </a:r>
            <a:r>
              <a:rPr lang="en-US" dirty="0" smtClean="0"/>
              <a:t>sponsored “Humanities and Hops” in Seminole Heights, quarterly book              groups, and a Shimberg Health Sciences event inspired by Harry Potter and Medicine</a:t>
            </a:r>
            <a:endParaRPr lang="en-US" dirty="0"/>
          </a:p>
          <a:p>
            <a:pPr lvl="1"/>
            <a:r>
              <a:rPr lang="en-US" b="1" dirty="0"/>
              <a:t>Dept. of Mathematics and Statistics </a:t>
            </a:r>
            <a:r>
              <a:rPr lang="en-US" dirty="0"/>
              <a:t>premiere R. Kent Nagle Lecture featured Colin Adams, Ph.D</a:t>
            </a:r>
            <a:r>
              <a:rPr lang="en-US" dirty="0" smtClean="0"/>
              <a:t>., </a:t>
            </a:r>
            <a:r>
              <a:rPr lang="en-US" dirty="0"/>
              <a:t>and his work on topology – and awarded its first recipient for the R. Kent Nagle Endowed Scholarship</a:t>
            </a:r>
          </a:p>
          <a:p>
            <a:pPr lvl="1"/>
            <a:r>
              <a:rPr lang="en-US" dirty="0"/>
              <a:t>The </a:t>
            </a:r>
            <a:r>
              <a:rPr lang="en-US" b="1" dirty="0"/>
              <a:t>Botanical Gardens </a:t>
            </a:r>
            <a:r>
              <a:rPr lang="en-US" dirty="0"/>
              <a:t>took their annual Taste of Honey event to a new level and incorporated </a:t>
            </a:r>
            <a:r>
              <a:rPr lang="en-US" dirty="0" smtClean="0"/>
              <a:t>                      a </a:t>
            </a:r>
            <a:r>
              <a:rPr lang="en-US" dirty="0"/>
              <a:t>garden luncheon into the event</a:t>
            </a:r>
          </a:p>
          <a:p>
            <a:pPr lvl="1"/>
            <a:r>
              <a:rPr lang="en-US" dirty="0"/>
              <a:t>The new </a:t>
            </a:r>
            <a:r>
              <a:rPr lang="en-US" b="1" dirty="0"/>
              <a:t>Institute on Russia </a:t>
            </a:r>
            <a:r>
              <a:rPr lang="en-US" dirty="0"/>
              <a:t>hosted Marvin Kalb (Journalist) and Former U.S. Ambassador </a:t>
            </a:r>
            <a:r>
              <a:rPr lang="en-US" dirty="0" smtClean="0"/>
              <a:t>                              to </a:t>
            </a:r>
            <a:r>
              <a:rPr lang="en-US" dirty="0"/>
              <a:t>Russia, John Beyrle</a:t>
            </a:r>
          </a:p>
          <a:p>
            <a:pPr lvl="1"/>
            <a:r>
              <a:rPr lang="en-US" dirty="0"/>
              <a:t>The </a:t>
            </a:r>
            <a:r>
              <a:rPr lang="en-US" b="1" dirty="0" smtClean="0"/>
              <a:t>Dept. of </a:t>
            </a:r>
            <a:r>
              <a:rPr lang="en-US" b="1" dirty="0"/>
              <a:t>English </a:t>
            </a:r>
            <a:r>
              <a:rPr lang="en-US" dirty="0"/>
              <a:t>was a major sponsor at the Association of Writers and Writing </a:t>
            </a:r>
            <a:r>
              <a:rPr lang="en-US" dirty="0" smtClean="0"/>
              <a:t>Programs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41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latin typeface="Athelas"/>
              </a:rPr>
              <a:t>Development</a:t>
            </a:r>
            <a:endParaRPr lang="en-US" sz="4000" b="1" dirty="0">
              <a:latin typeface="Athela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/>
          <a:lstStyle/>
          <a:p>
            <a:r>
              <a:rPr lang="en-US" sz="2000" dirty="0"/>
              <a:t>The College of Arts and Sciences Unstoppable Campaign </a:t>
            </a:r>
            <a:r>
              <a:rPr lang="en-US" sz="2000" dirty="0" smtClean="0"/>
              <a:t>goal: </a:t>
            </a:r>
            <a:r>
              <a:rPr lang="en-US" sz="2000" dirty="0"/>
              <a:t>$19,311,125.  </a:t>
            </a:r>
          </a:p>
          <a:p>
            <a:r>
              <a:rPr lang="en-US" sz="2000" dirty="0"/>
              <a:t>As of April 26, 2018, we have raised a total $26,895,430, at 137% of goal.  </a:t>
            </a:r>
          </a:p>
          <a:p>
            <a:r>
              <a:rPr lang="en-US" sz="2000" dirty="0"/>
              <a:t>We expect to exceed CAS’ stretch goal of $27,000,000 before </a:t>
            </a:r>
            <a:r>
              <a:rPr lang="en-US" sz="2000" dirty="0" smtClean="0"/>
              <a:t>the end </a:t>
            </a:r>
            <a:r>
              <a:rPr lang="en-US" sz="2000" dirty="0"/>
              <a:t>of this fiscal year.</a:t>
            </a:r>
          </a:p>
          <a:p>
            <a:r>
              <a:rPr lang="en-US" sz="2000" dirty="0"/>
              <a:t>14,085 donors contributed to the college to support student success and research. </a:t>
            </a:r>
            <a:endParaRPr lang="en-US" sz="2000" dirty="0" smtClean="0"/>
          </a:p>
          <a:p>
            <a:r>
              <a:rPr lang="en-US" sz="2000" b="1" dirty="0" smtClean="0"/>
              <a:t>THANK YOU FOR YOUR SUPPORT!</a:t>
            </a:r>
            <a:endParaRPr lang="en-US" sz="20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713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Athelas"/>
              </a:rPr>
              <a:t>Budget Outlook FL SUS</a:t>
            </a:r>
            <a:endParaRPr lang="en-US" sz="4000" b="1" dirty="0">
              <a:latin typeface="Athela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18013"/>
            <a:ext cx="4593166" cy="5336771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FY2019 Budget Outlook for Florida SUS </a:t>
            </a:r>
            <a:endParaRPr lang="en-US" sz="1800" dirty="0"/>
          </a:p>
          <a:p>
            <a:pPr lvl="0"/>
            <a:r>
              <a:rPr lang="en-US" dirty="0"/>
              <a:t>Increased Bright Future Program</a:t>
            </a:r>
            <a:endParaRPr lang="en-US" sz="2800" dirty="0"/>
          </a:p>
          <a:p>
            <a:pPr lvl="1"/>
            <a:r>
              <a:rPr lang="en-US" dirty="0"/>
              <a:t>$520 million (record high)</a:t>
            </a:r>
          </a:p>
          <a:p>
            <a:pPr lvl="2"/>
            <a:r>
              <a:rPr lang="en-US" sz="1600" dirty="0"/>
              <a:t>Academic Scholars – 100% tuition + $300 books</a:t>
            </a:r>
          </a:p>
          <a:p>
            <a:pPr lvl="2"/>
            <a:r>
              <a:rPr lang="en-US" sz="1600" dirty="0"/>
              <a:t>Medallion Scholars – 75% tuition</a:t>
            </a:r>
          </a:p>
          <a:p>
            <a:pPr lvl="1"/>
            <a:r>
              <a:rPr lang="en-US" dirty="0"/>
              <a:t>Available for summer term</a:t>
            </a:r>
          </a:p>
          <a:p>
            <a:pPr lvl="0"/>
            <a:r>
              <a:rPr lang="en-US" dirty="0"/>
              <a:t>Increase need-based financial aid program</a:t>
            </a:r>
            <a:endParaRPr lang="en-US" sz="2800" dirty="0"/>
          </a:p>
          <a:p>
            <a:pPr lvl="1"/>
            <a:r>
              <a:rPr lang="en-US" dirty="0"/>
              <a:t>Provides support for an estimated 236,724 students</a:t>
            </a:r>
          </a:p>
          <a:p>
            <a:pPr lvl="1"/>
            <a:r>
              <a:rPr lang="en-US" dirty="0"/>
              <a:t>Average award  = $1,155</a:t>
            </a:r>
          </a:p>
          <a:p>
            <a:pPr lvl="0"/>
            <a:r>
              <a:rPr lang="en-US" dirty="0"/>
              <a:t>World Class Faculty &amp; Scholar Program</a:t>
            </a:r>
            <a:endParaRPr lang="en-US" sz="2800" dirty="0"/>
          </a:p>
          <a:p>
            <a:pPr lvl="1"/>
            <a:r>
              <a:rPr lang="en-US" dirty="0"/>
              <a:t>Additional $20 million</a:t>
            </a:r>
          </a:p>
          <a:p>
            <a:pPr lvl="1"/>
            <a:r>
              <a:rPr lang="en-US" dirty="0"/>
              <a:t>Total $91 million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516034" y="1388226"/>
            <a:ext cx="4593166" cy="53367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Professional and Graduate Degree Excellence Program</a:t>
            </a:r>
            <a:endParaRPr lang="en-US" sz="2800" dirty="0" smtClean="0"/>
          </a:p>
          <a:p>
            <a:pPr lvl="1"/>
            <a:r>
              <a:rPr lang="en-US" dirty="0" smtClean="0"/>
              <a:t>Additional $10 million</a:t>
            </a:r>
          </a:p>
          <a:p>
            <a:pPr lvl="1"/>
            <a:r>
              <a:rPr lang="en-US" dirty="0" smtClean="0"/>
              <a:t>Total $60 million</a:t>
            </a:r>
          </a:p>
          <a:p>
            <a:r>
              <a:rPr lang="en-US" dirty="0" smtClean="0"/>
              <a:t>Performance Based Funding (results expected later this summer)</a:t>
            </a:r>
            <a:endParaRPr lang="en-US" sz="2800" dirty="0" smtClean="0"/>
          </a:p>
          <a:p>
            <a:pPr lvl="1"/>
            <a:r>
              <a:rPr lang="en-US" dirty="0" smtClean="0"/>
              <a:t>Additional $20 million in state funding</a:t>
            </a:r>
          </a:p>
          <a:p>
            <a:pPr lvl="1"/>
            <a:r>
              <a:rPr lang="en-US" dirty="0" smtClean="0"/>
              <a:t>Total $560 million</a:t>
            </a:r>
          </a:p>
          <a:p>
            <a:pPr lvl="2"/>
            <a:r>
              <a:rPr lang="en-US" sz="1600" dirty="0" smtClean="0"/>
              <a:t>State’s share $265 million</a:t>
            </a:r>
          </a:p>
          <a:p>
            <a:pPr lvl="2"/>
            <a:r>
              <a:rPr lang="en-US" sz="1600" dirty="0" smtClean="0"/>
              <a:t>Universities share $295 million</a:t>
            </a:r>
          </a:p>
          <a:p>
            <a:r>
              <a:rPr lang="en-US" dirty="0" smtClean="0"/>
              <a:t>Preeminence Funding – $20 million </a:t>
            </a:r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03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Athelas"/>
              </a:rPr>
              <a:t>Budget Outlook CAS</a:t>
            </a:r>
            <a:endParaRPr lang="en-US" sz="4000" b="1" dirty="0">
              <a:latin typeface="Athela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54695"/>
            <a:ext cx="10178322" cy="4754880"/>
          </a:xfrm>
        </p:spPr>
        <p:txBody>
          <a:bodyPr>
            <a:normAutofit/>
          </a:bodyPr>
          <a:lstStyle/>
          <a:p>
            <a:r>
              <a:rPr lang="en-US" sz="2400" b="1" dirty="0"/>
              <a:t>FY2019 Budget Outlook for CAS</a:t>
            </a:r>
            <a:endParaRPr lang="en-US" sz="2400" dirty="0"/>
          </a:p>
          <a:p>
            <a:pPr lvl="0"/>
            <a:r>
              <a:rPr lang="en-US" sz="2400" dirty="0"/>
              <a:t>Approved 1xonly funding for class size initiative</a:t>
            </a:r>
          </a:p>
          <a:p>
            <a:pPr lvl="1"/>
            <a:r>
              <a:rPr lang="en-US" sz="2000" dirty="0"/>
              <a:t>20 new 9mo Visiting Instructors (ENG, MTH, WLE, COM, PSY)</a:t>
            </a:r>
          </a:p>
          <a:p>
            <a:pPr lvl="1"/>
            <a:r>
              <a:rPr lang="en-US" sz="2000" dirty="0"/>
              <a:t>Total $1,056,250 (includes salary &amp; benefits)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95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>
                <a:latin typeface="Athelas" charset="0"/>
                <a:ea typeface="Athelas" charset="0"/>
                <a:cs typeface="Athelas" charset="0"/>
              </a:rPr>
              <a:t>Strategic Changes in 2017-2018</a:t>
            </a:r>
            <a:endParaRPr lang="en-US" sz="4000" b="1" dirty="0">
              <a:latin typeface="Athelas" charset="0"/>
              <a:ea typeface="Athelas" charset="0"/>
              <a:cs typeface="Athelas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67670"/>
            <a:ext cx="10178322" cy="5010827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New </a:t>
            </a:r>
            <a:r>
              <a:rPr lang="en-US" sz="2400" b="1" dirty="0"/>
              <a:t>Budget Model for </a:t>
            </a:r>
            <a:r>
              <a:rPr lang="en-US" sz="2400" b="1" dirty="0" smtClean="0"/>
              <a:t>CAS (gives departments greater flexibility and control)</a:t>
            </a:r>
            <a:endParaRPr lang="en-US" sz="2400" b="1" dirty="0"/>
          </a:p>
          <a:p>
            <a:pPr lvl="0"/>
            <a:r>
              <a:rPr lang="en-US" sz="2400" dirty="0"/>
              <a:t>Recurring E&amp;G Base Budget</a:t>
            </a:r>
          </a:p>
          <a:p>
            <a:pPr lvl="1"/>
            <a:r>
              <a:rPr lang="en-US" sz="2000" dirty="0"/>
              <a:t>Initiated meetings with </a:t>
            </a:r>
            <a:r>
              <a:rPr lang="en-US" sz="2000" dirty="0" smtClean="0"/>
              <a:t>Dept. </a:t>
            </a:r>
            <a:r>
              <a:rPr lang="en-US" sz="2000" dirty="0"/>
              <a:t>Chairs re: recently vacated faculty lines</a:t>
            </a:r>
          </a:p>
          <a:p>
            <a:pPr lvl="1"/>
            <a:r>
              <a:rPr lang="en-US" sz="2000" dirty="0"/>
              <a:t>Reserved faculty rate/positions for searches with hire date eff: Fall 2019</a:t>
            </a:r>
          </a:p>
          <a:p>
            <a:pPr lvl="1"/>
            <a:r>
              <a:rPr lang="en-US" sz="2000" dirty="0"/>
              <a:t>Start-up must be considered collectively for SNSM searches</a:t>
            </a:r>
          </a:p>
          <a:p>
            <a:pPr lvl="1"/>
            <a:r>
              <a:rPr lang="en-US" sz="2000" dirty="0"/>
              <a:t>Rolling approvals for faculty searches from Academic Affairs (earlier </a:t>
            </a:r>
            <a:r>
              <a:rPr lang="en-US" sz="2000" dirty="0" smtClean="0"/>
              <a:t>                start </a:t>
            </a:r>
            <a:r>
              <a:rPr lang="en-US" sz="2000" dirty="0"/>
              <a:t>for CAS depts.)</a:t>
            </a:r>
          </a:p>
          <a:p>
            <a:pPr lvl="0"/>
            <a:r>
              <a:rPr lang="en-US" sz="2400" dirty="0"/>
              <a:t>FY2019 Operating Budget</a:t>
            </a:r>
          </a:p>
          <a:p>
            <a:pPr lvl="1"/>
            <a:r>
              <a:rPr lang="en-US" sz="2000" dirty="0"/>
              <a:t>Plan, Prepare and Approval process will be a summer task for CASDO </a:t>
            </a:r>
            <a:r>
              <a:rPr lang="en-US" sz="2000" dirty="0" smtClean="0"/>
              <a:t>                       and </a:t>
            </a:r>
            <a:r>
              <a:rPr lang="en-US" sz="2000" dirty="0"/>
              <a:t>academic departments</a:t>
            </a:r>
          </a:p>
          <a:p>
            <a:pPr lvl="1"/>
            <a:r>
              <a:rPr lang="en-US" sz="2000" dirty="0"/>
              <a:t>Increase transparency and accountability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95773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Athelas" charset="0"/>
                <a:ea typeface="Athelas" charset="0"/>
                <a:cs typeface="Athelas" charset="0"/>
              </a:rPr>
              <a:t>Things to Celebrate!</a:t>
            </a:r>
            <a:endParaRPr lang="en-US" sz="4000" b="1" dirty="0">
              <a:latin typeface="Athelas" charset="0"/>
              <a:ea typeface="Athelas" charset="0"/>
              <a:cs typeface="Athelas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60293"/>
            <a:ext cx="10178322" cy="4117699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USF very likely to join UF and FSU as preeminent in the state</a:t>
            </a:r>
          </a:p>
          <a:p>
            <a:r>
              <a:rPr lang="en-US" sz="2400" dirty="0" smtClean="0"/>
              <a:t>CAS </a:t>
            </a:r>
            <a:r>
              <a:rPr lang="en-US" sz="2400" dirty="0"/>
              <a:t>outperforming </a:t>
            </a:r>
            <a:r>
              <a:rPr lang="en-US" sz="2400" dirty="0" smtClean="0"/>
              <a:t>all </a:t>
            </a:r>
            <a:r>
              <a:rPr lang="en-US" sz="2400" dirty="0"/>
              <a:t>of our </a:t>
            </a:r>
            <a:r>
              <a:rPr lang="en-US" sz="2400" dirty="0" smtClean="0"/>
              <a:t>goals </a:t>
            </a:r>
            <a:r>
              <a:rPr lang="en-US" sz="2400" dirty="0"/>
              <a:t>and metrics</a:t>
            </a:r>
          </a:p>
          <a:p>
            <a:r>
              <a:rPr lang="en-US" sz="2400" dirty="0" smtClean="0"/>
              <a:t>Most talented, most diverse undergraduate class in our history</a:t>
            </a:r>
          </a:p>
          <a:p>
            <a:r>
              <a:rPr lang="en-US" sz="2400" dirty="0" smtClean="0"/>
              <a:t>Most productive year in research and scholarship</a:t>
            </a:r>
          </a:p>
          <a:p>
            <a:r>
              <a:rPr lang="en-US" sz="2400" dirty="0" smtClean="0"/>
              <a:t>Overwhelming success in tenure and promotion process</a:t>
            </a:r>
          </a:p>
          <a:p>
            <a:r>
              <a:rPr lang="en-US" sz="2400" dirty="0" smtClean="0"/>
              <a:t>Florida legislature made a huge investment this year in student financial aid</a:t>
            </a:r>
          </a:p>
          <a:p>
            <a:r>
              <a:rPr lang="en-US" sz="2400" dirty="0" smtClean="0"/>
              <a:t>Identified as a top young university (founded post 1950) and                       hosting the Times Higher Education Summit in June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05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>
                <a:latin typeface="Athelas" charset="0"/>
                <a:ea typeface="Athelas" charset="0"/>
                <a:cs typeface="Athelas" charset="0"/>
              </a:rPr>
              <a:t>Strategic </a:t>
            </a:r>
            <a:r>
              <a:rPr lang="en-US" sz="4000" b="1" dirty="0">
                <a:latin typeface="Athelas" charset="0"/>
                <a:ea typeface="Athelas" charset="0"/>
                <a:cs typeface="Athelas" charset="0"/>
              </a:rPr>
              <a:t>Changes in 2017-2018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Autofit/>
          </a:bodyPr>
          <a:lstStyle/>
          <a:p>
            <a:r>
              <a:rPr lang="en-US" sz="2400" dirty="0"/>
              <a:t>Created an integrated office of Communication, Community and Global Engagement to better tell our story to all interested stakeholders</a:t>
            </a:r>
          </a:p>
          <a:p>
            <a:r>
              <a:rPr lang="en-US" sz="2400" dirty="0"/>
              <a:t>New USF strategic plan under development that will better reflect CAS interests</a:t>
            </a:r>
          </a:p>
          <a:p>
            <a:r>
              <a:rPr lang="en-US" sz="2400" dirty="0"/>
              <a:t>Launched two new research institutes</a:t>
            </a:r>
          </a:p>
          <a:p>
            <a:pPr lvl="1"/>
            <a:r>
              <a:rPr lang="en-US" sz="2000" dirty="0"/>
              <a:t>USF </a:t>
            </a:r>
            <a:r>
              <a:rPr lang="en-US" sz="2000" dirty="0" smtClean="0"/>
              <a:t>Institute on Russia </a:t>
            </a:r>
            <a:r>
              <a:rPr lang="en-US" sz="2000" dirty="0"/>
              <a:t>(Golfo </a:t>
            </a:r>
            <a:r>
              <a:rPr lang="en-US" sz="2000" dirty="0"/>
              <a:t>Alexopolous</a:t>
            </a:r>
            <a:r>
              <a:rPr lang="en-US" sz="2000" dirty="0"/>
              <a:t>)</a:t>
            </a:r>
          </a:p>
          <a:p>
            <a:pPr lvl="1"/>
            <a:r>
              <a:rPr lang="en-US" sz="2000" dirty="0"/>
              <a:t>Institute for the Advanced Study of Culture and the Environment (Charles Stanish)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3133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278" y="684871"/>
            <a:ext cx="10178322" cy="1227746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Athelas" charset="0"/>
                <a:ea typeface="Athelas" charset="0"/>
                <a:cs typeface="Athelas" charset="0"/>
              </a:rPr>
              <a:t>Challenges</a:t>
            </a:r>
            <a:endParaRPr lang="en-US" sz="4000" b="1" dirty="0">
              <a:latin typeface="Athelas" charset="0"/>
              <a:ea typeface="Athelas" charset="0"/>
              <a:cs typeface="Athelas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8278" y="1729679"/>
            <a:ext cx="10178322" cy="4449336"/>
          </a:xfrm>
        </p:spPr>
        <p:txBody>
          <a:bodyPr>
            <a:noAutofit/>
          </a:bodyPr>
          <a:lstStyle/>
          <a:p>
            <a:r>
              <a:rPr lang="en-US" sz="2400" dirty="0"/>
              <a:t>Promoting the USF brand beyond the region</a:t>
            </a:r>
          </a:p>
          <a:p>
            <a:r>
              <a:rPr lang="en-US" sz="2400" dirty="0" smtClean="0"/>
              <a:t>Competing for (and retaining) talent at a higher level                         (difficult and expensive)</a:t>
            </a:r>
          </a:p>
          <a:p>
            <a:r>
              <a:rPr lang="en-US" sz="2400" dirty="0" smtClean="0"/>
              <a:t>Modernizing and maintaining our research infrastructure</a:t>
            </a:r>
          </a:p>
          <a:p>
            <a:r>
              <a:rPr lang="en-US" sz="2400" dirty="0" smtClean="0"/>
              <a:t>Building new facilities and updating the ones we have</a:t>
            </a:r>
          </a:p>
          <a:p>
            <a:r>
              <a:rPr lang="en-US" sz="2400" dirty="0" smtClean="0"/>
              <a:t>Preserving our cultural commitment to diversity while raising standards</a:t>
            </a:r>
          </a:p>
          <a:p>
            <a:r>
              <a:rPr lang="en-US" sz="2400" dirty="0" smtClean="0"/>
              <a:t>Doing a better job of communicating CAS faculty achievements</a:t>
            </a:r>
          </a:p>
          <a:p>
            <a:r>
              <a:rPr lang="en-US" sz="2400" dirty="0" smtClean="0"/>
              <a:t>Attracting major donors to make transformational gifts to support  the work of the College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6454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More Challenges…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78203"/>
            <a:ext cx="8596668" cy="3880773"/>
          </a:xfrm>
        </p:spPr>
        <p:txBody>
          <a:bodyPr/>
          <a:lstStyle/>
          <a:p>
            <a:pPr lvl="0"/>
            <a:r>
              <a:rPr lang="en-US" sz="2400" dirty="0" smtClean="0"/>
              <a:t>Pending Budget Items</a:t>
            </a:r>
            <a:endParaRPr lang="en-US" sz="2400" dirty="0"/>
          </a:p>
          <a:p>
            <a:pPr lvl="1"/>
            <a:r>
              <a:rPr lang="en-US" sz="2000" dirty="0"/>
              <a:t>Faculty promotions (FY2018 and FY2019)</a:t>
            </a:r>
          </a:p>
          <a:p>
            <a:pPr lvl="1"/>
            <a:r>
              <a:rPr lang="en-US" sz="2000" dirty="0"/>
              <a:t>GA minimum increase (FY2018 and FY2019)</a:t>
            </a:r>
          </a:p>
          <a:p>
            <a:pPr lvl="1"/>
            <a:r>
              <a:rPr lang="en-US" sz="2000" dirty="0"/>
              <a:t>Faculty/Staff salary increases</a:t>
            </a:r>
          </a:p>
          <a:p>
            <a:pPr lvl="1"/>
            <a:r>
              <a:rPr lang="en-US" sz="2000" dirty="0"/>
              <a:t>New PhD programs (year 4 of 4 for SOC, HTY, SIGS)</a:t>
            </a:r>
          </a:p>
          <a:p>
            <a:pPr lvl="1"/>
            <a:r>
              <a:rPr lang="en-US" sz="2000" dirty="0"/>
              <a:t>Start-up in arrears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574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634" y="752261"/>
            <a:ext cx="8596668" cy="13208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Athelas" charset="0"/>
                <a:ea typeface="Athelas" charset="0"/>
                <a:cs typeface="Athelas" charset="0"/>
              </a:rPr>
              <a:t>Preparing for the Next ASCENT</a:t>
            </a:r>
            <a:endParaRPr lang="en-US" sz="4000" b="1" dirty="0">
              <a:latin typeface="Athelas" charset="0"/>
              <a:ea typeface="Athelas" charset="0"/>
              <a:cs typeface="Athelas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634" y="2073061"/>
            <a:ext cx="9601196" cy="311689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Rebranding (SPARK)</a:t>
            </a:r>
          </a:p>
          <a:p>
            <a:r>
              <a:rPr lang="en-US" sz="2400" dirty="0" smtClean="0"/>
              <a:t>Consolidation</a:t>
            </a:r>
          </a:p>
          <a:p>
            <a:r>
              <a:rPr lang="en-US" sz="2400" dirty="0" smtClean="0"/>
              <a:t>Investing in Excellence</a:t>
            </a:r>
          </a:p>
          <a:p>
            <a:pPr lvl="1"/>
            <a:r>
              <a:rPr lang="en-US" sz="2000" dirty="0" smtClean="0"/>
              <a:t>Research infrastructure</a:t>
            </a:r>
          </a:p>
          <a:p>
            <a:pPr lvl="1"/>
            <a:r>
              <a:rPr lang="en-US" sz="2000" dirty="0" smtClean="0"/>
              <a:t>World Class Scholars</a:t>
            </a:r>
          </a:p>
          <a:p>
            <a:pPr lvl="1"/>
            <a:r>
              <a:rPr lang="en-US" sz="2000" dirty="0" smtClean="0"/>
              <a:t>Increased inclusion and engagement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4279" y="2431895"/>
            <a:ext cx="5578387" cy="3893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2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721" y="381000"/>
            <a:ext cx="9652000" cy="2852101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latin typeface="Adobe Hebrew" panose="02040503050201020203" pitchFamily="18" charset="-79"/>
                <a:cs typeface="Adobe Hebrew" panose="02040503050201020203" pitchFamily="18" charset="-79"/>
              </a:rPr>
              <a:t>College of Arts and Sciences</a:t>
            </a:r>
            <a:endParaRPr lang="en-US" sz="6000" b="1" dirty="0">
              <a:latin typeface="Adobe Hebrew" panose="02040503050201020203" pitchFamily="18" charset="-79"/>
              <a:cs typeface="Adobe Hebrew" panose="02040503050201020203" pitchFamily="18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609977"/>
            <a:ext cx="8890000" cy="2063747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/>
              <a:t>QUESTIONS?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43793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Athelas" charset="0"/>
                <a:ea typeface="Athelas" charset="0"/>
                <a:cs typeface="Athelas" charset="0"/>
              </a:rPr>
              <a:t>More Things </a:t>
            </a:r>
            <a:r>
              <a:rPr lang="en-US" sz="4000" b="1" dirty="0">
                <a:latin typeface="Athelas" charset="0"/>
                <a:ea typeface="Athelas" charset="0"/>
                <a:cs typeface="Athelas" charset="0"/>
              </a:rPr>
              <a:t>t</a:t>
            </a:r>
            <a:r>
              <a:rPr lang="en-US" sz="4000" b="1" dirty="0" smtClean="0">
                <a:latin typeface="Athelas" charset="0"/>
                <a:ea typeface="Athelas" charset="0"/>
                <a:cs typeface="Athelas" charset="0"/>
              </a:rPr>
              <a:t>o </a:t>
            </a:r>
            <a:r>
              <a:rPr lang="en-US" sz="4000" b="1" dirty="0">
                <a:latin typeface="Athelas" charset="0"/>
                <a:ea typeface="Athelas" charset="0"/>
                <a:cs typeface="Athelas" charset="0"/>
              </a:rPr>
              <a:t>C</a:t>
            </a:r>
            <a:r>
              <a:rPr lang="en-US" sz="4000" b="1" dirty="0" smtClean="0">
                <a:latin typeface="Athelas" charset="0"/>
                <a:ea typeface="Athelas" charset="0"/>
                <a:cs typeface="Athelas" charset="0"/>
              </a:rPr>
              <a:t>elebrate!</a:t>
            </a:r>
            <a:endParaRPr lang="en-US" sz="4000" b="1" dirty="0">
              <a:latin typeface="Athelas" charset="0"/>
              <a:ea typeface="Athelas" charset="0"/>
              <a:cs typeface="Athelas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71444"/>
            <a:ext cx="10278683" cy="4672361"/>
          </a:xfrm>
        </p:spPr>
        <p:txBody>
          <a:bodyPr>
            <a:noAutofit/>
          </a:bodyPr>
          <a:lstStyle/>
          <a:p>
            <a:r>
              <a:rPr lang="en-US" sz="2400" b="1" dirty="0"/>
              <a:t>Enrollment</a:t>
            </a:r>
            <a:r>
              <a:rPr lang="en-US" sz="2400" dirty="0"/>
              <a:t> in the college remains strong at all </a:t>
            </a:r>
            <a:r>
              <a:rPr lang="en-US" sz="2400" dirty="0" smtClean="0"/>
              <a:t>levels</a:t>
            </a:r>
          </a:p>
          <a:p>
            <a:pPr lvl="1"/>
            <a:r>
              <a:rPr lang="en-US" sz="2000" dirty="0" smtClean="0"/>
              <a:t>48</a:t>
            </a:r>
            <a:r>
              <a:rPr lang="en-US" sz="2000" dirty="0"/>
              <a:t>% of </a:t>
            </a:r>
            <a:r>
              <a:rPr lang="en-US" sz="2000" dirty="0" smtClean="0"/>
              <a:t>total USF undergraduate headcount</a:t>
            </a:r>
          </a:p>
          <a:p>
            <a:pPr lvl="1"/>
            <a:r>
              <a:rPr lang="en-US" sz="2000" dirty="0" smtClean="0"/>
              <a:t>53</a:t>
            </a:r>
            <a:r>
              <a:rPr lang="en-US" sz="2000" dirty="0"/>
              <a:t>% of the total university student credit hours (SCH) </a:t>
            </a:r>
          </a:p>
          <a:p>
            <a:r>
              <a:rPr lang="en-US" sz="2400" b="1" dirty="0"/>
              <a:t>Online Enrollments </a:t>
            </a:r>
            <a:r>
              <a:rPr lang="en-US" sz="2400" dirty="0"/>
              <a:t>continue to increase at all levels and leads </a:t>
            </a:r>
            <a:r>
              <a:rPr lang="en-US" sz="2400" dirty="0" smtClean="0"/>
              <a:t>                 the university</a:t>
            </a:r>
          </a:p>
          <a:p>
            <a:pPr lvl="1"/>
            <a:r>
              <a:rPr lang="en-US" sz="2000" dirty="0" smtClean="0"/>
              <a:t>33</a:t>
            </a:r>
            <a:r>
              <a:rPr lang="en-US" sz="2000" dirty="0"/>
              <a:t>% of the Tampa campus online </a:t>
            </a:r>
            <a:r>
              <a:rPr lang="en-US" sz="2000" dirty="0" smtClean="0"/>
              <a:t>SCH </a:t>
            </a:r>
          </a:p>
          <a:p>
            <a:pPr lvl="1"/>
            <a:r>
              <a:rPr lang="en-US" sz="2000" dirty="0" smtClean="0"/>
              <a:t>26</a:t>
            </a:r>
            <a:r>
              <a:rPr lang="en-US" sz="2000" dirty="0"/>
              <a:t>% of CAS undergraduate SCH</a:t>
            </a:r>
          </a:p>
          <a:p>
            <a:r>
              <a:rPr lang="en-US" sz="2400" b="1" dirty="0"/>
              <a:t>Freshmen retention</a:t>
            </a:r>
            <a:r>
              <a:rPr lang="en-US" sz="2400" dirty="0"/>
              <a:t> rates continue to be outstanding at over 90% </a:t>
            </a:r>
          </a:p>
          <a:p>
            <a:r>
              <a:rPr lang="en-US" sz="2400" b="1" dirty="0"/>
              <a:t>Four and </a:t>
            </a:r>
            <a:r>
              <a:rPr lang="en-US" sz="2400" b="1" dirty="0" smtClean="0"/>
              <a:t>six-year </a:t>
            </a:r>
            <a:r>
              <a:rPr lang="en-US" sz="2400" b="1" dirty="0"/>
              <a:t>graduation rates </a:t>
            </a:r>
            <a:r>
              <a:rPr lang="en-US" sz="2400" dirty="0" smtClean="0"/>
              <a:t>greatly</a:t>
            </a:r>
            <a:r>
              <a:rPr lang="en-US" sz="2400" b="1" dirty="0" smtClean="0"/>
              <a:t> </a:t>
            </a:r>
            <a:r>
              <a:rPr lang="en-US" sz="2400" dirty="0" smtClean="0"/>
              <a:t>exceed </a:t>
            </a:r>
            <a:r>
              <a:rPr lang="en-US" sz="2400" dirty="0"/>
              <a:t>expectations </a:t>
            </a:r>
            <a:endParaRPr lang="en-US" sz="2400" dirty="0" smtClean="0"/>
          </a:p>
          <a:p>
            <a:pPr lvl="1"/>
            <a:r>
              <a:rPr lang="en-US" sz="2000" dirty="0"/>
              <a:t>O</a:t>
            </a:r>
            <a:r>
              <a:rPr lang="en-US" sz="2000" dirty="0" smtClean="0"/>
              <a:t>ver </a:t>
            </a:r>
            <a:r>
              <a:rPr lang="en-US" sz="2000" dirty="0"/>
              <a:t>65% </a:t>
            </a:r>
            <a:r>
              <a:rPr lang="en-US" sz="2000" dirty="0" smtClean="0"/>
              <a:t>four-year </a:t>
            </a:r>
            <a:r>
              <a:rPr lang="en-US" sz="2000" dirty="0"/>
              <a:t>and 75% </a:t>
            </a:r>
            <a:r>
              <a:rPr lang="en-US" sz="2000" dirty="0" smtClean="0"/>
              <a:t>six-year graduation rates</a:t>
            </a:r>
          </a:p>
        </p:txBody>
      </p:sp>
    </p:spTree>
    <p:extLst>
      <p:ext uri="{BB962C8B-B14F-4D97-AF65-F5344CB8AC3E}">
        <p14:creationId xmlns:p14="http://schemas.microsoft.com/office/powerpoint/2010/main" val="124934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Athelas" charset="0"/>
                <a:ea typeface="Athelas" charset="0"/>
                <a:cs typeface="Athelas" charset="0"/>
              </a:rPr>
              <a:t>Student Success</a:t>
            </a:r>
            <a:endParaRPr lang="en-US" sz="4000" b="1" dirty="0">
              <a:latin typeface="Athelas" charset="0"/>
              <a:ea typeface="Athelas" charset="0"/>
              <a:cs typeface="Athelas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16565"/>
            <a:ext cx="10850136" cy="5341435"/>
          </a:xfrm>
        </p:spPr>
        <p:txBody>
          <a:bodyPr>
            <a:normAutofit fontScale="92500" lnSpcReduction="20000"/>
          </a:bodyPr>
          <a:lstStyle/>
          <a:p>
            <a:r>
              <a:rPr lang="en-US" sz="2400" b="1" dirty="0"/>
              <a:t>Degrees awarded</a:t>
            </a:r>
            <a:r>
              <a:rPr lang="en-US" sz="2400" dirty="0"/>
              <a:t> at all levels have increased </a:t>
            </a:r>
            <a:r>
              <a:rPr lang="en-US" sz="2400" dirty="0" smtClean="0"/>
              <a:t>along </a:t>
            </a:r>
            <a:r>
              <a:rPr lang="en-US" sz="2400" dirty="0"/>
              <a:t>with enrollment </a:t>
            </a:r>
            <a:r>
              <a:rPr lang="en-US" sz="2400" dirty="0" smtClean="0"/>
              <a:t>                           and </a:t>
            </a:r>
            <a:r>
              <a:rPr lang="en-US" sz="2400" dirty="0"/>
              <a:t>progression success</a:t>
            </a:r>
          </a:p>
          <a:p>
            <a:pPr lvl="1"/>
            <a:r>
              <a:rPr lang="en-US" sz="2200" dirty="0" smtClean="0"/>
              <a:t>Bachelor </a:t>
            </a:r>
            <a:r>
              <a:rPr lang="en-US" sz="2200" dirty="0"/>
              <a:t>degrees trending over 4,000 </a:t>
            </a:r>
            <a:r>
              <a:rPr lang="en-US" sz="2200" dirty="0" smtClean="0"/>
              <a:t>total </a:t>
            </a:r>
          </a:p>
          <a:p>
            <a:pPr lvl="1"/>
            <a:r>
              <a:rPr lang="en-US" sz="2200" dirty="0" smtClean="0"/>
              <a:t>Masters </a:t>
            </a:r>
            <a:r>
              <a:rPr lang="en-US" sz="2200" dirty="0"/>
              <a:t>at nearly 400 </a:t>
            </a:r>
            <a:r>
              <a:rPr lang="en-US" sz="2200" dirty="0" smtClean="0"/>
              <a:t>degrees</a:t>
            </a:r>
          </a:p>
          <a:p>
            <a:pPr lvl="1"/>
            <a:r>
              <a:rPr lang="en-US" sz="2200" dirty="0" smtClean="0"/>
              <a:t>Doctoral </a:t>
            </a:r>
            <a:r>
              <a:rPr lang="en-US" sz="2200" dirty="0"/>
              <a:t>degrees </a:t>
            </a:r>
            <a:r>
              <a:rPr lang="en-US" sz="2200" dirty="0" smtClean="0"/>
              <a:t>tracking </a:t>
            </a:r>
            <a:r>
              <a:rPr lang="en-US" sz="2200" dirty="0"/>
              <a:t>to be well above last year’s numbers of 119 Ph.D.</a:t>
            </a:r>
            <a:r>
              <a:rPr lang="en-US" sz="2200" dirty="0" smtClean="0"/>
              <a:t>’s </a:t>
            </a:r>
            <a:endParaRPr lang="en-US" sz="2200" dirty="0"/>
          </a:p>
          <a:p>
            <a:pPr lvl="1"/>
            <a:r>
              <a:rPr lang="en-US" sz="2200" dirty="0"/>
              <a:t>N</a:t>
            </a:r>
            <a:r>
              <a:rPr lang="en-US" sz="2200" dirty="0" smtClean="0"/>
              <a:t>early </a:t>
            </a:r>
            <a:r>
              <a:rPr lang="en-US" sz="2200" dirty="0"/>
              <a:t>50% of the undergraduate degrees and over 40% of the graduate degrees </a:t>
            </a:r>
            <a:r>
              <a:rPr lang="en-US" sz="2200" dirty="0" smtClean="0"/>
              <a:t>                are </a:t>
            </a:r>
            <a:r>
              <a:rPr lang="en-US" sz="2200" dirty="0"/>
              <a:t>awarded </a:t>
            </a:r>
            <a:r>
              <a:rPr lang="en-US" sz="2200" dirty="0" smtClean="0"/>
              <a:t>in </a:t>
            </a:r>
            <a:r>
              <a:rPr lang="en-US" sz="2200" dirty="0"/>
              <a:t>the Board of Governors Areas of Strategic </a:t>
            </a:r>
            <a:r>
              <a:rPr lang="en-US" sz="2200" dirty="0" smtClean="0"/>
              <a:t>Excellence </a:t>
            </a:r>
            <a:endParaRPr lang="en-US" sz="2200" dirty="0"/>
          </a:p>
          <a:p>
            <a:r>
              <a:rPr lang="en-US" sz="2400" b="1" dirty="0"/>
              <a:t>High Impact </a:t>
            </a:r>
            <a:r>
              <a:rPr lang="en-US" sz="2400" b="1" dirty="0" smtClean="0"/>
              <a:t>Practices</a:t>
            </a:r>
            <a:endParaRPr lang="en-US" sz="2400" dirty="0"/>
          </a:p>
          <a:p>
            <a:pPr lvl="1"/>
            <a:r>
              <a:rPr lang="en-US" sz="2200" dirty="0" smtClean="0"/>
              <a:t>CAS </a:t>
            </a:r>
            <a:r>
              <a:rPr lang="en-US" sz="2200" dirty="0"/>
              <a:t>continued to be a leader in high-quality experiential education </a:t>
            </a:r>
          </a:p>
          <a:p>
            <a:pPr lvl="1"/>
            <a:r>
              <a:rPr lang="en-US" sz="2200" dirty="0"/>
              <a:t>13 </a:t>
            </a:r>
            <a:r>
              <a:rPr lang="en-US" sz="2200" dirty="0" smtClean="0"/>
              <a:t>departments </a:t>
            </a:r>
            <a:r>
              <a:rPr lang="en-US" sz="2200" dirty="0"/>
              <a:t>offer coordinated, </a:t>
            </a:r>
            <a:r>
              <a:rPr lang="en-US" sz="2200" dirty="0" smtClean="0"/>
              <a:t>faculty-led internships</a:t>
            </a:r>
          </a:p>
          <a:p>
            <a:pPr lvl="1"/>
            <a:r>
              <a:rPr lang="en-US" sz="2200" dirty="0" smtClean="0"/>
              <a:t>CAS </a:t>
            </a:r>
            <a:r>
              <a:rPr lang="en-US" sz="2200" dirty="0"/>
              <a:t>doubled </a:t>
            </a:r>
            <a:r>
              <a:rPr lang="en-US" sz="2200" dirty="0" smtClean="0"/>
              <a:t>the number of </a:t>
            </a:r>
            <a:r>
              <a:rPr lang="en-US" sz="2200" dirty="0"/>
              <a:t>Service Learning courses</a:t>
            </a:r>
          </a:p>
          <a:p>
            <a:pPr lvl="1"/>
            <a:r>
              <a:rPr lang="en-US" sz="2200" dirty="0"/>
              <a:t>CAS accounts for 52.53% of </a:t>
            </a:r>
            <a:r>
              <a:rPr lang="en-US" sz="2200" dirty="0" smtClean="0"/>
              <a:t>Tampa </a:t>
            </a:r>
            <a:r>
              <a:rPr lang="en-US" sz="2200" dirty="0"/>
              <a:t>undergraduate </a:t>
            </a:r>
            <a:r>
              <a:rPr lang="en-US" sz="2200" dirty="0" smtClean="0"/>
              <a:t>research</a:t>
            </a:r>
          </a:p>
          <a:p>
            <a:pPr lvl="1"/>
            <a:r>
              <a:rPr lang="en-US" sz="2200" dirty="0" smtClean="0"/>
              <a:t>Study </a:t>
            </a:r>
            <a:r>
              <a:rPr lang="en-US" sz="2200" dirty="0"/>
              <a:t>Abroad increased by 15</a:t>
            </a:r>
            <a:r>
              <a:rPr lang="en-US" sz="2200" dirty="0" smtClean="0"/>
              <a:t>% to 761 students</a:t>
            </a:r>
          </a:p>
          <a:p>
            <a:r>
              <a:rPr lang="en-US" sz="2400" dirty="0" smtClean="0"/>
              <a:t>THANK </a:t>
            </a:r>
            <a:r>
              <a:rPr lang="en-US" sz="2400" dirty="0"/>
              <a:t>YOU FOR ALL OF YOUR HARD WORK TO MAKE THIS HAPPEN!!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Athelas" charset="0"/>
                <a:ea typeface="Athelas" charset="0"/>
                <a:cs typeface="Athelas" charset="0"/>
              </a:rPr>
              <a:t>Comings and Goings</a:t>
            </a:r>
            <a:endParaRPr lang="en-US" sz="4000" b="1" dirty="0">
              <a:latin typeface="Athelas" charset="0"/>
              <a:ea typeface="Athelas" charset="0"/>
              <a:cs typeface="Athelas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92289"/>
            <a:ext cx="8596668" cy="3880773"/>
          </a:xfrm>
        </p:spPr>
        <p:txBody>
          <a:bodyPr/>
          <a:lstStyle/>
          <a:p>
            <a:r>
              <a:rPr lang="en-US" sz="2400" dirty="0"/>
              <a:t>In 2017, 25 new CAS faculty were hired (current total of 595 faculty)</a:t>
            </a:r>
          </a:p>
          <a:p>
            <a:r>
              <a:rPr lang="en-US" sz="2400" dirty="0"/>
              <a:t>Effective August </a:t>
            </a:r>
            <a:r>
              <a:rPr lang="en-US" sz="2400" dirty="0" smtClean="0"/>
              <a:t>2017: </a:t>
            </a:r>
          </a:p>
          <a:p>
            <a:pPr lvl="1"/>
            <a:r>
              <a:rPr lang="en-US" sz="2000" dirty="0" smtClean="0"/>
              <a:t>12 </a:t>
            </a:r>
            <a:r>
              <a:rPr lang="en-US" sz="2000" dirty="0"/>
              <a:t>faculty were tenured and promoted to Associate </a:t>
            </a:r>
            <a:r>
              <a:rPr lang="en-US" sz="2000" dirty="0" smtClean="0"/>
              <a:t>Professor </a:t>
            </a:r>
          </a:p>
          <a:p>
            <a:pPr lvl="1"/>
            <a:r>
              <a:rPr lang="en-US" sz="2000" dirty="0" smtClean="0"/>
              <a:t>13 </a:t>
            </a:r>
            <a:r>
              <a:rPr lang="en-US" sz="2000" dirty="0"/>
              <a:t>promoted to Full </a:t>
            </a:r>
            <a:r>
              <a:rPr lang="en-US" sz="2000" dirty="0" smtClean="0"/>
              <a:t>Professor</a:t>
            </a:r>
          </a:p>
          <a:p>
            <a:pPr lvl="1"/>
            <a:r>
              <a:rPr lang="en-US" sz="2000" dirty="0" smtClean="0"/>
              <a:t>6 </a:t>
            </a:r>
            <a:r>
              <a:rPr lang="en-US" sz="2000" dirty="0" smtClean="0"/>
              <a:t>Instructors </a:t>
            </a:r>
            <a:r>
              <a:rPr lang="en-US" sz="2000" dirty="0"/>
              <a:t>promoted to Instructor </a:t>
            </a:r>
            <a:r>
              <a:rPr lang="en-US" sz="2000" dirty="0" smtClean="0"/>
              <a:t>II</a:t>
            </a:r>
          </a:p>
          <a:p>
            <a:pPr lvl="1"/>
            <a:r>
              <a:rPr lang="en-US" sz="2000" dirty="0" smtClean="0"/>
              <a:t>5 </a:t>
            </a:r>
            <a:r>
              <a:rPr lang="en-US" sz="2000" dirty="0"/>
              <a:t>promoted to Instructor III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68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Athelas" charset="0"/>
                <a:ea typeface="Athelas" charset="0"/>
                <a:cs typeface="Athelas" charset="0"/>
              </a:rPr>
              <a:t>Faculty Retirements </a:t>
            </a:r>
            <a:endParaRPr lang="en-US" sz="4000" b="1" dirty="0">
              <a:latin typeface="Athelas" charset="0"/>
              <a:ea typeface="Athelas" charset="0"/>
              <a:cs typeface="Athelas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85641"/>
            <a:ext cx="10617415" cy="4917687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Mark Amen</a:t>
            </a:r>
            <a:r>
              <a:rPr lang="en-US" sz="2000" dirty="0" smtClean="0"/>
              <a:t>, Associate Professor,</a:t>
            </a:r>
            <a:r>
              <a:rPr lang="en-US" sz="2000" b="1" dirty="0" smtClean="0"/>
              <a:t> </a:t>
            </a:r>
            <a:r>
              <a:rPr lang="en-US" sz="2000" dirty="0" smtClean="0"/>
              <a:t>School </a:t>
            </a:r>
            <a:r>
              <a:rPr lang="en-US" sz="2000" dirty="0"/>
              <a:t>of Interdisciplinary Global </a:t>
            </a:r>
            <a:r>
              <a:rPr lang="en-US" sz="2000" dirty="0" smtClean="0"/>
              <a:t>                      Studies, May </a:t>
            </a:r>
            <a:r>
              <a:rPr lang="en-US" sz="2000" dirty="0"/>
              <a:t>2017</a:t>
            </a:r>
          </a:p>
          <a:p>
            <a:r>
              <a:rPr lang="en-US" sz="2000" b="1" dirty="0" smtClean="0"/>
              <a:t>Sue Bartlett, </a:t>
            </a:r>
            <a:r>
              <a:rPr lang="en-US" sz="2000" dirty="0" smtClean="0"/>
              <a:t>Instructor II, Economics, May </a:t>
            </a:r>
            <a:r>
              <a:rPr lang="en-US" sz="2000" dirty="0"/>
              <a:t>2018</a:t>
            </a:r>
          </a:p>
          <a:p>
            <a:r>
              <a:rPr lang="en-US" sz="2000" b="1" dirty="0" smtClean="0"/>
              <a:t>Elizabeth Bird, </a:t>
            </a:r>
            <a:r>
              <a:rPr lang="en-US" sz="2000" dirty="0" smtClean="0"/>
              <a:t>Professor,</a:t>
            </a:r>
            <a:r>
              <a:rPr lang="en-US" sz="2000" b="1" dirty="0" smtClean="0"/>
              <a:t> </a:t>
            </a:r>
            <a:r>
              <a:rPr lang="en-US" sz="2000" dirty="0" smtClean="0"/>
              <a:t>Anthropology, August </a:t>
            </a:r>
            <a:r>
              <a:rPr lang="en-US" sz="2000" dirty="0"/>
              <a:t>2018</a:t>
            </a:r>
          </a:p>
          <a:p>
            <a:r>
              <a:rPr lang="en-US" sz="2000" b="1" dirty="0" smtClean="0"/>
              <a:t>Arthur Bochner, </a:t>
            </a:r>
            <a:r>
              <a:rPr lang="en-US" sz="2000" dirty="0" smtClean="0"/>
              <a:t>Distinguished </a:t>
            </a:r>
            <a:r>
              <a:rPr lang="en-US" sz="2000" dirty="0"/>
              <a:t>University </a:t>
            </a:r>
            <a:r>
              <a:rPr lang="en-US" sz="2000" dirty="0" smtClean="0"/>
              <a:t>Professor, Communication,                        August </a:t>
            </a:r>
            <a:r>
              <a:rPr lang="en-US" sz="2000" dirty="0"/>
              <a:t>2018</a:t>
            </a:r>
          </a:p>
          <a:p>
            <a:r>
              <a:rPr lang="en-US" sz="2000" b="1" dirty="0" smtClean="0"/>
              <a:t>Carlos Cano, </a:t>
            </a:r>
            <a:r>
              <a:rPr lang="en-US" sz="2000" dirty="0" smtClean="0"/>
              <a:t>Associate Professor</a:t>
            </a:r>
            <a:r>
              <a:rPr lang="en-US" sz="2000" b="1" dirty="0" smtClean="0"/>
              <a:t>, </a:t>
            </a:r>
            <a:r>
              <a:rPr lang="en-US" sz="2000" dirty="0" smtClean="0"/>
              <a:t>World Languages, August </a:t>
            </a:r>
            <a:r>
              <a:rPr lang="en-US" sz="2000" dirty="0"/>
              <a:t>2017</a:t>
            </a:r>
          </a:p>
          <a:p>
            <a:r>
              <a:rPr lang="en-US" sz="2000" b="1" dirty="0"/>
              <a:t>Paul </a:t>
            </a:r>
            <a:r>
              <a:rPr lang="en-US" sz="2000" b="1" dirty="0" smtClean="0"/>
              <a:t>Cromwell, </a:t>
            </a:r>
            <a:r>
              <a:rPr lang="en-US" sz="2000" dirty="0" smtClean="0"/>
              <a:t>Professor, School </a:t>
            </a:r>
            <a:r>
              <a:rPr lang="en-US" sz="2000" dirty="0"/>
              <a:t>of Public </a:t>
            </a:r>
            <a:r>
              <a:rPr lang="en-US" sz="2000" dirty="0" smtClean="0"/>
              <a:t>Affairs, December </a:t>
            </a:r>
            <a:r>
              <a:rPr lang="en-US" sz="2000" dirty="0"/>
              <a:t>2018</a:t>
            </a:r>
          </a:p>
          <a:p>
            <a:r>
              <a:rPr lang="en-US" sz="2000" b="1" dirty="0" smtClean="0"/>
              <a:t>Carolyn Ellis, </a:t>
            </a:r>
            <a:r>
              <a:rPr lang="en-US" sz="2000" dirty="0" smtClean="0"/>
              <a:t>Distinguished </a:t>
            </a:r>
            <a:r>
              <a:rPr lang="en-US" sz="2000" dirty="0"/>
              <a:t>University </a:t>
            </a:r>
            <a:r>
              <a:rPr lang="en-US" sz="2000" dirty="0" smtClean="0"/>
              <a:t>Professor, Communication,                           August </a:t>
            </a:r>
            <a:r>
              <a:rPr lang="en-US" sz="2000" dirty="0"/>
              <a:t>2018</a:t>
            </a:r>
          </a:p>
          <a:p>
            <a:r>
              <a:rPr lang="en-US" sz="2000" b="1" dirty="0" smtClean="0"/>
              <a:t>Gordon Fox, </a:t>
            </a:r>
            <a:r>
              <a:rPr lang="en-US" sz="2000" dirty="0" smtClean="0"/>
              <a:t>Professor, Integrative Biology, May 2018</a:t>
            </a:r>
          </a:p>
          <a:p>
            <a:r>
              <a:rPr lang="en-US" sz="2000" b="1" dirty="0"/>
              <a:t>Susan MacManus, </a:t>
            </a:r>
            <a:r>
              <a:rPr lang="en-US" sz="2000" dirty="0"/>
              <a:t>Distinguished University Professor, School of </a:t>
            </a:r>
            <a:r>
              <a:rPr lang="en-US" sz="2000" dirty="0" smtClean="0"/>
              <a:t>                Interdisciplinary </a:t>
            </a:r>
            <a:r>
              <a:rPr lang="en-US" sz="2000" dirty="0"/>
              <a:t>Global Studies, May 2018</a:t>
            </a:r>
          </a:p>
          <a:p>
            <a:pPr marL="0" indent="0">
              <a:buNone/>
            </a:pPr>
            <a:endParaRPr lang="en-US" sz="2000" dirty="0" smtClean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3362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Athelas" charset="0"/>
                <a:ea typeface="Athelas" charset="0"/>
                <a:cs typeface="Athelas" charset="0"/>
              </a:rPr>
              <a:t>Faculty &amp; Staff Retirements </a:t>
            </a:r>
            <a:endParaRPr lang="en-US" sz="4000" b="1" dirty="0">
              <a:latin typeface="Athelas" charset="0"/>
              <a:ea typeface="Athelas" charset="0"/>
              <a:cs typeface="Athelas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07324"/>
            <a:ext cx="10939346" cy="4716966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Betty </a:t>
            </a:r>
            <a:r>
              <a:rPr lang="en-US" sz="2000" b="1" dirty="0"/>
              <a:t>Moss, </a:t>
            </a:r>
            <a:r>
              <a:rPr lang="en-US" sz="2000" dirty="0"/>
              <a:t>Instructor II, </a:t>
            </a:r>
            <a:r>
              <a:rPr lang="en-US" sz="2000" dirty="0" smtClean="0"/>
              <a:t>English</a:t>
            </a:r>
            <a:r>
              <a:rPr lang="en-US" sz="2000" dirty="0"/>
              <a:t>, May 2017</a:t>
            </a:r>
          </a:p>
          <a:p>
            <a:r>
              <a:rPr lang="en-US" sz="2000" b="1" dirty="0" smtClean="0"/>
              <a:t>Philip Motta, </a:t>
            </a:r>
            <a:r>
              <a:rPr lang="en-US" sz="2000" dirty="0" smtClean="0"/>
              <a:t>Professor, Integrative Biology, May </a:t>
            </a:r>
            <a:r>
              <a:rPr lang="en-US" sz="2000" dirty="0"/>
              <a:t>2018</a:t>
            </a:r>
          </a:p>
          <a:p>
            <a:r>
              <a:rPr lang="en-US" sz="2000" b="1" dirty="0" smtClean="0"/>
              <a:t>Darrell Slider, </a:t>
            </a:r>
            <a:r>
              <a:rPr lang="en-US" sz="2000" dirty="0" smtClean="0"/>
              <a:t>Professor, School </a:t>
            </a:r>
            <a:r>
              <a:rPr lang="en-US" sz="2000" dirty="0"/>
              <a:t>of Interdisciplinary Global </a:t>
            </a:r>
            <a:r>
              <a:rPr lang="en-US" sz="2000" dirty="0" smtClean="0"/>
              <a:t>Studies,                       November </a:t>
            </a:r>
            <a:r>
              <a:rPr lang="en-US" sz="2000" dirty="0"/>
              <a:t>2017</a:t>
            </a:r>
          </a:p>
          <a:p>
            <a:r>
              <a:rPr lang="en-US" sz="2000" b="1" dirty="0" smtClean="0"/>
              <a:t>Elaine Smith, </a:t>
            </a:r>
            <a:r>
              <a:rPr lang="en-US" sz="2000" dirty="0" smtClean="0"/>
              <a:t>Instructor I, English, August </a:t>
            </a:r>
            <a:r>
              <a:rPr lang="en-US" sz="2000" dirty="0"/>
              <a:t>2018</a:t>
            </a:r>
          </a:p>
          <a:p>
            <a:r>
              <a:rPr lang="en-US" sz="2000" b="1" dirty="0" smtClean="0"/>
              <a:t>Graham Tobin, </a:t>
            </a:r>
            <a:r>
              <a:rPr lang="en-US" sz="2000" dirty="0" smtClean="0"/>
              <a:t>Professor, School </a:t>
            </a:r>
            <a:r>
              <a:rPr lang="en-US" sz="2000" dirty="0"/>
              <a:t>of </a:t>
            </a:r>
            <a:r>
              <a:rPr lang="en-US" sz="2000" dirty="0" smtClean="0"/>
              <a:t>Geosciences, December </a:t>
            </a:r>
            <a:r>
              <a:rPr lang="en-US" sz="2000" dirty="0"/>
              <a:t>2017</a:t>
            </a:r>
          </a:p>
          <a:p>
            <a:r>
              <a:rPr lang="en-US" sz="2000" b="1" dirty="0" smtClean="0"/>
              <a:t>Harry Vanden, </a:t>
            </a:r>
            <a:r>
              <a:rPr lang="en-US" sz="2000" dirty="0" smtClean="0"/>
              <a:t>Professor, School </a:t>
            </a:r>
            <a:r>
              <a:rPr lang="en-US" sz="2000" dirty="0"/>
              <a:t>of Interdisciplinary Global </a:t>
            </a:r>
            <a:r>
              <a:rPr lang="en-US" sz="2000" dirty="0" smtClean="0"/>
              <a:t>Studies, May </a:t>
            </a:r>
            <a:r>
              <a:rPr lang="en-US" sz="2000" dirty="0"/>
              <a:t>2017</a:t>
            </a:r>
          </a:p>
          <a:p>
            <a:r>
              <a:rPr lang="en-US" sz="2000" b="1" dirty="0" smtClean="0"/>
              <a:t>Linda Whiteford, </a:t>
            </a:r>
            <a:r>
              <a:rPr lang="en-US" sz="2000" dirty="0" smtClean="0"/>
              <a:t>Professor,</a:t>
            </a:r>
            <a:r>
              <a:rPr lang="en-US" sz="2000" b="1" dirty="0" smtClean="0"/>
              <a:t> </a:t>
            </a:r>
            <a:r>
              <a:rPr lang="en-US" sz="2000" dirty="0" smtClean="0"/>
              <a:t>Anthropology,  August 2018</a:t>
            </a:r>
          </a:p>
          <a:p>
            <a:r>
              <a:rPr lang="en-US" sz="2000" b="1" dirty="0"/>
              <a:t>Mary Ann Wengyn</a:t>
            </a:r>
            <a:r>
              <a:rPr lang="en-US" sz="2000" dirty="0"/>
              <a:t>,</a:t>
            </a:r>
            <a:r>
              <a:rPr lang="en-US" sz="2000" b="1" dirty="0"/>
              <a:t> </a:t>
            </a:r>
            <a:r>
              <a:rPr lang="en-US" sz="2000" dirty="0"/>
              <a:t>Academic Program Specialist, Physics, December </a:t>
            </a:r>
            <a:r>
              <a:rPr lang="en-US" sz="2000" dirty="0" smtClean="0"/>
              <a:t>2017</a:t>
            </a:r>
            <a:endParaRPr lang="en-US" sz="2000" dirty="0"/>
          </a:p>
          <a:p>
            <a:r>
              <a:rPr lang="en-US" sz="2000" dirty="0"/>
              <a:t>EACH OF THESE INDIVIDUALS LEFT AN INDELIBLE MARK ON USF!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839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Athelas" charset="0"/>
                <a:ea typeface="Athelas" charset="0"/>
                <a:cs typeface="Athelas" charset="0"/>
              </a:rPr>
              <a:t>In Memoriam</a:t>
            </a:r>
            <a:endParaRPr lang="en-US" sz="4000" b="1" dirty="0">
              <a:latin typeface="Athelas" charset="0"/>
              <a:ea typeface="Athelas" charset="0"/>
              <a:cs typeface="Athelas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05467"/>
            <a:ext cx="10178322" cy="5040350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Jim Strange</a:t>
            </a:r>
            <a:r>
              <a:rPr lang="en-US" sz="2000" dirty="0" smtClean="0"/>
              <a:t>, Distinguished University Professor, Religious Studies, 1938-2017</a:t>
            </a:r>
          </a:p>
          <a:p>
            <a:r>
              <a:rPr lang="en-US" sz="2000" b="1" dirty="0" smtClean="0"/>
              <a:t>Jogindar S. Ratti</a:t>
            </a:r>
            <a:r>
              <a:rPr lang="en-US" sz="2000" dirty="0" smtClean="0"/>
              <a:t>, Professor, Mathematics &amp; Statistics, 1935-2017</a:t>
            </a:r>
          </a:p>
          <a:p>
            <a:r>
              <a:rPr lang="en-US" sz="2000" b="1" dirty="0" smtClean="0"/>
              <a:t>Cheryl Graham</a:t>
            </a:r>
            <a:r>
              <a:rPr lang="en-US" sz="2000" dirty="0" smtClean="0"/>
              <a:t>, Fiscal and Business Specialist, Chemistry, 1961-2017</a:t>
            </a:r>
          </a:p>
          <a:p>
            <a:r>
              <a:rPr lang="en-US" sz="2000" b="1" dirty="0" smtClean="0"/>
              <a:t>Yvonne Eisenhart</a:t>
            </a:r>
            <a:r>
              <a:rPr lang="en-US" sz="2000" dirty="0" smtClean="0"/>
              <a:t>, Office Manager, Philosophy, 1953-2017</a:t>
            </a:r>
          </a:p>
          <a:p>
            <a:r>
              <a:rPr lang="en-US" sz="2000" b="1" dirty="0" smtClean="0"/>
              <a:t>Joan Pynes</a:t>
            </a:r>
            <a:r>
              <a:rPr lang="en-US" sz="2000" dirty="0" smtClean="0"/>
              <a:t>, Retired Professor, School of Public Affairs, 1957-2017</a:t>
            </a:r>
          </a:p>
          <a:p>
            <a:r>
              <a:rPr lang="en-US" sz="2000" b="1" dirty="0" smtClean="0"/>
              <a:t>Jacob “Jake” Caflisch, III</a:t>
            </a:r>
            <a:r>
              <a:rPr lang="en-US" sz="2000" dirty="0" smtClean="0"/>
              <a:t>, Professor Emeritus, World Languages, 1938-2017</a:t>
            </a:r>
          </a:p>
          <a:p>
            <a:r>
              <a:rPr lang="en-US" sz="2000" b="1" dirty="0" smtClean="0"/>
              <a:t>Darrell Fasching</a:t>
            </a:r>
            <a:r>
              <a:rPr lang="en-US" sz="2000" dirty="0" smtClean="0"/>
              <a:t>, Professor Emeritus, Religious Studies, 1944-2017</a:t>
            </a:r>
          </a:p>
          <a:p>
            <a:r>
              <a:rPr lang="en-US" sz="2000" b="1" dirty="0" smtClean="0"/>
              <a:t>Richard Gagan</a:t>
            </a:r>
            <a:r>
              <a:rPr lang="en-US" sz="2000" dirty="0" smtClean="0"/>
              <a:t>, Retired Associate Professor, Sociology, 1940-2017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2926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Athelas" charset="0"/>
                <a:ea typeface="Athelas" charset="0"/>
                <a:cs typeface="Athelas" charset="0"/>
              </a:rPr>
              <a:t>Faculty Awards</a:t>
            </a:r>
            <a:endParaRPr lang="en-US" sz="4000" b="1" dirty="0">
              <a:latin typeface="Athelas" charset="0"/>
              <a:ea typeface="Athelas" charset="0"/>
              <a:cs typeface="Athelas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28647"/>
            <a:ext cx="10178322" cy="5225616"/>
          </a:xfrm>
        </p:spPr>
        <p:txBody>
          <a:bodyPr>
            <a:noAutofit/>
          </a:bodyPr>
          <a:lstStyle/>
          <a:p>
            <a:r>
              <a:rPr lang="en-US" sz="2400" b="1" dirty="0"/>
              <a:t>Distinguished University </a:t>
            </a:r>
            <a:r>
              <a:rPr lang="en-US" sz="2400" b="1" dirty="0" smtClean="0"/>
              <a:t>Professor</a:t>
            </a:r>
          </a:p>
          <a:p>
            <a:pPr lvl="1"/>
            <a:r>
              <a:rPr lang="en-US" sz="2000" dirty="0"/>
              <a:t>Roger Ariew, </a:t>
            </a:r>
            <a:r>
              <a:rPr lang="en-US" sz="2000" dirty="0" smtClean="0"/>
              <a:t>Philosophy</a:t>
            </a:r>
            <a:endParaRPr lang="en-US" sz="2000" b="1" dirty="0" smtClean="0"/>
          </a:p>
          <a:p>
            <a:r>
              <a:rPr lang="en-US" sz="2400" b="1" dirty="0" smtClean="0"/>
              <a:t>Faculty </a:t>
            </a:r>
            <a:r>
              <a:rPr lang="en-US" sz="2400" b="1" dirty="0"/>
              <a:t>Outstanding Research Achievement </a:t>
            </a:r>
            <a:r>
              <a:rPr lang="en-US" sz="2400" b="1" dirty="0" smtClean="0"/>
              <a:t>Award</a:t>
            </a:r>
          </a:p>
          <a:p>
            <a:pPr lvl="1"/>
            <a:r>
              <a:rPr lang="en-US" sz="2000" dirty="0"/>
              <a:t>David Arbesu, </a:t>
            </a:r>
            <a:r>
              <a:rPr lang="en-US" sz="2000" dirty="0" smtClean="0"/>
              <a:t>World </a:t>
            </a:r>
            <a:r>
              <a:rPr lang="en-US" sz="2000" dirty="0"/>
              <a:t>Languages</a:t>
            </a:r>
          </a:p>
          <a:p>
            <a:pPr lvl="1"/>
            <a:r>
              <a:rPr lang="en-US" sz="2000" dirty="0"/>
              <a:t>Arthur Bochner, </a:t>
            </a:r>
            <a:r>
              <a:rPr lang="en-US" sz="2000" dirty="0" smtClean="0"/>
              <a:t>Communication</a:t>
            </a:r>
            <a:endParaRPr lang="en-US" sz="2000" dirty="0"/>
          </a:p>
          <a:p>
            <a:pPr lvl="1"/>
            <a:r>
              <a:rPr lang="en-US" sz="2000" dirty="0"/>
              <a:t>Jay Hopler, </a:t>
            </a:r>
            <a:r>
              <a:rPr lang="en-US" sz="2000" dirty="0" smtClean="0"/>
              <a:t>English</a:t>
            </a:r>
            <a:endParaRPr lang="en-US" sz="2000" dirty="0"/>
          </a:p>
          <a:p>
            <a:pPr lvl="1"/>
            <a:r>
              <a:rPr lang="en-US" sz="2000" dirty="0"/>
              <a:t>Ylce Irizarry, </a:t>
            </a:r>
            <a:r>
              <a:rPr lang="en-US" sz="2000" dirty="0" smtClean="0"/>
              <a:t>English</a:t>
            </a:r>
            <a:endParaRPr lang="en-US" sz="2000" dirty="0"/>
          </a:p>
          <a:p>
            <a:pPr lvl="1"/>
            <a:r>
              <a:rPr lang="en-US" sz="2000" dirty="0"/>
              <a:t>Manh-Huong Phan, </a:t>
            </a:r>
            <a:r>
              <a:rPr lang="en-US" sz="2000" dirty="0" smtClean="0"/>
              <a:t>Physics</a:t>
            </a:r>
            <a:endParaRPr lang="en-US" sz="2000" dirty="0"/>
          </a:p>
          <a:p>
            <a:pPr lvl="1"/>
            <a:r>
              <a:rPr lang="en-US" sz="2000" dirty="0"/>
              <a:t>Ghanim Ullah, </a:t>
            </a:r>
            <a:r>
              <a:rPr lang="en-US" sz="2000" dirty="0" smtClean="0"/>
              <a:t>Physics</a:t>
            </a:r>
            <a:endParaRPr lang="en-US" sz="2000" dirty="0"/>
          </a:p>
          <a:p>
            <a:pPr lvl="1"/>
            <a:r>
              <a:rPr lang="en-US" sz="2000" dirty="0"/>
              <a:t>Sameer Varma, </a:t>
            </a:r>
            <a:r>
              <a:rPr lang="en-US" sz="2000" dirty="0" smtClean="0"/>
              <a:t>Cell </a:t>
            </a:r>
            <a:r>
              <a:rPr lang="en-US" sz="2000" dirty="0"/>
              <a:t>Biology, Microbiology &amp; Molecular </a:t>
            </a:r>
            <a:r>
              <a:rPr lang="en-US" sz="2000" dirty="0" smtClean="0"/>
              <a:t>Biology</a:t>
            </a:r>
            <a:endParaRPr lang="en-US" sz="2000" b="1" dirty="0" smtClean="0"/>
          </a:p>
          <a:p>
            <a:pPr marL="0" indent="0">
              <a:buNone/>
            </a:pPr>
            <a:endParaRPr lang="en-US" sz="2000" i="1" dirty="0"/>
          </a:p>
          <a:p>
            <a:endParaRPr lang="en-US" sz="20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599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6227FF013A49546A352D13DBFD63965" ma:contentTypeVersion="6" ma:contentTypeDescription="Create a new document." ma:contentTypeScope="" ma:versionID="f58cf488e1081a83ba947c725d4c5650">
  <xsd:schema xmlns:xsd="http://www.w3.org/2001/XMLSchema" xmlns:xs="http://www.w3.org/2001/XMLSchema" xmlns:p="http://schemas.microsoft.com/office/2006/metadata/properties" xmlns:ns2="6d27a5db-5cdc-46ed-b829-7b76a5bc7b1e" targetNamespace="http://schemas.microsoft.com/office/2006/metadata/properties" ma:root="true" ma:fieldsID="1aeef8b180c829432d7b8d0c3c8036dc" ns2:_="">
    <xsd:import namespace="6d27a5db-5cdc-46ed-b829-7b76a5bc7b1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27a5db-5cdc-46ed-b829-7b76a5bc7b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63EE7B8-0D1F-43C0-A7E8-F08486F4A2CC}"/>
</file>

<file path=customXml/itemProps2.xml><?xml version="1.0" encoding="utf-8"?>
<ds:datastoreItem xmlns:ds="http://schemas.openxmlformats.org/officeDocument/2006/customXml" ds:itemID="{29BAA33E-D622-4568-BB7B-887A4D9EF7AE}"/>
</file>

<file path=customXml/itemProps3.xml><?xml version="1.0" encoding="utf-8"?>
<ds:datastoreItem xmlns:ds="http://schemas.openxmlformats.org/officeDocument/2006/customXml" ds:itemID="{74E980B7-9FFC-4431-B428-D4DDA1867E23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11521</TotalTime>
  <Words>1748</Words>
  <Application>Microsoft Office PowerPoint</Application>
  <PresentationFormat>Widescreen</PresentationFormat>
  <Paragraphs>215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Adobe Hebrew</vt:lpstr>
      <vt:lpstr>Arial</vt:lpstr>
      <vt:lpstr>Athelas</vt:lpstr>
      <vt:lpstr>Trebuchet MS</vt:lpstr>
      <vt:lpstr>Wingdings 3</vt:lpstr>
      <vt:lpstr>Facet</vt:lpstr>
      <vt:lpstr>College of Arts and Sciences</vt:lpstr>
      <vt:lpstr>Things to Celebrate!</vt:lpstr>
      <vt:lpstr>More Things to Celebrate!</vt:lpstr>
      <vt:lpstr>Student Success</vt:lpstr>
      <vt:lpstr>Comings and Goings</vt:lpstr>
      <vt:lpstr>Faculty Retirements </vt:lpstr>
      <vt:lpstr>Faculty &amp; Staff Retirements </vt:lpstr>
      <vt:lpstr>In Memoriam</vt:lpstr>
      <vt:lpstr>Faculty Awards</vt:lpstr>
      <vt:lpstr>Faculty Awards</vt:lpstr>
      <vt:lpstr>Faculty Awards</vt:lpstr>
      <vt:lpstr>Staff Award Recipients</vt:lpstr>
      <vt:lpstr>Research</vt:lpstr>
      <vt:lpstr>Research</vt:lpstr>
      <vt:lpstr>Community Engagement and Partnerships</vt:lpstr>
      <vt:lpstr>Development</vt:lpstr>
      <vt:lpstr>Budget Outlook FL SUS</vt:lpstr>
      <vt:lpstr>Budget Outlook CAS</vt:lpstr>
      <vt:lpstr>Strategic Changes in 2017-2018</vt:lpstr>
      <vt:lpstr>Strategic Changes in 2017-2018</vt:lpstr>
      <vt:lpstr>Challenges</vt:lpstr>
      <vt:lpstr>More Challenges…</vt:lpstr>
      <vt:lpstr>Preparing for the Next ASCENT</vt:lpstr>
      <vt:lpstr>College of Arts and Sciences</vt:lpstr>
    </vt:vector>
  </TitlesOfParts>
  <Company>University of South Florida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of Arts and Sciences</dc:title>
  <dc:creator>Eisenberg, Eric</dc:creator>
  <cp:lastModifiedBy>Aranda, Elizabeth</cp:lastModifiedBy>
  <cp:revision>113</cp:revision>
  <dcterms:created xsi:type="dcterms:W3CDTF">2017-04-06T19:13:37Z</dcterms:created>
  <dcterms:modified xsi:type="dcterms:W3CDTF">2018-04-26T17:23:25Z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0x010100A6227FF013A49546A352D13DBFD63965</vt:lpwstr>
  </property>
</Properties>
</file>