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11"/>
  </p:notesMasterIdLst>
  <p:handoutMasterIdLst>
    <p:handoutMasterId r:id="rId12"/>
  </p:handoutMasterIdLst>
  <p:sldIdLst>
    <p:sldId id="264" r:id="rId3"/>
    <p:sldId id="271" r:id="rId4"/>
    <p:sldId id="322" r:id="rId5"/>
    <p:sldId id="315" r:id="rId6"/>
    <p:sldId id="316" r:id="rId7"/>
    <p:sldId id="288" r:id="rId8"/>
    <p:sldId id="289" r:id="rId9"/>
    <p:sldId id="291" r:id="rId10"/>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CC8"/>
    <a:srgbClr val="A6C9C7"/>
    <a:srgbClr val="9FC6C5"/>
    <a:srgbClr val="EEF0F2"/>
    <a:srgbClr val="E4B181"/>
    <a:srgbClr val="7EA861"/>
    <a:srgbClr val="A8C1BE"/>
    <a:srgbClr val="466069"/>
    <a:srgbClr val="CFC493"/>
    <a:srgbClr val="006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2"/>
    <p:restoredTop sz="86259" autoAdjust="0"/>
  </p:normalViewPr>
  <p:slideViewPr>
    <p:cSldViewPr snapToGrid="0" snapToObjects="1">
      <p:cViewPr varScale="1">
        <p:scale>
          <a:sx n="125" d="100"/>
          <a:sy n="125" d="100"/>
        </p:scale>
        <p:origin x="88" y="260"/>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66" tIns="46583" rIns="93166" bIns="46583" rtlCol="0"/>
          <a:lstStyle>
            <a:lvl1pPr algn="r">
              <a:defRPr sz="1200"/>
            </a:lvl1pPr>
          </a:lstStyle>
          <a:p>
            <a:fld id="{4D66F788-F4D6-4743-86AA-19AF7C507770}" type="datetimeFigureOut">
              <a:rPr lang="en-US" smtClean="0"/>
              <a:t>10/3/2023</a:t>
            </a:fld>
            <a:endParaRPr lang="en-US" dirty="0"/>
          </a:p>
        </p:txBody>
      </p:sp>
      <p:sp>
        <p:nvSpPr>
          <p:cNvPr id="4" name="Footer Placeholder 3"/>
          <p:cNvSpPr>
            <a:spLocks noGrp="1"/>
          </p:cNvSpPr>
          <p:nvPr>
            <p:ph type="ftr" sz="quarter" idx="2"/>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66" tIns="46583" rIns="93166" bIns="46583" rtlCol="0" anchor="b"/>
          <a:lstStyle>
            <a:lvl1pPr algn="r">
              <a:defRPr sz="1200"/>
            </a:lvl1pPr>
          </a:lstStyle>
          <a:p>
            <a:fld id="{A64FA217-847F-4578-B037-5ABFDEBAD3A0}" type="slidenum">
              <a:rPr lang="en-US" smtClean="0"/>
              <a:t>‹#›</a:t>
            </a:fld>
            <a:endParaRPr lang="en-US" dirty="0"/>
          </a:p>
        </p:txBody>
      </p:sp>
    </p:spTree>
    <p:extLst>
      <p:ext uri="{BB962C8B-B14F-4D97-AF65-F5344CB8AC3E}">
        <p14:creationId xmlns:p14="http://schemas.microsoft.com/office/powerpoint/2010/main" val="357773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F9055117-C45F-44C3-AFE7-A28B7E98A170}" type="datetimeFigureOut">
              <a:rPr lang="en-US" smtClean="0"/>
              <a:t>10/3/2023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E4C9BCF0-E2E6-46BB-B8F8-AE997A6718A1}" type="slidenum">
              <a:rPr lang="en-US" smtClean="0"/>
              <a:t>‹#›</a:t>
            </a:fld>
            <a:endParaRPr lang="en-US" dirty="0"/>
          </a:p>
        </p:txBody>
      </p:sp>
    </p:spTree>
    <p:extLst>
      <p:ext uri="{BB962C8B-B14F-4D97-AF65-F5344CB8AC3E}">
        <p14:creationId xmlns:p14="http://schemas.microsoft.com/office/powerpoint/2010/main" val="337319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 Faculty Council has several responsibilities:</a:t>
            </a:r>
          </a:p>
          <a:p>
            <a:endParaRPr lang="en-US" dirty="0"/>
          </a:p>
          <a:p>
            <a:pPr marL="232915" indent="-232915">
              <a:buFont typeface="+mj-lt"/>
              <a:buAutoNum type="arabicPeriod"/>
            </a:pPr>
            <a:r>
              <a:rPr lang="en-US" dirty="0"/>
              <a:t>To advise the Dean and members of the Dean’s office on any matters of concern to CAS, including budget &amp; policy. These may be issues brought to us from the Faculty or from the Dean’s office itself. </a:t>
            </a:r>
          </a:p>
          <a:p>
            <a:pPr marL="232915" indent="-232915">
              <a:buFont typeface="+mj-lt"/>
              <a:buAutoNum type="arabicPeriod"/>
            </a:pPr>
            <a:r>
              <a:rPr lang="en-US" dirty="0"/>
              <a:t>To receive and respond to (or forward) questions, comments and concerns from the Faculty</a:t>
            </a:r>
          </a:p>
          <a:p>
            <a:pPr marL="232915" indent="-232915">
              <a:buFont typeface="+mj-lt"/>
              <a:buAutoNum type="arabicPeriod"/>
            </a:pPr>
            <a:r>
              <a:rPr lang="en-US" dirty="0"/>
              <a:t>To work with and support the CAS Standing Committees </a:t>
            </a:r>
          </a:p>
          <a:p>
            <a:pPr marL="232915" indent="-232915">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1</a:t>
            </a:fld>
            <a:endParaRPr lang="en-US" dirty="0"/>
          </a:p>
        </p:txBody>
      </p:sp>
    </p:spTree>
    <p:extLst>
      <p:ext uri="{BB962C8B-B14F-4D97-AF65-F5344CB8AC3E}">
        <p14:creationId xmlns:p14="http://schemas.microsoft.com/office/powerpoint/2010/main" val="162099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members of the Faculty Council.</a:t>
            </a:r>
          </a:p>
          <a:p>
            <a:endParaRPr lang="en-US" dirty="0"/>
          </a:p>
          <a:p>
            <a:r>
              <a:rPr lang="en-US" dirty="0"/>
              <a:t>We have had 4 monthly meetings so far this semester.</a:t>
            </a:r>
          </a:p>
          <a:p>
            <a:endParaRPr lang="en-US" dirty="0"/>
          </a:p>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2</a:t>
            </a:fld>
            <a:endParaRPr lang="en-US" dirty="0"/>
          </a:p>
        </p:txBody>
      </p:sp>
    </p:spTree>
    <p:extLst>
      <p:ext uri="{BB962C8B-B14F-4D97-AF65-F5344CB8AC3E}">
        <p14:creationId xmlns:p14="http://schemas.microsoft.com/office/powerpoint/2010/main" val="193983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members of the Faculty Council.</a:t>
            </a:r>
          </a:p>
          <a:p>
            <a:endParaRPr lang="en-US" dirty="0"/>
          </a:p>
          <a:p>
            <a:r>
              <a:rPr lang="en-US" dirty="0"/>
              <a:t>We have had 4 monthly meetings so far this semester.</a:t>
            </a:r>
          </a:p>
          <a:p>
            <a:endParaRPr lang="en-US" dirty="0"/>
          </a:p>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3</a:t>
            </a:fld>
            <a:endParaRPr lang="en-US" dirty="0"/>
          </a:p>
        </p:txBody>
      </p:sp>
    </p:spTree>
    <p:extLst>
      <p:ext uri="{BB962C8B-B14F-4D97-AF65-F5344CB8AC3E}">
        <p14:creationId xmlns:p14="http://schemas.microsoft.com/office/powerpoint/2010/main" val="184587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4</a:t>
            </a:fld>
            <a:endParaRPr lang="en-US" dirty="0"/>
          </a:p>
        </p:txBody>
      </p:sp>
    </p:spTree>
    <p:extLst>
      <p:ext uri="{BB962C8B-B14F-4D97-AF65-F5344CB8AC3E}">
        <p14:creationId xmlns:p14="http://schemas.microsoft.com/office/powerpoint/2010/main" val="250156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9363" lvl="2" indent="-234841">
              <a:buFontTx/>
              <a:buAutoNum type="arabicPeriod"/>
            </a:pPr>
            <a:r>
              <a:rPr lang="en-US" b="1" dirty="0"/>
              <a:t>Sent to the President, Provost, Dean, and Faculty Senate President. Co-written by Steven Reader, Hari Srikanth,</a:t>
            </a:r>
            <a:r>
              <a:rPr lang="en-US" b="1" baseline="0" dirty="0"/>
              <a:t> Anthony Coy. </a:t>
            </a:r>
          </a:p>
          <a:p>
            <a:pPr marL="704522" lvl="2"/>
            <a:r>
              <a:rPr lang="en-US" b="1" u="sng" baseline="0" dirty="0"/>
              <a:t>Our concerns</a:t>
            </a:r>
            <a:r>
              <a:rPr lang="en-US" b="1" baseline="0" dirty="0"/>
              <a:t>: </a:t>
            </a:r>
            <a:r>
              <a:rPr lang="en-US" b="1" dirty="0"/>
              <a:t> Lack of transparency in the process, Negative impact on students, Negative impact on faculty research, Lack of shared governance</a:t>
            </a:r>
          </a:p>
          <a:p>
            <a:pPr marL="704522" lvl="2"/>
            <a:r>
              <a:rPr lang="en-US" b="1" dirty="0"/>
              <a:t>--</a:t>
            </a:r>
            <a:r>
              <a:rPr lang="en-US" b="1" baseline="0" dirty="0"/>
              <a:t> We heard absolutely nothing back from the President or Provost. Despite CAS being the largest college, and our Faculty Council being the elected representative of the faculty of this college, our Provost and President seem unwilling to engage with our Council on issues of importance to CAS faculty. </a:t>
            </a:r>
            <a:endParaRPr lang="en-US" b="1" dirty="0"/>
          </a:p>
          <a:p>
            <a:pPr marL="704522" lvl="2"/>
            <a:r>
              <a:rPr lang="en-US" b="1" dirty="0"/>
              <a:t>2. Authored</a:t>
            </a:r>
            <a:r>
              <a:rPr lang="en-US" b="1" baseline="0" dirty="0"/>
              <a:t> by Stephan Schindler</a:t>
            </a:r>
            <a:endParaRPr lang="en-US" b="1" dirty="0"/>
          </a:p>
          <a:p>
            <a:pPr marL="704522" lvl="2"/>
            <a:endParaRPr lang="en-US" b="1" dirty="0"/>
          </a:p>
          <a:p>
            <a:pPr marL="704522" lvl="2" defTabSz="939363">
              <a:defRPr/>
            </a:pPr>
            <a:r>
              <a:rPr lang="en-US" b="1" dirty="0"/>
              <a:t>3. Working with EHF, Dr. Antoinette Jackson</a:t>
            </a:r>
            <a:r>
              <a:rPr lang="en-US" b="1" baseline="0" dirty="0"/>
              <a:t>, chair of Anthropology, and the CAS Diversity Committee</a:t>
            </a:r>
          </a:p>
          <a:p>
            <a:pPr marL="704522" lvl="2" defTabSz="939363">
              <a:defRPr/>
            </a:pPr>
            <a:endParaRPr lang="en-US" b="1" baseline="0" dirty="0"/>
          </a:p>
          <a:p>
            <a:pPr marL="704522" lvl="2" defTabSz="939363">
              <a:defRPr/>
            </a:pPr>
            <a:r>
              <a:rPr lang="en-US" b="1" baseline="0" dirty="0"/>
              <a:t>4. Dean provides monthly reports. Anthony Coy and I also sit in on the CAS Council of Chairs meetings and provide updates as available to the Council members from those meetings also</a:t>
            </a:r>
          </a:p>
          <a:p>
            <a:pPr marL="704522" lvl="2" defTabSz="939363">
              <a:defRPr/>
            </a:pPr>
            <a:endParaRPr lang="en-US" b="1" baseline="0" dirty="0"/>
          </a:p>
          <a:p>
            <a:pPr marL="704522" lvl="2" defTabSz="939363">
              <a:defRPr/>
            </a:pPr>
            <a:r>
              <a:rPr lang="en-US" b="1" baseline="0" dirty="0"/>
              <a:t>5. Thanks to Anthony Coy and other Council members for providing these updates</a:t>
            </a:r>
            <a:endParaRPr lang="en-US" b="1" dirty="0"/>
          </a:p>
          <a:p>
            <a:pPr marL="704522" lvl="2" defTabSz="939363">
              <a:defRPr/>
            </a:pPr>
            <a:endParaRPr lang="en-US" b="1" dirty="0"/>
          </a:p>
          <a:p>
            <a:pPr marL="704522" lvl="2" defTabSz="939363">
              <a:defRPr/>
            </a:pPr>
            <a:r>
              <a:rPr lang="en-US" b="1" dirty="0"/>
              <a:t>7.</a:t>
            </a:r>
            <a:r>
              <a:rPr lang="en-US" b="1" baseline="0" dirty="0"/>
              <a:t> CAS Faculty Council Committee liaisons this year: Janet Keeler (Diversity), Chantale Begin (Academic Integrity), Jarod Rosello (Core Research Facilities), Razvan </a:t>
            </a:r>
            <a:r>
              <a:rPr lang="en-US" b="1" dirty="0"/>
              <a:t>Teodorescu (Faculty Development), and Steven Reader (Technology)</a:t>
            </a:r>
          </a:p>
          <a:p>
            <a:pPr marL="704522" lvl="2" defTabSz="939363">
              <a:defRPr/>
            </a:pPr>
            <a:endParaRPr lang="en-US" b="1" baseline="0" dirty="0"/>
          </a:p>
          <a:p>
            <a:pPr marL="704522" lvl="2" defTabSz="939363">
              <a:defRPr/>
            </a:pPr>
            <a:endParaRPr lang="en-US" b="1" baseline="0" dirty="0"/>
          </a:p>
          <a:p>
            <a:pPr marL="704522" lvl="2" defTabSz="939363">
              <a:defRPr/>
            </a:pPr>
            <a:r>
              <a:rPr lang="en-US" b="1" baseline="0" dirty="0"/>
              <a:t>Active committees in 2020-2021: Library, </a:t>
            </a:r>
            <a:r>
              <a:rPr lang="en-US" b="1" u="sng" baseline="0" dirty="0"/>
              <a:t>Diversity</a:t>
            </a:r>
            <a:r>
              <a:rPr lang="en-US" b="1" baseline="0" dirty="0"/>
              <a:t>, Core Research Facilities, </a:t>
            </a:r>
            <a:r>
              <a:rPr lang="en-US" b="1" u="sng" baseline="0" dirty="0"/>
              <a:t>Academic Integrity</a:t>
            </a:r>
          </a:p>
          <a:p>
            <a:pPr marL="704522" lvl="2" defTabSz="939363">
              <a:defRPr/>
            </a:pPr>
            <a:r>
              <a:rPr lang="en-US" b="1" baseline="0" dirty="0"/>
              <a:t>Inactive committees in 2020-2021: Technology, Faculty Development</a:t>
            </a:r>
          </a:p>
          <a:p>
            <a:pPr marL="704522" lvl="2" defTabSz="939363">
              <a:defRPr/>
            </a:pPr>
            <a:endParaRPr lang="en-US" b="1" baseline="0" dirty="0"/>
          </a:p>
          <a:p>
            <a:pPr marL="704522" lvl="2" defTabSz="939363">
              <a:defRPr/>
            </a:pPr>
            <a:r>
              <a:rPr lang="en-US" b="1" dirty="0"/>
              <a:t>--On the Council we spent a great deal of time addressing</a:t>
            </a:r>
            <a:r>
              <a:rPr lang="en-US" b="1" baseline="0" dirty="0"/>
              <a:t> issues related to the </a:t>
            </a:r>
            <a:r>
              <a:rPr lang="en-US" b="1" dirty="0"/>
              <a:t>CAS Diversity Committee: focus on committee continuity and scope of work</a:t>
            </a:r>
          </a:p>
          <a:p>
            <a:pPr marL="704522" lvl="2" defTabSz="939363">
              <a:defRPr/>
            </a:pPr>
            <a:endParaRPr lang="en-US" b="1" dirty="0"/>
          </a:p>
          <a:p>
            <a:pPr marL="704522" lvl="2"/>
            <a:endParaRPr lang="en-US" b="1" dirty="0"/>
          </a:p>
          <a:p>
            <a:r>
              <a:rPr lang="en-US" b="1" u="sng" dirty="0"/>
              <a:t>LAST</a:t>
            </a:r>
            <a:r>
              <a:rPr lang="en-US" b="1" u="sng" baseline="0" dirty="0"/>
              <a:t> POINT</a:t>
            </a:r>
            <a:r>
              <a:rPr lang="en-US" b="1" baseline="0" dirty="0"/>
              <a:t>: WE HAVE NOT YET DISCUSSED OUR GOALS/PLANS FOR NEXT ACADEMIC YEAR AS OUR MEETING IS TOMORROW. It’s on the agenda. As you’ll see in the upcoming CAS Standing Committee reports, I’ve asked all of the Committees to consider what they want to focus on for next year. This will help with continuity. The Faculty Council will do the same. </a:t>
            </a:r>
            <a:endParaRPr lang="en-US" b="1" dirty="0"/>
          </a:p>
        </p:txBody>
      </p:sp>
      <p:sp>
        <p:nvSpPr>
          <p:cNvPr id="4" name="Slide Number Placeholder 3"/>
          <p:cNvSpPr>
            <a:spLocks noGrp="1"/>
          </p:cNvSpPr>
          <p:nvPr>
            <p:ph type="sldNum" sz="quarter" idx="10"/>
          </p:nvPr>
        </p:nvSpPr>
        <p:spPr/>
        <p:txBody>
          <a:bodyPr/>
          <a:lstStyle/>
          <a:p>
            <a:fld id="{E4C9BCF0-E2E6-46BB-B8F8-AE997A6718A1}" type="slidenum">
              <a:rPr lang="en-US" smtClean="0"/>
              <a:t>5</a:t>
            </a:fld>
            <a:endParaRPr lang="en-US" dirty="0"/>
          </a:p>
        </p:txBody>
      </p:sp>
    </p:spTree>
    <p:extLst>
      <p:ext uri="{BB962C8B-B14F-4D97-AF65-F5344CB8AC3E}">
        <p14:creationId xmlns:p14="http://schemas.microsoft.com/office/powerpoint/2010/main" val="103326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6</a:t>
            </a:fld>
            <a:endParaRPr lang="en-US" dirty="0"/>
          </a:p>
        </p:txBody>
      </p:sp>
    </p:spTree>
    <p:extLst>
      <p:ext uri="{BB962C8B-B14F-4D97-AF65-F5344CB8AC3E}">
        <p14:creationId xmlns:p14="http://schemas.microsoft.com/office/powerpoint/2010/main" val="177974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4C9BCF0-E2E6-46BB-B8F8-AE997A6718A1}" type="slidenum">
              <a:rPr lang="en-US" smtClean="0"/>
              <a:t>7</a:t>
            </a:fld>
            <a:endParaRPr lang="en-US" dirty="0"/>
          </a:p>
        </p:txBody>
      </p:sp>
    </p:spTree>
    <p:extLst>
      <p:ext uri="{BB962C8B-B14F-4D97-AF65-F5344CB8AC3E}">
        <p14:creationId xmlns:p14="http://schemas.microsoft.com/office/powerpoint/2010/main" val="536293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747"/>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pic>
        <p:nvPicPr>
          <p:cNvPr id="3" name="Picture 2" descr="A picture containing drawing&#10;&#10;Description automatically generated">
            <a:extLst>
              <a:ext uri="{FF2B5EF4-FFF2-40B4-BE49-F238E27FC236}">
                <a16:creationId xmlns:a16="http://schemas.microsoft.com/office/drawing/2014/main" id="{A9989DE1-684B-4F44-9DC5-7F678D96BBE1}"/>
              </a:ext>
            </a:extLst>
          </p:cNvPr>
          <p:cNvPicPr>
            <a:picLocks noChangeAspect="1"/>
          </p:cNvPicPr>
          <p:nvPr userDrawn="1"/>
        </p:nvPicPr>
        <p:blipFill>
          <a:blip r:embed="rId2"/>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dirty="0"/>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747"/>
        </a:solidFill>
        <a:effectLst/>
      </p:bgPr>
    </p:bg>
    <p:spTree>
      <p:nvGrpSpPr>
        <p:cNvPr id="1" name=""/>
        <p:cNvGrpSpPr/>
        <p:nvPr/>
      </p:nvGrpSpPr>
      <p:grpSpPr>
        <a:xfrm>
          <a:off x="0" y="0"/>
          <a:ext cx="0" cy="0"/>
          <a:chOff x="0" y="0"/>
          <a:chExt cx="0" cy="0"/>
        </a:xfrm>
      </p:grpSpPr>
      <p:pic>
        <p:nvPicPr>
          <p:cNvPr id="2" name="Picture 1" descr="A close up of a plant&#10;&#10;Description automatically generated">
            <a:extLst>
              <a:ext uri="{FF2B5EF4-FFF2-40B4-BE49-F238E27FC236}">
                <a16:creationId xmlns:a16="http://schemas.microsoft.com/office/drawing/2014/main" id="{627CC8E3-8656-564E-9EA3-A4903950ECB6}"/>
              </a:ext>
            </a:extLst>
          </p:cNvPr>
          <p:cNvPicPr>
            <a:picLocks noChangeAspect="1"/>
          </p:cNvPicPr>
          <p:nvPr userDrawn="1"/>
        </p:nvPicPr>
        <p:blipFill>
          <a:blip r:embed="rId2"/>
          <a:stretch>
            <a:fillRect/>
          </a:stretch>
        </p:blipFill>
        <p:spPr>
          <a:xfrm>
            <a:off x="0" y="0"/>
            <a:ext cx="5143500" cy="51435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53E3AB22-9EC5-0843-8657-49777D1EA92F}"/>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solidFill>
          <a:srgbClr val="006747"/>
        </a:solidFill>
        <a:effectLst/>
      </p:bgPr>
    </p:bg>
    <p:spTree>
      <p:nvGrpSpPr>
        <p:cNvPr id="1" name=""/>
        <p:cNvGrpSpPr/>
        <p:nvPr/>
      </p:nvGrpSpPr>
      <p:grpSpPr>
        <a:xfrm>
          <a:off x="0" y="0"/>
          <a:ext cx="0" cy="0"/>
          <a:chOff x="0" y="0"/>
          <a:chExt cx="0" cy="0"/>
        </a:xfrm>
      </p:grpSpPr>
      <p:pic>
        <p:nvPicPr>
          <p:cNvPr id="2" name="Picture 1" descr="A close up of a plant&#10;&#10;Description automatically generated">
            <a:extLst>
              <a:ext uri="{FF2B5EF4-FFF2-40B4-BE49-F238E27FC236}">
                <a16:creationId xmlns:a16="http://schemas.microsoft.com/office/drawing/2014/main" id="{5F7EC90F-26C0-904E-8462-4C3433695D8D}"/>
              </a:ext>
            </a:extLst>
          </p:cNvPr>
          <p:cNvPicPr>
            <a:picLocks noChangeAspect="1"/>
          </p:cNvPicPr>
          <p:nvPr userDrawn="1"/>
        </p:nvPicPr>
        <p:blipFill>
          <a:blip r:embed="rId2"/>
          <a:stretch>
            <a:fillRect/>
          </a:stretch>
        </p:blipFill>
        <p:spPr>
          <a:xfrm>
            <a:off x="0" y="0"/>
            <a:ext cx="5143500" cy="51435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F7B4D2E1-F412-1C47-8137-891454D0CBA5}"/>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solidFill>
          <a:srgbClr val="006747"/>
        </a:solidFill>
        <a:effectLst/>
      </p:bgPr>
    </p:bg>
    <p:spTree>
      <p:nvGrpSpPr>
        <p:cNvPr id="1" name=""/>
        <p:cNvGrpSpPr/>
        <p:nvPr/>
      </p:nvGrpSpPr>
      <p:grpSpPr>
        <a:xfrm>
          <a:off x="0" y="0"/>
          <a:ext cx="0" cy="0"/>
          <a:chOff x="0" y="0"/>
          <a:chExt cx="0" cy="0"/>
        </a:xfrm>
      </p:grpSpPr>
      <p:pic>
        <p:nvPicPr>
          <p:cNvPr id="7" name="Picture 6" descr="A close up of a plant&#10;&#10;Description automatically generated">
            <a:extLst>
              <a:ext uri="{FF2B5EF4-FFF2-40B4-BE49-F238E27FC236}">
                <a16:creationId xmlns:a16="http://schemas.microsoft.com/office/drawing/2014/main" id="{8E2F4392-B81B-AD4C-8709-70FCC8C23749}"/>
              </a:ext>
            </a:extLst>
          </p:cNvPr>
          <p:cNvPicPr>
            <a:picLocks noChangeAspect="1"/>
          </p:cNvPicPr>
          <p:nvPr userDrawn="1"/>
        </p:nvPicPr>
        <p:blipFill>
          <a:blip r:embed="rId2"/>
          <a:stretch>
            <a:fillRect/>
          </a:stretch>
        </p:blipFill>
        <p:spPr>
          <a:xfrm>
            <a:off x="0" y="0"/>
            <a:ext cx="5143500" cy="5143500"/>
          </a:xfrm>
          <a:prstGeom prst="rect">
            <a:avLst/>
          </a:prstGeom>
        </p:spPr>
      </p:pic>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pic>
        <p:nvPicPr>
          <p:cNvPr id="5" name="Picture 4" descr="A picture containing drawing&#10;&#10;Description automatically generated">
            <a:extLst>
              <a:ext uri="{FF2B5EF4-FFF2-40B4-BE49-F238E27FC236}">
                <a16:creationId xmlns:a16="http://schemas.microsoft.com/office/drawing/2014/main" id="{68E9609A-0618-AA4F-A302-3372D6C5C20A}"/>
              </a:ext>
            </a:extLst>
          </p:cNvPr>
          <p:cNvPicPr>
            <a:picLocks noChangeAspect="1"/>
          </p:cNvPicPr>
          <p:nvPr userDrawn="1"/>
        </p:nvPicPr>
        <p:blipFill>
          <a:blip r:embed="rId3"/>
          <a:stretch>
            <a:fillRect/>
          </a:stretch>
        </p:blipFill>
        <p:spPr>
          <a:xfrm>
            <a:off x="5704115" y="3886193"/>
            <a:ext cx="3030583" cy="1046875"/>
          </a:xfrm>
          <a:prstGeom prst="rect">
            <a:avLst/>
          </a:prstGeom>
        </p:spPr>
      </p:pic>
    </p:spTree>
    <p:extLst>
      <p:ext uri="{BB962C8B-B14F-4D97-AF65-F5344CB8AC3E}">
        <p14:creationId xmlns:p14="http://schemas.microsoft.com/office/powerpoint/2010/main" val="4385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7"/>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6"/>
            <a:ext cx="7886700" cy="562570"/>
          </a:xfrm>
        </p:spPr>
        <p:txBody>
          <a:bodyPr>
            <a:normAutofit/>
          </a:bodyPr>
          <a:lstStyle>
            <a:lvl1pPr marL="0" indent="0">
              <a:buNone/>
              <a:defRPr sz="1600" b="1" spc="100"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2"/>
            <a:ext cx="7886700" cy="297332"/>
          </a:xfrm>
        </p:spPr>
        <p:txBody>
          <a:bodyPr>
            <a:normAutofit/>
          </a:bodyPr>
          <a:lstStyle>
            <a:lvl1pPr marL="0" indent="0">
              <a:buNone/>
              <a:defRPr sz="1400" b="0">
                <a:solidFill>
                  <a:srgbClr val="ECEAD1"/>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8123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1"/>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6"/>
            <a:ext cx="7886700" cy="562570"/>
          </a:xfrm>
        </p:spPr>
        <p:txBody>
          <a:bodyPr>
            <a:normAutofit/>
          </a:bodyPr>
          <a:lstStyle>
            <a:lvl1pPr marL="0" indent="0" algn="r">
              <a:buNone/>
              <a:defRPr sz="1600" b="1" spc="100"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012753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3"/>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403873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421836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3246177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2626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3004764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73777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solidFill>
                  <a:srgbClr val="006747"/>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endParaRPr lang="en-US" dirty="0"/>
          </a:p>
        </p:txBody>
      </p:sp>
      <p:sp>
        <p:nvSpPr>
          <p:cNvPr id="6" name="Content Placeholder 5"/>
          <p:cNvSpPr>
            <a:spLocks noGrp="1"/>
          </p:cNvSpPr>
          <p:nvPr>
            <p:ph sz="quarter" idx="4"/>
          </p:nvPr>
        </p:nvSpPr>
        <p:spPr>
          <a:xfrm>
            <a:off x="4629151"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0709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32132561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504156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48728892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05396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2011204"/>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Tree>
    <p:extLst>
      <p:ext uri="{BB962C8B-B14F-4D97-AF65-F5344CB8AC3E}">
        <p14:creationId xmlns:p14="http://schemas.microsoft.com/office/powerpoint/2010/main" val="31469972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1" y="-34016"/>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70"/>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39203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29841"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5"/>
            <a:ext cx="4034626" cy="2208944"/>
          </a:xfrm>
        </p:spPr>
        <p:txBody>
          <a:bodyPr>
            <a:normAutofit/>
          </a:bodyPr>
          <a:lstStyle>
            <a:lvl1pPr marL="0" indent="0">
              <a:buNone/>
              <a:defRPr sz="18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4"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4" y="3871645"/>
            <a:ext cx="3606800" cy="453776"/>
          </a:xfrm>
        </p:spPr>
        <p:txBody>
          <a:bodyPr/>
          <a:lstStyle>
            <a:lvl1pPr marL="0" indent="0" algn="ctr">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endParaRPr lang="en-US" dirty="0"/>
          </a:p>
        </p:txBody>
      </p:sp>
    </p:spTree>
    <p:extLst>
      <p:ext uri="{BB962C8B-B14F-4D97-AF65-F5344CB8AC3E}">
        <p14:creationId xmlns:p14="http://schemas.microsoft.com/office/powerpoint/2010/main" val="531091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1"/>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0324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3" y="740570"/>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3" y="1543051"/>
            <a:ext cx="2949178" cy="2858691"/>
          </a:xfrm>
        </p:spPr>
        <p:txBody>
          <a:bodyPr/>
          <a:lstStyle>
            <a:lvl1pPr marL="0" indent="0">
              <a:buNone/>
              <a:defRPr sz="1200">
                <a:solidFill>
                  <a:srgbClr val="46606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4" y="740570"/>
            <a:ext cx="4627562" cy="3654425"/>
          </a:xfrm>
        </p:spPr>
        <p:txBody>
          <a:bodyPr/>
          <a:lstStyle/>
          <a:p>
            <a:endParaRPr lang="en-US" dirty="0"/>
          </a:p>
        </p:txBody>
      </p:sp>
    </p:spTree>
    <p:extLst>
      <p:ext uri="{BB962C8B-B14F-4D97-AF65-F5344CB8AC3E}">
        <p14:creationId xmlns:p14="http://schemas.microsoft.com/office/powerpoint/2010/main" val="2729908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7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5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dirty="0"/>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dirty="0"/>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10/3/2023</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dirty="0"/>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10/3/2023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36355439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xStyles>
    <p:titleStyle>
      <a:lvl1pPr algn="l" defTabSz="685783"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4853"/>
          <a:stretch/>
        </p:blipFill>
        <p:spPr>
          <a:xfrm>
            <a:off x="0" y="0"/>
            <a:ext cx="9144000" cy="5143500"/>
          </a:xfrm>
          <a:prstGeom prst="rect">
            <a:avLst/>
          </a:prstGeom>
        </p:spPr>
      </p:pic>
      <p:sp>
        <p:nvSpPr>
          <p:cNvPr id="26" name="Rectangle 25"/>
          <p:cNvSpPr/>
          <p:nvPr/>
        </p:nvSpPr>
        <p:spPr>
          <a:xfrm rot="3121139">
            <a:off x="1778378" y="-2462273"/>
            <a:ext cx="2087519" cy="8535718"/>
          </a:xfrm>
          <a:custGeom>
            <a:avLst/>
            <a:gdLst>
              <a:gd name="connsiteX0" fmla="*/ 0 w 2085867"/>
              <a:gd name="connsiteY0" fmla="*/ 0 h 8509085"/>
              <a:gd name="connsiteX1" fmla="*/ 2085867 w 2085867"/>
              <a:gd name="connsiteY1" fmla="*/ 0 h 8509085"/>
              <a:gd name="connsiteX2" fmla="*/ 2085867 w 2085867"/>
              <a:gd name="connsiteY2" fmla="*/ 8509085 h 8509085"/>
              <a:gd name="connsiteX3" fmla="*/ 0 w 2085867"/>
              <a:gd name="connsiteY3" fmla="*/ 8509085 h 8509085"/>
              <a:gd name="connsiteX4" fmla="*/ 0 w 2085867"/>
              <a:gd name="connsiteY4" fmla="*/ 0 h 8509085"/>
              <a:gd name="connsiteX0" fmla="*/ 29091 w 2085867"/>
              <a:gd name="connsiteY0" fmla="*/ 2751778 h 8509085"/>
              <a:gd name="connsiteX1" fmla="*/ 2085867 w 2085867"/>
              <a:gd name="connsiteY1" fmla="*/ 0 h 8509085"/>
              <a:gd name="connsiteX2" fmla="*/ 2085867 w 2085867"/>
              <a:gd name="connsiteY2" fmla="*/ 8509085 h 8509085"/>
              <a:gd name="connsiteX3" fmla="*/ 0 w 2085867"/>
              <a:gd name="connsiteY3" fmla="*/ 8509085 h 8509085"/>
              <a:gd name="connsiteX4" fmla="*/ 29091 w 2085867"/>
              <a:gd name="connsiteY4" fmla="*/ 2751778 h 8509085"/>
              <a:gd name="connsiteX0" fmla="*/ 29091 w 2130223"/>
              <a:gd name="connsiteY0" fmla="*/ 2565006 h 8322313"/>
              <a:gd name="connsiteX1" fmla="*/ 2130223 w 2130223"/>
              <a:gd name="connsiteY1" fmla="*/ 0 h 8322313"/>
              <a:gd name="connsiteX2" fmla="*/ 2085867 w 2130223"/>
              <a:gd name="connsiteY2" fmla="*/ 8322313 h 8322313"/>
              <a:gd name="connsiteX3" fmla="*/ 0 w 2130223"/>
              <a:gd name="connsiteY3" fmla="*/ 8322313 h 8322313"/>
              <a:gd name="connsiteX4" fmla="*/ 29091 w 2130223"/>
              <a:gd name="connsiteY4" fmla="*/ 2565006 h 8322313"/>
              <a:gd name="connsiteX0" fmla="*/ 15788 w 2116920"/>
              <a:gd name="connsiteY0" fmla="*/ 2565006 h 8322313"/>
              <a:gd name="connsiteX1" fmla="*/ 2116920 w 2116920"/>
              <a:gd name="connsiteY1" fmla="*/ 0 h 8322313"/>
              <a:gd name="connsiteX2" fmla="*/ 2072564 w 2116920"/>
              <a:gd name="connsiteY2" fmla="*/ 8322313 h 8322313"/>
              <a:gd name="connsiteX3" fmla="*/ 0 w 2116920"/>
              <a:gd name="connsiteY3" fmla="*/ 7172609 h 8322313"/>
              <a:gd name="connsiteX4" fmla="*/ 15788 w 2116920"/>
              <a:gd name="connsiteY4" fmla="*/ 2565006 h 8322313"/>
              <a:gd name="connsiteX0" fmla="*/ 15788 w 2116920"/>
              <a:gd name="connsiteY0" fmla="*/ 2565006 h 8649418"/>
              <a:gd name="connsiteX1" fmla="*/ 2116920 w 2116920"/>
              <a:gd name="connsiteY1" fmla="*/ 0 h 8649418"/>
              <a:gd name="connsiteX2" fmla="*/ 1931282 w 2116920"/>
              <a:gd name="connsiteY2" fmla="*/ 8649418 h 8649418"/>
              <a:gd name="connsiteX3" fmla="*/ 0 w 2116920"/>
              <a:gd name="connsiteY3" fmla="*/ 7172609 h 8649418"/>
              <a:gd name="connsiteX4" fmla="*/ 15788 w 2116920"/>
              <a:gd name="connsiteY4" fmla="*/ 2565006 h 8649418"/>
              <a:gd name="connsiteX0" fmla="*/ 807 w 2101939"/>
              <a:gd name="connsiteY0" fmla="*/ 2565006 h 8649418"/>
              <a:gd name="connsiteX1" fmla="*/ 2101939 w 2101939"/>
              <a:gd name="connsiteY1" fmla="*/ 0 h 8649418"/>
              <a:gd name="connsiteX2" fmla="*/ 1916301 w 2101939"/>
              <a:gd name="connsiteY2" fmla="*/ 8649418 h 8649418"/>
              <a:gd name="connsiteX3" fmla="*/ 12694 w 2101939"/>
              <a:gd name="connsiteY3" fmla="*/ 7137163 h 8649418"/>
              <a:gd name="connsiteX4" fmla="*/ 807 w 2101939"/>
              <a:gd name="connsiteY4" fmla="*/ 2565006 h 8649418"/>
              <a:gd name="connsiteX0" fmla="*/ 606 w 2101738"/>
              <a:gd name="connsiteY0" fmla="*/ 2565006 h 8649418"/>
              <a:gd name="connsiteX1" fmla="*/ 2101738 w 2101738"/>
              <a:gd name="connsiteY1" fmla="*/ 0 h 8649418"/>
              <a:gd name="connsiteX2" fmla="*/ 1916100 w 2101738"/>
              <a:gd name="connsiteY2" fmla="*/ 8649418 h 8649418"/>
              <a:gd name="connsiteX3" fmla="*/ 20990 w 2101738"/>
              <a:gd name="connsiteY3" fmla="*/ 7162816 h 8649418"/>
              <a:gd name="connsiteX4" fmla="*/ 606 w 2101738"/>
              <a:gd name="connsiteY4" fmla="*/ 2565006 h 8649418"/>
              <a:gd name="connsiteX0" fmla="*/ 606 w 2089038"/>
              <a:gd name="connsiteY0" fmla="*/ 2451306 h 8535718"/>
              <a:gd name="connsiteX1" fmla="*/ 2089038 w 2089038"/>
              <a:gd name="connsiteY1" fmla="*/ 0 h 8535718"/>
              <a:gd name="connsiteX2" fmla="*/ 1916100 w 2089038"/>
              <a:gd name="connsiteY2" fmla="*/ 8535718 h 8535718"/>
              <a:gd name="connsiteX3" fmla="*/ 20990 w 2089038"/>
              <a:gd name="connsiteY3" fmla="*/ 7049116 h 8535718"/>
              <a:gd name="connsiteX4" fmla="*/ 606 w 2089038"/>
              <a:gd name="connsiteY4" fmla="*/ 2451306 h 8535718"/>
              <a:gd name="connsiteX0" fmla="*/ 606 w 2089038"/>
              <a:gd name="connsiteY0" fmla="*/ 2451306 h 8535718"/>
              <a:gd name="connsiteX1" fmla="*/ 2089038 w 2089038"/>
              <a:gd name="connsiteY1" fmla="*/ 0 h 8535718"/>
              <a:gd name="connsiteX2" fmla="*/ 1916100 w 2089038"/>
              <a:gd name="connsiteY2" fmla="*/ 8535718 h 8535718"/>
              <a:gd name="connsiteX3" fmla="*/ 20990 w 2089038"/>
              <a:gd name="connsiteY3" fmla="*/ 7049116 h 8535718"/>
              <a:gd name="connsiteX4" fmla="*/ 606 w 2089038"/>
              <a:gd name="connsiteY4" fmla="*/ 2451306 h 8535718"/>
              <a:gd name="connsiteX0" fmla="*/ 115083 w 2068048"/>
              <a:gd name="connsiteY0" fmla="*/ 2423946 h 8535718"/>
              <a:gd name="connsiteX1" fmla="*/ 2068048 w 2068048"/>
              <a:gd name="connsiteY1" fmla="*/ 0 h 8535718"/>
              <a:gd name="connsiteX2" fmla="*/ 1895110 w 2068048"/>
              <a:gd name="connsiteY2" fmla="*/ 8535718 h 8535718"/>
              <a:gd name="connsiteX3" fmla="*/ 0 w 2068048"/>
              <a:gd name="connsiteY3" fmla="*/ 7049116 h 8535718"/>
              <a:gd name="connsiteX4" fmla="*/ 115083 w 2068048"/>
              <a:gd name="connsiteY4" fmla="*/ 2423946 h 8535718"/>
              <a:gd name="connsiteX0" fmla="*/ 634 w 2087519"/>
              <a:gd name="connsiteY0" fmla="*/ 2680727 h 8535718"/>
              <a:gd name="connsiteX1" fmla="*/ 2087519 w 2087519"/>
              <a:gd name="connsiteY1" fmla="*/ 0 h 8535718"/>
              <a:gd name="connsiteX2" fmla="*/ 1914581 w 2087519"/>
              <a:gd name="connsiteY2" fmla="*/ 8535718 h 8535718"/>
              <a:gd name="connsiteX3" fmla="*/ 19471 w 2087519"/>
              <a:gd name="connsiteY3" fmla="*/ 7049116 h 8535718"/>
              <a:gd name="connsiteX4" fmla="*/ 634 w 2087519"/>
              <a:gd name="connsiteY4" fmla="*/ 2680727 h 8535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519" h="8535718">
                <a:moveTo>
                  <a:pt x="634" y="2680727"/>
                </a:moveTo>
                <a:lnTo>
                  <a:pt x="2087519" y="0"/>
                </a:lnTo>
                <a:cubicBezTo>
                  <a:pt x="1949597" y="2887161"/>
                  <a:pt x="1972227" y="5690479"/>
                  <a:pt x="1914581" y="8535718"/>
                </a:cubicBezTo>
                <a:lnTo>
                  <a:pt x="19471" y="7049116"/>
                </a:lnTo>
                <a:cubicBezTo>
                  <a:pt x="24734" y="5513248"/>
                  <a:pt x="-4629" y="4216595"/>
                  <a:pt x="634" y="2680727"/>
                </a:cubicBezTo>
                <a:close/>
              </a:path>
            </a:pathLst>
          </a:cu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4956061" y="6480"/>
            <a:ext cx="1559664" cy="11168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6FAD1B3-966F-1F49-A4CA-E15DE2EB5852}"/>
              </a:ext>
            </a:extLst>
          </p:cNvPr>
          <p:cNvSpPr>
            <a:spLocks noGrp="1"/>
          </p:cNvSpPr>
          <p:nvPr>
            <p:ph type="body" idx="11"/>
          </p:nvPr>
        </p:nvSpPr>
        <p:spPr>
          <a:xfrm>
            <a:off x="1282724" y="4028167"/>
            <a:ext cx="5435385" cy="297332"/>
          </a:xfrm>
        </p:spPr>
        <p:txBody>
          <a:bodyPr>
            <a:noAutofit/>
          </a:bodyPr>
          <a:lstStyle/>
          <a:p>
            <a:pPr algn="ctr"/>
            <a:r>
              <a:rPr lang="en-US" sz="1800" b="1" dirty="0">
                <a:solidFill>
                  <a:schemeClr val="bg1"/>
                </a:solidFill>
                <a:latin typeface="Calibri" panose="020F0502020204030204" pitchFamily="34" charset="0"/>
                <a:cs typeface="Calibri" panose="020F0502020204030204" pitchFamily="34" charset="0"/>
              </a:rPr>
              <a:t>Byron Miller, Chair of Faculty Council</a:t>
            </a:r>
          </a:p>
        </p:txBody>
      </p:sp>
      <p:sp>
        <p:nvSpPr>
          <p:cNvPr id="15" name="TextBox 14"/>
          <p:cNvSpPr txBox="1"/>
          <p:nvPr/>
        </p:nvSpPr>
        <p:spPr>
          <a:xfrm>
            <a:off x="3147200" y="2456695"/>
            <a:ext cx="1011835"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2023</a:t>
            </a:r>
          </a:p>
        </p:txBody>
      </p:sp>
      <p:sp>
        <p:nvSpPr>
          <p:cNvPr id="17" name="Rectangle 16"/>
          <p:cNvSpPr/>
          <p:nvPr/>
        </p:nvSpPr>
        <p:spPr>
          <a:xfrm rot="3344862">
            <a:off x="610187" y="-1474297"/>
            <a:ext cx="1645514" cy="4625912"/>
          </a:xfrm>
          <a:custGeom>
            <a:avLst/>
            <a:gdLst>
              <a:gd name="connsiteX0" fmla="*/ 0 w 1221639"/>
              <a:gd name="connsiteY0" fmla="*/ 0 h 5143500"/>
              <a:gd name="connsiteX1" fmla="*/ 1221639 w 1221639"/>
              <a:gd name="connsiteY1" fmla="*/ 0 h 5143500"/>
              <a:gd name="connsiteX2" fmla="*/ 1221639 w 1221639"/>
              <a:gd name="connsiteY2" fmla="*/ 5143500 h 5143500"/>
              <a:gd name="connsiteX3" fmla="*/ 0 w 1221639"/>
              <a:gd name="connsiteY3" fmla="*/ 5143500 h 5143500"/>
              <a:gd name="connsiteX4" fmla="*/ 0 w 1221639"/>
              <a:gd name="connsiteY4" fmla="*/ 0 h 5143500"/>
              <a:gd name="connsiteX0" fmla="*/ 13355 w 1221639"/>
              <a:gd name="connsiteY0" fmla="*/ 1605011 h 5143500"/>
              <a:gd name="connsiteX1" fmla="*/ 1221639 w 1221639"/>
              <a:gd name="connsiteY1" fmla="*/ 0 h 5143500"/>
              <a:gd name="connsiteX2" fmla="*/ 1221639 w 1221639"/>
              <a:gd name="connsiteY2" fmla="*/ 5143500 h 5143500"/>
              <a:gd name="connsiteX3" fmla="*/ 0 w 1221639"/>
              <a:gd name="connsiteY3" fmla="*/ 5143500 h 5143500"/>
              <a:gd name="connsiteX4" fmla="*/ 13355 w 1221639"/>
              <a:gd name="connsiteY4" fmla="*/ 1605011 h 5143500"/>
              <a:gd name="connsiteX0" fmla="*/ 13355 w 1221639"/>
              <a:gd name="connsiteY0" fmla="*/ 1731952 h 5270441"/>
              <a:gd name="connsiteX1" fmla="*/ 1208333 w 1221639"/>
              <a:gd name="connsiteY1" fmla="*/ 0 h 5270441"/>
              <a:gd name="connsiteX2" fmla="*/ 1221639 w 1221639"/>
              <a:gd name="connsiteY2" fmla="*/ 5270441 h 5270441"/>
              <a:gd name="connsiteX3" fmla="*/ 0 w 1221639"/>
              <a:gd name="connsiteY3" fmla="*/ 5270441 h 5270441"/>
              <a:gd name="connsiteX4" fmla="*/ 13355 w 1221639"/>
              <a:gd name="connsiteY4" fmla="*/ 1731952 h 5270441"/>
              <a:gd name="connsiteX0" fmla="*/ 13355 w 1221639"/>
              <a:gd name="connsiteY0" fmla="*/ 1731952 h 5270441"/>
              <a:gd name="connsiteX1" fmla="*/ 1208333 w 1221639"/>
              <a:gd name="connsiteY1" fmla="*/ 0 h 5270441"/>
              <a:gd name="connsiteX2" fmla="*/ 1221639 w 1221639"/>
              <a:gd name="connsiteY2" fmla="*/ 5270441 h 5270441"/>
              <a:gd name="connsiteX3" fmla="*/ 0 w 1221639"/>
              <a:gd name="connsiteY3" fmla="*/ 5270441 h 5270441"/>
              <a:gd name="connsiteX4" fmla="*/ 13355 w 1221639"/>
              <a:gd name="connsiteY4" fmla="*/ 1731952 h 5270441"/>
              <a:gd name="connsiteX0" fmla="*/ 2313 w 1210597"/>
              <a:gd name="connsiteY0" fmla="*/ 1731952 h 5270441"/>
              <a:gd name="connsiteX1" fmla="*/ 1197291 w 1210597"/>
              <a:gd name="connsiteY1" fmla="*/ 0 h 5270441"/>
              <a:gd name="connsiteX2" fmla="*/ 1210597 w 1210597"/>
              <a:gd name="connsiteY2" fmla="*/ 5270441 h 5270441"/>
              <a:gd name="connsiteX3" fmla="*/ 0 w 1210597"/>
              <a:gd name="connsiteY3" fmla="*/ 3509753 h 5270441"/>
              <a:gd name="connsiteX4" fmla="*/ 2313 w 1210597"/>
              <a:gd name="connsiteY4" fmla="*/ 1731952 h 5270441"/>
              <a:gd name="connsiteX0" fmla="*/ 2313 w 1469491"/>
              <a:gd name="connsiteY0" fmla="*/ 1731952 h 4526321"/>
              <a:gd name="connsiteX1" fmla="*/ 1197291 w 1469491"/>
              <a:gd name="connsiteY1" fmla="*/ 0 h 4526321"/>
              <a:gd name="connsiteX2" fmla="*/ 1469491 w 1469491"/>
              <a:gd name="connsiteY2" fmla="*/ 4526321 h 4526321"/>
              <a:gd name="connsiteX3" fmla="*/ 0 w 1469491"/>
              <a:gd name="connsiteY3" fmla="*/ 3509753 h 4526321"/>
              <a:gd name="connsiteX4" fmla="*/ 2313 w 1469491"/>
              <a:gd name="connsiteY4" fmla="*/ 1731952 h 4526321"/>
              <a:gd name="connsiteX0" fmla="*/ 2313 w 1469491"/>
              <a:gd name="connsiteY0" fmla="*/ 1752280 h 4546649"/>
              <a:gd name="connsiteX1" fmla="*/ 1193433 w 1469491"/>
              <a:gd name="connsiteY1" fmla="*/ 0 h 4546649"/>
              <a:gd name="connsiteX2" fmla="*/ 1469491 w 1469491"/>
              <a:gd name="connsiteY2" fmla="*/ 4546649 h 4546649"/>
              <a:gd name="connsiteX3" fmla="*/ 0 w 1469491"/>
              <a:gd name="connsiteY3" fmla="*/ 3530081 h 4546649"/>
              <a:gd name="connsiteX4" fmla="*/ 2313 w 1469491"/>
              <a:gd name="connsiteY4" fmla="*/ 1752280 h 4546649"/>
              <a:gd name="connsiteX0" fmla="*/ 2313 w 1469491"/>
              <a:gd name="connsiteY0" fmla="*/ 1585927 h 4380296"/>
              <a:gd name="connsiteX1" fmla="*/ 1198037 w 1469491"/>
              <a:gd name="connsiteY1" fmla="*/ 0 h 4380296"/>
              <a:gd name="connsiteX2" fmla="*/ 1469491 w 1469491"/>
              <a:gd name="connsiteY2" fmla="*/ 4380296 h 4380296"/>
              <a:gd name="connsiteX3" fmla="*/ 0 w 1469491"/>
              <a:gd name="connsiteY3" fmla="*/ 3363728 h 4380296"/>
              <a:gd name="connsiteX4" fmla="*/ 2313 w 1469491"/>
              <a:gd name="connsiteY4" fmla="*/ 1585927 h 4380296"/>
              <a:gd name="connsiteX0" fmla="*/ 2313 w 1469491"/>
              <a:gd name="connsiteY0" fmla="*/ 1585927 h 4380296"/>
              <a:gd name="connsiteX1" fmla="*/ 1198037 w 1469491"/>
              <a:gd name="connsiteY1" fmla="*/ 0 h 4380296"/>
              <a:gd name="connsiteX2" fmla="*/ 1469491 w 1469491"/>
              <a:gd name="connsiteY2" fmla="*/ 4380296 h 4380296"/>
              <a:gd name="connsiteX3" fmla="*/ 0 w 1469491"/>
              <a:gd name="connsiteY3" fmla="*/ 3363728 h 4380296"/>
              <a:gd name="connsiteX4" fmla="*/ 2313 w 1469491"/>
              <a:gd name="connsiteY4" fmla="*/ 1585927 h 4380296"/>
              <a:gd name="connsiteX0" fmla="*/ 17066 w 1469491"/>
              <a:gd name="connsiteY0" fmla="*/ 1777326 h 4380296"/>
              <a:gd name="connsiteX1" fmla="*/ 1198037 w 1469491"/>
              <a:gd name="connsiteY1" fmla="*/ 0 h 4380296"/>
              <a:gd name="connsiteX2" fmla="*/ 1469491 w 1469491"/>
              <a:gd name="connsiteY2" fmla="*/ 4380296 h 4380296"/>
              <a:gd name="connsiteX3" fmla="*/ 0 w 1469491"/>
              <a:gd name="connsiteY3" fmla="*/ 3363728 h 4380296"/>
              <a:gd name="connsiteX4" fmla="*/ 17066 w 1469491"/>
              <a:gd name="connsiteY4" fmla="*/ 1777326 h 4380296"/>
              <a:gd name="connsiteX0" fmla="*/ 627 w 1482051"/>
              <a:gd name="connsiteY0" fmla="*/ 1766648 h 4380296"/>
              <a:gd name="connsiteX1" fmla="*/ 1210597 w 1482051"/>
              <a:gd name="connsiteY1" fmla="*/ 0 h 4380296"/>
              <a:gd name="connsiteX2" fmla="*/ 1482051 w 1482051"/>
              <a:gd name="connsiteY2" fmla="*/ 4380296 h 4380296"/>
              <a:gd name="connsiteX3" fmla="*/ 12560 w 1482051"/>
              <a:gd name="connsiteY3" fmla="*/ 3363728 h 4380296"/>
              <a:gd name="connsiteX4" fmla="*/ 627 w 1482051"/>
              <a:gd name="connsiteY4" fmla="*/ 1766648 h 4380296"/>
              <a:gd name="connsiteX0" fmla="*/ 627 w 1482051"/>
              <a:gd name="connsiteY0" fmla="*/ 1756234 h 4369882"/>
              <a:gd name="connsiteX1" fmla="*/ 1212574 w 1482051"/>
              <a:gd name="connsiteY1" fmla="*/ 0 h 4369882"/>
              <a:gd name="connsiteX2" fmla="*/ 1482051 w 1482051"/>
              <a:gd name="connsiteY2" fmla="*/ 4369882 h 4369882"/>
              <a:gd name="connsiteX3" fmla="*/ 12560 w 1482051"/>
              <a:gd name="connsiteY3" fmla="*/ 3353314 h 4369882"/>
              <a:gd name="connsiteX4" fmla="*/ 627 w 1482051"/>
              <a:gd name="connsiteY4" fmla="*/ 1756234 h 4369882"/>
              <a:gd name="connsiteX0" fmla="*/ 369 w 1481793"/>
              <a:gd name="connsiteY0" fmla="*/ 1756234 h 4369882"/>
              <a:gd name="connsiteX1" fmla="*/ 1212316 w 1481793"/>
              <a:gd name="connsiteY1" fmla="*/ 0 h 4369882"/>
              <a:gd name="connsiteX2" fmla="*/ 1481793 w 1481793"/>
              <a:gd name="connsiteY2" fmla="*/ 4369882 h 4369882"/>
              <a:gd name="connsiteX3" fmla="*/ 28857 w 1481793"/>
              <a:gd name="connsiteY3" fmla="*/ 3355561 h 4369882"/>
              <a:gd name="connsiteX4" fmla="*/ 369 w 1481793"/>
              <a:gd name="connsiteY4" fmla="*/ 1756234 h 4369882"/>
              <a:gd name="connsiteX0" fmla="*/ 415 w 1481839"/>
              <a:gd name="connsiteY0" fmla="*/ 1756234 h 4369882"/>
              <a:gd name="connsiteX1" fmla="*/ 1212362 w 1481839"/>
              <a:gd name="connsiteY1" fmla="*/ 0 h 4369882"/>
              <a:gd name="connsiteX2" fmla="*/ 1481839 w 1481839"/>
              <a:gd name="connsiteY2" fmla="*/ 4369882 h 4369882"/>
              <a:gd name="connsiteX3" fmla="*/ 24433 w 1481839"/>
              <a:gd name="connsiteY3" fmla="*/ 3388839 h 4369882"/>
              <a:gd name="connsiteX4" fmla="*/ 415 w 1481839"/>
              <a:gd name="connsiteY4" fmla="*/ 1756234 h 4369882"/>
              <a:gd name="connsiteX0" fmla="*/ 415 w 1453764"/>
              <a:gd name="connsiteY0" fmla="*/ 1756234 h 4401038"/>
              <a:gd name="connsiteX1" fmla="*/ 1212362 w 1453764"/>
              <a:gd name="connsiteY1" fmla="*/ 0 h 4401038"/>
              <a:gd name="connsiteX2" fmla="*/ 1453764 w 1453764"/>
              <a:gd name="connsiteY2" fmla="*/ 4401038 h 4401038"/>
              <a:gd name="connsiteX3" fmla="*/ 24433 w 1453764"/>
              <a:gd name="connsiteY3" fmla="*/ 3388839 h 4401038"/>
              <a:gd name="connsiteX4" fmla="*/ 415 w 1453764"/>
              <a:gd name="connsiteY4" fmla="*/ 1756234 h 4401038"/>
              <a:gd name="connsiteX0" fmla="*/ 306 w 1466350"/>
              <a:gd name="connsiteY0" fmla="*/ 1927098 h 4401038"/>
              <a:gd name="connsiteX1" fmla="*/ 1224948 w 1466350"/>
              <a:gd name="connsiteY1" fmla="*/ 0 h 4401038"/>
              <a:gd name="connsiteX2" fmla="*/ 1466350 w 1466350"/>
              <a:gd name="connsiteY2" fmla="*/ 4401038 h 4401038"/>
              <a:gd name="connsiteX3" fmla="*/ 37019 w 1466350"/>
              <a:gd name="connsiteY3" fmla="*/ 3388839 h 4401038"/>
              <a:gd name="connsiteX4" fmla="*/ 306 w 1466350"/>
              <a:gd name="connsiteY4" fmla="*/ 1927098 h 4401038"/>
              <a:gd name="connsiteX0" fmla="*/ 306 w 1466350"/>
              <a:gd name="connsiteY0" fmla="*/ 1899681 h 4373621"/>
              <a:gd name="connsiteX1" fmla="*/ 1215432 w 1466350"/>
              <a:gd name="connsiteY1" fmla="*/ 0 h 4373621"/>
              <a:gd name="connsiteX2" fmla="*/ 1466350 w 1466350"/>
              <a:gd name="connsiteY2" fmla="*/ 4373621 h 4373621"/>
              <a:gd name="connsiteX3" fmla="*/ 37019 w 1466350"/>
              <a:gd name="connsiteY3" fmla="*/ 3361422 h 4373621"/>
              <a:gd name="connsiteX4" fmla="*/ 306 w 1466350"/>
              <a:gd name="connsiteY4" fmla="*/ 1899681 h 4373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350" h="4373621">
                <a:moveTo>
                  <a:pt x="306" y="1899681"/>
                </a:moveTo>
                <a:lnTo>
                  <a:pt x="1215432" y="0"/>
                </a:lnTo>
                <a:cubicBezTo>
                  <a:pt x="1253616" y="1707252"/>
                  <a:pt x="1461915" y="2616807"/>
                  <a:pt x="1466350" y="4373621"/>
                </a:cubicBezTo>
                <a:lnTo>
                  <a:pt x="37019" y="3361422"/>
                </a:lnTo>
                <a:cubicBezTo>
                  <a:pt x="41471" y="2181926"/>
                  <a:pt x="-4146" y="3079177"/>
                  <a:pt x="306" y="1899681"/>
                </a:cubicBezTo>
                <a:close/>
              </a:path>
            </a:pathLst>
          </a:custGeom>
          <a:solidFill>
            <a:srgbClr val="CFC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4244715" y="2734093"/>
            <a:ext cx="2256020" cy="74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2982" y="1444069"/>
            <a:ext cx="75691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bg1"/>
                </a:solidFill>
                <a:effectLst>
                  <a:outerShdw blurRad="50800" dist="38100" dir="18900000" algn="bl" rotWithShape="0">
                    <a:prstClr val="black">
                      <a:alpha val="40000"/>
                    </a:prstClr>
                  </a:outerShdw>
                </a:effectLst>
                <a:latin typeface="Bell MT" panose="02020503060305020303" pitchFamily="18" charset="0"/>
              </a:rPr>
              <a:t>Virtual Spring Assembly</a:t>
            </a:r>
          </a:p>
        </p:txBody>
      </p:sp>
      <p:cxnSp>
        <p:nvCxnSpPr>
          <p:cNvPr id="14" name="Straight Connector 13"/>
          <p:cNvCxnSpPr/>
          <p:nvPr/>
        </p:nvCxnSpPr>
        <p:spPr>
          <a:xfrm flipV="1">
            <a:off x="734518" y="2741588"/>
            <a:ext cx="2256020" cy="74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494" y="0"/>
            <a:ext cx="1597471" cy="11233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0" y="3112233"/>
            <a:ext cx="2256020" cy="16856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893370" y="-21695"/>
            <a:ext cx="1513368" cy="11813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8494" y="9625"/>
            <a:ext cx="1785093" cy="13232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0" y="3350302"/>
            <a:ext cx="2143593" cy="1653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703076" y="-11519"/>
            <a:ext cx="1534919" cy="11841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284033" y="9625"/>
            <a:ext cx="1453354" cy="1060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9849" y="1069880"/>
            <a:ext cx="6346539" cy="477054"/>
          </a:xfrm>
          <a:prstGeom prst="rect">
            <a:avLst/>
          </a:prstGeom>
          <a:noFill/>
        </p:spPr>
        <p:txBody>
          <a:bodyPr wrap="square" rtlCol="0">
            <a:spAutoFit/>
          </a:bodyPr>
          <a:lstStyle/>
          <a:p>
            <a:pPr algn="ctr"/>
            <a:r>
              <a:rPr lang="en-US" sz="2500" dirty="0">
                <a:solidFill>
                  <a:schemeClr val="bg1"/>
                </a:solidFill>
                <a:latin typeface="Calibri" panose="020F0502020204030204" pitchFamily="34" charset="0"/>
                <a:cs typeface="Calibri" panose="020F0502020204030204" pitchFamily="34" charset="0"/>
              </a:rPr>
              <a:t>Welcome to the College of Arts and Sciences</a:t>
            </a:r>
          </a:p>
        </p:txBody>
      </p:sp>
    </p:spTree>
    <p:extLst>
      <p:ext uri="{BB962C8B-B14F-4D97-AF65-F5344CB8AC3E}">
        <p14:creationId xmlns:p14="http://schemas.microsoft.com/office/powerpoint/2010/main" val="107824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1188720" y="273844"/>
            <a:ext cx="6690360" cy="411956"/>
          </a:xfrm>
        </p:spPr>
        <p:txBody>
          <a:bodyPr>
            <a:normAutofit fontScale="90000"/>
          </a:bodyPr>
          <a:lstStyle/>
          <a:p>
            <a:pPr algn="ctr"/>
            <a:r>
              <a:rPr lang="en-US" dirty="0">
                <a:latin typeface="Calibri" panose="020F0502020204030204" pitchFamily="34" charset="0"/>
                <a:cs typeface="Calibri" panose="020F0502020204030204" pitchFamily="34" charset="0"/>
              </a:rPr>
              <a:t>Members of the Faculty Council</a:t>
            </a:r>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
        <p:nvSpPr>
          <p:cNvPr id="6" name="Content Placeholder 5"/>
          <p:cNvSpPr>
            <a:spLocks noGrp="1"/>
          </p:cNvSpPr>
          <p:nvPr>
            <p:ph sz="half" idx="1"/>
          </p:nvPr>
        </p:nvSpPr>
        <p:spPr>
          <a:xfrm>
            <a:off x="2009775" y="827309"/>
            <a:ext cx="5394960" cy="4156171"/>
          </a:xfrm>
        </p:spPr>
        <p:txBody>
          <a:bodyPr>
            <a:noAutofit/>
          </a:bodyPr>
          <a:lstStyle/>
          <a:p>
            <a:pPr>
              <a:lnSpc>
                <a:spcPct val="100000"/>
              </a:lnSpc>
              <a:spcBef>
                <a:spcPts val="200"/>
              </a:spcBef>
            </a:pPr>
            <a:r>
              <a:rPr lang="en-US" sz="1650" dirty="0">
                <a:latin typeface="Calibri" panose="020F0502020204030204" pitchFamily="34" charset="0"/>
                <a:cs typeface="Calibri" panose="020F0502020204030204" pitchFamily="34" charset="0"/>
              </a:rPr>
              <a:t>Stephen </a:t>
            </a:r>
            <a:r>
              <a:rPr lang="en-US" sz="1650" dirty="0" err="1">
                <a:latin typeface="Calibri" panose="020F0502020204030204" pitchFamily="34" charset="0"/>
                <a:cs typeface="Calibri" panose="020F0502020204030204" pitchFamily="34" charset="0"/>
              </a:rPr>
              <a:t>Aikins</a:t>
            </a:r>
            <a:r>
              <a:rPr lang="en-US" sz="1650" dirty="0">
                <a:latin typeface="Calibri" panose="020F0502020204030204" pitchFamily="34" charset="0"/>
                <a:cs typeface="Calibri" panose="020F0502020204030204" pitchFamily="34" charset="0"/>
              </a:rPr>
              <a:t>, Tampa, School of Public Affairs</a:t>
            </a:r>
          </a:p>
          <a:p>
            <a:pPr>
              <a:lnSpc>
                <a:spcPct val="100000"/>
              </a:lnSpc>
              <a:spcBef>
                <a:spcPts val="200"/>
              </a:spcBef>
            </a:pPr>
            <a:r>
              <a:rPr lang="en-US" sz="1650" dirty="0">
                <a:latin typeface="Calibri" panose="020F0502020204030204" pitchFamily="34" charset="0"/>
                <a:cs typeface="Calibri" panose="020F0502020204030204" pitchFamily="34" charset="0"/>
              </a:rPr>
              <a:t>Jennifer Collins (</a:t>
            </a:r>
            <a:r>
              <a:rPr lang="en-US" sz="1650" b="1" dirty="0">
                <a:latin typeface="Calibri" panose="020F0502020204030204" pitchFamily="34" charset="0"/>
                <a:cs typeface="Calibri" panose="020F0502020204030204" pitchFamily="34" charset="0"/>
              </a:rPr>
              <a:t>Dep. Chair</a:t>
            </a:r>
            <a:r>
              <a:rPr lang="en-US" sz="1650" dirty="0">
                <a:latin typeface="Calibri" panose="020F0502020204030204" pitchFamily="34" charset="0"/>
                <a:cs typeface="Calibri" panose="020F0502020204030204" pitchFamily="34" charset="0"/>
              </a:rPr>
              <a:t>), Tampa, Geosciences</a:t>
            </a:r>
          </a:p>
          <a:p>
            <a:pPr>
              <a:lnSpc>
                <a:spcPct val="100000"/>
              </a:lnSpc>
              <a:spcBef>
                <a:spcPts val="200"/>
              </a:spcBef>
            </a:pPr>
            <a:r>
              <a:rPr lang="en-US" sz="1650" dirty="0">
                <a:latin typeface="Calibri" panose="020F0502020204030204" pitchFamily="34" charset="0"/>
                <a:cs typeface="Calibri" panose="020F0502020204030204" pitchFamily="34" charset="0"/>
              </a:rPr>
              <a:t>Maria Luisa </a:t>
            </a:r>
            <a:r>
              <a:rPr lang="en-US" sz="1650" dirty="0" err="1">
                <a:latin typeface="Calibri" panose="020F0502020204030204" pitchFamily="34" charset="0"/>
                <a:cs typeface="Calibri" panose="020F0502020204030204" pitchFamily="34" charset="0"/>
              </a:rPr>
              <a:t>Corton</a:t>
            </a:r>
            <a:r>
              <a:rPr lang="en-US" sz="1650" dirty="0">
                <a:latin typeface="Calibri" panose="020F0502020204030204" pitchFamily="34" charset="0"/>
                <a:cs typeface="Calibri" panose="020F0502020204030204" pitchFamily="34" charset="0"/>
              </a:rPr>
              <a:t>, St. Petersburg, Economics</a:t>
            </a:r>
          </a:p>
          <a:p>
            <a:pPr>
              <a:lnSpc>
                <a:spcPct val="100000"/>
              </a:lnSpc>
              <a:spcBef>
                <a:spcPts val="200"/>
              </a:spcBef>
            </a:pPr>
            <a:r>
              <a:rPr lang="en-US" sz="1650" dirty="0">
                <a:latin typeface="Calibri" panose="020F0502020204030204" pitchFamily="34" charset="0"/>
                <a:cs typeface="Calibri" panose="020F0502020204030204" pitchFamily="34" charset="0"/>
              </a:rPr>
              <a:t>Anthony Coy, Sarasota-Manatee, Psychology</a:t>
            </a:r>
          </a:p>
          <a:p>
            <a:pPr>
              <a:lnSpc>
                <a:spcPct val="100000"/>
              </a:lnSpc>
              <a:spcBef>
                <a:spcPts val="200"/>
              </a:spcBef>
            </a:pPr>
            <a:r>
              <a:rPr lang="en-US" sz="1650" dirty="0">
                <a:latin typeface="Calibri" panose="020F0502020204030204" pitchFamily="34" charset="0"/>
                <a:cs typeface="Calibri" panose="020F0502020204030204" pitchFamily="34" charset="0"/>
              </a:rPr>
              <a:t>Jennifer Johnson, Tampa (Staff), Psychology</a:t>
            </a:r>
          </a:p>
          <a:p>
            <a:pPr>
              <a:lnSpc>
                <a:spcPct val="100000"/>
              </a:lnSpc>
              <a:spcBef>
                <a:spcPts val="200"/>
              </a:spcBef>
            </a:pPr>
            <a:r>
              <a:rPr lang="en-US" sz="1650" dirty="0">
                <a:latin typeface="Calibri" panose="020F0502020204030204" pitchFamily="34" charset="0"/>
                <a:cs typeface="Calibri" panose="020F0502020204030204" pitchFamily="34" charset="0"/>
              </a:rPr>
              <a:t>Meredith Johnson, Tampa, English</a:t>
            </a:r>
          </a:p>
          <a:p>
            <a:pPr>
              <a:lnSpc>
                <a:spcPct val="100000"/>
              </a:lnSpc>
              <a:spcBef>
                <a:spcPts val="200"/>
              </a:spcBef>
            </a:pPr>
            <a:r>
              <a:rPr lang="en-US" sz="1650" dirty="0">
                <a:latin typeface="Calibri" panose="020F0502020204030204" pitchFamily="34" charset="0"/>
                <a:cs typeface="Calibri" panose="020F0502020204030204" pitchFamily="34" charset="0"/>
              </a:rPr>
              <a:t>Ryan </a:t>
            </a:r>
            <a:r>
              <a:rPr lang="en-US" sz="1650" dirty="0" err="1">
                <a:latin typeface="Calibri" panose="020F0502020204030204" pitchFamily="34" charset="0"/>
                <a:cs typeface="Calibri" panose="020F0502020204030204" pitchFamily="34" charset="0"/>
              </a:rPr>
              <a:t>McCleary</a:t>
            </a:r>
            <a:r>
              <a:rPr lang="en-US" sz="1650" dirty="0">
                <a:latin typeface="Calibri" panose="020F0502020204030204" pitchFamily="34" charset="0"/>
                <a:cs typeface="Calibri" panose="020F0502020204030204" pitchFamily="34" charset="0"/>
              </a:rPr>
              <a:t>, Sarasota-Manatee, Integrative Biology</a:t>
            </a:r>
          </a:p>
          <a:p>
            <a:pPr>
              <a:lnSpc>
                <a:spcPct val="100000"/>
              </a:lnSpc>
              <a:spcBef>
                <a:spcPts val="200"/>
              </a:spcBef>
            </a:pPr>
            <a:r>
              <a:rPr lang="en-US" sz="1650" dirty="0">
                <a:latin typeface="Calibri" panose="020F0502020204030204" pitchFamily="34" charset="0"/>
                <a:cs typeface="Calibri" panose="020F0502020204030204" pitchFamily="34" charset="0"/>
              </a:rPr>
              <a:t>Byron Miller (</a:t>
            </a:r>
            <a:r>
              <a:rPr lang="en-US" sz="1650" b="1" dirty="0">
                <a:latin typeface="Calibri" panose="020F0502020204030204" pitchFamily="34" charset="0"/>
                <a:cs typeface="Calibri" panose="020F0502020204030204" pitchFamily="34" charset="0"/>
              </a:rPr>
              <a:t>CHAIR</a:t>
            </a:r>
            <a:r>
              <a:rPr lang="en-US" sz="1650" dirty="0">
                <a:latin typeface="Calibri" panose="020F0502020204030204" pitchFamily="34" charset="0"/>
                <a:cs typeface="Calibri" panose="020F0502020204030204" pitchFamily="34" charset="0"/>
              </a:rPr>
              <a:t>), St. Petersburg, Sociology</a:t>
            </a:r>
          </a:p>
          <a:p>
            <a:pPr>
              <a:lnSpc>
                <a:spcPct val="100000"/>
              </a:lnSpc>
              <a:spcBef>
                <a:spcPts val="200"/>
              </a:spcBef>
            </a:pPr>
            <a:r>
              <a:rPr lang="en-US" sz="1650" dirty="0">
                <a:latin typeface="Calibri" panose="020F0502020204030204" pitchFamily="34" charset="0"/>
                <a:cs typeface="Calibri" panose="020F0502020204030204" pitchFamily="34" charset="0"/>
              </a:rPr>
              <a:t>Adriana </a:t>
            </a:r>
            <a:r>
              <a:rPr lang="en-US" sz="1650" dirty="0" err="1">
                <a:latin typeface="Calibri" panose="020F0502020204030204" pitchFamily="34" charset="0"/>
                <a:cs typeface="Calibri" panose="020F0502020204030204" pitchFamily="34" charset="0"/>
              </a:rPr>
              <a:t>Novoa</a:t>
            </a:r>
            <a:r>
              <a:rPr lang="en-US" sz="1650" dirty="0">
                <a:latin typeface="Calibri" panose="020F0502020204030204" pitchFamily="34" charset="0"/>
                <a:cs typeface="Calibri" panose="020F0502020204030204" pitchFamily="34" charset="0"/>
              </a:rPr>
              <a:t>, Tampa, History</a:t>
            </a:r>
          </a:p>
          <a:p>
            <a:pPr>
              <a:lnSpc>
                <a:spcPct val="100000"/>
              </a:lnSpc>
              <a:spcBef>
                <a:spcPts val="200"/>
              </a:spcBef>
            </a:pPr>
            <a:r>
              <a:rPr lang="en-US" sz="1650" dirty="0" err="1">
                <a:latin typeface="Calibri" panose="020F0502020204030204" pitchFamily="34" charset="0"/>
                <a:cs typeface="Calibri" panose="020F0502020204030204" pitchFamily="34" charset="0"/>
              </a:rPr>
              <a:t>Mahuya</a:t>
            </a:r>
            <a:r>
              <a:rPr lang="en-US" sz="1650" dirty="0">
                <a:latin typeface="Calibri" panose="020F0502020204030204" pitchFamily="34" charset="0"/>
                <a:cs typeface="Calibri" panose="020F0502020204030204" pitchFamily="34" charset="0"/>
              </a:rPr>
              <a:t> Pal, Tampa, Communication</a:t>
            </a:r>
          </a:p>
          <a:p>
            <a:pPr>
              <a:lnSpc>
                <a:spcPct val="100000"/>
              </a:lnSpc>
              <a:spcBef>
                <a:spcPts val="200"/>
              </a:spcBef>
            </a:pPr>
            <a:r>
              <a:rPr lang="en-US" sz="1650" dirty="0">
                <a:latin typeface="Calibri" panose="020F0502020204030204" pitchFamily="34" charset="0"/>
                <a:cs typeface="Calibri" panose="020F0502020204030204" pitchFamily="34" charset="0"/>
              </a:rPr>
              <a:t>Thomas </a:t>
            </a:r>
            <a:r>
              <a:rPr lang="en-US" sz="1650" dirty="0" err="1">
                <a:latin typeface="Calibri" panose="020F0502020204030204" pitchFamily="34" charset="0"/>
                <a:cs typeface="Calibri" panose="020F0502020204030204" pitchFamily="34" charset="0"/>
              </a:rPr>
              <a:t>Pluckhahn</a:t>
            </a:r>
            <a:r>
              <a:rPr lang="en-US" sz="1650" dirty="0">
                <a:latin typeface="Calibri" panose="020F0502020204030204" pitchFamily="34" charset="0"/>
                <a:cs typeface="Calibri" panose="020F0502020204030204" pitchFamily="34" charset="0"/>
              </a:rPr>
              <a:t>, Tampa, Anthropology</a:t>
            </a:r>
          </a:p>
          <a:p>
            <a:pPr>
              <a:lnSpc>
                <a:spcPct val="100000"/>
              </a:lnSpc>
              <a:spcBef>
                <a:spcPts val="200"/>
              </a:spcBef>
            </a:pPr>
            <a:r>
              <a:rPr lang="en-US" sz="1650" dirty="0">
                <a:latin typeface="Calibri" panose="020F0502020204030204" pitchFamily="34" charset="0"/>
                <a:cs typeface="Calibri" panose="020F0502020204030204" pitchFamily="34" charset="0"/>
              </a:rPr>
              <a:t>Stephan Schindler, Tampa, World Languages</a:t>
            </a:r>
          </a:p>
          <a:p>
            <a:pPr>
              <a:lnSpc>
                <a:spcPct val="100000"/>
              </a:lnSpc>
              <a:spcBef>
                <a:spcPts val="200"/>
              </a:spcBef>
            </a:pPr>
            <a:r>
              <a:rPr lang="en-US" sz="1650" dirty="0" err="1">
                <a:latin typeface="Calibri" panose="020F0502020204030204" pitchFamily="34" charset="0"/>
                <a:cs typeface="Calibri" panose="020F0502020204030204" pitchFamily="34" charset="0"/>
              </a:rPr>
              <a:t>Razvan</a:t>
            </a:r>
            <a:r>
              <a:rPr lang="en-US" sz="1650" dirty="0">
                <a:latin typeface="Calibri" panose="020F0502020204030204" pitchFamily="34" charset="0"/>
                <a:cs typeface="Calibri" panose="020F0502020204030204" pitchFamily="34" charset="0"/>
              </a:rPr>
              <a:t> Teodorescu, Tampa, Mathematics &amp; Statistics</a:t>
            </a:r>
          </a:p>
          <a:p>
            <a:pPr>
              <a:lnSpc>
                <a:spcPct val="100000"/>
              </a:lnSpc>
              <a:spcBef>
                <a:spcPts val="200"/>
              </a:spcBef>
            </a:pPr>
            <a:r>
              <a:rPr lang="en-US" sz="1650" dirty="0">
                <a:latin typeface="Calibri" panose="020F0502020204030204" pitchFamily="34" charset="0"/>
                <a:cs typeface="Calibri" panose="020F0502020204030204" pitchFamily="34" charset="0"/>
              </a:rPr>
              <a:t>Sameer Varma, Tampa, Cell Biology, Microbiology and Molecular Biol.</a:t>
            </a:r>
          </a:p>
        </p:txBody>
      </p:sp>
    </p:spTree>
    <p:extLst>
      <p:ext uri="{BB962C8B-B14F-4D97-AF65-F5344CB8AC3E}">
        <p14:creationId xmlns:p14="http://schemas.microsoft.com/office/powerpoint/2010/main" val="318393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318051" y="273844"/>
            <a:ext cx="8335061" cy="411956"/>
          </a:xfrm>
        </p:spPr>
        <p:txBody>
          <a:bodyPr>
            <a:normAutofit fontScale="90000"/>
          </a:bodyPr>
          <a:lstStyle/>
          <a:p>
            <a:pPr algn="ctr"/>
            <a:r>
              <a:rPr lang="en-US" dirty="0">
                <a:latin typeface="Calibri" panose="020F0502020204030204" pitchFamily="34" charset="0"/>
                <a:cs typeface="Calibri" panose="020F0502020204030204" pitchFamily="34" charset="0"/>
              </a:rPr>
              <a:t>Newly Elected Members of the Faculty Council (AY 23-24)</a:t>
            </a:r>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
        <p:nvSpPr>
          <p:cNvPr id="6" name="Content Placeholder 5"/>
          <p:cNvSpPr>
            <a:spLocks noGrp="1"/>
          </p:cNvSpPr>
          <p:nvPr>
            <p:ph sz="half" idx="1"/>
          </p:nvPr>
        </p:nvSpPr>
        <p:spPr>
          <a:xfrm>
            <a:off x="1643605" y="827309"/>
            <a:ext cx="6597570" cy="4156171"/>
          </a:xfrm>
        </p:spPr>
        <p:txBody>
          <a:bodyPr>
            <a:noAutofit/>
          </a:bodyPr>
          <a:lstStyle/>
          <a:p>
            <a:pPr>
              <a:lnSpc>
                <a:spcPct val="100000"/>
              </a:lnSpc>
              <a:spcBef>
                <a:spcPts val="200"/>
              </a:spcBef>
            </a:pPr>
            <a:r>
              <a:rPr lang="en-US" sz="1650" dirty="0">
                <a:latin typeface="Calibri" panose="020F0502020204030204" pitchFamily="34" charset="0"/>
                <a:cs typeface="Calibri" panose="020F0502020204030204" pitchFamily="34" charset="0"/>
              </a:rPr>
              <a:t>Stephen Song, St. Petersburg, Journalism</a:t>
            </a:r>
          </a:p>
          <a:p>
            <a:pPr>
              <a:lnSpc>
                <a:spcPct val="100000"/>
              </a:lnSpc>
              <a:spcBef>
                <a:spcPts val="200"/>
              </a:spcBef>
            </a:pPr>
            <a:r>
              <a:rPr lang="en-US" sz="1650" dirty="0">
                <a:latin typeface="Calibri" panose="020F0502020204030204" pitchFamily="34" charset="0"/>
                <a:cs typeface="Calibri" panose="020F0502020204030204" pitchFamily="34" charset="0"/>
              </a:rPr>
              <a:t>Jennifer Friedman, Tampa, Sociology and Interdisciplinary Social Sciences</a:t>
            </a:r>
          </a:p>
          <a:p>
            <a:pPr>
              <a:lnSpc>
                <a:spcPct val="100000"/>
              </a:lnSpc>
              <a:spcBef>
                <a:spcPts val="200"/>
              </a:spcBef>
            </a:pPr>
            <a:r>
              <a:rPr lang="en-US" sz="1650" dirty="0">
                <a:latin typeface="Calibri" panose="020F0502020204030204" pitchFamily="34" charset="0"/>
                <a:cs typeface="Calibri" panose="020F0502020204030204" pitchFamily="34" charset="0"/>
              </a:rPr>
              <a:t>Edward </a:t>
            </a:r>
            <a:r>
              <a:rPr lang="en-US" sz="1650" dirty="0" err="1">
                <a:latin typeface="Calibri" panose="020F0502020204030204" pitchFamily="34" charset="0"/>
                <a:cs typeface="Calibri" panose="020F0502020204030204" pitchFamily="34" charset="0"/>
              </a:rPr>
              <a:t>Kissi</a:t>
            </a:r>
            <a:r>
              <a:rPr lang="en-US" sz="1650" dirty="0">
                <a:latin typeface="Calibri" panose="020F0502020204030204" pitchFamily="34" charset="0"/>
                <a:cs typeface="Calibri" panose="020F0502020204030204" pitchFamily="34" charset="0"/>
              </a:rPr>
              <a:t>, Tampa, School of Interdisciplinary Global Studies</a:t>
            </a:r>
          </a:p>
          <a:p>
            <a:pPr>
              <a:lnSpc>
                <a:spcPct val="100000"/>
              </a:lnSpc>
              <a:spcBef>
                <a:spcPts val="200"/>
              </a:spcBef>
            </a:pPr>
            <a:r>
              <a:rPr lang="en-US" sz="1650" dirty="0">
                <a:latin typeface="Calibri" panose="020F0502020204030204" pitchFamily="34" charset="0"/>
                <a:cs typeface="Calibri" panose="020F0502020204030204" pitchFamily="34" charset="0"/>
              </a:rPr>
              <a:t>Anthony Coy, Sarasota-Manatee, Psychology</a:t>
            </a:r>
          </a:p>
          <a:p>
            <a:pPr>
              <a:lnSpc>
                <a:spcPct val="100000"/>
              </a:lnSpc>
              <a:spcBef>
                <a:spcPts val="200"/>
              </a:spcBef>
            </a:pPr>
            <a:r>
              <a:rPr lang="en-US" sz="1650" dirty="0">
                <a:latin typeface="Calibri" panose="020F0502020204030204" pitchFamily="34" charset="0"/>
                <a:cs typeface="Calibri" panose="020F0502020204030204" pitchFamily="34" charset="0"/>
              </a:rPr>
              <a:t>Colin </a:t>
            </a:r>
            <a:r>
              <a:rPr lang="en-US" sz="1650" dirty="0" err="1">
                <a:latin typeface="Calibri" panose="020F0502020204030204" pitchFamily="34" charset="0"/>
                <a:cs typeface="Calibri" panose="020F0502020204030204" pitchFamily="34" charset="0"/>
              </a:rPr>
              <a:t>Heydt</a:t>
            </a:r>
            <a:r>
              <a:rPr lang="en-US" sz="1650" dirty="0">
                <a:latin typeface="Calibri" panose="020F0502020204030204" pitchFamily="34" charset="0"/>
                <a:cs typeface="Calibri" panose="020F0502020204030204" pitchFamily="34" charset="0"/>
              </a:rPr>
              <a:t>, Tampa, Philosophy</a:t>
            </a:r>
          </a:p>
          <a:p>
            <a:pPr>
              <a:lnSpc>
                <a:spcPct val="100000"/>
              </a:lnSpc>
              <a:spcBef>
                <a:spcPts val="200"/>
              </a:spcBef>
            </a:pPr>
            <a:r>
              <a:rPr lang="en-US" sz="1650" dirty="0">
                <a:latin typeface="Calibri" panose="020F0502020204030204" pitchFamily="34" charset="0"/>
                <a:cs typeface="Calibri" panose="020F0502020204030204" pitchFamily="34" charset="0"/>
              </a:rPr>
              <a:t>Tammy Allen, Tampa, Psychology</a:t>
            </a:r>
          </a:p>
          <a:p>
            <a:pPr>
              <a:lnSpc>
                <a:spcPct val="100000"/>
              </a:lnSpc>
              <a:spcBef>
                <a:spcPts val="200"/>
              </a:spcBef>
            </a:pPr>
            <a:r>
              <a:rPr lang="en-US" sz="1650" dirty="0">
                <a:latin typeface="Calibri" panose="020F0502020204030204" pitchFamily="34" charset="0"/>
                <a:cs typeface="Calibri" panose="020F0502020204030204" pitchFamily="34" charset="0"/>
              </a:rPr>
              <a:t>Jennifer Johnson (Staff), Tampa, Psychology</a:t>
            </a:r>
          </a:p>
        </p:txBody>
      </p:sp>
    </p:spTree>
    <p:extLst>
      <p:ext uri="{BB962C8B-B14F-4D97-AF65-F5344CB8AC3E}">
        <p14:creationId xmlns:p14="http://schemas.microsoft.com/office/powerpoint/2010/main" val="351673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780" y="462642"/>
            <a:ext cx="7330440" cy="692663"/>
          </a:xfrm>
        </p:spPr>
        <p:txBody>
          <a:bodyPr>
            <a:normAutofit fontScale="90000"/>
          </a:bodyPr>
          <a:lstStyle/>
          <a:p>
            <a:r>
              <a:rPr lang="en-US" sz="2400" dirty="0"/>
              <a:t>Proposed Goals for 2022-2023 &amp; Progress on Goals</a:t>
            </a:r>
          </a:p>
        </p:txBody>
      </p:sp>
      <p:sp>
        <p:nvSpPr>
          <p:cNvPr id="3" name="Content Placeholder 2"/>
          <p:cNvSpPr>
            <a:spLocks noGrp="1"/>
          </p:cNvSpPr>
          <p:nvPr>
            <p:ph idx="1"/>
          </p:nvPr>
        </p:nvSpPr>
        <p:spPr>
          <a:xfrm>
            <a:off x="270510" y="1155305"/>
            <a:ext cx="8724899" cy="3570893"/>
          </a:xfrm>
        </p:spPr>
        <p:txBody>
          <a:bodyPr>
            <a:noAutofit/>
          </a:bodyPr>
          <a:lstStyle/>
          <a:p>
            <a:pPr lvl="0">
              <a:lnSpc>
                <a:spcPct val="120000"/>
              </a:lnSpc>
            </a:pPr>
            <a:r>
              <a:rPr lang="en-US" sz="1400" b="1" dirty="0">
                <a:solidFill>
                  <a:schemeClr val="accent1"/>
                </a:solidFill>
              </a:rPr>
              <a:t>Goal:	Ensure all Standing Committees are formed and meet during the Fall Semester.</a:t>
            </a:r>
            <a:r>
              <a:rPr lang="en-US" sz="1400" dirty="0"/>
              <a:t> </a:t>
            </a:r>
          </a:p>
          <a:p>
            <a:pPr lvl="0">
              <a:lnSpc>
                <a:spcPct val="120000"/>
              </a:lnSpc>
            </a:pPr>
            <a:r>
              <a:rPr lang="en-US" sz="1400" b="1" i="1" dirty="0">
                <a:solidFill>
                  <a:schemeClr val="tx1"/>
                </a:solidFill>
              </a:rPr>
              <a:t>Progress:  Success</a:t>
            </a:r>
            <a:r>
              <a:rPr lang="en-US" sz="1400" b="1" dirty="0">
                <a:solidFill>
                  <a:schemeClr val="tx1"/>
                </a:solidFill>
              </a:rPr>
              <a:t>! All have met and holding regular meetings or correspondence.</a:t>
            </a:r>
          </a:p>
          <a:p>
            <a:pPr lvl="0">
              <a:lnSpc>
                <a:spcPct val="120000"/>
              </a:lnSpc>
            </a:pPr>
            <a:r>
              <a:rPr lang="en-US" sz="1400" b="1" dirty="0">
                <a:solidFill>
                  <a:schemeClr val="accent1"/>
                </a:solidFill>
              </a:rPr>
              <a:t>Goal:	Continue the Faculty Council Liaisons-to-Standing Committees program.</a:t>
            </a:r>
          </a:p>
          <a:p>
            <a:pPr lvl="0">
              <a:lnSpc>
                <a:spcPct val="120000"/>
              </a:lnSpc>
            </a:pPr>
            <a:r>
              <a:rPr lang="en-US" sz="1400" b="1" i="1" dirty="0">
                <a:solidFill>
                  <a:schemeClr val="tx1"/>
                </a:solidFill>
              </a:rPr>
              <a:t>Progress:  Success</a:t>
            </a:r>
            <a:r>
              <a:rPr lang="en-US" sz="1400" b="1" dirty="0">
                <a:solidFill>
                  <a:schemeClr val="tx1"/>
                </a:solidFill>
              </a:rPr>
              <a:t>! Each Standing Committee has a Faculty Council Member as Liaison who facilitates a 2-way dialogue between the Faculty Council and the CAS Standing Committees.</a:t>
            </a:r>
          </a:p>
          <a:p>
            <a:pPr lvl="0">
              <a:lnSpc>
                <a:spcPct val="120000"/>
              </a:lnSpc>
            </a:pPr>
            <a:r>
              <a:rPr lang="en-US" sz="1400" b="1" dirty="0">
                <a:solidFill>
                  <a:schemeClr val="accent1"/>
                </a:solidFill>
              </a:rPr>
              <a:t>Goal:	Make sure all CAS faulty and staff computing needs are met. </a:t>
            </a:r>
          </a:p>
          <a:p>
            <a:pPr lvl="0">
              <a:lnSpc>
                <a:spcPct val="120000"/>
              </a:lnSpc>
            </a:pPr>
            <a:r>
              <a:rPr lang="en-US" sz="1400" b="1" i="1" dirty="0">
                <a:solidFill>
                  <a:schemeClr val="tx1"/>
                </a:solidFill>
              </a:rPr>
              <a:t>Progress:  Many have received new computing equipment and assessment of needs is ongoing</a:t>
            </a:r>
          </a:p>
          <a:p>
            <a:pPr lvl="0">
              <a:lnSpc>
                <a:spcPct val="120000"/>
              </a:lnSpc>
            </a:pPr>
            <a:r>
              <a:rPr lang="en-US" sz="1400" b="1" dirty="0">
                <a:solidFill>
                  <a:schemeClr val="accent1"/>
                </a:solidFill>
              </a:rPr>
              <a:t>Goal:	Continue lobbying for the implementation of a Tuition Exchange Program at USF.</a:t>
            </a:r>
          </a:p>
          <a:p>
            <a:pPr lvl="0">
              <a:lnSpc>
                <a:spcPct val="120000"/>
              </a:lnSpc>
            </a:pPr>
            <a:r>
              <a:rPr lang="en-US" sz="1400" b="1" i="1" dirty="0">
                <a:solidFill>
                  <a:schemeClr val="tx1"/>
                </a:solidFill>
              </a:rPr>
              <a:t>Progress:  Sent formal proposal requesting TEP at USF to the Dean’s Senior Staff.  </a:t>
            </a:r>
          </a:p>
        </p:txBody>
      </p:sp>
    </p:spTree>
    <p:extLst>
      <p:ext uri="{BB962C8B-B14F-4D97-AF65-F5344CB8AC3E}">
        <p14:creationId xmlns:p14="http://schemas.microsoft.com/office/powerpoint/2010/main" val="3506967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
        <p:nvSpPr>
          <p:cNvPr id="5" name="Content Placeholder 2"/>
          <p:cNvSpPr txBox="1">
            <a:spLocks/>
          </p:cNvSpPr>
          <p:nvPr/>
        </p:nvSpPr>
        <p:spPr>
          <a:xfrm>
            <a:off x="345324" y="1148774"/>
            <a:ext cx="8280515" cy="38330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1400" b="1" dirty="0">
                <a:solidFill>
                  <a:schemeClr val="accent1"/>
                </a:solidFill>
              </a:rPr>
              <a:t>Goal:  Work with the Dean’s Office to keep faculty informed on progress with consolidation and addressing new legislation.  </a:t>
            </a:r>
          </a:p>
          <a:p>
            <a:pPr>
              <a:lnSpc>
                <a:spcPct val="120000"/>
              </a:lnSpc>
            </a:pPr>
            <a:r>
              <a:rPr lang="en-US" sz="1400" b="1" i="1" dirty="0">
                <a:solidFill>
                  <a:schemeClr val="tx1"/>
                </a:solidFill>
              </a:rPr>
              <a:t>Progress:  </a:t>
            </a:r>
            <a:r>
              <a:rPr lang="en-US" sz="1400" b="1" dirty="0">
                <a:solidFill>
                  <a:schemeClr val="tx1"/>
                </a:solidFill>
              </a:rPr>
              <a:t>Successful!</a:t>
            </a:r>
          </a:p>
          <a:p>
            <a:pPr>
              <a:lnSpc>
                <a:spcPct val="120000"/>
              </a:lnSpc>
            </a:pPr>
            <a:r>
              <a:rPr lang="en-US" sz="1400" b="1" dirty="0">
                <a:solidFill>
                  <a:schemeClr val="accent1"/>
                </a:solidFill>
              </a:rPr>
              <a:t>Goal:  Develop new strategies to address student needs for food and mental health services for everyone. </a:t>
            </a:r>
          </a:p>
          <a:p>
            <a:pPr>
              <a:lnSpc>
                <a:spcPct val="120000"/>
              </a:lnSpc>
            </a:pPr>
            <a:r>
              <a:rPr lang="en-US" sz="1400" b="1" i="1" dirty="0">
                <a:solidFill>
                  <a:schemeClr val="tx1"/>
                </a:solidFill>
              </a:rPr>
              <a:t>Progress:  F</a:t>
            </a:r>
            <a:r>
              <a:rPr lang="en-US" sz="1400" b="1" dirty="0">
                <a:solidFill>
                  <a:schemeClr val="tx1"/>
                </a:solidFill>
              </a:rPr>
              <a:t>all 2023?</a:t>
            </a:r>
          </a:p>
          <a:p>
            <a:pPr marL="0" indent="0">
              <a:lnSpc>
                <a:spcPct val="120000"/>
              </a:lnSpc>
              <a:buNone/>
            </a:pPr>
            <a:endParaRPr lang="en-US" sz="1400" b="1" dirty="0">
              <a:solidFill>
                <a:schemeClr val="tx1"/>
              </a:solidFill>
            </a:endParaRPr>
          </a:p>
          <a:p>
            <a:pPr marL="0" indent="0">
              <a:lnSpc>
                <a:spcPct val="100000"/>
              </a:lnSpc>
              <a:spcBef>
                <a:spcPts val="0"/>
              </a:spcBef>
              <a:spcAft>
                <a:spcPts val="500"/>
              </a:spcAft>
              <a:buNone/>
            </a:pPr>
            <a:r>
              <a:rPr lang="en-US" sz="1400" b="1" dirty="0">
                <a:solidFill>
                  <a:schemeClr val="tx1"/>
                </a:solidFill>
              </a:rPr>
              <a:t>Other Activities:</a:t>
            </a:r>
          </a:p>
          <a:p>
            <a:pPr>
              <a:lnSpc>
                <a:spcPct val="100000"/>
              </a:lnSpc>
              <a:spcBef>
                <a:spcPts val="0"/>
              </a:spcBef>
              <a:spcAft>
                <a:spcPts val="500"/>
              </a:spcAft>
            </a:pPr>
            <a:r>
              <a:rPr lang="en-US" sz="1400" b="1" dirty="0">
                <a:solidFill>
                  <a:schemeClr val="tx1"/>
                </a:solidFill>
              </a:rPr>
              <a:t>Faculty Council met 8 times: 8/26/22, 9/23/22, 10/28/22, 11/18/22, 1/27/23, 2/24/23, 3/24/23, and 4/28/23.</a:t>
            </a:r>
          </a:p>
          <a:p>
            <a:pPr>
              <a:lnSpc>
                <a:spcPct val="100000"/>
              </a:lnSpc>
              <a:spcBef>
                <a:spcPts val="0"/>
              </a:spcBef>
              <a:spcAft>
                <a:spcPts val="500"/>
              </a:spcAft>
            </a:pPr>
            <a:r>
              <a:rPr lang="en-US" sz="1400" b="1" dirty="0">
                <a:solidFill>
                  <a:schemeClr val="tx1"/>
                </a:solidFill>
              </a:rPr>
              <a:t>Discussed and gave approval to CAS Dean’s Office recommendations to reorganize the Core Facilities committee.</a:t>
            </a:r>
          </a:p>
          <a:p>
            <a:pPr>
              <a:lnSpc>
                <a:spcPct val="100000"/>
              </a:lnSpc>
              <a:spcBef>
                <a:spcPts val="0"/>
              </a:spcBef>
              <a:spcAft>
                <a:spcPts val="500"/>
              </a:spcAft>
            </a:pPr>
            <a:r>
              <a:rPr lang="en-US" sz="1400" b="1" dirty="0">
                <a:solidFill>
                  <a:schemeClr val="tx1"/>
                </a:solidFill>
              </a:rPr>
              <a:t>Selected the new members for the Standing Committees (AY 23-24)</a:t>
            </a:r>
          </a:p>
          <a:p>
            <a:pPr marL="0" indent="0">
              <a:lnSpc>
                <a:spcPct val="120000"/>
              </a:lnSpc>
              <a:buNone/>
            </a:pPr>
            <a:endParaRPr lang="en-US" sz="1400" b="1" dirty="0">
              <a:solidFill>
                <a:schemeClr val="tx1"/>
              </a:solidFill>
            </a:endParaRPr>
          </a:p>
        </p:txBody>
      </p:sp>
      <p:sp>
        <p:nvSpPr>
          <p:cNvPr id="7" name="Title 1"/>
          <p:cNvSpPr>
            <a:spLocks noGrp="1"/>
          </p:cNvSpPr>
          <p:nvPr>
            <p:ph type="title"/>
          </p:nvPr>
        </p:nvSpPr>
        <p:spPr>
          <a:xfrm>
            <a:off x="220979" y="462642"/>
            <a:ext cx="8404859" cy="692663"/>
          </a:xfrm>
        </p:spPr>
        <p:txBody>
          <a:bodyPr>
            <a:normAutofit fontScale="90000"/>
          </a:bodyPr>
          <a:lstStyle/>
          <a:p>
            <a:r>
              <a:rPr lang="en-US" sz="2400" dirty="0"/>
              <a:t>Proposed Goals for 2022-2023 &amp; Progress on Goals (cont’d)</a:t>
            </a:r>
          </a:p>
        </p:txBody>
      </p:sp>
    </p:spTree>
    <p:extLst>
      <p:ext uri="{BB962C8B-B14F-4D97-AF65-F5344CB8AC3E}">
        <p14:creationId xmlns:p14="http://schemas.microsoft.com/office/powerpoint/2010/main" val="694934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1977" y="819897"/>
            <a:ext cx="6377940" cy="1446550"/>
          </a:xfrm>
          <a:prstGeom prst="rect">
            <a:avLst/>
          </a:prstGeom>
          <a:noFill/>
        </p:spPr>
        <p:txBody>
          <a:bodyPr wrap="square" rtlCol="0">
            <a:spAutoFit/>
          </a:bodyPr>
          <a:lstStyle/>
          <a:p>
            <a:r>
              <a:rPr lang="en-US" sz="4400" b="1" dirty="0">
                <a:solidFill>
                  <a:schemeClr val="bg1"/>
                </a:solidFill>
                <a:latin typeface="Calibri" panose="020F0502020204030204" pitchFamily="34" charset="0"/>
                <a:cs typeface="Calibri" panose="020F0502020204030204" pitchFamily="34" charset="0"/>
              </a:rPr>
              <a:t>Please contact us with any questions and comments.</a:t>
            </a:r>
            <a:endParaRPr lang="en-US" sz="4400"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2358237" y="2771805"/>
            <a:ext cx="5821680" cy="400110"/>
          </a:xfrm>
          <a:prstGeom prst="rect">
            <a:avLst/>
          </a:prstGeom>
          <a:solidFill>
            <a:schemeClr val="accent6"/>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sz="2000" dirty="0">
                <a:solidFill>
                  <a:schemeClr val="bg1"/>
                </a:solidFill>
                <a:latin typeface="Calibri" panose="020F0502020204030204" pitchFamily="34" charset="0"/>
                <a:cs typeface="Calibri" panose="020F0502020204030204" pitchFamily="34" charset="0"/>
              </a:rPr>
              <a:t>CAS Faculty Council email: </a:t>
            </a:r>
            <a:r>
              <a:rPr lang="en-US" sz="2000" u="sng" dirty="0">
                <a:solidFill>
                  <a:schemeClr val="bg1"/>
                </a:solidFill>
                <a:latin typeface="Calibri" panose="020F0502020204030204" pitchFamily="34" charset="0"/>
                <a:cs typeface="Calibri" panose="020F0502020204030204" pitchFamily="34" charset="0"/>
              </a:rPr>
              <a:t>CASFacultyCouncil@usf.edu </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0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845820" y="682033"/>
            <a:ext cx="7151370" cy="613368"/>
          </a:xfrm>
          <a:scene3d>
            <a:camera prst="orthographicFront"/>
            <a:lightRig rig="threePt" dir="t"/>
          </a:scene3d>
          <a:sp3d>
            <a:bevelT/>
          </a:sp3d>
        </p:spPr>
        <p:txBody>
          <a:bodyPr/>
          <a:lstStyle/>
          <a:p>
            <a:r>
              <a:rPr lang="en-US" dirty="0">
                <a:latin typeface="Calibri" panose="020F0502020204030204" pitchFamily="34" charset="0"/>
                <a:cs typeface="Calibri" panose="020F0502020204030204" pitchFamily="34" charset="0"/>
              </a:rPr>
              <a:t>Reports from CAS Standing Committees</a:t>
            </a:r>
          </a:p>
        </p:txBody>
      </p:sp>
      <p:sp>
        <p:nvSpPr>
          <p:cNvPr id="7" name="Content Placeholder 6"/>
          <p:cNvSpPr>
            <a:spLocks noGrp="1"/>
          </p:cNvSpPr>
          <p:nvPr>
            <p:ph idx="1"/>
          </p:nvPr>
        </p:nvSpPr>
        <p:spPr>
          <a:xfrm>
            <a:off x="845820" y="1449421"/>
            <a:ext cx="7660005" cy="3466393"/>
          </a:xfrm>
        </p:spPr>
        <p:txBody>
          <a:bodyPr>
            <a:normAutofit/>
          </a:bodyPr>
          <a:lstStyle/>
          <a:p>
            <a:r>
              <a:rPr lang="en-US" sz="2200" dirty="0">
                <a:latin typeface="Calibri" panose="020F0502020204030204" pitchFamily="34" charset="0"/>
                <a:cs typeface="Calibri" panose="020F0502020204030204" pitchFamily="34" charset="0"/>
              </a:rPr>
              <a:t>Library Committee: </a:t>
            </a:r>
            <a:r>
              <a:rPr lang="en-US" sz="2200" b="1" dirty="0">
                <a:latin typeface="Calibri" panose="020F0502020204030204" pitchFamily="34" charset="0"/>
                <a:cs typeface="Calibri" panose="020F0502020204030204" pitchFamily="34" charset="0"/>
              </a:rPr>
              <a:t>Dr. Manu </a:t>
            </a:r>
            <a:r>
              <a:rPr lang="en-US" sz="2200" b="1" dirty="0" err="1">
                <a:latin typeface="Calibri" panose="020F0502020204030204" pitchFamily="34" charset="0"/>
                <a:cs typeface="Calibri" panose="020F0502020204030204" pitchFamily="34" charset="0"/>
              </a:rPr>
              <a:t>Samnotra</a:t>
            </a: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Diversity Committee: </a:t>
            </a:r>
            <a:r>
              <a:rPr lang="en-US" sz="2200" b="1" dirty="0">
                <a:latin typeface="Calibri" panose="020F0502020204030204" pitchFamily="34" charset="0"/>
                <a:cs typeface="Calibri" panose="020F0502020204030204" pitchFamily="34" charset="0"/>
              </a:rPr>
              <a:t>Dr. Rebecca Johns</a:t>
            </a:r>
          </a:p>
          <a:p>
            <a:r>
              <a:rPr lang="en-US" sz="2200" dirty="0">
                <a:latin typeface="Calibri" panose="020F0502020204030204" pitchFamily="34" charset="0"/>
                <a:cs typeface="Calibri" panose="020F0502020204030204" pitchFamily="34" charset="0"/>
              </a:rPr>
              <a:t>Technology Committee: </a:t>
            </a:r>
            <a:r>
              <a:rPr lang="en-US" sz="2200" b="1" dirty="0">
                <a:latin typeface="Calibri" panose="020F0502020204030204" pitchFamily="34" charset="0"/>
                <a:cs typeface="Calibri" panose="020F0502020204030204" pitchFamily="34" charset="0"/>
              </a:rPr>
              <a:t>Dr. Paul Atchley</a:t>
            </a:r>
            <a:endParaRPr lang="en-US" sz="22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Faculty Development Committee: </a:t>
            </a:r>
            <a:r>
              <a:rPr lang="en-US" sz="2200" b="1" dirty="0">
                <a:latin typeface="Calibri" panose="020F0502020204030204" pitchFamily="34" charset="0"/>
                <a:cs typeface="Calibri" panose="020F0502020204030204" pitchFamily="34" charset="0"/>
              </a:rPr>
              <a:t>Dr. </a:t>
            </a:r>
            <a:r>
              <a:rPr lang="en-US" sz="2200" b="1" dirty="0" err="1">
                <a:latin typeface="Calibri" panose="020F0502020204030204" pitchFamily="34" charset="0"/>
                <a:cs typeface="Calibri" panose="020F0502020204030204" pitchFamily="34" charset="0"/>
              </a:rPr>
              <a:t>Meera</a:t>
            </a:r>
            <a:r>
              <a:rPr lang="en-US" sz="2200" b="1" dirty="0">
                <a:latin typeface="Calibri" panose="020F0502020204030204" pitchFamily="34" charset="0"/>
                <a:cs typeface="Calibri" panose="020F0502020204030204" pitchFamily="34" charset="0"/>
              </a:rPr>
              <a:t> </a:t>
            </a:r>
            <a:r>
              <a:rPr lang="en-US" sz="2200" b="1" dirty="0" err="1">
                <a:latin typeface="Calibri" panose="020F0502020204030204" pitchFamily="34" charset="0"/>
                <a:cs typeface="Calibri" panose="020F0502020204030204" pitchFamily="34" charset="0"/>
              </a:rPr>
              <a:t>Nanjundan</a:t>
            </a:r>
            <a:endParaRPr lang="en-US" sz="2200" b="1"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CAS Core Facilities Committee: </a:t>
            </a:r>
            <a:r>
              <a:rPr lang="en-US" sz="2200" b="1" dirty="0">
                <a:latin typeface="Calibri" panose="020F0502020204030204" pitchFamily="34" charset="0"/>
                <a:cs typeface="Calibri" panose="020F0502020204030204" pitchFamily="34" charset="0"/>
              </a:rPr>
              <a:t>Dr. Clare Dennison</a:t>
            </a:r>
          </a:p>
          <a:p>
            <a:r>
              <a:rPr lang="en-US" sz="2200" dirty="0">
                <a:latin typeface="Calibri" panose="020F0502020204030204" pitchFamily="34" charset="0"/>
                <a:cs typeface="Calibri" panose="020F0502020204030204" pitchFamily="34" charset="0"/>
              </a:rPr>
              <a:t>CAS Academic Integrity and Grievance Committee: </a:t>
            </a:r>
            <a:r>
              <a:rPr lang="en-US" sz="2200" b="1" dirty="0">
                <a:latin typeface="Calibri" panose="020F0502020204030204" pitchFamily="34" charset="0"/>
                <a:cs typeface="Calibri" panose="020F0502020204030204" pitchFamily="34" charset="0"/>
              </a:rPr>
              <a:t>Dr. Kelly Pearson (for Allison Cleveland-Roberts)</a:t>
            </a: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E2E3F80-2C72-2144-86B9-874D59E7CC90}"/>
              </a:ext>
            </a:extLst>
          </p:cNvPr>
          <p:cNvSpPr txBox="1"/>
          <p:nvPr/>
        </p:nvSpPr>
        <p:spPr>
          <a:xfrm>
            <a:off x="6313337" y="132335"/>
            <a:ext cx="2512612" cy="261610"/>
          </a:xfrm>
          <a:prstGeom prst="rect">
            <a:avLst/>
          </a:prstGeom>
          <a:noFill/>
        </p:spPr>
        <p:txBody>
          <a:bodyPr wrap="square" rtlCol="0">
            <a:spAutoFit/>
          </a:bodyPr>
          <a:lstStyle/>
          <a:p>
            <a:pPr algn="r"/>
            <a:r>
              <a:rPr lang="en-US" sz="1100" dirty="0">
                <a:solidFill>
                  <a:schemeClr val="bg1"/>
                </a:solidFill>
                <a:latin typeface="Franklin Gothic Medium" panose="020B0603020102020204" pitchFamily="34" charset="0"/>
              </a:rPr>
              <a:t>College of Arts &amp; Sciences</a:t>
            </a:r>
          </a:p>
        </p:txBody>
      </p:sp>
    </p:spTree>
    <p:extLst>
      <p:ext uri="{BB962C8B-B14F-4D97-AF65-F5344CB8AC3E}">
        <p14:creationId xmlns:p14="http://schemas.microsoft.com/office/powerpoint/2010/main" val="50996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6" name="Rectangle 5"/>
          <p:cNvSpPr/>
          <p:nvPr/>
        </p:nvSpPr>
        <p:spPr>
          <a:xfrm>
            <a:off x="2217419" y="1539166"/>
            <a:ext cx="6050281" cy="1631216"/>
          </a:xfrm>
          <a:prstGeom prst="rect">
            <a:avLst/>
          </a:prstGeom>
          <a:noFill/>
        </p:spPr>
        <p:txBody>
          <a:bodyPr wrap="square" lIns="91440" tIns="45720" rIns="91440" bIns="45720">
            <a:spAutoFit/>
          </a:bodyPr>
          <a:lstStyle/>
          <a:p>
            <a:pPr algn="ctr"/>
            <a:r>
              <a:rPr lang="en-US" sz="5000" b="1" cap="none" spc="0" dirty="0">
                <a:ln w="9525">
                  <a:solidFill>
                    <a:schemeClr val="bg1"/>
                  </a:solidFill>
                  <a:prstDash val="solid"/>
                </a:ln>
                <a:solidFill>
                  <a:schemeClr val="bg1"/>
                </a:solidFill>
                <a:effectLst>
                  <a:outerShdw blurRad="50800" dist="38100" dir="18900000" algn="bl" rotWithShape="0">
                    <a:prstClr val="black">
                      <a:alpha val="40000"/>
                    </a:prstClr>
                  </a:outerShdw>
                </a:effectLst>
                <a:latin typeface="Bell MT" panose="02020503060305020303" pitchFamily="18" charset="0"/>
              </a:rPr>
              <a:t>CAS Library Committee</a:t>
            </a:r>
          </a:p>
        </p:txBody>
      </p:sp>
    </p:spTree>
    <p:extLst>
      <p:ext uri="{BB962C8B-B14F-4D97-AF65-F5344CB8AC3E}">
        <p14:creationId xmlns:p14="http://schemas.microsoft.com/office/powerpoint/2010/main" val="1166954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18170</TotalTime>
  <Words>1013</Words>
  <Application>Microsoft Office PowerPoint</Application>
  <PresentationFormat>On-screen Show (16:9)</PresentationFormat>
  <Paragraphs>99</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Bell MT</vt:lpstr>
      <vt:lpstr>Calibri</vt:lpstr>
      <vt:lpstr>Franklin Gothic Medium</vt:lpstr>
      <vt:lpstr>Office Theme</vt:lpstr>
      <vt:lpstr>2_Office Theme</vt:lpstr>
      <vt:lpstr>PowerPoint Presentation</vt:lpstr>
      <vt:lpstr>Members of the Faculty Council</vt:lpstr>
      <vt:lpstr>Newly Elected Members of the Faculty Council (AY 23-24)</vt:lpstr>
      <vt:lpstr>Proposed Goals for 2022-2023 &amp; Progress on Goals</vt:lpstr>
      <vt:lpstr>Proposed Goals for 2022-2023 &amp; Progress on Goals (cont’d)</vt:lpstr>
      <vt:lpstr>PowerPoint Presentation</vt:lpstr>
      <vt:lpstr>Reports from CAS Standing Committees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Claudine Boniec</cp:lastModifiedBy>
  <cp:revision>146</cp:revision>
  <cp:lastPrinted>2022-11-15T19:52:57Z</cp:lastPrinted>
  <dcterms:created xsi:type="dcterms:W3CDTF">2019-11-06T18:18:56Z</dcterms:created>
  <dcterms:modified xsi:type="dcterms:W3CDTF">2023-10-03T21:58:09Z</dcterms:modified>
</cp:coreProperties>
</file>