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9" r:id="rId2"/>
    <p:sldMasterId id="2147483695" r:id="rId3"/>
    <p:sldMasterId id="2147483703" r:id="rId4"/>
    <p:sldMasterId id="2147483705" r:id="rId5"/>
    <p:sldMasterId id="2147483708" r:id="rId6"/>
    <p:sldMasterId id="2147483710" r:id="rId7"/>
    <p:sldMasterId id="2147483712" r:id="rId8"/>
    <p:sldMasterId id="2147483714" r:id="rId9"/>
    <p:sldMasterId id="2147483716" r:id="rId10"/>
    <p:sldMasterId id="2147483718" r:id="rId11"/>
    <p:sldMasterId id="2147483735" r:id="rId12"/>
    <p:sldMasterId id="2147483648" r:id="rId13"/>
  </p:sldMasterIdLst>
  <p:notesMasterIdLst>
    <p:notesMasterId r:id="rId28"/>
  </p:notesMasterIdLst>
  <p:sldIdLst>
    <p:sldId id="400" r:id="rId14"/>
    <p:sldId id="402" r:id="rId15"/>
    <p:sldId id="403" r:id="rId16"/>
    <p:sldId id="418" r:id="rId17"/>
    <p:sldId id="391" r:id="rId18"/>
    <p:sldId id="389" r:id="rId19"/>
    <p:sldId id="393" r:id="rId20"/>
    <p:sldId id="401" r:id="rId21"/>
    <p:sldId id="388" r:id="rId22"/>
    <p:sldId id="423" r:id="rId23"/>
    <p:sldId id="426" r:id="rId24"/>
    <p:sldId id="397" r:id="rId25"/>
    <p:sldId id="395" r:id="rId26"/>
    <p:sldId id="396" r:id="rId27"/>
  </p:sldIdLst>
  <p:sldSz cx="12192000" cy="6858000"/>
  <p:notesSz cx="6858000" cy="9144000"/>
  <p:custShowLst>
    <p:custShow name="Custom Show 1" id="0">
      <p:sldLst/>
    </p:custShow>
    <p:custShow name="Custom Show 2" id="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bBCzVtSDrSlC7Y5+bToxA==" hashData="pjwGxMpV0Z5pbxWX6nABDgthkUGDNDfgqYFX+j7mHSzEPlLjJDbqqir69qjLOLKvVfFG8tuDl83SEcaCPv173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800"/>
    <a:srgbClr val="63A34F"/>
    <a:srgbClr val="CE5E02"/>
    <a:srgbClr val="00CC99"/>
    <a:srgbClr val="C55A11"/>
    <a:srgbClr val="0E5759"/>
    <a:srgbClr val="0070C0"/>
    <a:srgbClr val="006666"/>
    <a:srgbClr val="FF1E1E"/>
    <a:srgbClr val="00C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106" d="100"/>
          <a:sy n="106" d="100"/>
        </p:scale>
        <p:origin x="88"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5" d="100"/>
          <a:sy n="135" d="100"/>
        </p:scale>
        <p:origin x="4728"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9C7EF-725F-43ED-BC93-1944FC0E9522}" type="datetimeFigureOut">
              <a:rPr lang="en-US" smtClean="0"/>
              <a:t>8/6/2023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7EDD9-DB71-45C3-8968-B9EECA2820B3}" type="slidenum">
              <a:rPr lang="en-US" smtClean="0"/>
              <a:t>‹#›</a:t>
            </a:fld>
            <a:endParaRPr lang="en-US"/>
          </a:p>
        </p:txBody>
      </p:sp>
    </p:spTree>
    <p:extLst>
      <p:ext uri="{BB962C8B-B14F-4D97-AF65-F5344CB8AC3E}">
        <p14:creationId xmlns:p14="http://schemas.microsoft.com/office/powerpoint/2010/main" val="13952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1</a:t>
            </a:fld>
            <a:endParaRPr lang="en-US"/>
          </a:p>
        </p:txBody>
      </p:sp>
    </p:spTree>
    <p:extLst>
      <p:ext uri="{BB962C8B-B14F-4D97-AF65-F5344CB8AC3E}">
        <p14:creationId xmlns:p14="http://schemas.microsoft.com/office/powerpoint/2010/main" val="389724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10</a:t>
            </a:fld>
            <a:endParaRPr lang="en-US"/>
          </a:p>
        </p:txBody>
      </p:sp>
    </p:spTree>
    <p:extLst>
      <p:ext uri="{BB962C8B-B14F-4D97-AF65-F5344CB8AC3E}">
        <p14:creationId xmlns:p14="http://schemas.microsoft.com/office/powerpoint/2010/main" val="327438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University of South Florida, Office of Research &amp; Scholarship, College of Arts &amp; Sciences, 08-06-23</a:t>
            </a:r>
          </a:p>
          <a:p>
            <a:endParaRPr lang="en-US" dirty="0"/>
          </a:p>
        </p:txBody>
      </p:sp>
      <p:sp>
        <p:nvSpPr>
          <p:cNvPr id="4" name="Slide Number Placeholder 3"/>
          <p:cNvSpPr>
            <a:spLocks noGrp="1"/>
          </p:cNvSpPr>
          <p:nvPr>
            <p:ph type="sldNum" sz="quarter" idx="5"/>
          </p:nvPr>
        </p:nvSpPr>
        <p:spPr/>
        <p:txBody>
          <a:bodyPr/>
          <a:lstStyle/>
          <a:p>
            <a:fld id="{7A57EDD9-DB71-45C3-8968-B9EECA2820B3}" type="slidenum">
              <a:rPr lang="en-US" smtClean="0"/>
              <a:t>11</a:t>
            </a:fld>
            <a:endParaRPr lang="en-US"/>
          </a:p>
        </p:txBody>
      </p:sp>
    </p:spTree>
    <p:extLst>
      <p:ext uri="{BB962C8B-B14F-4D97-AF65-F5344CB8AC3E}">
        <p14:creationId xmlns:p14="http://schemas.microsoft.com/office/powerpoint/2010/main" val="133911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12</a:t>
            </a:fld>
            <a:endParaRPr lang="en-US"/>
          </a:p>
        </p:txBody>
      </p:sp>
    </p:spTree>
    <p:extLst>
      <p:ext uri="{BB962C8B-B14F-4D97-AF65-F5344CB8AC3E}">
        <p14:creationId xmlns:p14="http://schemas.microsoft.com/office/powerpoint/2010/main" val="18391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13</a:t>
            </a:fld>
            <a:endParaRPr lang="en-US"/>
          </a:p>
        </p:txBody>
      </p:sp>
    </p:spTree>
    <p:extLst>
      <p:ext uri="{BB962C8B-B14F-4D97-AF65-F5344CB8AC3E}">
        <p14:creationId xmlns:p14="http://schemas.microsoft.com/office/powerpoint/2010/main" val="51874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a:t>
            </a:r>
            <a:r>
              <a:rPr lang="en-US"/>
              <a:t>, 08-06-23</a:t>
            </a:r>
            <a:endParaRPr lang="en-US" dirty="0"/>
          </a:p>
        </p:txBody>
      </p:sp>
      <p:sp>
        <p:nvSpPr>
          <p:cNvPr id="4" name="Slide Number Placeholder 3"/>
          <p:cNvSpPr>
            <a:spLocks noGrp="1"/>
          </p:cNvSpPr>
          <p:nvPr>
            <p:ph type="sldNum" sz="quarter" idx="10"/>
          </p:nvPr>
        </p:nvSpPr>
        <p:spPr/>
        <p:txBody>
          <a:bodyPr/>
          <a:lstStyle/>
          <a:p>
            <a:fld id="{7A57EDD9-DB71-45C3-8968-B9EECA2820B3}" type="slidenum">
              <a:rPr lang="en-US" smtClean="0"/>
              <a:t>14</a:t>
            </a:fld>
            <a:endParaRPr lang="en-US"/>
          </a:p>
        </p:txBody>
      </p:sp>
    </p:spTree>
    <p:extLst>
      <p:ext uri="{BB962C8B-B14F-4D97-AF65-F5344CB8AC3E}">
        <p14:creationId xmlns:p14="http://schemas.microsoft.com/office/powerpoint/2010/main" val="192693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University of South Florida, Office of Research &amp; Scholarship, College of Arts &amp; Sciences, 08-06-23</a:t>
            </a:r>
          </a:p>
        </p:txBody>
      </p:sp>
      <p:sp>
        <p:nvSpPr>
          <p:cNvPr id="4" name="Slide Number Placeholder 3"/>
          <p:cNvSpPr>
            <a:spLocks noGrp="1"/>
          </p:cNvSpPr>
          <p:nvPr>
            <p:ph type="sldNum" sz="quarter" idx="5"/>
          </p:nvPr>
        </p:nvSpPr>
        <p:spPr/>
        <p:txBody>
          <a:bodyPr/>
          <a:lstStyle/>
          <a:p>
            <a:fld id="{7A57EDD9-DB71-45C3-8968-B9EECA2820B3}" type="slidenum">
              <a:rPr lang="en-US" smtClean="0"/>
              <a:t>2</a:t>
            </a:fld>
            <a:endParaRPr lang="en-US"/>
          </a:p>
        </p:txBody>
      </p:sp>
    </p:spTree>
    <p:extLst>
      <p:ext uri="{BB962C8B-B14F-4D97-AF65-F5344CB8AC3E}">
        <p14:creationId xmlns:p14="http://schemas.microsoft.com/office/powerpoint/2010/main" val="74683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3</a:t>
            </a:fld>
            <a:endParaRPr lang="en-US"/>
          </a:p>
        </p:txBody>
      </p:sp>
    </p:spTree>
    <p:extLst>
      <p:ext uri="{BB962C8B-B14F-4D97-AF65-F5344CB8AC3E}">
        <p14:creationId xmlns:p14="http://schemas.microsoft.com/office/powerpoint/2010/main" val="289620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4</a:t>
            </a:fld>
            <a:endParaRPr lang="en-US"/>
          </a:p>
        </p:txBody>
      </p:sp>
    </p:spTree>
    <p:extLst>
      <p:ext uri="{BB962C8B-B14F-4D97-AF65-F5344CB8AC3E}">
        <p14:creationId xmlns:p14="http://schemas.microsoft.com/office/powerpoint/2010/main" val="181697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5</a:t>
            </a:fld>
            <a:endParaRPr lang="en-US"/>
          </a:p>
        </p:txBody>
      </p:sp>
    </p:spTree>
    <p:extLst>
      <p:ext uri="{BB962C8B-B14F-4D97-AF65-F5344CB8AC3E}">
        <p14:creationId xmlns:p14="http://schemas.microsoft.com/office/powerpoint/2010/main" val="331823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6</a:t>
            </a:fld>
            <a:endParaRPr lang="en-US"/>
          </a:p>
        </p:txBody>
      </p:sp>
    </p:spTree>
    <p:extLst>
      <p:ext uri="{BB962C8B-B14F-4D97-AF65-F5344CB8AC3E}">
        <p14:creationId xmlns:p14="http://schemas.microsoft.com/office/powerpoint/2010/main" val="119341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7</a:t>
            </a:fld>
            <a:endParaRPr lang="en-US"/>
          </a:p>
        </p:txBody>
      </p:sp>
    </p:spTree>
    <p:extLst>
      <p:ext uri="{BB962C8B-B14F-4D97-AF65-F5344CB8AC3E}">
        <p14:creationId xmlns:p14="http://schemas.microsoft.com/office/powerpoint/2010/main" val="157912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8</a:t>
            </a:fld>
            <a:endParaRPr lang="en-US"/>
          </a:p>
        </p:txBody>
      </p:sp>
    </p:spTree>
    <p:extLst>
      <p:ext uri="{BB962C8B-B14F-4D97-AF65-F5344CB8AC3E}">
        <p14:creationId xmlns:p14="http://schemas.microsoft.com/office/powerpoint/2010/main" val="183533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South Florida, Office of Research &amp; Scholarship, College of Arts &amp; Sciences, 08-06-23</a:t>
            </a:r>
          </a:p>
        </p:txBody>
      </p:sp>
      <p:sp>
        <p:nvSpPr>
          <p:cNvPr id="4" name="Slide Number Placeholder 3"/>
          <p:cNvSpPr>
            <a:spLocks noGrp="1"/>
          </p:cNvSpPr>
          <p:nvPr>
            <p:ph type="sldNum" sz="quarter" idx="10"/>
          </p:nvPr>
        </p:nvSpPr>
        <p:spPr/>
        <p:txBody>
          <a:bodyPr/>
          <a:lstStyle/>
          <a:p>
            <a:fld id="{7A57EDD9-DB71-45C3-8968-B9EECA2820B3}" type="slidenum">
              <a:rPr lang="en-US" smtClean="0"/>
              <a:t>9</a:t>
            </a:fld>
            <a:endParaRPr lang="en-US"/>
          </a:p>
        </p:txBody>
      </p:sp>
    </p:spTree>
    <p:extLst>
      <p:ext uri="{BB962C8B-B14F-4D97-AF65-F5344CB8AC3E}">
        <p14:creationId xmlns:p14="http://schemas.microsoft.com/office/powerpoint/2010/main" val="349724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23447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2082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11385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15346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63283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7FF378-CD98-444C-903B-5C00A71EF631}"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C95EA-0E77-4576-A759-294F15427008}" type="slidenum">
              <a:rPr lang="en-US" smtClean="0"/>
              <a:t>‹#›</a:t>
            </a:fld>
            <a:endParaRPr lang="en-US"/>
          </a:p>
        </p:txBody>
      </p:sp>
    </p:spTree>
    <p:extLst>
      <p:ext uri="{BB962C8B-B14F-4D97-AF65-F5344CB8AC3E}">
        <p14:creationId xmlns:p14="http://schemas.microsoft.com/office/powerpoint/2010/main" val="329410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806705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412026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23000">
              <a:schemeClr val="bg1">
                <a:lumMod val="85000"/>
              </a:schemeClr>
            </a:gs>
            <a:gs pos="0">
              <a:schemeClr val="bg1">
                <a:lumMod val="50000"/>
              </a:schemeClr>
            </a:gs>
            <a:gs pos="100000">
              <a:schemeClr val="bg1">
                <a:lumMod val="85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9FEC4-B35B-4FD1-B8E6-265B538B334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4D2C-2AC6-45B2-8380-9FDD7BB693E9}" type="slidenum">
              <a:rPr lang="en-US" smtClean="0"/>
              <a:t>‹#›</a:t>
            </a:fld>
            <a:endParaRPr lang="en-US"/>
          </a:p>
        </p:txBody>
      </p:sp>
    </p:spTree>
    <p:extLst>
      <p:ext uri="{BB962C8B-B14F-4D97-AF65-F5344CB8AC3E}">
        <p14:creationId xmlns:p14="http://schemas.microsoft.com/office/powerpoint/2010/main" val="277740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13781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nquin" panose="020B0004020203020204" pitchFamily="34" charset="0"/>
                <a:cs typeface="Palanquin" panose="020B00040202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93327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43507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049193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nquin" panose="020B0004020203020204" pitchFamily="34" charset="0"/>
                <a:cs typeface="Palanquin" panose="020B00040202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13080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8E0D3A-CF5F-4F18-A980-776678958FA0}" type="datetimeFigureOut">
              <a:rPr lang="en-US" smtClean="0">
                <a:solidFill>
                  <a:prstClr val="black">
                    <a:tint val="75000"/>
                  </a:prstClr>
                </a:solidFill>
              </a:rPr>
              <a:pPr/>
              <a:t>8/6/2023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377F8E-576B-4ED2-8C27-42A5CD6177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3334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67"/>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solidFill>
                  <a:srgbClr val="000000">
                    <a:tint val="75000"/>
                  </a:srgbClr>
                </a:solidFill>
              </a:rPr>
              <a:pPr/>
              <a:t>8/6/2023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8B849D6-A2AF-EB40-A7CE-F623886AC52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3457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DF9C0E-EAEA-4858-8F62-E3604083F10F}"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4A50-1F8C-475C-94C6-2D50DD7E8F1E}" type="slidenum">
              <a:rPr lang="en-US" smtClean="0"/>
              <a:t>‹#›</a:t>
            </a:fld>
            <a:endParaRPr lang="en-US"/>
          </a:p>
        </p:txBody>
      </p:sp>
    </p:spTree>
    <p:extLst>
      <p:ext uri="{BB962C8B-B14F-4D97-AF65-F5344CB8AC3E}">
        <p14:creationId xmlns:p14="http://schemas.microsoft.com/office/powerpoint/2010/main" val="4019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444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t>8/6/2023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32960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t>8/6/2023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36758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t>8/6/2023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75616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t>8/6/2023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42653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t>8/6/2023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2913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t>8/6/2023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6134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984047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8000"/>
                <a:lumOff val="12000"/>
              </a:schemeClr>
            </a:gs>
            <a:gs pos="50000">
              <a:schemeClr val="tx1">
                <a:lumMod val="75000"/>
              </a:schemeClr>
            </a:gs>
            <a:gs pos="100000">
              <a:schemeClr val="tx1">
                <a:lumMod val="62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1994373576"/>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Palanquin" panose="020B0004020203020204" pitchFamily="34" charset="0"/>
          <a:ea typeface="+mj-ea"/>
          <a:cs typeface="Palanquin" panose="020B00040202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76000">
              <a:srgbClr val="D4D4D4"/>
            </a:gs>
            <a:gs pos="18000">
              <a:srgbClr val="D6D6D6"/>
            </a:gs>
            <a:gs pos="44000">
              <a:schemeClr val="bg1">
                <a:lumMod val="95000"/>
              </a:schemeClr>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E0D3A-CF5F-4F18-A980-776678958FA0}" type="datetimeFigureOut">
              <a:rPr lang="en-US" smtClean="0">
                <a:solidFill>
                  <a:prstClr val="black">
                    <a:tint val="75000"/>
                  </a:prstClr>
                </a:solidFill>
              </a:rPr>
              <a:pPr/>
              <a:t>8/6/2023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77F8E-576B-4ED2-8C27-42A5CD6177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60466"/>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lumMod val="0"/>
                <a:lumOff val="100000"/>
              </a:schemeClr>
            </a:gs>
            <a:gs pos="44000">
              <a:schemeClr val="accent5">
                <a:lumMod val="0"/>
                <a:lumOff val="100000"/>
              </a:schemeClr>
            </a:gs>
            <a:gs pos="0">
              <a:schemeClr val="bg1">
                <a:lumMod val="8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50928"/>
            <a:fld id="{73263CA4-42CB-AA4A-9FAE-F706C47A8902}" type="datetimeFigureOut">
              <a:rPr lang="en-US" smtClean="0">
                <a:solidFill>
                  <a:srgbClr val="000000">
                    <a:tint val="75000"/>
                  </a:srgbClr>
                </a:solidFill>
              </a:rPr>
              <a:pPr defTabSz="950928"/>
              <a:t>8/6/2023</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50928"/>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50928"/>
            <a:fld id="{E8B849D6-A2AF-EB40-A7CE-F623886AC525}" type="slidenum">
              <a:rPr lang="en-US" smtClean="0">
                <a:solidFill>
                  <a:srgbClr val="000000">
                    <a:tint val="75000"/>
                  </a:srgbClr>
                </a:solidFill>
              </a:rPr>
              <a:pPr defTabSz="950928"/>
              <a:t>‹#›</a:t>
            </a:fld>
            <a:endParaRPr lang="en-US">
              <a:solidFill>
                <a:srgbClr val="000000">
                  <a:tint val="75000"/>
                </a:srgbClr>
              </a:solidFill>
            </a:endParaRPr>
          </a:p>
        </p:txBody>
      </p:sp>
    </p:spTree>
    <p:extLst>
      <p:ext uri="{BB962C8B-B14F-4D97-AF65-F5344CB8AC3E}">
        <p14:creationId xmlns:p14="http://schemas.microsoft.com/office/powerpoint/2010/main" val="3711176786"/>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bg2">
                <a:lumMod val="0"/>
                <a:lumOff val="100000"/>
              </a:schemeClr>
            </a:gs>
            <a:gs pos="100000">
              <a:schemeClr val="bg2">
                <a:shade val="100000"/>
                <a:satMod val="115000"/>
                <a:lumMod val="87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fld id="{6FDF9C0E-EAEA-4858-8F62-E3604083F10F}" type="datetimeFigureOut">
              <a:rPr lang="en-US" smtClean="0"/>
              <a:t>8/6/2023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fld id="{5B7F4A50-1F8C-475C-94C6-2D50DD7E8F1E}" type="slidenum">
              <a:rPr lang="en-US" smtClean="0"/>
              <a:t>‹#›</a:t>
            </a:fld>
            <a:endParaRPr lang="en-US"/>
          </a:p>
        </p:txBody>
      </p:sp>
    </p:spTree>
    <p:extLst>
      <p:ext uri="{BB962C8B-B14F-4D97-AF65-F5344CB8AC3E}">
        <p14:creationId xmlns:p14="http://schemas.microsoft.com/office/powerpoint/2010/main" val="161263331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3919445049"/>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99000">
              <a:srgbClr val="D5D5D5"/>
            </a:gs>
            <a:gs pos="100000">
              <a:schemeClr val="tx1">
                <a:lumMod val="50000"/>
                <a:lumOff val="50000"/>
              </a:schemeClr>
            </a:gs>
            <a:gs pos="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3862482442"/>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518216478"/>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79" tIns="34289" rIns="68579"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68579" tIns="34289" rIns="68579" bIns="34289"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68579" tIns="34289" rIns="68579" bIns="3428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68579" tIns="34289" rIns="68579" bIns="34289"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99052800"/>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266337302"/>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54000">
              <a:srgbClr val="B0CCE2"/>
            </a:gs>
            <a:gs pos="100000">
              <a:schemeClr val="accent1">
                <a:lumMod val="40000"/>
                <a:lumOff val="60000"/>
              </a:schemeClr>
            </a:gs>
            <a:gs pos="0">
              <a:schemeClr val="accent1">
                <a:lumMod val="89000"/>
                <a:lumOff val="11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3675420653"/>
      </p:ext>
    </p:extLst>
  </p:cSld>
  <p:clrMap bg1="dk1" tx1="lt1" bg2="dk2" tx2="lt2" accent1="accent1" accent2="accent2" accent3="accent3" accent4="accent4" accent5="accent5" accent6="accent6" hlink="hlink" folHlink="folHlink"/>
  <p:sldLayoutIdLst>
    <p:sldLayoutId id="214748371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8000"/>
                <a:lumOff val="12000"/>
              </a:schemeClr>
            </a:gs>
            <a:gs pos="50000">
              <a:schemeClr val="tx1">
                <a:lumMod val="75000"/>
              </a:schemeClr>
            </a:gs>
            <a:gs pos="100000">
              <a:schemeClr val="tx1">
                <a:lumMod val="62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1110590791"/>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Palanquin" panose="020B0004020203020204" pitchFamily="34" charset="0"/>
          <a:ea typeface="+mj-ea"/>
          <a:cs typeface="Palanquin" panose="020B00040202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A607E3-2388-45F6-8334-9551E5D4165E}" type="datetimeFigureOut">
              <a:rPr lang="en-US" smtClean="0"/>
              <a:t>8/6/2023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1842688020"/>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hyperlink" Target="http://www.cas.usf.edu/research/"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5.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hyperlink" Target="mailto:ddonnelly@usf.edu"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hyperlink" Target="https://www.usf.edu/arts-sciences/documents/research-scholarship/2-budget-categories.pdf" TargetMode="Externa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38.png"/><Relationship Id="rId1" Type="http://schemas.openxmlformats.org/officeDocument/2006/relationships/slideLayout" Target="../slideLayouts/slideLayout2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http://www.cas.usf.edu/research/"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cas.usf.edu/research/" TargetMode="External"/><Relationship Id="rId7"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slide" Target="slide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iform.research.usf.edu/login/"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slide" Target="slide14.xml"/><Relationship Id="rId5" Type="http://schemas.openxmlformats.org/officeDocument/2006/relationships/image" Target="../media/image1.png"/><Relationship Id="rId4" Type="http://schemas.openxmlformats.org/officeDocument/2006/relationships/hyperlink" Target="http://www.cas.usf.edu/resear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as.usf.edu/research/"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cas.usf.edu/research/"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cas.usf.edu/research/"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hyperlink" Target="https://www.neh.gov/grants" TargetMode="External"/><Relationship Id="rId18" Type="http://schemas.openxmlformats.org/officeDocument/2006/relationships/image" Target="../media/image9.png"/><Relationship Id="rId3" Type="http://schemas.openxmlformats.org/officeDocument/2006/relationships/hyperlink" Target="https://www.grantforward.com/index" TargetMode="External"/><Relationship Id="rId21" Type="http://schemas.openxmlformats.org/officeDocument/2006/relationships/hyperlink" Target="http://www.cas.usf.edu/research/" TargetMode="External"/><Relationship Id="rId7" Type="http://schemas.openxmlformats.org/officeDocument/2006/relationships/hyperlink" Target="https://www.federalregister.gov/topics/grant-programs" TargetMode="External"/><Relationship Id="rId12" Type="http://schemas.openxmlformats.org/officeDocument/2006/relationships/image" Target="../media/image6.PNG"/><Relationship Id="rId17" Type="http://schemas.openxmlformats.org/officeDocument/2006/relationships/hyperlink" Target="https://www.nsf.gov/" TargetMode="External"/><Relationship Id="rId2" Type="http://schemas.openxmlformats.org/officeDocument/2006/relationships/notesSlide" Target="../notesSlides/notesSlide5.xml"/><Relationship Id="rId16" Type="http://schemas.openxmlformats.org/officeDocument/2006/relationships/image" Target="../media/image8.png"/><Relationship Id="rId20"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3.gif"/><Relationship Id="rId11" Type="http://schemas.openxmlformats.org/officeDocument/2006/relationships/hyperlink" Target="https://ies.ed.gov/funding/" TargetMode="External"/><Relationship Id="rId5" Type="http://schemas.openxmlformats.org/officeDocument/2006/relationships/hyperlink" Target="https://www.nasa.gov/about/research/index.html" TargetMode="External"/><Relationship Id="rId15" Type="http://schemas.openxmlformats.org/officeDocument/2006/relationships/hyperlink" Target="https://grants.nih.gov/funding/index.htm" TargetMode="External"/><Relationship Id="rId10" Type="http://schemas.openxmlformats.org/officeDocument/2006/relationships/image" Target="../media/image5.png"/><Relationship Id="rId19" Type="http://schemas.openxmlformats.org/officeDocument/2006/relationships/hyperlink" Target="http://www.aascu.org/grc/" TargetMode="External"/><Relationship Id="rId4" Type="http://schemas.openxmlformats.org/officeDocument/2006/relationships/image" Target="../media/image2.png"/><Relationship Id="rId9" Type="http://schemas.openxmlformats.org/officeDocument/2006/relationships/hyperlink" Target="http://www.grants.gov/" TargetMode="External"/><Relationship Id="rId14" Type="http://schemas.openxmlformats.org/officeDocument/2006/relationships/image" Target="../media/image7.png"/><Relationship Id="rId2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cas.usf.edu/research/"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www.cas.usf.edu/research/"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s://www.research.usf.edu/dric/hrpp/irb-hrpp.asp" TargetMode="External"/><Relationship Id="rId13" Type="http://schemas.openxmlformats.org/officeDocument/2006/relationships/image" Target="../media/image1.png"/><Relationship Id="rId3" Type="http://schemas.openxmlformats.org/officeDocument/2006/relationships/hyperlink" Target="http://www.usf.edu/research-innovation/sr/proposal-prep/internal-form-system.aspx" TargetMode="External"/><Relationship Id="rId7" Type="http://schemas.openxmlformats.org/officeDocument/2006/relationships/hyperlink" Target="https://www.research.usf.edu/dric/export-controls/export-controls.asp" TargetMode="External"/><Relationship Id="rId12" Type="http://schemas.openxmlformats.org/officeDocument/2006/relationships/hyperlink" Target="http://www.cas.usf.edu/research/"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www.research.usf.edu/dric/biosafety/" TargetMode="External"/><Relationship Id="rId11" Type="http://schemas.openxmlformats.org/officeDocument/2006/relationships/image" Target="../media/image15.png"/><Relationship Id="rId5" Type="http://schemas.openxmlformats.org/officeDocument/2006/relationships/hyperlink" Target="http://www.research.usf.edu/dric/forms.asp" TargetMode="External"/><Relationship Id="rId10" Type="http://schemas.openxmlformats.org/officeDocument/2006/relationships/hyperlink" Target="https://www.research.usf.edu/dric/radiation-safety/" TargetMode="External"/><Relationship Id="rId4" Type="http://schemas.openxmlformats.org/officeDocument/2006/relationships/hyperlink" Target="http://www.usf.edu/research-innovation/sr/forms.aspx" TargetMode="External"/><Relationship Id="rId9" Type="http://schemas.openxmlformats.org/officeDocument/2006/relationships/hyperlink" Target="https://www.research.usf.edu/dric/diving/diving.as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cas.usf.edu/research/" TargetMode="External"/><Relationship Id="rId3" Type="http://schemas.openxmlformats.org/officeDocument/2006/relationships/slide" Target="slide7.xm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slide" Target="slide5.xml"/><Relationship Id="rId5" Type="http://schemas.openxmlformats.org/officeDocument/2006/relationships/slide" Target="slide6.xml"/><Relationship Id="rId10" Type="http://schemas.openxmlformats.org/officeDocument/2006/relationships/image" Target="../media/image17.png"/><Relationship Id="rId4" Type="http://schemas.openxmlformats.org/officeDocument/2006/relationships/slide" Target="slide3.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accent1"/>
        </a:solidFill>
        <a:effectLst/>
      </p:bgPr>
    </p:bg>
    <p:spTree>
      <p:nvGrpSpPr>
        <p:cNvPr id="1" name=""/>
        <p:cNvGrpSpPr/>
        <p:nvPr/>
      </p:nvGrpSpPr>
      <p:grpSpPr>
        <a:xfrm>
          <a:off x="0" y="0"/>
          <a:ext cx="0" cy="0"/>
          <a:chOff x="0" y="0"/>
          <a:chExt cx="0" cy="0"/>
        </a:xfrm>
      </p:grpSpPr>
      <p:grpSp>
        <p:nvGrpSpPr>
          <p:cNvPr id="56" name="Group  23"/>
          <p:cNvGrpSpPr/>
          <p:nvPr/>
        </p:nvGrpSpPr>
        <p:grpSpPr>
          <a:xfrm>
            <a:off x="153721" y="247637"/>
            <a:ext cx="2114694" cy="1826988"/>
            <a:chOff x="1911355" y="2286005"/>
            <a:chExt cx="2556935" cy="2023533"/>
          </a:xfrm>
        </p:grpSpPr>
        <p:grpSp>
          <p:nvGrpSpPr>
            <p:cNvPr id="57" name="Grupare 19"/>
            <p:cNvGrpSpPr/>
            <p:nvPr/>
          </p:nvGrpSpPr>
          <p:grpSpPr>
            <a:xfrm rot="5400000">
              <a:off x="2178056" y="2019304"/>
              <a:ext cx="2023533" cy="2556935"/>
              <a:chOff x="3335869" y="2133600"/>
              <a:chExt cx="2023533" cy="2556935"/>
            </a:xfrm>
          </p:grpSpPr>
          <p:sp>
            <p:nvSpPr>
              <p:cNvPr id="59"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0" name="Tri 14"/>
              <p:cNvSpPr/>
              <p:nvPr/>
            </p:nvSpPr>
            <p:spPr>
              <a:xfrm>
                <a:off x="3657600" y="2453216"/>
                <a:ext cx="1483022" cy="1278467"/>
              </a:xfrm>
              <a:prstGeom prs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1"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2"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3"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4" name="18">
                <a:hlinkClick r:id="rId3" action="ppaction://hlinksldjump"/>
              </p:cNvPr>
              <p:cNvSpPr/>
              <p:nvPr/>
            </p:nvSpPr>
            <p:spPr>
              <a:xfrm>
                <a:off x="3335869" y="3412067"/>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t>cl</a:t>
                </a:r>
              </a:p>
            </p:txBody>
          </p:sp>
        </p:grpSp>
        <p:sp>
          <p:nvSpPr>
            <p:cNvPr id="58" name="21"/>
            <p:cNvSpPr/>
            <p:nvPr/>
          </p:nvSpPr>
          <p:spPr>
            <a:xfrm rot="16200000">
              <a:off x="1691226" y="2607730"/>
              <a:ext cx="1921936" cy="1481676"/>
            </a:xfrm>
            <a:prstGeom prst="flowChartManualOperati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lnSpcReduction="20000"/>
            </a:bodyPr>
            <a:lstStyle/>
            <a:p>
              <a:pPr algn="ctr"/>
              <a:r>
                <a:rPr lang="en-US" dirty="0"/>
                <a:t>Develop a novel research idea</a:t>
              </a:r>
            </a:p>
          </p:txBody>
        </p:sp>
      </p:grpSp>
      <p:grpSp>
        <p:nvGrpSpPr>
          <p:cNvPr id="120" name="Group  23"/>
          <p:cNvGrpSpPr/>
          <p:nvPr/>
        </p:nvGrpSpPr>
        <p:grpSpPr>
          <a:xfrm>
            <a:off x="2529842" y="247635"/>
            <a:ext cx="2114693" cy="1826988"/>
            <a:chOff x="1911356" y="2286004"/>
            <a:chExt cx="2556934" cy="2023533"/>
          </a:xfrm>
        </p:grpSpPr>
        <p:grpSp>
          <p:nvGrpSpPr>
            <p:cNvPr id="121" name="Grupare 19"/>
            <p:cNvGrpSpPr/>
            <p:nvPr/>
          </p:nvGrpSpPr>
          <p:grpSpPr>
            <a:xfrm rot="5400000">
              <a:off x="2178056" y="2019304"/>
              <a:ext cx="2023533" cy="2556934"/>
              <a:chOff x="3335869" y="2133600"/>
              <a:chExt cx="2023533" cy="2556934"/>
            </a:xfrm>
          </p:grpSpPr>
          <p:sp>
            <p:nvSpPr>
              <p:cNvPr id="123"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4" name="Tri 14"/>
              <p:cNvSpPr/>
              <p:nvPr/>
            </p:nvSpPr>
            <p:spPr>
              <a:xfrm>
                <a:off x="3657600" y="2453216"/>
                <a:ext cx="1483022" cy="1278467"/>
              </a:xfrm>
              <a:prstGeom prst="triangl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5"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6"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7"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8" name="18">
                <a:hlinkClick r:id="rId4"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22" name="21"/>
            <p:cNvSpPr/>
            <p:nvPr/>
          </p:nvSpPr>
          <p:spPr>
            <a:xfrm rot="16200000">
              <a:off x="1691226" y="2607731"/>
              <a:ext cx="1921936" cy="1481675"/>
            </a:xfrm>
            <a:prstGeom prst="flowChartManualOperation">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lnSpcReduction="20000"/>
            </a:bodyPr>
            <a:lstStyle/>
            <a:p>
              <a:pPr algn="ctr"/>
              <a:r>
                <a:rPr lang="en-US" dirty="0"/>
                <a:t>Consider feasibility: preliminary work</a:t>
              </a:r>
            </a:p>
          </p:txBody>
        </p:sp>
      </p:grpSp>
      <p:grpSp>
        <p:nvGrpSpPr>
          <p:cNvPr id="129" name="Group  23"/>
          <p:cNvGrpSpPr/>
          <p:nvPr/>
        </p:nvGrpSpPr>
        <p:grpSpPr>
          <a:xfrm>
            <a:off x="7333349" y="234525"/>
            <a:ext cx="2114693" cy="1826988"/>
            <a:chOff x="1911356" y="2286004"/>
            <a:chExt cx="2556934" cy="2023533"/>
          </a:xfrm>
        </p:grpSpPr>
        <p:grpSp>
          <p:nvGrpSpPr>
            <p:cNvPr id="130" name="Grupare 19"/>
            <p:cNvGrpSpPr/>
            <p:nvPr/>
          </p:nvGrpSpPr>
          <p:grpSpPr>
            <a:xfrm rot="5400000">
              <a:off x="2178056" y="2019304"/>
              <a:ext cx="2023533" cy="2556934"/>
              <a:chOff x="3335869" y="2133600"/>
              <a:chExt cx="2023533" cy="2556934"/>
            </a:xfrm>
          </p:grpSpPr>
          <p:sp>
            <p:nvSpPr>
              <p:cNvPr id="132"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3" name="Tri 14"/>
              <p:cNvSpPr/>
              <p:nvPr/>
            </p:nvSpPr>
            <p:spPr>
              <a:xfrm>
                <a:off x="3657600" y="2453216"/>
                <a:ext cx="1483022" cy="1278467"/>
              </a:xfrm>
              <a:prstGeom prst="triangle">
                <a:avLst/>
              </a:prstGeom>
              <a:solidFill>
                <a:srgbClr val="C55A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4"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5"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6"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7" name="18">
                <a:hlinkClick r:id="rId5"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31" name="21"/>
            <p:cNvSpPr/>
            <p:nvPr/>
          </p:nvSpPr>
          <p:spPr>
            <a:xfrm rot="16200000">
              <a:off x="1691226" y="2607731"/>
              <a:ext cx="1921936" cy="1481675"/>
            </a:xfrm>
            <a:prstGeom prst="flowChartManualOperation">
              <a:avLst/>
            </a:prstGeom>
            <a:solidFill>
              <a:srgbClr val="C55A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dirty="0"/>
                <a:t>Identify a funding agency</a:t>
              </a:r>
            </a:p>
          </p:txBody>
        </p:sp>
      </p:grpSp>
      <p:grpSp>
        <p:nvGrpSpPr>
          <p:cNvPr id="138" name="Group  23"/>
          <p:cNvGrpSpPr/>
          <p:nvPr/>
        </p:nvGrpSpPr>
        <p:grpSpPr>
          <a:xfrm rot="5400000">
            <a:off x="9545827" y="220656"/>
            <a:ext cx="1920240" cy="1920239"/>
            <a:chOff x="1911356" y="2286005"/>
            <a:chExt cx="2556935" cy="2105720"/>
          </a:xfrm>
        </p:grpSpPr>
        <p:grpSp>
          <p:nvGrpSpPr>
            <p:cNvPr id="139" name="Grupare 19"/>
            <p:cNvGrpSpPr/>
            <p:nvPr/>
          </p:nvGrpSpPr>
          <p:grpSpPr>
            <a:xfrm rot="5400000">
              <a:off x="2178057" y="2019304"/>
              <a:ext cx="2023533" cy="2556935"/>
              <a:chOff x="3335869" y="2133599"/>
              <a:chExt cx="2023533" cy="2556935"/>
            </a:xfrm>
          </p:grpSpPr>
          <p:sp>
            <p:nvSpPr>
              <p:cNvPr id="141" name="Tri13"/>
              <p:cNvSpPr/>
              <p:nvPr/>
            </p:nvSpPr>
            <p:spPr>
              <a:xfrm>
                <a:off x="3657599" y="2133599"/>
                <a:ext cx="1483022" cy="1278468"/>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2" name="Tri 14"/>
              <p:cNvSpPr/>
              <p:nvPr/>
            </p:nvSpPr>
            <p:spPr>
              <a:xfrm>
                <a:off x="3657599" y="2453216"/>
                <a:ext cx="1483022" cy="1278468"/>
              </a:xfrm>
              <a:prstGeom prst="triangle">
                <a:avLst/>
              </a:prstGeom>
              <a:solidFill>
                <a:srgbClr val="0E5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3"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4"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5"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6" name="18">
                <a:hlinkClick r:id="rId6"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40" name="21"/>
            <p:cNvSpPr/>
            <p:nvPr/>
          </p:nvSpPr>
          <p:spPr>
            <a:xfrm rot="16200000">
              <a:off x="1603393" y="2602087"/>
              <a:ext cx="2097601" cy="1481675"/>
            </a:xfrm>
            <a:prstGeom prst="flowChartManualOperation">
              <a:avLst/>
            </a:prstGeom>
            <a:solidFill>
              <a:srgbClr val="0E57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t>Review agency guidelines</a:t>
              </a:r>
            </a:p>
          </p:txBody>
        </p:sp>
      </p:grpSp>
      <p:grpSp>
        <p:nvGrpSpPr>
          <p:cNvPr id="156" name="Group  23"/>
          <p:cNvGrpSpPr/>
          <p:nvPr/>
        </p:nvGrpSpPr>
        <p:grpSpPr>
          <a:xfrm rot="5400000">
            <a:off x="94315" y="2435950"/>
            <a:ext cx="1920240" cy="1920240"/>
            <a:chOff x="1911356" y="2286004"/>
            <a:chExt cx="2556934" cy="2023533"/>
          </a:xfrm>
        </p:grpSpPr>
        <p:grpSp>
          <p:nvGrpSpPr>
            <p:cNvPr id="157" name="Grupare 19"/>
            <p:cNvGrpSpPr/>
            <p:nvPr/>
          </p:nvGrpSpPr>
          <p:grpSpPr>
            <a:xfrm rot="5400000">
              <a:off x="2178056" y="2019304"/>
              <a:ext cx="2023533" cy="2556934"/>
              <a:chOff x="3335869" y="2133600"/>
              <a:chExt cx="2023533" cy="2556934"/>
            </a:xfrm>
          </p:grpSpPr>
          <p:sp>
            <p:nvSpPr>
              <p:cNvPr id="159"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0" name="Tri 14"/>
              <p:cNvSpPr/>
              <p:nvPr/>
            </p:nvSpPr>
            <p:spPr>
              <a:xfrm>
                <a:off x="3657600" y="2453216"/>
                <a:ext cx="1483022" cy="1278467"/>
              </a:xfrm>
              <a:prstGeom prst="triangle">
                <a:avLst/>
              </a:prstGeom>
              <a:solidFill>
                <a:srgbClr val="0066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1"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2"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3"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4" name="18">
                <a:hlinkClick r:id="rId7"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58" name="21"/>
            <p:cNvSpPr/>
            <p:nvPr/>
          </p:nvSpPr>
          <p:spPr>
            <a:xfrm rot="16200000">
              <a:off x="1647999" y="2564504"/>
              <a:ext cx="2008390" cy="1481675"/>
            </a:xfrm>
            <a:prstGeom prst="flowChartManualOperation">
              <a:avLst/>
            </a:prstGeom>
            <a:solidFill>
              <a:srgbClr val="0066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t>Prepare budget</a:t>
              </a:r>
            </a:p>
          </p:txBody>
        </p:sp>
      </p:grpSp>
      <p:grpSp>
        <p:nvGrpSpPr>
          <p:cNvPr id="165" name="Group  23"/>
          <p:cNvGrpSpPr/>
          <p:nvPr/>
        </p:nvGrpSpPr>
        <p:grpSpPr>
          <a:xfrm rot="10800000">
            <a:off x="2235001" y="2412318"/>
            <a:ext cx="2112264" cy="1826988"/>
            <a:chOff x="1911356" y="2286004"/>
            <a:chExt cx="2556934" cy="2023533"/>
          </a:xfrm>
        </p:grpSpPr>
        <p:grpSp>
          <p:nvGrpSpPr>
            <p:cNvPr id="166" name="Grupare 19"/>
            <p:cNvGrpSpPr/>
            <p:nvPr/>
          </p:nvGrpSpPr>
          <p:grpSpPr>
            <a:xfrm rot="5400000">
              <a:off x="2178056" y="2019304"/>
              <a:ext cx="2023533" cy="2556934"/>
              <a:chOff x="3335869" y="2133600"/>
              <a:chExt cx="2023533" cy="2556934"/>
            </a:xfrm>
          </p:grpSpPr>
          <p:sp>
            <p:nvSpPr>
              <p:cNvPr id="168"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9" name="Tri 14"/>
              <p:cNvSpPr/>
              <p:nvPr/>
            </p:nvSpPr>
            <p:spPr>
              <a:xfrm>
                <a:off x="3657600" y="2453216"/>
                <a:ext cx="1483022" cy="1278467"/>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70"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71"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72"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73" name="18">
                <a:hlinkClick r:id="" action="ppaction://noaction"/>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67" name="21"/>
            <p:cNvSpPr/>
            <p:nvPr/>
          </p:nvSpPr>
          <p:spPr>
            <a:xfrm rot="16200000">
              <a:off x="1691226" y="2607731"/>
              <a:ext cx="1921936" cy="1481675"/>
            </a:xfrm>
            <a:prstGeom prst="flowChartManualOperation">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ormAutofit fontScale="92500" lnSpcReduction="10000"/>
            </a:bodyPr>
            <a:lstStyle/>
            <a:p>
              <a:pPr algn="ctr"/>
              <a:r>
                <a:rPr lang="en-US" dirty="0"/>
                <a:t>Submit for narrative review</a:t>
              </a:r>
            </a:p>
            <a:p>
              <a:pPr algn="ctr"/>
              <a:r>
                <a:rPr lang="en-US" sz="1200" dirty="0"/>
                <a:t>(recommended)</a:t>
              </a:r>
            </a:p>
          </p:txBody>
        </p:sp>
      </p:grpSp>
      <p:grpSp>
        <p:nvGrpSpPr>
          <p:cNvPr id="255" name="Group  23"/>
          <p:cNvGrpSpPr/>
          <p:nvPr/>
        </p:nvGrpSpPr>
        <p:grpSpPr>
          <a:xfrm rot="10800000">
            <a:off x="4590529" y="2412318"/>
            <a:ext cx="2112264" cy="1826988"/>
            <a:chOff x="1911356" y="2286004"/>
            <a:chExt cx="2556934" cy="2023533"/>
          </a:xfrm>
        </p:grpSpPr>
        <p:grpSp>
          <p:nvGrpSpPr>
            <p:cNvPr id="256" name="Grupare 19"/>
            <p:cNvGrpSpPr/>
            <p:nvPr/>
          </p:nvGrpSpPr>
          <p:grpSpPr>
            <a:xfrm rot="5400000">
              <a:off x="2178056" y="2019304"/>
              <a:ext cx="2023533" cy="2556934"/>
              <a:chOff x="3335869" y="2133600"/>
              <a:chExt cx="2023533" cy="2556934"/>
            </a:xfrm>
          </p:grpSpPr>
          <p:sp>
            <p:nvSpPr>
              <p:cNvPr id="258"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59" name="Tri 14"/>
              <p:cNvSpPr/>
              <p:nvPr/>
            </p:nvSpPr>
            <p:spPr>
              <a:xfrm>
                <a:off x="3657600" y="2453216"/>
                <a:ext cx="1483022" cy="1278467"/>
              </a:xfrm>
              <a:prstGeom prst="triangle">
                <a:avLst/>
              </a:prstGeom>
              <a:solidFill>
                <a:srgbClr val="467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60"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61"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62"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63" name="18">
                <a:hlinkClick r:id="rId8"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257" name="21"/>
            <p:cNvSpPr/>
            <p:nvPr/>
          </p:nvSpPr>
          <p:spPr>
            <a:xfrm rot="16200000">
              <a:off x="1691226" y="2607731"/>
              <a:ext cx="1921936" cy="1481675"/>
            </a:xfrm>
            <a:prstGeom prst="flowChartManualOperation">
              <a:avLst/>
            </a:prstGeom>
            <a:solidFill>
              <a:schemeClr val="accent4">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ormAutofit/>
            </a:bodyPr>
            <a:lstStyle/>
            <a:p>
              <a:pPr algn="ctr"/>
              <a:r>
                <a:rPr lang="en-US" dirty="0"/>
                <a:t>Develop proposal narratives</a:t>
              </a:r>
            </a:p>
          </p:txBody>
        </p:sp>
      </p:grpSp>
      <p:grpSp>
        <p:nvGrpSpPr>
          <p:cNvPr id="264" name="Group  23"/>
          <p:cNvGrpSpPr/>
          <p:nvPr/>
        </p:nvGrpSpPr>
        <p:grpSpPr>
          <a:xfrm rot="10800000">
            <a:off x="9353801" y="2435355"/>
            <a:ext cx="2112264" cy="1826988"/>
            <a:chOff x="1813412" y="2286004"/>
            <a:chExt cx="2654878" cy="2023533"/>
          </a:xfrm>
        </p:grpSpPr>
        <p:grpSp>
          <p:nvGrpSpPr>
            <p:cNvPr id="265" name="Grupare 19"/>
            <p:cNvGrpSpPr/>
            <p:nvPr/>
          </p:nvGrpSpPr>
          <p:grpSpPr>
            <a:xfrm rot="5400000">
              <a:off x="2178056" y="2019304"/>
              <a:ext cx="2023533" cy="2556934"/>
              <a:chOff x="3335869" y="2133600"/>
              <a:chExt cx="2023533" cy="2556934"/>
            </a:xfrm>
          </p:grpSpPr>
          <p:sp>
            <p:nvSpPr>
              <p:cNvPr id="267"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68" name="Tri 14"/>
              <p:cNvSpPr/>
              <p:nvPr/>
            </p:nvSpPr>
            <p:spPr>
              <a:xfrm>
                <a:off x="3657600" y="2453216"/>
                <a:ext cx="1483022" cy="1278467"/>
              </a:xfrm>
              <a:prstGeom prst="triangl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69"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70"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71"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72" name="18">
                <a:hlinkClick r:id="rId9"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266" name="21"/>
            <p:cNvSpPr/>
            <p:nvPr/>
          </p:nvSpPr>
          <p:spPr>
            <a:xfrm rot="16200000">
              <a:off x="1642254" y="2558758"/>
              <a:ext cx="1921936" cy="1579619"/>
            </a:xfrm>
            <a:prstGeom prst="flowChartManualOperation">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ormAutofit/>
            </a:bodyPr>
            <a:lstStyle/>
            <a:p>
              <a:pPr algn="ctr"/>
              <a:r>
                <a:rPr lang="en-US" dirty="0"/>
                <a:t>Design checklists &amp; timelines</a:t>
              </a:r>
            </a:p>
          </p:txBody>
        </p:sp>
      </p:grpSp>
      <p:grpSp>
        <p:nvGrpSpPr>
          <p:cNvPr id="291" name="Group  23"/>
          <p:cNvGrpSpPr/>
          <p:nvPr/>
        </p:nvGrpSpPr>
        <p:grpSpPr>
          <a:xfrm>
            <a:off x="2523409" y="4668729"/>
            <a:ext cx="2114693" cy="1826988"/>
            <a:chOff x="1911356" y="2286004"/>
            <a:chExt cx="2556934" cy="2023533"/>
          </a:xfrm>
        </p:grpSpPr>
        <p:grpSp>
          <p:nvGrpSpPr>
            <p:cNvPr id="292" name="Grupare 19"/>
            <p:cNvGrpSpPr/>
            <p:nvPr/>
          </p:nvGrpSpPr>
          <p:grpSpPr>
            <a:xfrm rot="5400000">
              <a:off x="2178056" y="2019304"/>
              <a:ext cx="2023533" cy="2556934"/>
              <a:chOff x="3335869" y="2133600"/>
              <a:chExt cx="2023533" cy="2556934"/>
            </a:xfrm>
          </p:grpSpPr>
          <p:sp>
            <p:nvSpPr>
              <p:cNvPr id="294"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95" name="Tri 14"/>
              <p:cNvSpPr/>
              <p:nvPr/>
            </p:nvSpPr>
            <p:spPr>
              <a:xfrm>
                <a:off x="3657600" y="2453216"/>
                <a:ext cx="1483022" cy="1278467"/>
              </a:xfrm>
              <a:prstGeom prst="triangle">
                <a:avLst/>
              </a:prstGeom>
              <a:solidFill>
                <a:srgbClr val="66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96"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97"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98"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99" name="18">
                <a:hlinkClick r:id="rId10"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293" name="21"/>
            <p:cNvSpPr/>
            <p:nvPr/>
          </p:nvSpPr>
          <p:spPr>
            <a:xfrm rot="16200000">
              <a:off x="1691226" y="2607731"/>
              <a:ext cx="1921936" cy="1481675"/>
            </a:xfrm>
            <a:prstGeom prst="flowChartManualOperation">
              <a:avLst/>
            </a:prstGeom>
            <a:solidFill>
              <a:srgbClr val="66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dirty="0"/>
                <a:t>Collect supporting documents</a:t>
              </a:r>
            </a:p>
          </p:txBody>
        </p:sp>
      </p:grpSp>
      <p:grpSp>
        <p:nvGrpSpPr>
          <p:cNvPr id="300" name="Group  23"/>
          <p:cNvGrpSpPr/>
          <p:nvPr/>
        </p:nvGrpSpPr>
        <p:grpSpPr>
          <a:xfrm>
            <a:off x="5079179" y="4727623"/>
            <a:ext cx="2114693" cy="1826988"/>
            <a:chOff x="1911356" y="2286004"/>
            <a:chExt cx="2556934" cy="2023533"/>
          </a:xfrm>
        </p:grpSpPr>
        <p:grpSp>
          <p:nvGrpSpPr>
            <p:cNvPr id="301" name="Grupare 19"/>
            <p:cNvGrpSpPr/>
            <p:nvPr/>
          </p:nvGrpSpPr>
          <p:grpSpPr>
            <a:xfrm rot="5400000">
              <a:off x="2178056" y="2019304"/>
              <a:ext cx="2023533" cy="2556934"/>
              <a:chOff x="3335869" y="2133600"/>
              <a:chExt cx="2023533" cy="2556934"/>
            </a:xfrm>
          </p:grpSpPr>
          <p:sp>
            <p:nvSpPr>
              <p:cNvPr id="303"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04" name="Tri 14"/>
              <p:cNvSpPr/>
              <p:nvPr/>
            </p:nvSpPr>
            <p:spPr>
              <a:xfrm>
                <a:off x="3657600" y="2453216"/>
                <a:ext cx="1483022" cy="1278467"/>
              </a:xfrm>
              <a:prstGeom prst="triangl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05"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06"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07"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08" name="18">
                <a:hlinkClick r:id="rId11"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302" name="21"/>
            <p:cNvSpPr/>
            <p:nvPr/>
          </p:nvSpPr>
          <p:spPr>
            <a:xfrm rot="16200000">
              <a:off x="1691226" y="2607731"/>
              <a:ext cx="1921936" cy="1481675"/>
            </a:xfrm>
            <a:prstGeom prst="flowChartManualOperation">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lnSpcReduction="20000"/>
            </a:bodyPr>
            <a:lstStyle/>
            <a:p>
              <a:pPr algn="ctr"/>
              <a:r>
                <a:rPr lang="en-US" dirty="0"/>
                <a:t>Assemble complete application package</a:t>
              </a:r>
            </a:p>
          </p:txBody>
        </p:sp>
      </p:grpSp>
      <p:grpSp>
        <p:nvGrpSpPr>
          <p:cNvPr id="309" name="Group  23"/>
          <p:cNvGrpSpPr/>
          <p:nvPr/>
        </p:nvGrpSpPr>
        <p:grpSpPr>
          <a:xfrm>
            <a:off x="4951363" y="220655"/>
            <a:ext cx="2114693" cy="1826988"/>
            <a:chOff x="1911356" y="2286004"/>
            <a:chExt cx="2556934" cy="2023533"/>
          </a:xfrm>
        </p:grpSpPr>
        <p:grpSp>
          <p:nvGrpSpPr>
            <p:cNvPr id="310" name="Grupare 19"/>
            <p:cNvGrpSpPr/>
            <p:nvPr/>
          </p:nvGrpSpPr>
          <p:grpSpPr>
            <a:xfrm rot="5400000">
              <a:off x="2178056" y="2019304"/>
              <a:ext cx="2023533" cy="2556934"/>
              <a:chOff x="3335869" y="2133600"/>
              <a:chExt cx="2023533" cy="2556934"/>
            </a:xfrm>
          </p:grpSpPr>
          <p:sp>
            <p:nvSpPr>
              <p:cNvPr id="312"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13" name="Tri 14"/>
              <p:cNvSpPr/>
              <p:nvPr/>
            </p:nvSpPr>
            <p:spPr>
              <a:xfrm>
                <a:off x="3657600" y="2453216"/>
                <a:ext cx="1483022" cy="1278467"/>
              </a:xfrm>
              <a:prstGeom prst="triangle">
                <a:avLst/>
              </a:prstGeom>
              <a:solidFill>
                <a:srgbClr val="0099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14"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15"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16"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17" name="18">
                <a:hlinkClick r:id="rId11"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311" name="21"/>
            <p:cNvSpPr/>
            <p:nvPr/>
          </p:nvSpPr>
          <p:spPr>
            <a:xfrm rot="16200000">
              <a:off x="1691226" y="2607731"/>
              <a:ext cx="1921936" cy="1481675"/>
            </a:xfrm>
            <a:prstGeom prst="flowChartManualOperation">
              <a:avLst/>
            </a:prstGeom>
            <a:solidFill>
              <a:srgbClr val="0099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lnSpcReduction="20000"/>
            </a:bodyPr>
            <a:lstStyle/>
            <a:p>
              <a:pPr algn="ctr"/>
              <a:r>
                <a:rPr lang="en-US" dirty="0"/>
                <a:t>Contact your department or college URA </a:t>
              </a:r>
            </a:p>
          </p:txBody>
        </p:sp>
      </p:grpSp>
      <p:grpSp>
        <p:nvGrpSpPr>
          <p:cNvPr id="318" name="Group  23"/>
          <p:cNvGrpSpPr/>
          <p:nvPr/>
        </p:nvGrpSpPr>
        <p:grpSpPr>
          <a:xfrm>
            <a:off x="7362353" y="4718884"/>
            <a:ext cx="2114693" cy="1826988"/>
            <a:chOff x="1911356" y="2286004"/>
            <a:chExt cx="2556934" cy="2023533"/>
          </a:xfrm>
        </p:grpSpPr>
        <p:grpSp>
          <p:nvGrpSpPr>
            <p:cNvPr id="319" name="Grupare 19"/>
            <p:cNvGrpSpPr/>
            <p:nvPr/>
          </p:nvGrpSpPr>
          <p:grpSpPr>
            <a:xfrm rot="5400000">
              <a:off x="2178056" y="2019304"/>
              <a:ext cx="2023533" cy="2556934"/>
              <a:chOff x="3335869" y="2133600"/>
              <a:chExt cx="2023533" cy="2556934"/>
            </a:xfrm>
          </p:grpSpPr>
          <p:sp>
            <p:nvSpPr>
              <p:cNvPr id="321"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22" name="Tri 14"/>
              <p:cNvSpPr/>
              <p:nvPr/>
            </p:nvSpPr>
            <p:spPr>
              <a:xfrm>
                <a:off x="3657600" y="2453216"/>
                <a:ext cx="1483022" cy="1278467"/>
              </a:xfrm>
              <a:prstGeom prst="triangle">
                <a:avLst/>
              </a:prstGeom>
              <a:solidFill>
                <a:srgbClr val="EB7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23"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24"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25"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26" name="18">
                <a:hlinkClick r:id="rId11"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320" name="21"/>
            <p:cNvSpPr/>
            <p:nvPr/>
          </p:nvSpPr>
          <p:spPr>
            <a:xfrm rot="16200000">
              <a:off x="1691226" y="2607731"/>
              <a:ext cx="1921936" cy="1481675"/>
            </a:xfrm>
            <a:prstGeom prst="flowChartManualOperation">
              <a:avLst/>
            </a:prstGeom>
            <a:solidFill>
              <a:srgbClr val="EB7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a:bodyPr>
            <a:lstStyle/>
            <a:p>
              <a:pPr algn="ctr"/>
              <a:r>
                <a:rPr lang="en-US" dirty="0"/>
                <a:t>Prepare USF Internal Form</a:t>
              </a:r>
            </a:p>
          </p:txBody>
        </p:sp>
      </p:grpSp>
      <p:grpSp>
        <p:nvGrpSpPr>
          <p:cNvPr id="327" name="Group  23"/>
          <p:cNvGrpSpPr/>
          <p:nvPr/>
        </p:nvGrpSpPr>
        <p:grpSpPr>
          <a:xfrm>
            <a:off x="9730226" y="4707949"/>
            <a:ext cx="2114693" cy="1826988"/>
            <a:chOff x="1911356" y="2286004"/>
            <a:chExt cx="2556934" cy="2023533"/>
          </a:xfrm>
        </p:grpSpPr>
        <p:grpSp>
          <p:nvGrpSpPr>
            <p:cNvPr id="328" name="Grupare 19"/>
            <p:cNvGrpSpPr/>
            <p:nvPr/>
          </p:nvGrpSpPr>
          <p:grpSpPr>
            <a:xfrm rot="5400000">
              <a:off x="2178056" y="2019304"/>
              <a:ext cx="2023533" cy="2556934"/>
              <a:chOff x="3335869" y="2133600"/>
              <a:chExt cx="2023533" cy="2556934"/>
            </a:xfrm>
          </p:grpSpPr>
          <p:sp>
            <p:nvSpPr>
              <p:cNvPr id="330"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31" name="Tri 14"/>
              <p:cNvSpPr/>
              <p:nvPr/>
            </p:nvSpPr>
            <p:spPr>
              <a:xfrm>
                <a:off x="3657600" y="2453216"/>
                <a:ext cx="1483022" cy="1278467"/>
              </a:xfrm>
              <a:prstGeom prst="triangl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32"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33"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34"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35" name="18">
                <a:hlinkClick r:id="rId11"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329" name="21"/>
            <p:cNvSpPr/>
            <p:nvPr/>
          </p:nvSpPr>
          <p:spPr>
            <a:xfrm rot="16200000">
              <a:off x="1691226" y="2607731"/>
              <a:ext cx="1921936" cy="1481675"/>
            </a:xfrm>
            <a:prstGeom prst="flowChartManualOperati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dirty="0"/>
                <a:t>Submit to Sponsored Research</a:t>
              </a:r>
            </a:p>
          </p:txBody>
        </p:sp>
      </p:grpSp>
      <p:pic>
        <p:nvPicPr>
          <p:cNvPr id="175" name="Picture 174">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802543" y="5862"/>
            <a:ext cx="369391" cy="354482"/>
          </a:xfrm>
          <a:prstGeom prst="rect">
            <a:avLst/>
          </a:prstGeom>
        </p:spPr>
      </p:pic>
      <p:sp>
        <p:nvSpPr>
          <p:cNvPr id="4" name="Rectangle 3"/>
          <p:cNvSpPr/>
          <p:nvPr/>
        </p:nvSpPr>
        <p:spPr>
          <a:xfrm rot="5400000">
            <a:off x="9158040" y="3011672"/>
            <a:ext cx="5764321" cy="461665"/>
          </a:xfrm>
          <a:prstGeom prst="rect">
            <a:avLst/>
          </a:prstGeom>
          <a:noFill/>
          <a:ln>
            <a:noFill/>
          </a:ln>
        </p:spPr>
        <p:txBody>
          <a:bodyPr wrap="square" lIns="91440" tIns="45720" rIns="91440" bIns="45720">
            <a:spAutoFit/>
          </a:bodyPr>
          <a:lstStyle/>
          <a:p>
            <a:pPr algn="ctr"/>
            <a:r>
              <a:rPr lang="en-US" sz="2400" b="1" u="sng" cap="none" spc="50" dirty="0">
                <a:ln w="9525" cmpd="sng">
                  <a:solidFill>
                    <a:schemeClr val="accent1"/>
                  </a:solidFill>
                  <a:prstDash val="solid"/>
                </a:ln>
                <a:solidFill>
                  <a:srgbClr val="70AD47">
                    <a:tint val="1000"/>
                  </a:srgbClr>
                </a:solidFill>
                <a:effectLst>
                  <a:glow rad="38100">
                    <a:schemeClr val="accent1">
                      <a:alpha val="40000"/>
                    </a:schemeClr>
                  </a:glow>
                </a:effectLst>
              </a:rPr>
              <a:t>The Pre-Award Proposal Path </a:t>
            </a:r>
            <a:endParaRPr lang="en-US" b="1" u="sng"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76" name="Group  23"/>
          <p:cNvGrpSpPr/>
          <p:nvPr/>
        </p:nvGrpSpPr>
        <p:grpSpPr>
          <a:xfrm>
            <a:off x="172965" y="4717517"/>
            <a:ext cx="2221992" cy="1826988"/>
            <a:chOff x="1911356" y="2286004"/>
            <a:chExt cx="2556934" cy="2023533"/>
          </a:xfrm>
        </p:grpSpPr>
        <p:grpSp>
          <p:nvGrpSpPr>
            <p:cNvPr id="177" name="Grupare 19"/>
            <p:cNvGrpSpPr/>
            <p:nvPr/>
          </p:nvGrpSpPr>
          <p:grpSpPr>
            <a:xfrm rot="5400000">
              <a:off x="2178056" y="2019304"/>
              <a:ext cx="2023533" cy="2556934"/>
              <a:chOff x="3335869" y="2133600"/>
              <a:chExt cx="2023533" cy="2556934"/>
            </a:xfrm>
          </p:grpSpPr>
          <p:sp>
            <p:nvSpPr>
              <p:cNvPr id="179"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0" name="Tri 14"/>
              <p:cNvSpPr/>
              <p:nvPr/>
            </p:nvSpPr>
            <p:spPr>
              <a:xfrm>
                <a:off x="3657600" y="2453216"/>
                <a:ext cx="1483022" cy="1278467"/>
              </a:xfrm>
              <a:prstGeom prst="triangle">
                <a:avLst/>
              </a:prstGeom>
              <a:solidFill>
                <a:srgbClr val="00CC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1"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2"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3"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4" name="18">
                <a:hlinkClick r:id="rId4"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78" name="21"/>
            <p:cNvSpPr/>
            <p:nvPr/>
          </p:nvSpPr>
          <p:spPr>
            <a:xfrm rot="16200000">
              <a:off x="1691226" y="2607731"/>
              <a:ext cx="1921936" cy="1481675"/>
            </a:xfrm>
            <a:prstGeom prst="flowChartManualOperation">
              <a:avLst/>
            </a:prstGeom>
            <a:solidFill>
              <a:srgbClr val="00CC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dirty="0"/>
                <a:t>Complete proposal form set</a:t>
              </a:r>
            </a:p>
          </p:txBody>
        </p:sp>
      </p:grpSp>
      <p:grpSp>
        <p:nvGrpSpPr>
          <p:cNvPr id="185" name="Group  23"/>
          <p:cNvGrpSpPr/>
          <p:nvPr/>
        </p:nvGrpSpPr>
        <p:grpSpPr>
          <a:xfrm rot="10800000">
            <a:off x="6959854" y="2398285"/>
            <a:ext cx="2178283" cy="1826988"/>
            <a:chOff x="1813412" y="2286004"/>
            <a:chExt cx="2654878" cy="2023533"/>
          </a:xfrm>
        </p:grpSpPr>
        <p:grpSp>
          <p:nvGrpSpPr>
            <p:cNvPr id="186" name="Grupare 19"/>
            <p:cNvGrpSpPr/>
            <p:nvPr/>
          </p:nvGrpSpPr>
          <p:grpSpPr>
            <a:xfrm rot="5400000">
              <a:off x="2178056" y="2019304"/>
              <a:ext cx="2023533" cy="2556934"/>
              <a:chOff x="3335869" y="2133600"/>
              <a:chExt cx="2023533" cy="2556934"/>
            </a:xfrm>
          </p:grpSpPr>
          <p:sp>
            <p:nvSpPr>
              <p:cNvPr id="188" name="Tri13"/>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9" name="Tri 14"/>
              <p:cNvSpPr/>
              <p:nvPr/>
            </p:nvSpPr>
            <p:spPr>
              <a:xfrm>
                <a:off x="3657600" y="2453216"/>
                <a:ext cx="1483022" cy="1278467"/>
              </a:xfrm>
              <a:prstGeom prst="triangle">
                <a:avLst/>
              </a:prstGeom>
              <a:solidFill>
                <a:schemeClr val="accent3">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90" name="Tri15"/>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91" name="Tri16"/>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92" name="Tri17"/>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93" name="18">
                <a:hlinkClick r:id="rId9" action="ppaction://hlinksldjump"/>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87" name="21"/>
            <p:cNvSpPr/>
            <p:nvPr/>
          </p:nvSpPr>
          <p:spPr>
            <a:xfrm rot="16200000">
              <a:off x="1642254" y="2558758"/>
              <a:ext cx="1921936" cy="1579619"/>
            </a:xfrm>
            <a:prstGeom prst="flowChartManualOperation">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ormAutofit fontScale="92500"/>
            </a:bodyPr>
            <a:lstStyle/>
            <a:p>
              <a:pPr algn="ctr"/>
              <a:r>
                <a:rPr lang="en-US" dirty="0"/>
                <a:t>Respond to compliance requirements</a:t>
              </a:r>
            </a:p>
          </p:txBody>
        </p:sp>
      </p:grpSp>
    </p:spTree>
    <p:extLst>
      <p:ext uri="{BB962C8B-B14F-4D97-AF65-F5344CB8AC3E}">
        <p14:creationId xmlns:p14="http://schemas.microsoft.com/office/powerpoint/2010/main" val="31084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1000" fill="hold"/>
                                        <p:tgtEl>
                                          <p:spTgt spid="120"/>
                                        </p:tgtEl>
                                        <p:attrNameLst>
                                          <p:attrName>ppt_x</p:attrName>
                                        </p:attrNameLst>
                                      </p:cBhvr>
                                      <p:tavLst>
                                        <p:tav tm="0">
                                          <p:val>
                                            <p:strVal val="0-#ppt_w/2"/>
                                          </p:val>
                                        </p:tav>
                                        <p:tav tm="100000">
                                          <p:val>
                                            <p:strVal val="#ppt_x"/>
                                          </p:val>
                                        </p:tav>
                                      </p:tavLst>
                                    </p:anim>
                                    <p:anim calcmode="lin" valueType="num">
                                      <p:cBhvr additive="base">
                                        <p:cTn id="13" dur="1000" fill="hold"/>
                                        <p:tgtEl>
                                          <p:spTgt spid="12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09"/>
                                        </p:tgtEl>
                                        <p:attrNameLst>
                                          <p:attrName>style.visibility</p:attrName>
                                        </p:attrNameLst>
                                      </p:cBhvr>
                                      <p:to>
                                        <p:strVal val="visible"/>
                                      </p:to>
                                    </p:set>
                                    <p:anim calcmode="lin" valueType="num">
                                      <p:cBhvr additive="base">
                                        <p:cTn id="17" dur="1000" fill="hold"/>
                                        <p:tgtEl>
                                          <p:spTgt spid="309"/>
                                        </p:tgtEl>
                                        <p:attrNameLst>
                                          <p:attrName>ppt_x</p:attrName>
                                        </p:attrNameLst>
                                      </p:cBhvr>
                                      <p:tavLst>
                                        <p:tav tm="0">
                                          <p:val>
                                            <p:strVal val="0-#ppt_w/2"/>
                                          </p:val>
                                        </p:tav>
                                        <p:tav tm="100000">
                                          <p:val>
                                            <p:strVal val="#ppt_x"/>
                                          </p:val>
                                        </p:tav>
                                      </p:tavLst>
                                    </p:anim>
                                    <p:anim calcmode="lin" valueType="num">
                                      <p:cBhvr additive="base">
                                        <p:cTn id="18" dur="1000" fill="hold"/>
                                        <p:tgtEl>
                                          <p:spTgt spid="30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additive="base">
                                        <p:cTn id="22" dur="1000" fill="hold"/>
                                        <p:tgtEl>
                                          <p:spTgt spid="129"/>
                                        </p:tgtEl>
                                        <p:attrNameLst>
                                          <p:attrName>ppt_x</p:attrName>
                                        </p:attrNameLst>
                                      </p:cBhvr>
                                      <p:tavLst>
                                        <p:tav tm="0">
                                          <p:val>
                                            <p:strVal val="0-#ppt_w/2"/>
                                          </p:val>
                                        </p:tav>
                                        <p:tav tm="100000">
                                          <p:val>
                                            <p:strVal val="#ppt_x"/>
                                          </p:val>
                                        </p:tav>
                                      </p:tavLst>
                                    </p:anim>
                                    <p:anim calcmode="lin" valueType="num">
                                      <p:cBhvr additive="base">
                                        <p:cTn id="23" dur="1000" fill="hold"/>
                                        <p:tgtEl>
                                          <p:spTgt spid="12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1" fill="hold" nodeType="after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additive="base">
                                        <p:cTn id="27" dur="1000" fill="hold"/>
                                        <p:tgtEl>
                                          <p:spTgt spid="138"/>
                                        </p:tgtEl>
                                        <p:attrNameLst>
                                          <p:attrName>ppt_x</p:attrName>
                                        </p:attrNameLst>
                                      </p:cBhvr>
                                      <p:tavLst>
                                        <p:tav tm="0">
                                          <p:val>
                                            <p:strVal val="#ppt_x"/>
                                          </p:val>
                                        </p:tav>
                                        <p:tav tm="100000">
                                          <p:val>
                                            <p:strVal val="#ppt_x"/>
                                          </p:val>
                                        </p:tav>
                                      </p:tavLst>
                                    </p:anim>
                                    <p:anim calcmode="lin" valueType="num">
                                      <p:cBhvr additive="base">
                                        <p:cTn id="28" dur="1000" fill="hold"/>
                                        <p:tgtEl>
                                          <p:spTgt spid="138"/>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264"/>
                                        </p:tgtEl>
                                        <p:attrNameLst>
                                          <p:attrName>style.visibility</p:attrName>
                                        </p:attrNameLst>
                                      </p:cBhvr>
                                      <p:to>
                                        <p:strVal val="visible"/>
                                      </p:to>
                                    </p:set>
                                    <p:anim calcmode="lin" valueType="num">
                                      <p:cBhvr additive="base">
                                        <p:cTn id="32" dur="1000" fill="hold"/>
                                        <p:tgtEl>
                                          <p:spTgt spid="264"/>
                                        </p:tgtEl>
                                        <p:attrNameLst>
                                          <p:attrName>ppt_x</p:attrName>
                                        </p:attrNameLst>
                                      </p:cBhvr>
                                      <p:tavLst>
                                        <p:tav tm="0">
                                          <p:val>
                                            <p:strVal val="1+#ppt_w/2"/>
                                          </p:val>
                                        </p:tav>
                                        <p:tav tm="100000">
                                          <p:val>
                                            <p:strVal val="#ppt_x"/>
                                          </p:val>
                                        </p:tav>
                                      </p:tavLst>
                                    </p:anim>
                                    <p:anim calcmode="lin" valueType="num">
                                      <p:cBhvr additive="base">
                                        <p:cTn id="33" dur="1000" fill="hold"/>
                                        <p:tgtEl>
                                          <p:spTgt spid="264"/>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185"/>
                                        </p:tgtEl>
                                        <p:attrNameLst>
                                          <p:attrName>style.visibility</p:attrName>
                                        </p:attrNameLst>
                                      </p:cBhvr>
                                      <p:to>
                                        <p:strVal val="visible"/>
                                      </p:to>
                                    </p:set>
                                    <p:anim calcmode="lin" valueType="num">
                                      <p:cBhvr additive="base">
                                        <p:cTn id="37" dur="1000" fill="hold"/>
                                        <p:tgtEl>
                                          <p:spTgt spid="185"/>
                                        </p:tgtEl>
                                        <p:attrNameLst>
                                          <p:attrName>ppt_x</p:attrName>
                                        </p:attrNameLst>
                                      </p:cBhvr>
                                      <p:tavLst>
                                        <p:tav tm="0">
                                          <p:val>
                                            <p:strVal val="1+#ppt_w/2"/>
                                          </p:val>
                                        </p:tav>
                                        <p:tav tm="100000">
                                          <p:val>
                                            <p:strVal val="#ppt_x"/>
                                          </p:val>
                                        </p:tav>
                                      </p:tavLst>
                                    </p:anim>
                                    <p:anim calcmode="lin" valueType="num">
                                      <p:cBhvr additive="base">
                                        <p:cTn id="38" dur="1000" fill="hold"/>
                                        <p:tgtEl>
                                          <p:spTgt spid="185"/>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255"/>
                                        </p:tgtEl>
                                        <p:attrNameLst>
                                          <p:attrName>style.visibility</p:attrName>
                                        </p:attrNameLst>
                                      </p:cBhvr>
                                      <p:to>
                                        <p:strVal val="visible"/>
                                      </p:to>
                                    </p:set>
                                    <p:anim calcmode="lin" valueType="num">
                                      <p:cBhvr additive="base">
                                        <p:cTn id="42" dur="1000" fill="hold"/>
                                        <p:tgtEl>
                                          <p:spTgt spid="255"/>
                                        </p:tgtEl>
                                        <p:attrNameLst>
                                          <p:attrName>ppt_x</p:attrName>
                                        </p:attrNameLst>
                                      </p:cBhvr>
                                      <p:tavLst>
                                        <p:tav tm="0">
                                          <p:val>
                                            <p:strVal val="1+#ppt_w/2"/>
                                          </p:val>
                                        </p:tav>
                                        <p:tav tm="100000">
                                          <p:val>
                                            <p:strVal val="#ppt_x"/>
                                          </p:val>
                                        </p:tav>
                                      </p:tavLst>
                                    </p:anim>
                                    <p:anim calcmode="lin" valueType="num">
                                      <p:cBhvr additive="base">
                                        <p:cTn id="43" dur="1000" fill="hold"/>
                                        <p:tgtEl>
                                          <p:spTgt spid="255"/>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nodeType="afterEffect">
                                  <p:stCondLst>
                                    <p:cond delay="0"/>
                                  </p:stCondLst>
                                  <p:childTnLst>
                                    <p:set>
                                      <p:cBhvr>
                                        <p:cTn id="46" dur="1" fill="hold">
                                          <p:stCondLst>
                                            <p:cond delay="0"/>
                                          </p:stCondLst>
                                        </p:cTn>
                                        <p:tgtEl>
                                          <p:spTgt spid="165"/>
                                        </p:tgtEl>
                                        <p:attrNameLst>
                                          <p:attrName>style.visibility</p:attrName>
                                        </p:attrNameLst>
                                      </p:cBhvr>
                                      <p:to>
                                        <p:strVal val="visible"/>
                                      </p:to>
                                    </p:set>
                                    <p:anim calcmode="lin" valueType="num">
                                      <p:cBhvr additive="base">
                                        <p:cTn id="47" dur="1000" fill="hold"/>
                                        <p:tgtEl>
                                          <p:spTgt spid="165"/>
                                        </p:tgtEl>
                                        <p:attrNameLst>
                                          <p:attrName>ppt_x</p:attrName>
                                        </p:attrNameLst>
                                      </p:cBhvr>
                                      <p:tavLst>
                                        <p:tav tm="0">
                                          <p:val>
                                            <p:strVal val="1+#ppt_w/2"/>
                                          </p:val>
                                        </p:tav>
                                        <p:tav tm="100000">
                                          <p:val>
                                            <p:strVal val="#ppt_x"/>
                                          </p:val>
                                        </p:tav>
                                      </p:tavLst>
                                    </p:anim>
                                    <p:anim calcmode="lin" valueType="num">
                                      <p:cBhvr additive="base">
                                        <p:cTn id="48" dur="1000" fill="hold"/>
                                        <p:tgtEl>
                                          <p:spTgt spid="165"/>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1" fill="hold" nodeType="afterEffect">
                                  <p:stCondLst>
                                    <p:cond delay="0"/>
                                  </p:stCondLst>
                                  <p:childTnLst>
                                    <p:set>
                                      <p:cBhvr>
                                        <p:cTn id="51" dur="1" fill="hold">
                                          <p:stCondLst>
                                            <p:cond delay="0"/>
                                          </p:stCondLst>
                                        </p:cTn>
                                        <p:tgtEl>
                                          <p:spTgt spid="156"/>
                                        </p:tgtEl>
                                        <p:attrNameLst>
                                          <p:attrName>style.visibility</p:attrName>
                                        </p:attrNameLst>
                                      </p:cBhvr>
                                      <p:to>
                                        <p:strVal val="visible"/>
                                      </p:to>
                                    </p:set>
                                    <p:anim calcmode="lin" valueType="num">
                                      <p:cBhvr additive="base">
                                        <p:cTn id="52" dur="1000" fill="hold"/>
                                        <p:tgtEl>
                                          <p:spTgt spid="156"/>
                                        </p:tgtEl>
                                        <p:attrNameLst>
                                          <p:attrName>ppt_x</p:attrName>
                                        </p:attrNameLst>
                                      </p:cBhvr>
                                      <p:tavLst>
                                        <p:tav tm="0">
                                          <p:val>
                                            <p:strVal val="#ppt_x"/>
                                          </p:val>
                                        </p:tav>
                                        <p:tav tm="100000">
                                          <p:val>
                                            <p:strVal val="#ppt_x"/>
                                          </p:val>
                                        </p:tav>
                                      </p:tavLst>
                                    </p:anim>
                                    <p:anim calcmode="lin" valueType="num">
                                      <p:cBhvr additive="base">
                                        <p:cTn id="53" dur="1000" fill="hold"/>
                                        <p:tgtEl>
                                          <p:spTgt spid="156"/>
                                        </p:tgtEl>
                                        <p:attrNameLst>
                                          <p:attrName>ppt_y</p:attrName>
                                        </p:attrNameLst>
                                      </p:cBhvr>
                                      <p:tavLst>
                                        <p:tav tm="0">
                                          <p:val>
                                            <p:strVal val="0-#ppt_h/2"/>
                                          </p:val>
                                        </p:tav>
                                        <p:tav tm="100000">
                                          <p:val>
                                            <p:strVal val="#ppt_y"/>
                                          </p:val>
                                        </p:tav>
                                      </p:tavLst>
                                    </p:anim>
                                  </p:childTnLst>
                                </p:cTn>
                              </p:par>
                            </p:childTnLst>
                          </p:cTn>
                        </p:par>
                        <p:par>
                          <p:cTn id="54" fill="hold">
                            <p:stCondLst>
                              <p:cond delay="10000"/>
                            </p:stCondLst>
                            <p:childTnLst>
                              <p:par>
                                <p:cTn id="55" presetID="2" presetClass="entr" presetSubtype="8" fill="hold" nodeType="afterEffect">
                                  <p:stCondLst>
                                    <p:cond delay="0"/>
                                  </p:stCondLst>
                                  <p:childTnLst>
                                    <p:set>
                                      <p:cBhvr>
                                        <p:cTn id="56" dur="1" fill="hold">
                                          <p:stCondLst>
                                            <p:cond delay="0"/>
                                          </p:stCondLst>
                                        </p:cTn>
                                        <p:tgtEl>
                                          <p:spTgt spid="176"/>
                                        </p:tgtEl>
                                        <p:attrNameLst>
                                          <p:attrName>style.visibility</p:attrName>
                                        </p:attrNameLst>
                                      </p:cBhvr>
                                      <p:to>
                                        <p:strVal val="visible"/>
                                      </p:to>
                                    </p:set>
                                    <p:anim calcmode="lin" valueType="num">
                                      <p:cBhvr additive="base">
                                        <p:cTn id="57" dur="1000" fill="hold"/>
                                        <p:tgtEl>
                                          <p:spTgt spid="176"/>
                                        </p:tgtEl>
                                        <p:attrNameLst>
                                          <p:attrName>ppt_x</p:attrName>
                                        </p:attrNameLst>
                                      </p:cBhvr>
                                      <p:tavLst>
                                        <p:tav tm="0">
                                          <p:val>
                                            <p:strVal val="0-#ppt_w/2"/>
                                          </p:val>
                                        </p:tav>
                                        <p:tav tm="100000">
                                          <p:val>
                                            <p:strVal val="#ppt_x"/>
                                          </p:val>
                                        </p:tav>
                                      </p:tavLst>
                                    </p:anim>
                                    <p:anim calcmode="lin" valueType="num">
                                      <p:cBhvr additive="base">
                                        <p:cTn id="58" dur="1000" fill="hold"/>
                                        <p:tgtEl>
                                          <p:spTgt spid="176"/>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8" fill="hold" nodeType="afterEffect">
                                  <p:stCondLst>
                                    <p:cond delay="0"/>
                                  </p:stCondLst>
                                  <p:childTnLst>
                                    <p:set>
                                      <p:cBhvr>
                                        <p:cTn id="61" dur="1" fill="hold">
                                          <p:stCondLst>
                                            <p:cond delay="0"/>
                                          </p:stCondLst>
                                        </p:cTn>
                                        <p:tgtEl>
                                          <p:spTgt spid="291"/>
                                        </p:tgtEl>
                                        <p:attrNameLst>
                                          <p:attrName>style.visibility</p:attrName>
                                        </p:attrNameLst>
                                      </p:cBhvr>
                                      <p:to>
                                        <p:strVal val="visible"/>
                                      </p:to>
                                    </p:set>
                                    <p:anim calcmode="lin" valueType="num">
                                      <p:cBhvr additive="base">
                                        <p:cTn id="62" dur="1000" fill="hold"/>
                                        <p:tgtEl>
                                          <p:spTgt spid="291"/>
                                        </p:tgtEl>
                                        <p:attrNameLst>
                                          <p:attrName>ppt_x</p:attrName>
                                        </p:attrNameLst>
                                      </p:cBhvr>
                                      <p:tavLst>
                                        <p:tav tm="0">
                                          <p:val>
                                            <p:strVal val="0-#ppt_w/2"/>
                                          </p:val>
                                        </p:tav>
                                        <p:tav tm="100000">
                                          <p:val>
                                            <p:strVal val="#ppt_x"/>
                                          </p:val>
                                        </p:tav>
                                      </p:tavLst>
                                    </p:anim>
                                    <p:anim calcmode="lin" valueType="num">
                                      <p:cBhvr additive="base">
                                        <p:cTn id="63" dur="1000" fill="hold"/>
                                        <p:tgtEl>
                                          <p:spTgt spid="291"/>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8" fill="hold" nodeType="afterEffect">
                                  <p:stCondLst>
                                    <p:cond delay="0"/>
                                  </p:stCondLst>
                                  <p:childTnLst>
                                    <p:set>
                                      <p:cBhvr>
                                        <p:cTn id="66" dur="1" fill="hold">
                                          <p:stCondLst>
                                            <p:cond delay="0"/>
                                          </p:stCondLst>
                                        </p:cTn>
                                        <p:tgtEl>
                                          <p:spTgt spid="300"/>
                                        </p:tgtEl>
                                        <p:attrNameLst>
                                          <p:attrName>style.visibility</p:attrName>
                                        </p:attrNameLst>
                                      </p:cBhvr>
                                      <p:to>
                                        <p:strVal val="visible"/>
                                      </p:to>
                                    </p:set>
                                    <p:anim calcmode="lin" valueType="num">
                                      <p:cBhvr additive="base">
                                        <p:cTn id="67" dur="1000" fill="hold"/>
                                        <p:tgtEl>
                                          <p:spTgt spid="300"/>
                                        </p:tgtEl>
                                        <p:attrNameLst>
                                          <p:attrName>ppt_x</p:attrName>
                                        </p:attrNameLst>
                                      </p:cBhvr>
                                      <p:tavLst>
                                        <p:tav tm="0">
                                          <p:val>
                                            <p:strVal val="0-#ppt_w/2"/>
                                          </p:val>
                                        </p:tav>
                                        <p:tav tm="100000">
                                          <p:val>
                                            <p:strVal val="#ppt_x"/>
                                          </p:val>
                                        </p:tav>
                                      </p:tavLst>
                                    </p:anim>
                                    <p:anim calcmode="lin" valueType="num">
                                      <p:cBhvr additive="base">
                                        <p:cTn id="68" dur="1000" fill="hold"/>
                                        <p:tgtEl>
                                          <p:spTgt spid="300"/>
                                        </p:tgtEl>
                                        <p:attrNameLst>
                                          <p:attrName>ppt_y</p:attrName>
                                        </p:attrNameLst>
                                      </p:cBhvr>
                                      <p:tavLst>
                                        <p:tav tm="0">
                                          <p:val>
                                            <p:strVal val="#ppt_y"/>
                                          </p:val>
                                        </p:tav>
                                        <p:tav tm="100000">
                                          <p:val>
                                            <p:strVal val="#ppt_y"/>
                                          </p:val>
                                        </p:tav>
                                      </p:tavLst>
                                    </p:anim>
                                  </p:childTnLst>
                                </p:cTn>
                              </p:par>
                            </p:childTnLst>
                          </p:cTn>
                        </p:par>
                        <p:par>
                          <p:cTn id="69" fill="hold">
                            <p:stCondLst>
                              <p:cond delay="13000"/>
                            </p:stCondLst>
                            <p:childTnLst>
                              <p:par>
                                <p:cTn id="70" presetID="2" presetClass="entr" presetSubtype="8" fill="hold" nodeType="afterEffect">
                                  <p:stCondLst>
                                    <p:cond delay="0"/>
                                  </p:stCondLst>
                                  <p:childTnLst>
                                    <p:set>
                                      <p:cBhvr>
                                        <p:cTn id="71" dur="1" fill="hold">
                                          <p:stCondLst>
                                            <p:cond delay="0"/>
                                          </p:stCondLst>
                                        </p:cTn>
                                        <p:tgtEl>
                                          <p:spTgt spid="318"/>
                                        </p:tgtEl>
                                        <p:attrNameLst>
                                          <p:attrName>style.visibility</p:attrName>
                                        </p:attrNameLst>
                                      </p:cBhvr>
                                      <p:to>
                                        <p:strVal val="visible"/>
                                      </p:to>
                                    </p:set>
                                    <p:anim calcmode="lin" valueType="num">
                                      <p:cBhvr additive="base">
                                        <p:cTn id="72" dur="1000" fill="hold"/>
                                        <p:tgtEl>
                                          <p:spTgt spid="318"/>
                                        </p:tgtEl>
                                        <p:attrNameLst>
                                          <p:attrName>ppt_x</p:attrName>
                                        </p:attrNameLst>
                                      </p:cBhvr>
                                      <p:tavLst>
                                        <p:tav tm="0">
                                          <p:val>
                                            <p:strVal val="0-#ppt_w/2"/>
                                          </p:val>
                                        </p:tav>
                                        <p:tav tm="100000">
                                          <p:val>
                                            <p:strVal val="#ppt_x"/>
                                          </p:val>
                                        </p:tav>
                                      </p:tavLst>
                                    </p:anim>
                                    <p:anim calcmode="lin" valueType="num">
                                      <p:cBhvr additive="base">
                                        <p:cTn id="73" dur="1000" fill="hold"/>
                                        <p:tgtEl>
                                          <p:spTgt spid="318"/>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8" fill="hold" nodeType="afterEffect">
                                  <p:stCondLst>
                                    <p:cond delay="0"/>
                                  </p:stCondLst>
                                  <p:childTnLst>
                                    <p:set>
                                      <p:cBhvr>
                                        <p:cTn id="76" dur="1" fill="hold">
                                          <p:stCondLst>
                                            <p:cond delay="0"/>
                                          </p:stCondLst>
                                        </p:cTn>
                                        <p:tgtEl>
                                          <p:spTgt spid="327"/>
                                        </p:tgtEl>
                                        <p:attrNameLst>
                                          <p:attrName>style.visibility</p:attrName>
                                        </p:attrNameLst>
                                      </p:cBhvr>
                                      <p:to>
                                        <p:strVal val="visible"/>
                                      </p:to>
                                    </p:set>
                                    <p:anim calcmode="lin" valueType="num">
                                      <p:cBhvr additive="base">
                                        <p:cTn id="77" dur="1000" fill="hold"/>
                                        <p:tgtEl>
                                          <p:spTgt spid="327"/>
                                        </p:tgtEl>
                                        <p:attrNameLst>
                                          <p:attrName>ppt_x</p:attrName>
                                        </p:attrNameLst>
                                      </p:cBhvr>
                                      <p:tavLst>
                                        <p:tav tm="0">
                                          <p:val>
                                            <p:strVal val="0-#ppt_w/2"/>
                                          </p:val>
                                        </p:tav>
                                        <p:tav tm="100000">
                                          <p:val>
                                            <p:strVal val="#ppt_x"/>
                                          </p:val>
                                        </p:tav>
                                      </p:tavLst>
                                    </p:anim>
                                    <p:anim calcmode="lin" valueType="num">
                                      <p:cBhvr additive="base">
                                        <p:cTn id="78" dur="1000" fill="hold"/>
                                        <p:tgtEl>
                                          <p:spTgt spid="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t="-10000" b="-10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77719" y="-270404"/>
            <a:ext cx="10050637" cy="1470025"/>
          </a:xfrm>
        </p:spPr>
        <p:txBody>
          <a:bodyPr>
            <a:normAutofit/>
          </a:bodyPr>
          <a:lstStyle/>
          <a:p>
            <a:r>
              <a:rPr lang="en-US" b="1" dirty="0"/>
              <a:t>Receive a Proposal Narrative Review</a:t>
            </a:r>
          </a:p>
        </p:txBody>
      </p:sp>
      <p:pic>
        <p:nvPicPr>
          <p:cNvPr id="21" name="Picture 20">
            <a:extLst>
              <a:ext uri="{FF2B5EF4-FFF2-40B4-BE49-F238E27FC236}">
                <a16:creationId xmlns:a16="http://schemas.microsoft.com/office/drawing/2014/main" id="{923F5472-873D-46BB-91AC-A41FDA70A1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60" y="1199621"/>
            <a:ext cx="1087100" cy="1294167"/>
          </a:xfrm>
          <a:prstGeom prst="rect">
            <a:avLst/>
          </a:prstGeom>
        </p:spPr>
      </p:pic>
      <p:pic>
        <p:nvPicPr>
          <p:cNvPr id="23" name="Picture 22">
            <a:extLst>
              <a:ext uri="{FF2B5EF4-FFF2-40B4-BE49-F238E27FC236}">
                <a16:creationId xmlns:a16="http://schemas.microsoft.com/office/drawing/2014/main" id="{A2B01580-CEE7-49E5-B56B-1AD7807FCA24}"/>
              </a:ext>
            </a:extLst>
          </p:cNvPr>
          <p:cNvPicPr>
            <a:picLocks noChangeAspect="1"/>
          </p:cNvPicPr>
          <p:nvPr/>
        </p:nvPicPr>
        <p:blipFill>
          <a:blip r:embed="rId5"/>
          <a:stretch>
            <a:fillRect/>
          </a:stretch>
        </p:blipFill>
        <p:spPr>
          <a:xfrm>
            <a:off x="337895" y="2622690"/>
            <a:ext cx="1338934" cy="1391099"/>
          </a:xfrm>
          <a:prstGeom prst="rect">
            <a:avLst/>
          </a:prstGeom>
        </p:spPr>
      </p:pic>
      <p:pic>
        <p:nvPicPr>
          <p:cNvPr id="27" name="Picture 26">
            <a:extLst>
              <a:ext uri="{FF2B5EF4-FFF2-40B4-BE49-F238E27FC236}">
                <a16:creationId xmlns:a16="http://schemas.microsoft.com/office/drawing/2014/main" id="{BD1A395D-BF8D-490B-A4D8-650A3ED0F265}"/>
              </a:ext>
            </a:extLst>
          </p:cNvPr>
          <p:cNvPicPr>
            <a:picLocks noChangeAspect="1"/>
          </p:cNvPicPr>
          <p:nvPr/>
        </p:nvPicPr>
        <p:blipFill>
          <a:blip r:embed="rId6"/>
          <a:stretch>
            <a:fillRect/>
          </a:stretch>
        </p:blipFill>
        <p:spPr>
          <a:xfrm>
            <a:off x="379760" y="4391336"/>
            <a:ext cx="1183257" cy="870699"/>
          </a:xfrm>
          <a:prstGeom prst="rect">
            <a:avLst/>
          </a:prstGeom>
        </p:spPr>
      </p:pic>
      <p:pic>
        <p:nvPicPr>
          <p:cNvPr id="28" name="Picture 27">
            <a:extLst>
              <a:ext uri="{FF2B5EF4-FFF2-40B4-BE49-F238E27FC236}">
                <a16:creationId xmlns:a16="http://schemas.microsoft.com/office/drawing/2014/main" id="{56526F87-6590-4E13-AAB9-440DDBD049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6881" y="1199621"/>
            <a:ext cx="701402" cy="1402802"/>
          </a:xfrm>
          <a:prstGeom prst="rect">
            <a:avLst/>
          </a:prstGeom>
        </p:spPr>
      </p:pic>
      <p:grpSp>
        <p:nvGrpSpPr>
          <p:cNvPr id="29" name="Group 28">
            <a:extLst>
              <a:ext uri="{FF2B5EF4-FFF2-40B4-BE49-F238E27FC236}">
                <a16:creationId xmlns:a16="http://schemas.microsoft.com/office/drawing/2014/main" id="{1DF0EE26-10FB-4C4F-A235-401ABBDD8336}"/>
              </a:ext>
            </a:extLst>
          </p:cNvPr>
          <p:cNvGrpSpPr/>
          <p:nvPr/>
        </p:nvGrpSpPr>
        <p:grpSpPr>
          <a:xfrm>
            <a:off x="641370" y="5751648"/>
            <a:ext cx="660036" cy="629435"/>
            <a:chOff x="6623878" y="2520624"/>
            <a:chExt cx="1828800" cy="1828800"/>
          </a:xfrm>
        </p:grpSpPr>
        <p:sp>
          <p:nvSpPr>
            <p:cNvPr id="30" name="Rounded Rectangle 102">
              <a:extLst>
                <a:ext uri="{FF2B5EF4-FFF2-40B4-BE49-F238E27FC236}">
                  <a16:creationId xmlns:a16="http://schemas.microsoft.com/office/drawing/2014/main" id="{45E61892-3820-4664-89B6-E78E2458A549}"/>
                </a:ext>
              </a:extLst>
            </p:cNvPr>
            <p:cNvSpPr/>
            <p:nvPr/>
          </p:nvSpPr>
          <p:spPr>
            <a:xfrm rot="2700000">
              <a:off x="6623878" y="2520624"/>
              <a:ext cx="1828800" cy="1828800"/>
            </a:xfrm>
            <a:prstGeom prst="roundRect">
              <a:avLst>
                <a:gd name="adj" fmla="val 2462"/>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50872" rtl="0" eaLnBrk="1" latinLnBrk="0" hangingPunct="1">
                <a:defRPr sz="1872" kern="1200">
                  <a:solidFill>
                    <a:schemeClr val="tx1"/>
                  </a:solidFill>
                  <a:latin typeface="+mn-lt"/>
                  <a:ea typeface="+mn-ea"/>
                  <a:cs typeface="+mn-cs"/>
                </a:defRPr>
              </a:lvl1pPr>
              <a:lvl2pPr marL="475436" algn="l" defTabSz="950872" rtl="0" eaLnBrk="1" latinLnBrk="0" hangingPunct="1">
                <a:defRPr sz="1872" kern="1200">
                  <a:solidFill>
                    <a:schemeClr val="tx1"/>
                  </a:solidFill>
                  <a:latin typeface="+mn-lt"/>
                  <a:ea typeface="+mn-ea"/>
                  <a:cs typeface="+mn-cs"/>
                </a:defRPr>
              </a:lvl2pPr>
              <a:lvl3pPr marL="950872" algn="l" defTabSz="950872" rtl="0" eaLnBrk="1" latinLnBrk="0" hangingPunct="1">
                <a:defRPr sz="1872" kern="1200">
                  <a:solidFill>
                    <a:schemeClr val="tx1"/>
                  </a:solidFill>
                  <a:latin typeface="+mn-lt"/>
                  <a:ea typeface="+mn-ea"/>
                  <a:cs typeface="+mn-cs"/>
                </a:defRPr>
              </a:lvl3pPr>
              <a:lvl4pPr marL="1426308" algn="l" defTabSz="950872" rtl="0" eaLnBrk="1" latinLnBrk="0" hangingPunct="1">
                <a:defRPr sz="1872" kern="1200">
                  <a:solidFill>
                    <a:schemeClr val="tx1"/>
                  </a:solidFill>
                  <a:latin typeface="+mn-lt"/>
                  <a:ea typeface="+mn-ea"/>
                  <a:cs typeface="+mn-cs"/>
                </a:defRPr>
              </a:lvl4pPr>
              <a:lvl5pPr marL="1901743" algn="l" defTabSz="950872" rtl="0" eaLnBrk="1" latinLnBrk="0" hangingPunct="1">
                <a:defRPr sz="1872" kern="1200">
                  <a:solidFill>
                    <a:schemeClr val="tx1"/>
                  </a:solidFill>
                  <a:latin typeface="+mn-lt"/>
                  <a:ea typeface="+mn-ea"/>
                  <a:cs typeface="+mn-cs"/>
                </a:defRPr>
              </a:lvl5pPr>
              <a:lvl6pPr marL="2377181" algn="l" defTabSz="950872" rtl="0" eaLnBrk="1" latinLnBrk="0" hangingPunct="1">
                <a:defRPr sz="1872" kern="1200">
                  <a:solidFill>
                    <a:schemeClr val="tx1"/>
                  </a:solidFill>
                  <a:latin typeface="+mn-lt"/>
                  <a:ea typeface="+mn-ea"/>
                  <a:cs typeface="+mn-cs"/>
                </a:defRPr>
              </a:lvl6pPr>
              <a:lvl7pPr marL="2852615" algn="l" defTabSz="950872" rtl="0" eaLnBrk="1" latinLnBrk="0" hangingPunct="1">
                <a:defRPr sz="1872" kern="1200">
                  <a:solidFill>
                    <a:schemeClr val="tx1"/>
                  </a:solidFill>
                  <a:latin typeface="+mn-lt"/>
                  <a:ea typeface="+mn-ea"/>
                  <a:cs typeface="+mn-cs"/>
                </a:defRPr>
              </a:lvl7pPr>
              <a:lvl8pPr marL="3328051" algn="l" defTabSz="950872" rtl="0" eaLnBrk="1" latinLnBrk="0" hangingPunct="1">
                <a:defRPr sz="1872" kern="1200">
                  <a:solidFill>
                    <a:schemeClr val="tx1"/>
                  </a:solidFill>
                  <a:latin typeface="+mn-lt"/>
                  <a:ea typeface="+mn-ea"/>
                  <a:cs typeface="+mn-cs"/>
                </a:defRPr>
              </a:lvl8pPr>
              <a:lvl9pPr marL="3803489" algn="l" defTabSz="950872" rtl="0" eaLnBrk="1" latinLnBrk="0" hangingPunct="1">
                <a:defRPr sz="1872" kern="1200">
                  <a:solidFill>
                    <a:schemeClr val="tx1"/>
                  </a:solidFill>
                  <a:latin typeface="+mn-lt"/>
                  <a:ea typeface="+mn-ea"/>
                  <a:cs typeface="+mn-cs"/>
                </a:defRPr>
              </a:lvl9pPr>
            </a:lstStyle>
            <a:p>
              <a:pPr algn="ctr"/>
              <a:endParaRPr lang="en-US" sz="1629"/>
            </a:p>
          </p:txBody>
        </p:sp>
        <p:sp>
          <p:nvSpPr>
            <p:cNvPr id="31" name="Freeform 103">
              <a:extLst>
                <a:ext uri="{FF2B5EF4-FFF2-40B4-BE49-F238E27FC236}">
                  <a16:creationId xmlns:a16="http://schemas.microsoft.com/office/drawing/2014/main" id="{52D83DED-E440-421D-B70C-CFCA65759462}"/>
                </a:ext>
              </a:extLst>
            </p:cNvPr>
            <p:cNvSpPr>
              <a:spLocks noChangeArrowheads="1"/>
            </p:cNvSpPr>
            <p:nvPr/>
          </p:nvSpPr>
          <p:spPr bwMode="auto">
            <a:xfrm>
              <a:off x="7060745" y="2907049"/>
              <a:ext cx="1233628" cy="1055944"/>
            </a:xfrm>
            <a:custGeom>
              <a:avLst/>
              <a:gdLst>
                <a:gd name="T0" fmla="*/ 521 w 522"/>
                <a:gd name="T1" fmla="*/ 104 h 444"/>
                <a:gd name="T2" fmla="*/ 521 w 522"/>
                <a:gd name="T3" fmla="*/ 104 h 444"/>
                <a:gd name="T4" fmla="*/ 338 w 522"/>
                <a:gd name="T5" fmla="*/ 0 h 444"/>
                <a:gd name="T6" fmla="*/ 338 w 522"/>
                <a:gd name="T7" fmla="*/ 52 h 444"/>
                <a:gd name="T8" fmla="*/ 156 w 522"/>
                <a:gd name="T9" fmla="*/ 52 h 444"/>
                <a:gd name="T10" fmla="*/ 0 w 522"/>
                <a:gd name="T11" fmla="*/ 209 h 444"/>
                <a:gd name="T12" fmla="*/ 0 w 522"/>
                <a:gd name="T13" fmla="*/ 443 h 444"/>
                <a:gd name="T14" fmla="*/ 130 w 522"/>
                <a:gd name="T15" fmla="*/ 443 h 444"/>
                <a:gd name="T16" fmla="*/ 130 w 522"/>
                <a:gd name="T17" fmla="*/ 209 h 444"/>
                <a:gd name="T18" fmla="*/ 156 w 522"/>
                <a:gd name="T19" fmla="*/ 183 h 444"/>
                <a:gd name="T20" fmla="*/ 338 w 522"/>
                <a:gd name="T21" fmla="*/ 183 h 444"/>
                <a:gd name="T22" fmla="*/ 338 w 522"/>
                <a:gd name="T23" fmla="*/ 235 h 444"/>
                <a:gd name="T24" fmla="*/ 521 w 522"/>
                <a:gd name="T25" fmla="*/ 1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444">
                  <a:moveTo>
                    <a:pt x="521" y="104"/>
                  </a:moveTo>
                  <a:lnTo>
                    <a:pt x="521" y="104"/>
                  </a:lnTo>
                  <a:cubicBezTo>
                    <a:pt x="338" y="0"/>
                    <a:pt x="338" y="0"/>
                    <a:pt x="338" y="0"/>
                  </a:cubicBezTo>
                  <a:cubicBezTo>
                    <a:pt x="338" y="52"/>
                    <a:pt x="338" y="52"/>
                    <a:pt x="338" y="52"/>
                  </a:cubicBezTo>
                  <a:cubicBezTo>
                    <a:pt x="156" y="52"/>
                    <a:pt x="156" y="52"/>
                    <a:pt x="156" y="52"/>
                  </a:cubicBezTo>
                  <a:cubicBezTo>
                    <a:pt x="51" y="52"/>
                    <a:pt x="0" y="130"/>
                    <a:pt x="0" y="209"/>
                  </a:cubicBezTo>
                  <a:cubicBezTo>
                    <a:pt x="0" y="443"/>
                    <a:pt x="0" y="443"/>
                    <a:pt x="0" y="443"/>
                  </a:cubicBezTo>
                  <a:cubicBezTo>
                    <a:pt x="130" y="443"/>
                    <a:pt x="130" y="443"/>
                    <a:pt x="130" y="443"/>
                  </a:cubicBezTo>
                  <a:cubicBezTo>
                    <a:pt x="130" y="209"/>
                    <a:pt x="130" y="209"/>
                    <a:pt x="130" y="209"/>
                  </a:cubicBezTo>
                  <a:cubicBezTo>
                    <a:pt x="130" y="209"/>
                    <a:pt x="130" y="183"/>
                    <a:pt x="156" y="183"/>
                  </a:cubicBezTo>
                  <a:cubicBezTo>
                    <a:pt x="338" y="183"/>
                    <a:pt x="338" y="183"/>
                    <a:pt x="338" y="183"/>
                  </a:cubicBezTo>
                  <a:cubicBezTo>
                    <a:pt x="338" y="235"/>
                    <a:pt x="338" y="235"/>
                    <a:pt x="338" y="235"/>
                  </a:cubicBezTo>
                  <a:lnTo>
                    <a:pt x="521" y="104"/>
                  </a:lnTo>
                </a:path>
              </a:pathLst>
            </a:custGeom>
            <a:solidFill>
              <a:srgbClr val="000000"/>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50872" rtl="0" eaLnBrk="1" latinLnBrk="0" hangingPunct="1">
                <a:defRPr sz="1872" kern="1200">
                  <a:solidFill>
                    <a:schemeClr val="tx1"/>
                  </a:solidFill>
                  <a:latin typeface="+mn-lt"/>
                  <a:ea typeface="+mn-ea"/>
                  <a:cs typeface="+mn-cs"/>
                </a:defRPr>
              </a:lvl1pPr>
              <a:lvl2pPr marL="475436" algn="l" defTabSz="950872" rtl="0" eaLnBrk="1" latinLnBrk="0" hangingPunct="1">
                <a:defRPr sz="1872" kern="1200">
                  <a:solidFill>
                    <a:schemeClr val="tx1"/>
                  </a:solidFill>
                  <a:latin typeface="+mn-lt"/>
                  <a:ea typeface="+mn-ea"/>
                  <a:cs typeface="+mn-cs"/>
                </a:defRPr>
              </a:lvl2pPr>
              <a:lvl3pPr marL="950872" algn="l" defTabSz="950872" rtl="0" eaLnBrk="1" latinLnBrk="0" hangingPunct="1">
                <a:defRPr sz="1872" kern="1200">
                  <a:solidFill>
                    <a:schemeClr val="tx1"/>
                  </a:solidFill>
                  <a:latin typeface="+mn-lt"/>
                  <a:ea typeface="+mn-ea"/>
                  <a:cs typeface="+mn-cs"/>
                </a:defRPr>
              </a:lvl3pPr>
              <a:lvl4pPr marL="1426308" algn="l" defTabSz="950872" rtl="0" eaLnBrk="1" latinLnBrk="0" hangingPunct="1">
                <a:defRPr sz="1872" kern="1200">
                  <a:solidFill>
                    <a:schemeClr val="tx1"/>
                  </a:solidFill>
                  <a:latin typeface="+mn-lt"/>
                  <a:ea typeface="+mn-ea"/>
                  <a:cs typeface="+mn-cs"/>
                </a:defRPr>
              </a:lvl4pPr>
              <a:lvl5pPr marL="1901743" algn="l" defTabSz="950872" rtl="0" eaLnBrk="1" latinLnBrk="0" hangingPunct="1">
                <a:defRPr sz="1872" kern="1200">
                  <a:solidFill>
                    <a:schemeClr val="tx1"/>
                  </a:solidFill>
                  <a:latin typeface="+mn-lt"/>
                  <a:ea typeface="+mn-ea"/>
                  <a:cs typeface="+mn-cs"/>
                </a:defRPr>
              </a:lvl5pPr>
              <a:lvl6pPr marL="2377181" algn="l" defTabSz="950872" rtl="0" eaLnBrk="1" latinLnBrk="0" hangingPunct="1">
                <a:defRPr sz="1872" kern="1200">
                  <a:solidFill>
                    <a:schemeClr val="tx1"/>
                  </a:solidFill>
                  <a:latin typeface="+mn-lt"/>
                  <a:ea typeface="+mn-ea"/>
                  <a:cs typeface="+mn-cs"/>
                </a:defRPr>
              </a:lvl6pPr>
              <a:lvl7pPr marL="2852615" algn="l" defTabSz="950872" rtl="0" eaLnBrk="1" latinLnBrk="0" hangingPunct="1">
                <a:defRPr sz="1872" kern="1200">
                  <a:solidFill>
                    <a:schemeClr val="tx1"/>
                  </a:solidFill>
                  <a:latin typeface="+mn-lt"/>
                  <a:ea typeface="+mn-ea"/>
                  <a:cs typeface="+mn-cs"/>
                </a:defRPr>
              </a:lvl7pPr>
              <a:lvl8pPr marL="3328051" algn="l" defTabSz="950872" rtl="0" eaLnBrk="1" latinLnBrk="0" hangingPunct="1">
                <a:defRPr sz="1872" kern="1200">
                  <a:solidFill>
                    <a:schemeClr val="tx1"/>
                  </a:solidFill>
                  <a:latin typeface="+mn-lt"/>
                  <a:ea typeface="+mn-ea"/>
                  <a:cs typeface="+mn-cs"/>
                </a:defRPr>
              </a:lvl8pPr>
              <a:lvl9pPr marL="3803489" algn="l" defTabSz="950872" rtl="0" eaLnBrk="1" latinLnBrk="0" hangingPunct="1">
                <a:defRPr sz="1872" kern="1200">
                  <a:solidFill>
                    <a:schemeClr val="tx1"/>
                  </a:solidFill>
                  <a:latin typeface="+mn-lt"/>
                  <a:ea typeface="+mn-ea"/>
                  <a:cs typeface="+mn-cs"/>
                </a:defRPr>
              </a:lvl9pPr>
            </a:lstStyle>
            <a:p>
              <a:endParaRPr lang="en-US" sz="1629"/>
            </a:p>
          </p:txBody>
        </p:sp>
        <p:sp>
          <p:nvSpPr>
            <p:cNvPr id="32" name="Rounded Rectangle 104">
              <a:extLst>
                <a:ext uri="{FF2B5EF4-FFF2-40B4-BE49-F238E27FC236}">
                  <a16:creationId xmlns:a16="http://schemas.microsoft.com/office/drawing/2014/main" id="{300CB2D1-9E41-4BC3-9B98-DAD2150B3BCD}"/>
                </a:ext>
              </a:extLst>
            </p:cNvPr>
            <p:cNvSpPr/>
            <p:nvPr/>
          </p:nvSpPr>
          <p:spPr>
            <a:xfrm rot="2700000">
              <a:off x="6728685" y="2622732"/>
              <a:ext cx="1624579" cy="1624579"/>
            </a:xfrm>
            <a:prstGeom prst="roundRect">
              <a:avLst>
                <a:gd name="adj" fmla="val 2462"/>
              </a:avLst>
            </a:prstGeom>
            <a:noFill/>
            <a:ln>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50872" rtl="0" eaLnBrk="1" latinLnBrk="0" hangingPunct="1">
                <a:defRPr sz="1872" kern="1200">
                  <a:solidFill>
                    <a:schemeClr val="tx1"/>
                  </a:solidFill>
                  <a:latin typeface="+mn-lt"/>
                  <a:ea typeface="+mn-ea"/>
                  <a:cs typeface="+mn-cs"/>
                </a:defRPr>
              </a:lvl1pPr>
              <a:lvl2pPr marL="475436" algn="l" defTabSz="950872" rtl="0" eaLnBrk="1" latinLnBrk="0" hangingPunct="1">
                <a:defRPr sz="1872" kern="1200">
                  <a:solidFill>
                    <a:schemeClr val="tx1"/>
                  </a:solidFill>
                  <a:latin typeface="+mn-lt"/>
                  <a:ea typeface="+mn-ea"/>
                  <a:cs typeface="+mn-cs"/>
                </a:defRPr>
              </a:lvl2pPr>
              <a:lvl3pPr marL="950872" algn="l" defTabSz="950872" rtl="0" eaLnBrk="1" latinLnBrk="0" hangingPunct="1">
                <a:defRPr sz="1872" kern="1200">
                  <a:solidFill>
                    <a:schemeClr val="tx1"/>
                  </a:solidFill>
                  <a:latin typeface="+mn-lt"/>
                  <a:ea typeface="+mn-ea"/>
                  <a:cs typeface="+mn-cs"/>
                </a:defRPr>
              </a:lvl3pPr>
              <a:lvl4pPr marL="1426308" algn="l" defTabSz="950872" rtl="0" eaLnBrk="1" latinLnBrk="0" hangingPunct="1">
                <a:defRPr sz="1872" kern="1200">
                  <a:solidFill>
                    <a:schemeClr val="tx1"/>
                  </a:solidFill>
                  <a:latin typeface="+mn-lt"/>
                  <a:ea typeface="+mn-ea"/>
                  <a:cs typeface="+mn-cs"/>
                </a:defRPr>
              </a:lvl4pPr>
              <a:lvl5pPr marL="1901743" algn="l" defTabSz="950872" rtl="0" eaLnBrk="1" latinLnBrk="0" hangingPunct="1">
                <a:defRPr sz="1872" kern="1200">
                  <a:solidFill>
                    <a:schemeClr val="tx1"/>
                  </a:solidFill>
                  <a:latin typeface="+mn-lt"/>
                  <a:ea typeface="+mn-ea"/>
                  <a:cs typeface="+mn-cs"/>
                </a:defRPr>
              </a:lvl5pPr>
              <a:lvl6pPr marL="2377181" algn="l" defTabSz="950872" rtl="0" eaLnBrk="1" latinLnBrk="0" hangingPunct="1">
                <a:defRPr sz="1872" kern="1200">
                  <a:solidFill>
                    <a:schemeClr val="tx1"/>
                  </a:solidFill>
                  <a:latin typeface="+mn-lt"/>
                  <a:ea typeface="+mn-ea"/>
                  <a:cs typeface="+mn-cs"/>
                </a:defRPr>
              </a:lvl6pPr>
              <a:lvl7pPr marL="2852615" algn="l" defTabSz="950872" rtl="0" eaLnBrk="1" latinLnBrk="0" hangingPunct="1">
                <a:defRPr sz="1872" kern="1200">
                  <a:solidFill>
                    <a:schemeClr val="tx1"/>
                  </a:solidFill>
                  <a:latin typeface="+mn-lt"/>
                  <a:ea typeface="+mn-ea"/>
                  <a:cs typeface="+mn-cs"/>
                </a:defRPr>
              </a:lvl7pPr>
              <a:lvl8pPr marL="3328051" algn="l" defTabSz="950872" rtl="0" eaLnBrk="1" latinLnBrk="0" hangingPunct="1">
                <a:defRPr sz="1872" kern="1200">
                  <a:solidFill>
                    <a:schemeClr val="tx1"/>
                  </a:solidFill>
                  <a:latin typeface="+mn-lt"/>
                  <a:ea typeface="+mn-ea"/>
                  <a:cs typeface="+mn-cs"/>
                </a:defRPr>
              </a:lvl8pPr>
              <a:lvl9pPr marL="3803489" algn="l" defTabSz="950872" rtl="0" eaLnBrk="1" latinLnBrk="0" hangingPunct="1">
                <a:defRPr sz="1872" kern="1200">
                  <a:solidFill>
                    <a:schemeClr val="tx1"/>
                  </a:solidFill>
                  <a:latin typeface="+mn-lt"/>
                  <a:ea typeface="+mn-ea"/>
                  <a:cs typeface="+mn-cs"/>
                </a:defRPr>
              </a:lvl9pPr>
            </a:lstStyle>
            <a:p>
              <a:pPr algn="ctr"/>
              <a:endParaRPr lang="en-US" sz="1629"/>
            </a:p>
          </p:txBody>
        </p:sp>
      </p:grpSp>
      <p:pic>
        <p:nvPicPr>
          <p:cNvPr id="33" name="Picture 32">
            <a:extLst>
              <a:ext uri="{FF2B5EF4-FFF2-40B4-BE49-F238E27FC236}">
                <a16:creationId xmlns:a16="http://schemas.microsoft.com/office/drawing/2014/main" id="{C2C0F332-5629-4090-B2A7-AF89E6FB1AED}"/>
              </a:ext>
            </a:extLst>
          </p:cNvPr>
          <p:cNvPicPr>
            <a:picLocks noChangeAspect="1"/>
          </p:cNvPicPr>
          <p:nvPr/>
        </p:nvPicPr>
        <p:blipFill>
          <a:blip r:embed="rId8"/>
          <a:stretch>
            <a:fillRect/>
          </a:stretch>
        </p:blipFill>
        <p:spPr>
          <a:xfrm>
            <a:off x="5748090" y="2687251"/>
            <a:ext cx="2014988" cy="797934"/>
          </a:xfrm>
          <a:prstGeom prst="rect">
            <a:avLst/>
          </a:prstGeom>
        </p:spPr>
      </p:pic>
      <p:pic>
        <p:nvPicPr>
          <p:cNvPr id="34" name="Picture 33">
            <a:extLst>
              <a:ext uri="{FF2B5EF4-FFF2-40B4-BE49-F238E27FC236}">
                <a16:creationId xmlns:a16="http://schemas.microsoft.com/office/drawing/2014/main" id="{C4DAFBF2-0D05-49BF-96D8-3025056590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4260" y="5242853"/>
            <a:ext cx="919520" cy="1499528"/>
          </a:xfrm>
          <a:prstGeom prst="rect">
            <a:avLst/>
          </a:prstGeom>
        </p:spPr>
      </p:pic>
      <p:grpSp>
        <p:nvGrpSpPr>
          <p:cNvPr id="37" name="White U-turn Sign">
            <a:extLst>
              <a:ext uri="{FF2B5EF4-FFF2-40B4-BE49-F238E27FC236}">
                <a16:creationId xmlns:a16="http://schemas.microsoft.com/office/drawing/2014/main" id="{3B8EA568-2C67-478B-99B0-DD7BF13DEA3C}"/>
              </a:ext>
            </a:extLst>
          </p:cNvPr>
          <p:cNvGrpSpPr/>
          <p:nvPr/>
        </p:nvGrpSpPr>
        <p:grpSpPr>
          <a:xfrm>
            <a:off x="6326927" y="4170055"/>
            <a:ext cx="794600" cy="605885"/>
            <a:chOff x="8365900" y="5053763"/>
            <a:chExt cx="1770063" cy="1776412"/>
          </a:xfrm>
        </p:grpSpPr>
        <p:sp>
          <p:nvSpPr>
            <p:cNvPr id="38" name="Freeform 140">
              <a:extLst>
                <a:ext uri="{FF2B5EF4-FFF2-40B4-BE49-F238E27FC236}">
                  <a16:creationId xmlns:a16="http://schemas.microsoft.com/office/drawing/2014/main" id="{5C1CF28D-0768-4254-B4CE-2486F75A69DC}"/>
                </a:ext>
              </a:extLst>
            </p:cNvPr>
            <p:cNvSpPr>
              <a:spLocks/>
            </p:cNvSpPr>
            <p:nvPr/>
          </p:nvSpPr>
          <p:spPr bwMode="auto">
            <a:xfrm>
              <a:off x="8365900" y="5053763"/>
              <a:ext cx="1770063" cy="1776412"/>
            </a:xfrm>
            <a:custGeom>
              <a:avLst/>
              <a:gdLst>
                <a:gd name="T0" fmla="*/ 31 w 595"/>
                <a:gd name="T1" fmla="*/ 0 h 597"/>
                <a:gd name="T2" fmla="*/ 0 w 595"/>
                <a:gd name="T3" fmla="*/ 31 h 597"/>
                <a:gd name="T4" fmla="*/ 0 w 595"/>
                <a:gd name="T5" fmla="*/ 567 h 597"/>
                <a:gd name="T6" fmla="*/ 31 w 595"/>
                <a:gd name="T7" fmla="*/ 597 h 597"/>
                <a:gd name="T8" fmla="*/ 564 w 595"/>
                <a:gd name="T9" fmla="*/ 597 h 597"/>
                <a:gd name="T10" fmla="*/ 586 w 595"/>
                <a:gd name="T11" fmla="*/ 589 h 597"/>
                <a:gd name="T12" fmla="*/ 595 w 595"/>
                <a:gd name="T13" fmla="*/ 567 h 597"/>
                <a:gd name="T14" fmla="*/ 595 w 595"/>
                <a:gd name="T15" fmla="*/ 31 h 597"/>
                <a:gd name="T16" fmla="*/ 586 w 595"/>
                <a:gd name="T17" fmla="*/ 9 h 597"/>
                <a:gd name="T18" fmla="*/ 564 w 595"/>
                <a:gd name="T19" fmla="*/ 0 h 597"/>
                <a:gd name="T20" fmla="*/ 31 w 595"/>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597">
                  <a:moveTo>
                    <a:pt x="31" y="0"/>
                  </a:moveTo>
                  <a:cubicBezTo>
                    <a:pt x="14" y="0"/>
                    <a:pt x="0" y="14"/>
                    <a:pt x="0" y="31"/>
                  </a:cubicBezTo>
                  <a:cubicBezTo>
                    <a:pt x="0" y="567"/>
                    <a:pt x="0" y="567"/>
                    <a:pt x="0" y="567"/>
                  </a:cubicBezTo>
                  <a:cubicBezTo>
                    <a:pt x="0" y="584"/>
                    <a:pt x="14" y="597"/>
                    <a:pt x="31" y="597"/>
                  </a:cubicBezTo>
                  <a:cubicBezTo>
                    <a:pt x="564" y="597"/>
                    <a:pt x="564" y="597"/>
                    <a:pt x="564" y="597"/>
                  </a:cubicBezTo>
                  <a:cubicBezTo>
                    <a:pt x="572" y="597"/>
                    <a:pt x="580" y="594"/>
                    <a:pt x="586" y="589"/>
                  </a:cubicBezTo>
                  <a:cubicBezTo>
                    <a:pt x="592" y="583"/>
                    <a:pt x="595" y="575"/>
                    <a:pt x="595" y="567"/>
                  </a:cubicBezTo>
                  <a:cubicBezTo>
                    <a:pt x="595" y="31"/>
                    <a:pt x="595" y="31"/>
                    <a:pt x="595" y="31"/>
                  </a:cubicBezTo>
                  <a:cubicBezTo>
                    <a:pt x="595" y="23"/>
                    <a:pt x="592" y="15"/>
                    <a:pt x="586" y="9"/>
                  </a:cubicBezTo>
                  <a:cubicBezTo>
                    <a:pt x="580" y="3"/>
                    <a:pt x="572" y="0"/>
                    <a:pt x="564" y="0"/>
                  </a:cubicBezTo>
                  <a:lnTo>
                    <a:pt x="31" y="0"/>
                  </a:lnTo>
                  <a:close/>
                </a:path>
              </a:pathLst>
            </a:custGeom>
            <a:gradFill>
              <a:gsLst>
                <a:gs pos="80000">
                  <a:schemeClr val="bg1">
                    <a:lumMod val="75000"/>
                  </a:schemeClr>
                </a:gs>
                <a:gs pos="0">
                  <a:schemeClr val="bg1">
                    <a:lumMod val="9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1">
              <a:extLst>
                <a:ext uri="{FF2B5EF4-FFF2-40B4-BE49-F238E27FC236}">
                  <a16:creationId xmlns:a16="http://schemas.microsoft.com/office/drawing/2014/main" id="{BEDDEBB7-85BF-417D-B2D3-AA8EBA80F59A}"/>
                </a:ext>
              </a:extLst>
            </p:cNvPr>
            <p:cNvSpPr>
              <a:spLocks/>
            </p:cNvSpPr>
            <p:nvPr/>
          </p:nvSpPr>
          <p:spPr bwMode="auto">
            <a:xfrm>
              <a:off x="8410350" y="5107738"/>
              <a:ext cx="1677988" cy="1671637"/>
            </a:xfrm>
            <a:custGeom>
              <a:avLst/>
              <a:gdLst>
                <a:gd name="T0" fmla="*/ 564 w 564"/>
                <a:gd name="T1" fmla="*/ 543 h 562"/>
                <a:gd name="T2" fmla="*/ 545 w 564"/>
                <a:gd name="T3" fmla="*/ 562 h 562"/>
                <a:gd name="T4" fmla="*/ 20 w 564"/>
                <a:gd name="T5" fmla="*/ 562 h 562"/>
                <a:gd name="T6" fmla="*/ 0 w 564"/>
                <a:gd name="T7" fmla="*/ 543 h 562"/>
                <a:gd name="T8" fmla="*/ 0 w 564"/>
                <a:gd name="T9" fmla="*/ 18 h 562"/>
                <a:gd name="T10" fmla="*/ 20 w 564"/>
                <a:gd name="T11" fmla="*/ 0 h 562"/>
                <a:gd name="T12" fmla="*/ 545 w 564"/>
                <a:gd name="T13" fmla="*/ 0 h 562"/>
                <a:gd name="T14" fmla="*/ 564 w 564"/>
                <a:gd name="T15" fmla="*/ 18 h 562"/>
                <a:gd name="T16" fmla="*/ 564 w 564"/>
                <a:gd name="T17" fmla="*/ 54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62">
                  <a:moveTo>
                    <a:pt x="564" y="543"/>
                  </a:moveTo>
                  <a:cubicBezTo>
                    <a:pt x="564" y="554"/>
                    <a:pt x="556" y="562"/>
                    <a:pt x="545" y="562"/>
                  </a:cubicBezTo>
                  <a:cubicBezTo>
                    <a:pt x="20" y="562"/>
                    <a:pt x="20" y="562"/>
                    <a:pt x="20" y="562"/>
                  </a:cubicBezTo>
                  <a:cubicBezTo>
                    <a:pt x="9" y="562"/>
                    <a:pt x="0" y="554"/>
                    <a:pt x="0" y="543"/>
                  </a:cubicBezTo>
                  <a:cubicBezTo>
                    <a:pt x="0" y="18"/>
                    <a:pt x="0" y="18"/>
                    <a:pt x="0" y="18"/>
                  </a:cubicBezTo>
                  <a:cubicBezTo>
                    <a:pt x="0" y="8"/>
                    <a:pt x="9" y="0"/>
                    <a:pt x="20" y="0"/>
                  </a:cubicBezTo>
                  <a:cubicBezTo>
                    <a:pt x="545" y="0"/>
                    <a:pt x="545" y="0"/>
                    <a:pt x="545" y="0"/>
                  </a:cubicBezTo>
                  <a:cubicBezTo>
                    <a:pt x="556" y="0"/>
                    <a:pt x="564" y="8"/>
                    <a:pt x="564" y="18"/>
                  </a:cubicBezTo>
                  <a:lnTo>
                    <a:pt x="564" y="54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2">
              <a:extLst>
                <a:ext uri="{FF2B5EF4-FFF2-40B4-BE49-F238E27FC236}">
                  <a16:creationId xmlns:a16="http://schemas.microsoft.com/office/drawing/2014/main" id="{EA37BAB5-99C1-4108-A7F2-E13D6BE729B6}"/>
                </a:ext>
              </a:extLst>
            </p:cNvPr>
            <p:cNvSpPr>
              <a:spLocks/>
            </p:cNvSpPr>
            <p:nvPr/>
          </p:nvSpPr>
          <p:spPr bwMode="auto">
            <a:xfrm>
              <a:off x="8469088" y="5166475"/>
              <a:ext cx="1560513" cy="1554162"/>
            </a:xfrm>
            <a:custGeom>
              <a:avLst/>
              <a:gdLst>
                <a:gd name="T0" fmla="*/ 524 w 524"/>
                <a:gd name="T1" fmla="*/ 504 h 522"/>
                <a:gd name="T2" fmla="*/ 506 w 524"/>
                <a:gd name="T3" fmla="*/ 522 h 522"/>
                <a:gd name="T4" fmla="*/ 18 w 524"/>
                <a:gd name="T5" fmla="*/ 522 h 522"/>
                <a:gd name="T6" fmla="*/ 0 w 524"/>
                <a:gd name="T7" fmla="*/ 504 h 522"/>
                <a:gd name="T8" fmla="*/ 0 w 524"/>
                <a:gd name="T9" fmla="*/ 18 h 522"/>
                <a:gd name="T10" fmla="*/ 18 w 524"/>
                <a:gd name="T11" fmla="*/ 0 h 522"/>
                <a:gd name="T12" fmla="*/ 506 w 524"/>
                <a:gd name="T13" fmla="*/ 0 h 522"/>
                <a:gd name="T14" fmla="*/ 524 w 524"/>
                <a:gd name="T15" fmla="*/ 18 h 522"/>
                <a:gd name="T16" fmla="*/ 524 w 524"/>
                <a:gd name="T17" fmla="*/ 50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522">
                  <a:moveTo>
                    <a:pt x="524" y="504"/>
                  </a:moveTo>
                  <a:cubicBezTo>
                    <a:pt x="524" y="514"/>
                    <a:pt x="516" y="522"/>
                    <a:pt x="506" y="522"/>
                  </a:cubicBezTo>
                  <a:cubicBezTo>
                    <a:pt x="18" y="522"/>
                    <a:pt x="18" y="522"/>
                    <a:pt x="18" y="522"/>
                  </a:cubicBezTo>
                  <a:cubicBezTo>
                    <a:pt x="8" y="522"/>
                    <a:pt x="0" y="514"/>
                    <a:pt x="0" y="504"/>
                  </a:cubicBezTo>
                  <a:cubicBezTo>
                    <a:pt x="0" y="18"/>
                    <a:pt x="0" y="18"/>
                    <a:pt x="0" y="18"/>
                  </a:cubicBezTo>
                  <a:cubicBezTo>
                    <a:pt x="0" y="8"/>
                    <a:pt x="8" y="0"/>
                    <a:pt x="18" y="0"/>
                  </a:cubicBezTo>
                  <a:cubicBezTo>
                    <a:pt x="506" y="0"/>
                    <a:pt x="506" y="0"/>
                    <a:pt x="506" y="0"/>
                  </a:cubicBezTo>
                  <a:cubicBezTo>
                    <a:pt x="516" y="0"/>
                    <a:pt x="524" y="8"/>
                    <a:pt x="524" y="18"/>
                  </a:cubicBezTo>
                  <a:lnTo>
                    <a:pt x="524" y="504"/>
                  </a:lnTo>
                  <a:close/>
                </a:path>
              </a:pathLst>
            </a:custGeom>
            <a:gradFill>
              <a:gsLst>
                <a:gs pos="100000">
                  <a:schemeClr val="bg1">
                    <a:lumMod val="85000"/>
                  </a:schemeClr>
                </a:gs>
                <a:gs pos="21000">
                  <a:schemeClr val="bg1">
                    <a:lumMod val="9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3">
              <a:extLst>
                <a:ext uri="{FF2B5EF4-FFF2-40B4-BE49-F238E27FC236}">
                  <a16:creationId xmlns:a16="http://schemas.microsoft.com/office/drawing/2014/main" id="{921B8B18-3818-43AC-89AA-1A2D627D90B0}"/>
                </a:ext>
              </a:extLst>
            </p:cNvPr>
            <p:cNvSpPr>
              <a:spLocks/>
            </p:cNvSpPr>
            <p:nvPr/>
          </p:nvSpPr>
          <p:spPr bwMode="auto">
            <a:xfrm>
              <a:off x="8802463" y="5315700"/>
              <a:ext cx="1036638" cy="1262062"/>
            </a:xfrm>
            <a:custGeom>
              <a:avLst/>
              <a:gdLst>
                <a:gd name="T0" fmla="*/ 299 w 348"/>
                <a:gd name="T1" fmla="*/ 301 h 424"/>
                <a:gd name="T2" fmla="*/ 299 w 348"/>
                <a:gd name="T3" fmla="*/ 148 h 424"/>
                <a:gd name="T4" fmla="*/ 299 w 348"/>
                <a:gd name="T5" fmla="*/ 148 h 424"/>
                <a:gd name="T6" fmla="*/ 150 w 348"/>
                <a:gd name="T7" fmla="*/ 0 h 424"/>
                <a:gd name="T8" fmla="*/ 0 w 348"/>
                <a:gd name="T9" fmla="*/ 148 h 424"/>
                <a:gd name="T10" fmla="*/ 0 w 348"/>
                <a:gd name="T11" fmla="*/ 148 h 424"/>
                <a:gd name="T12" fmla="*/ 0 w 348"/>
                <a:gd name="T13" fmla="*/ 424 h 424"/>
                <a:gd name="T14" fmla="*/ 64 w 348"/>
                <a:gd name="T15" fmla="*/ 424 h 424"/>
                <a:gd name="T16" fmla="*/ 64 w 348"/>
                <a:gd name="T17" fmla="*/ 148 h 424"/>
                <a:gd name="T18" fmla="*/ 64 w 348"/>
                <a:gd name="T19" fmla="*/ 148 h 424"/>
                <a:gd name="T20" fmla="*/ 150 w 348"/>
                <a:gd name="T21" fmla="*/ 63 h 424"/>
                <a:gd name="T22" fmla="*/ 235 w 348"/>
                <a:gd name="T23" fmla="*/ 149 h 424"/>
                <a:gd name="T24" fmla="*/ 235 w 348"/>
                <a:gd name="T25" fmla="*/ 149 h 424"/>
                <a:gd name="T26" fmla="*/ 235 w 348"/>
                <a:gd name="T27" fmla="*/ 301 h 424"/>
                <a:gd name="T28" fmla="*/ 186 w 348"/>
                <a:gd name="T29" fmla="*/ 300 h 424"/>
                <a:gd name="T30" fmla="*/ 267 w 348"/>
                <a:gd name="T31" fmla="*/ 424 h 424"/>
                <a:gd name="T32" fmla="*/ 348 w 348"/>
                <a:gd name="T33" fmla="*/ 300 h 424"/>
                <a:gd name="T34" fmla="*/ 299 w 348"/>
                <a:gd name="T35" fmla="*/ 30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8" h="424">
                  <a:moveTo>
                    <a:pt x="299" y="301"/>
                  </a:moveTo>
                  <a:cubicBezTo>
                    <a:pt x="299" y="148"/>
                    <a:pt x="299" y="148"/>
                    <a:pt x="299" y="148"/>
                  </a:cubicBezTo>
                  <a:cubicBezTo>
                    <a:pt x="299" y="148"/>
                    <a:pt x="299" y="148"/>
                    <a:pt x="299" y="148"/>
                  </a:cubicBezTo>
                  <a:cubicBezTo>
                    <a:pt x="298" y="66"/>
                    <a:pt x="232" y="0"/>
                    <a:pt x="150" y="0"/>
                  </a:cubicBezTo>
                  <a:cubicBezTo>
                    <a:pt x="67" y="0"/>
                    <a:pt x="1" y="66"/>
                    <a:pt x="0" y="148"/>
                  </a:cubicBezTo>
                  <a:cubicBezTo>
                    <a:pt x="0" y="148"/>
                    <a:pt x="0" y="148"/>
                    <a:pt x="0" y="148"/>
                  </a:cubicBezTo>
                  <a:cubicBezTo>
                    <a:pt x="0" y="424"/>
                    <a:pt x="0" y="424"/>
                    <a:pt x="0" y="424"/>
                  </a:cubicBezTo>
                  <a:cubicBezTo>
                    <a:pt x="64" y="424"/>
                    <a:pt x="64" y="424"/>
                    <a:pt x="64" y="424"/>
                  </a:cubicBezTo>
                  <a:cubicBezTo>
                    <a:pt x="64" y="148"/>
                    <a:pt x="64" y="148"/>
                    <a:pt x="64" y="148"/>
                  </a:cubicBezTo>
                  <a:cubicBezTo>
                    <a:pt x="64" y="148"/>
                    <a:pt x="64" y="148"/>
                    <a:pt x="64" y="148"/>
                  </a:cubicBezTo>
                  <a:cubicBezTo>
                    <a:pt x="65" y="101"/>
                    <a:pt x="103" y="63"/>
                    <a:pt x="150" y="63"/>
                  </a:cubicBezTo>
                  <a:cubicBezTo>
                    <a:pt x="197" y="63"/>
                    <a:pt x="235" y="102"/>
                    <a:pt x="235" y="149"/>
                  </a:cubicBezTo>
                  <a:cubicBezTo>
                    <a:pt x="235" y="149"/>
                    <a:pt x="235" y="149"/>
                    <a:pt x="235" y="149"/>
                  </a:cubicBezTo>
                  <a:cubicBezTo>
                    <a:pt x="235" y="301"/>
                    <a:pt x="235" y="301"/>
                    <a:pt x="235" y="301"/>
                  </a:cubicBezTo>
                  <a:cubicBezTo>
                    <a:pt x="186" y="300"/>
                    <a:pt x="186" y="300"/>
                    <a:pt x="186" y="300"/>
                  </a:cubicBezTo>
                  <a:cubicBezTo>
                    <a:pt x="267" y="424"/>
                    <a:pt x="267" y="424"/>
                    <a:pt x="267" y="424"/>
                  </a:cubicBezTo>
                  <a:cubicBezTo>
                    <a:pt x="348" y="300"/>
                    <a:pt x="348" y="300"/>
                    <a:pt x="348" y="300"/>
                  </a:cubicBezTo>
                  <a:lnTo>
                    <a:pt x="299" y="30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423C05FC-6258-44F4-8C81-DF7882CE48CD}"/>
              </a:ext>
            </a:extLst>
          </p:cNvPr>
          <p:cNvSpPr txBox="1"/>
          <p:nvPr/>
        </p:nvSpPr>
        <p:spPr>
          <a:xfrm>
            <a:off x="2069706" y="1190443"/>
            <a:ext cx="3674328" cy="1200329"/>
          </a:xfrm>
          <a:prstGeom prst="rect">
            <a:avLst/>
          </a:prstGeom>
          <a:noFill/>
        </p:spPr>
        <p:txBody>
          <a:bodyPr wrap="square" rtlCol="0">
            <a:spAutoFit/>
          </a:bodyPr>
          <a:lstStyle/>
          <a:p>
            <a:r>
              <a:rPr lang="en-US" b="1" dirty="0">
                <a:solidFill>
                  <a:schemeClr val="tx2">
                    <a:lumMod val="25000"/>
                  </a:schemeClr>
                </a:solidFill>
              </a:rPr>
              <a:t>READABILITY</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Suggestions for optimizing readability &amp; guiding reviewers</a:t>
            </a:r>
          </a:p>
          <a:p>
            <a:endParaRPr lang="en-US" b="1" dirty="0">
              <a:solidFill>
                <a:schemeClr val="tx2">
                  <a:lumMod val="25000"/>
                </a:schemeClr>
              </a:solidFill>
            </a:endParaRPr>
          </a:p>
        </p:txBody>
      </p:sp>
      <p:sp>
        <p:nvSpPr>
          <p:cNvPr id="42" name="TextBox 41">
            <a:extLst>
              <a:ext uri="{FF2B5EF4-FFF2-40B4-BE49-F238E27FC236}">
                <a16:creationId xmlns:a16="http://schemas.microsoft.com/office/drawing/2014/main" id="{124A6903-3D7C-4D06-B191-529B3002F8C3}"/>
              </a:ext>
            </a:extLst>
          </p:cNvPr>
          <p:cNvSpPr txBox="1"/>
          <p:nvPr/>
        </p:nvSpPr>
        <p:spPr>
          <a:xfrm>
            <a:off x="2069706" y="2602423"/>
            <a:ext cx="3674328" cy="1200329"/>
          </a:xfrm>
          <a:prstGeom prst="rect">
            <a:avLst/>
          </a:prstGeom>
          <a:noFill/>
        </p:spPr>
        <p:txBody>
          <a:bodyPr wrap="square" rtlCol="0">
            <a:spAutoFit/>
          </a:bodyPr>
          <a:lstStyle/>
          <a:p>
            <a:r>
              <a:rPr lang="en-US" b="1" dirty="0">
                <a:solidFill>
                  <a:schemeClr val="tx2">
                    <a:lumMod val="25000"/>
                  </a:schemeClr>
                </a:solidFill>
              </a:rPr>
              <a:t>EMPHASIS</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Suggestions on ways to guide reviewers &amp; highlight important information</a:t>
            </a:r>
          </a:p>
          <a:p>
            <a:endParaRPr lang="en-US" b="1" dirty="0">
              <a:solidFill>
                <a:schemeClr val="tx2">
                  <a:lumMod val="25000"/>
                </a:schemeClr>
              </a:solidFill>
            </a:endParaRPr>
          </a:p>
        </p:txBody>
      </p:sp>
      <p:sp>
        <p:nvSpPr>
          <p:cNvPr id="43" name="TextBox 42">
            <a:extLst>
              <a:ext uri="{FF2B5EF4-FFF2-40B4-BE49-F238E27FC236}">
                <a16:creationId xmlns:a16="http://schemas.microsoft.com/office/drawing/2014/main" id="{D750070D-C12C-4395-B07F-D8A3A57B3B33}"/>
              </a:ext>
            </a:extLst>
          </p:cNvPr>
          <p:cNvSpPr txBox="1"/>
          <p:nvPr/>
        </p:nvSpPr>
        <p:spPr>
          <a:xfrm>
            <a:off x="2073762" y="4042524"/>
            <a:ext cx="3674328" cy="1200329"/>
          </a:xfrm>
          <a:prstGeom prst="rect">
            <a:avLst/>
          </a:prstGeom>
          <a:noFill/>
        </p:spPr>
        <p:txBody>
          <a:bodyPr wrap="square" rtlCol="0">
            <a:spAutoFit/>
          </a:bodyPr>
          <a:lstStyle/>
          <a:p>
            <a:r>
              <a:rPr lang="en-US" b="1" dirty="0">
                <a:solidFill>
                  <a:schemeClr val="tx2">
                    <a:lumMod val="25000"/>
                  </a:schemeClr>
                </a:solidFill>
              </a:rPr>
              <a:t>CONNECTIONS</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Guidance on ways to make stronger connections to project aims throughout the proposal</a:t>
            </a:r>
          </a:p>
          <a:p>
            <a:endParaRPr lang="en-US" b="1" dirty="0">
              <a:solidFill>
                <a:schemeClr val="tx2">
                  <a:lumMod val="25000"/>
                </a:schemeClr>
              </a:solidFill>
            </a:endParaRPr>
          </a:p>
        </p:txBody>
      </p:sp>
      <p:sp>
        <p:nvSpPr>
          <p:cNvPr id="44" name="TextBox 43">
            <a:extLst>
              <a:ext uri="{FF2B5EF4-FFF2-40B4-BE49-F238E27FC236}">
                <a16:creationId xmlns:a16="http://schemas.microsoft.com/office/drawing/2014/main" id="{A755A3FC-9E9D-4C71-87CC-4F1EAB766A41}"/>
              </a:ext>
            </a:extLst>
          </p:cNvPr>
          <p:cNvSpPr txBox="1"/>
          <p:nvPr/>
        </p:nvSpPr>
        <p:spPr>
          <a:xfrm>
            <a:off x="2069706" y="5431842"/>
            <a:ext cx="3674328" cy="1200329"/>
          </a:xfrm>
          <a:prstGeom prst="rect">
            <a:avLst/>
          </a:prstGeom>
          <a:noFill/>
        </p:spPr>
        <p:txBody>
          <a:bodyPr wrap="square" rtlCol="0">
            <a:spAutoFit/>
          </a:bodyPr>
          <a:lstStyle/>
          <a:p>
            <a:r>
              <a:rPr lang="en-US" b="1" dirty="0">
                <a:solidFill>
                  <a:schemeClr val="tx2">
                    <a:lumMod val="25000"/>
                  </a:schemeClr>
                </a:solidFill>
              </a:rPr>
              <a:t>CONFIDENCE</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Direction on strategies for presenting a more active, confident, engaging proposal</a:t>
            </a:r>
          </a:p>
          <a:p>
            <a:endParaRPr lang="en-US" b="1" dirty="0">
              <a:solidFill>
                <a:schemeClr val="tx2">
                  <a:lumMod val="25000"/>
                </a:schemeClr>
              </a:solidFill>
            </a:endParaRPr>
          </a:p>
        </p:txBody>
      </p:sp>
      <p:sp>
        <p:nvSpPr>
          <p:cNvPr id="45" name="TextBox 44">
            <a:extLst>
              <a:ext uri="{FF2B5EF4-FFF2-40B4-BE49-F238E27FC236}">
                <a16:creationId xmlns:a16="http://schemas.microsoft.com/office/drawing/2014/main" id="{DEA6393B-48E7-4762-A631-F5AB0D38A098}"/>
              </a:ext>
            </a:extLst>
          </p:cNvPr>
          <p:cNvSpPr txBox="1"/>
          <p:nvPr/>
        </p:nvSpPr>
        <p:spPr>
          <a:xfrm>
            <a:off x="7990911" y="1199621"/>
            <a:ext cx="3674328" cy="1200329"/>
          </a:xfrm>
          <a:prstGeom prst="rect">
            <a:avLst/>
          </a:prstGeom>
          <a:noFill/>
        </p:spPr>
        <p:txBody>
          <a:bodyPr wrap="square" rtlCol="0">
            <a:spAutoFit/>
          </a:bodyPr>
          <a:lstStyle/>
          <a:p>
            <a:r>
              <a:rPr lang="en-US" b="1" dirty="0">
                <a:solidFill>
                  <a:schemeClr val="tx2">
                    <a:lumMod val="25000"/>
                  </a:schemeClr>
                </a:solidFill>
              </a:rPr>
              <a:t>CLARITY</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Recommendations for ways to improve clarity and concision and to add visual concrete language</a:t>
            </a:r>
          </a:p>
          <a:p>
            <a:endParaRPr lang="en-US" b="1" dirty="0">
              <a:solidFill>
                <a:schemeClr val="tx2">
                  <a:lumMod val="25000"/>
                </a:schemeClr>
              </a:solidFill>
            </a:endParaRPr>
          </a:p>
        </p:txBody>
      </p:sp>
      <p:sp>
        <p:nvSpPr>
          <p:cNvPr id="46" name="TextBox 45">
            <a:extLst>
              <a:ext uri="{FF2B5EF4-FFF2-40B4-BE49-F238E27FC236}">
                <a16:creationId xmlns:a16="http://schemas.microsoft.com/office/drawing/2014/main" id="{E2239A3E-2812-4953-9F03-263ECC300D73}"/>
              </a:ext>
            </a:extLst>
          </p:cNvPr>
          <p:cNvSpPr txBox="1"/>
          <p:nvPr/>
        </p:nvSpPr>
        <p:spPr>
          <a:xfrm>
            <a:off x="7990911" y="2622690"/>
            <a:ext cx="3674328" cy="1200329"/>
          </a:xfrm>
          <a:prstGeom prst="rect">
            <a:avLst/>
          </a:prstGeom>
          <a:noFill/>
        </p:spPr>
        <p:txBody>
          <a:bodyPr wrap="square" rtlCol="0">
            <a:spAutoFit/>
          </a:bodyPr>
          <a:lstStyle/>
          <a:p>
            <a:r>
              <a:rPr lang="en-US" b="1" dirty="0">
                <a:solidFill>
                  <a:schemeClr val="tx2">
                    <a:lumMod val="25000"/>
                  </a:schemeClr>
                </a:solidFill>
              </a:rPr>
              <a:t>COHESION</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Suggestions for presenting a well-structured, visually-inviting, &amp; forward-moving proposal</a:t>
            </a:r>
          </a:p>
          <a:p>
            <a:endParaRPr lang="en-US" b="1" dirty="0">
              <a:solidFill>
                <a:schemeClr val="tx2">
                  <a:lumMod val="25000"/>
                </a:schemeClr>
              </a:solidFill>
            </a:endParaRPr>
          </a:p>
        </p:txBody>
      </p:sp>
      <p:sp>
        <p:nvSpPr>
          <p:cNvPr id="47" name="TextBox 46">
            <a:extLst>
              <a:ext uri="{FF2B5EF4-FFF2-40B4-BE49-F238E27FC236}">
                <a16:creationId xmlns:a16="http://schemas.microsoft.com/office/drawing/2014/main" id="{A9A4A672-C10A-4F86-BCDE-6B8D234B04E6}"/>
              </a:ext>
            </a:extLst>
          </p:cNvPr>
          <p:cNvSpPr txBox="1"/>
          <p:nvPr/>
        </p:nvSpPr>
        <p:spPr>
          <a:xfrm>
            <a:off x="8033532" y="4059534"/>
            <a:ext cx="3674328" cy="1200329"/>
          </a:xfrm>
          <a:prstGeom prst="rect">
            <a:avLst/>
          </a:prstGeom>
          <a:noFill/>
        </p:spPr>
        <p:txBody>
          <a:bodyPr wrap="square" rtlCol="0">
            <a:spAutoFit/>
          </a:bodyPr>
          <a:lstStyle/>
          <a:p>
            <a:r>
              <a:rPr lang="en-US" b="1" dirty="0">
                <a:solidFill>
                  <a:schemeClr val="tx2">
                    <a:lumMod val="25000"/>
                  </a:schemeClr>
                </a:solidFill>
              </a:rPr>
              <a:t>SUBSTANCE</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Comments that point to areas that could use more evidence and/or details</a:t>
            </a:r>
          </a:p>
          <a:p>
            <a:endParaRPr lang="en-US" b="1" dirty="0">
              <a:solidFill>
                <a:schemeClr val="tx2">
                  <a:lumMod val="25000"/>
                </a:schemeClr>
              </a:solidFill>
            </a:endParaRPr>
          </a:p>
        </p:txBody>
      </p:sp>
      <p:sp>
        <p:nvSpPr>
          <p:cNvPr id="48" name="TextBox 47">
            <a:extLst>
              <a:ext uri="{FF2B5EF4-FFF2-40B4-BE49-F238E27FC236}">
                <a16:creationId xmlns:a16="http://schemas.microsoft.com/office/drawing/2014/main" id="{6C128D86-ACFD-4891-B1E0-AAF43DF713C5}"/>
              </a:ext>
            </a:extLst>
          </p:cNvPr>
          <p:cNvSpPr txBox="1"/>
          <p:nvPr/>
        </p:nvSpPr>
        <p:spPr>
          <a:xfrm>
            <a:off x="8044715" y="5431842"/>
            <a:ext cx="3674328" cy="1200329"/>
          </a:xfrm>
          <a:prstGeom prst="rect">
            <a:avLst/>
          </a:prstGeom>
          <a:noFill/>
        </p:spPr>
        <p:txBody>
          <a:bodyPr wrap="square" rtlCol="0">
            <a:spAutoFit/>
          </a:bodyPr>
          <a:lstStyle/>
          <a:p>
            <a:r>
              <a:rPr lang="en-US" b="1" dirty="0">
                <a:solidFill>
                  <a:schemeClr val="tx2">
                    <a:lumMod val="25000"/>
                  </a:schemeClr>
                </a:solidFill>
              </a:rPr>
              <a:t>GUIDELINES</a:t>
            </a:r>
            <a:r>
              <a:rPr lang="en-US" dirty="0">
                <a:solidFill>
                  <a:schemeClr val="tx2">
                    <a:lumMod val="25000"/>
                  </a:schemeClr>
                </a:solidFill>
              </a:rPr>
              <a:t>: </a:t>
            </a:r>
            <a:r>
              <a:rPr lang="en-US" dirty="0">
                <a:solidFill>
                  <a:schemeClr val="tx2">
                    <a:lumMod val="25000"/>
                  </a:schemeClr>
                </a:solidFill>
                <a:latin typeface="+mj-lt"/>
                <a:ea typeface="Helvetica" charset="0"/>
                <a:cs typeface="Helvetica" charset="0"/>
              </a:rPr>
              <a:t>Input on how to better align proposal with agency’s mission and follow guidelines</a:t>
            </a:r>
          </a:p>
          <a:p>
            <a:endParaRPr lang="en-US" b="1" dirty="0">
              <a:solidFill>
                <a:schemeClr val="tx2">
                  <a:lumMod val="25000"/>
                </a:schemeClr>
              </a:solidFill>
            </a:endParaRPr>
          </a:p>
        </p:txBody>
      </p:sp>
      <p:sp>
        <p:nvSpPr>
          <p:cNvPr id="13" name="TextBox 12">
            <a:extLst>
              <a:ext uri="{FF2B5EF4-FFF2-40B4-BE49-F238E27FC236}">
                <a16:creationId xmlns:a16="http://schemas.microsoft.com/office/drawing/2014/main" id="{E8B1F10A-14AC-4CC4-8B7A-20339C14A31A}"/>
              </a:ext>
            </a:extLst>
          </p:cNvPr>
          <p:cNvSpPr txBox="1"/>
          <p:nvPr/>
        </p:nvSpPr>
        <p:spPr>
          <a:xfrm>
            <a:off x="9318813" y="118755"/>
            <a:ext cx="2994212" cy="646331"/>
          </a:xfrm>
          <a:prstGeom prst="rect">
            <a:avLst/>
          </a:prstGeom>
          <a:noFill/>
        </p:spPr>
        <p:txBody>
          <a:bodyPr wrap="square" rtlCol="0">
            <a:spAutoFit/>
          </a:bodyPr>
          <a:lstStyle/>
          <a:p>
            <a:r>
              <a:rPr lang="en-US" dirty="0"/>
              <a:t>Dr. Dianne Donnelly</a:t>
            </a:r>
          </a:p>
          <a:p>
            <a:r>
              <a:rPr lang="en-US" dirty="0">
                <a:hlinkClick r:id="rId10"/>
              </a:rPr>
              <a:t>ddonnelly@usf.edu</a:t>
            </a:r>
            <a:r>
              <a:rPr lang="en-US" dirty="0"/>
              <a:t> </a:t>
            </a:r>
          </a:p>
        </p:txBody>
      </p:sp>
      <p:pic>
        <p:nvPicPr>
          <p:cNvPr id="50" name="Picture 49">
            <a:extLst>
              <a:ext uri="{FF2B5EF4-FFF2-40B4-BE49-F238E27FC236}">
                <a16:creationId xmlns:a16="http://schemas.microsoft.com/office/drawing/2014/main" id="{2420DC41-9D6C-4459-885B-9E257B52A642}"/>
              </a:ext>
            </a:extLst>
          </p:cNvPr>
          <p:cNvPicPr>
            <a:picLocks noChangeAspect="1"/>
          </p:cNvPicPr>
          <p:nvPr/>
        </p:nvPicPr>
        <p:blipFill>
          <a:blip r:embed="rId11"/>
          <a:stretch>
            <a:fillRect/>
          </a:stretch>
        </p:blipFill>
        <p:spPr>
          <a:xfrm>
            <a:off x="11236339" y="35708"/>
            <a:ext cx="857799" cy="857799"/>
          </a:xfrm>
          <a:prstGeom prst="rect">
            <a:avLst/>
          </a:prstGeom>
        </p:spPr>
      </p:pic>
    </p:spTree>
    <p:extLst>
      <p:ext uri="{BB962C8B-B14F-4D97-AF65-F5344CB8AC3E}">
        <p14:creationId xmlns:p14="http://schemas.microsoft.com/office/powerpoint/2010/main" val="120571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9"/>
          <p:cNvSpPr>
            <a:spLocks/>
          </p:cNvSpPr>
          <p:nvPr/>
        </p:nvSpPr>
        <p:spPr bwMode="auto">
          <a:xfrm>
            <a:off x="6097606" y="4216400"/>
            <a:ext cx="3045591" cy="2641600"/>
          </a:xfrm>
          <a:custGeom>
            <a:avLst/>
            <a:gdLst>
              <a:gd name="T0" fmla="*/ 860 w 959"/>
              <a:gd name="T1" fmla="*/ 421 h 832"/>
              <a:gd name="T2" fmla="*/ 843 w 959"/>
              <a:gd name="T3" fmla="*/ 472 h 832"/>
              <a:gd name="T4" fmla="*/ 849 w 959"/>
              <a:gd name="T5" fmla="*/ 504 h 832"/>
              <a:gd name="T6" fmla="*/ 925 w 959"/>
              <a:gd name="T7" fmla="*/ 555 h 832"/>
              <a:gd name="T8" fmla="*/ 959 w 959"/>
              <a:gd name="T9" fmla="*/ 547 h 832"/>
              <a:gd name="T10" fmla="*/ 959 w 959"/>
              <a:gd name="T11" fmla="*/ 832 h 832"/>
              <a:gd name="T12" fmla="*/ 0 w 959"/>
              <a:gd name="T13" fmla="*/ 832 h 832"/>
              <a:gd name="T14" fmla="*/ 0 w 959"/>
              <a:gd name="T15" fmla="*/ 526 h 832"/>
              <a:gd name="T16" fmla="*/ 40 w 959"/>
              <a:gd name="T17" fmla="*/ 536 h 832"/>
              <a:gd name="T18" fmla="*/ 122 w 959"/>
              <a:gd name="T19" fmla="*/ 453 h 832"/>
              <a:gd name="T20" fmla="*/ 40 w 959"/>
              <a:gd name="T21" fmla="*/ 371 h 832"/>
              <a:gd name="T22" fmla="*/ 0 w 959"/>
              <a:gd name="T23" fmla="*/ 381 h 832"/>
              <a:gd name="T24" fmla="*/ 0 w 959"/>
              <a:gd name="T25" fmla="*/ 112 h 832"/>
              <a:gd name="T26" fmla="*/ 402 w 959"/>
              <a:gd name="T27" fmla="*/ 112 h 832"/>
              <a:gd name="T28" fmla="*/ 397 w 959"/>
              <a:gd name="T29" fmla="*/ 83 h 832"/>
              <a:gd name="T30" fmla="*/ 479 w 959"/>
              <a:gd name="T31" fmla="*/ 0 h 832"/>
              <a:gd name="T32" fmla="*/ 562 w 959"/>
              <a:gd name="T33" fmla="*/ 83 h 832"/>
              <a:gd name="T34" fmla="*/ 557 w 959"/>
              <a:gd name="T35" fmla="*/ 112 h 832"/>
              <a:gd name="T36" fmla="*/ 959 w 959"/>
              <a:gd name="T37" fmla="*/ 112 h 832"/>
              <a:gd name="T38" fmla="*/ 959 w 959"/>
              <a:gd name="T39" fmla="*/ 397 h 832"/>
              <a:gd name="T40" fmla="*/ 925 w 959"/>
              <a:gd name="T41" fmla="*/ 389 h 832"/>
              <a:gd name="T42" fmla="*/ 860 w 959"/>
              <a:gd name="T43" fmla="*/ 42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9" h="832">
                <a:moveTo>
                  <a:pt x="860" y="421"/>
                </a:moveTo>
                <a:cubicBezTo>
                  <a:pt x="849" y="435"/>
                  <a:pt x="843" y="453"/>
                  <a:pt x="843" y="472"/>
                </a:cubicBezTo>
                <a:cubicBezTo>
                  <a:pt x="843" y="483"/>
                  <a:pt x="845" y="494"/>
                  <a:pt x="849" y="504"/>
                </a:cubicBezTo>
                <a:cubicBezTo>
                  <a:pt x="862" y="534"/>
                  <a:pt x="891" y="555"/>
                  <a:pt x="925" y="555"/>
                </a:cubicBezTo>
                <a:cubicBezTo>
                  <a:pt x="937" y="555"/>
                  <a:pt x="949" y="552"/>
                  <a:pt x="959" y="547"/>
                </a:cubicBezTo>
                <a:cubicBezTo>
                  <a:pt x="959" y="832"/>
                  <a:pt x="959" y="832"/>
                  <a:pt x="959" y="832"/>
                </a:cubicBezTo>
                <a:cubicBezTo>
                  <a:pt x="0" y="832"/>
                  <a:pt x="0" y="832"/>
                  <a:pt x="0" y="832"/>
                </a:cubicBezTo>
                <a:cubicBezTo>
                  <a:pt x="0" y="526"/>
                  <a:pt x="0" y="526"/>
                  <a:pt x="0" y="526"/>
                </a:cubicBezTo>
                <a:cubicBezTo>
                  <a:pt x="11" y="532"/>
                  <a:pt x="25" y="536"/>
                  <a:pt x="40" y="536"/>
                </a:cubicBezTo>
                <a:cubicBezTo>
                  <a:pt x="85" y="536"/>
                  <a:pt x="122" y="499"/>
                  <a:pt x="122" y="453"/>
                </a:cubicBezTo>
                <a:cubicBezTo>
                  <a:pt x="122" y="408"/>
                  <a:pt x="85" y="371"/>
                  <a:pt x="40" y="371"/>
                </a:cubicBezTo>
                <a:cubicBezTo>
                  <a:pt x="25" y="371"/>
                  <a:pt x="11" y="374"/>
                  <a:pt x="0" y="381"/>
                </a:cubicBezTo>
                <a:cubicBezTo>
                  <a:pt x="0" y="112"/>
                  <a:pt x="0" y="112"/>
                  <a:pt x="0" y="112"/>
                </a:cubicBezTo>
                <a:cubicBezTo>
                  <a:pt x="402" y="112"/>
                  <a:pt x="402" y="112"/>
                  <a:pt x="402" y="112"/>
                </a:cubicBezTo>
                <a:cubicBezTo>
                  <a:pt x="399" y="103"/>
                  <a:pt x="397" y="93"/>
                  <a:pt x="397" y="83"/>
                </a:cubicBezTo>
                <a:cubicBezTo>
                  <a:pt x="397" y="37"/>
                  <a:pt x="434" y="0"/>
                  <a:pt x="479" y="0"/>
                </a:cubicBezTo>
                <a:cubicBezTo>
                  <a:pt x="525" y="0"/>
                  <a:pt x="562" y="37"/>
                  <a:pt x="562" y="83"/>
                </a:cubicBezTo>
                <a:cubicBezTo>
                  <a:pt x="562" y="93"/>
                  <a:pt x="560" y="103"/>
                  <a:pt x="557" y="112"/>
                </a:cubicBezTo>
                <a:cubicBezTo>
                  <a:pt x="959" y="112"/>
                  <a:pt x="959" y="112"/>
                  <a:pt x="959" y="112"/>
                </a:cubicBezTo>
                <a:cubicBezTo>
                  <a:pt x="959" y="397"/>
                  <a:pt x="959" y="397"/>
                  <a:pt x="959" y="397"/>
                </a:cubicBezTo>
                <a:cubicBezTo>
                  <a:pt x="949" y="392"/>
                  <a:pt x="937" y="389"/>
                  <a:pt x="925" y="389"/>
                </a:cubicBezTo>
                <a:cubicBezTo>
                  <a:pt x="899" y="389"/>
                  <a:pt x="875" y="402"/>
                  <a:pt x="860" y="421"/>
                </a:cubicBez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45" name="Freeform 38"/>
          <p:cNvSpPr>
            <a:spLocks/>
          </p:cNvSpPr>
          <p:nvPr/>
        </p:nvSpPr>
        <p:spPr bwMode="auto">
          <a:xfrm>
            <a:off x="1" y="0"/>
            <a:ext cx="3432715" cy="2286000"/>
          </a:xfrm>
          <a:custGeom>
            <a:avLst/>
            <a:gdLst>
              <a:gd name="T0" fmla="*/ 1081 w 1081"/>
              <a:gd name="T1" fmla="*/ 316 h 720"/>
              <a:gd name="T2" fmla="*/ 999 w 1081"/>
              <a:gd name="T3" fmla="*/ 399 h 720"/>
              <a:gd name="T4" fmla="*/ 960 w 1081"/>
              <a:gd name="T5" fmla="*/ 389 h 720"/>
              <a:gd name="T6" fmla="*/ 960 w 1081"/>
              <a:gd name="T7" fmla="*/ 720 h 720"/>
              <a:gd name="T8" fmla="*/ 549 w 1081"/>
              <a:gd name="T9" fmla="*/ 720 h 720"/>
              <a:gd name="T10" fmla="*/ 563 w 1081"/>
              <a:gd name="T11" fmla="*/ 675 h 720"/>
              <a:gd name="T12" fmla="*/ 480 w 1081"/>
              <a:gd name="T13" fmla="*/ 592 h 720"/>
              <a:gd name="T14" fmla="*/ 397 w 1081"/>
              <a:gd name="T15" fmla="*/ 675 h 720"/>
              <a:gd name="T16" fmla="*/ 411 w 1081"/>
              <a:gd name="T17" fmla="*/ 720 h 720"/>
              <a:gd name="T18" fmla="*/ 0 w 1081"/>
              <a:gd name="T19" fmla="*/ 720 h 720"/>
              <a:gd name="T20" fmla="*/ 0 w 1081"/>
              <a:gd name="T21" fmla="*/ 0 h 720"/>
              <a:gd name="T22" fmla="*/ 960 w 1081"/>
              <a:gd name="T23" fmla="*/ 0 h 720"/>
              <a:gd name="T24" fmla="*/ 960 w 1081"/>
              <a:gd name="T25" fmla="*/ 243 h 720"/>
              <a:gd name="T26" fmla="*/ 999 w 1081"/>
              <a:gd name="T27" fmla="*/ 233 h 720"/>
              <a:gd name="T28" fmla="*/ 1081 w 1081"/>
              <a:gd name="T29" fmla="*/ 31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1" h="720">
                <a:moveTo>
                  <a:pt x="1081" y="316"/>
                </a:moveTo>
                <a:cubicBezTo>
                  <a:pt x="1081" y="362"/>
                  <a:pt x="1044" y="399"/>
                  <a:pt x="999" y="399"/>
                </a:cubicBezTo>
                <a:cubicBezTo>
                  <a:pt x="985" y="399"/>
                  <a:pt x="971" y="395"/>
                  <a:pt x="960" y="389"/>
                </a:cubicBezTo>
                <a:cubicBezTo>
                  <a:pt x="960" y="720"/>
                  <a:pt x="960" y="720"/>
                  <a:pt x="960" y="720"/>
                </a:cubicBezTo>
                <a:cubicBezTo>
                  <a:pt x="549" y="720"/>
                  <a:pt x="549" y="720"/>
                  <a:pt x="549" y="720"/>
                </a:cubicBezTo>
                <a:cubicBezTo>
                  <a:pt x="558" y="707"/>
                  <a:pt x="563" y="691"/>
                  <a:pt x="563" y="675"/>
                </a:cubicBezTo>
                <a:cubicBezTo>
                  <a:pt x="563" y="629"/>
                  <a:pt x="526" y="592"/>
                  <a:pt x="480" y="592"/>
                </a:cubicBezTo>
                <a:cubicBezTo>
                  <a:pt x="434" y="592"/>
                  <a:pt x="397" y="629"/>
                  <a:pt x="397" y="675"/>
                </a:cubicBezTo>
                <a:cubicBezTo>
                  <a:pt x="397" y="691"/>
                  <a:pt x="402" y="707"/>
                  <a:pt x="411" y="720"/>
                </a:cubicBezTo>
                <a:cubicBezTo>
                  <a:pt x="0" y="720"/>
                  <a:pt x="0" y="720"/>
                  <a:pt x="0" y="720"/>
                </a:cubicBezTo>
                <a:cubicBezTo>
                  <a:pt x="0" y="0"/>
                  <a:pt x="0" y="0"/>
                  <a:pt x="0" y="0"/>
                </a:cubicBezTo>
                <a:cubicBezTo>
                  <a:pt x="960" y="0"/>
                  <a:pt x="960" y="0"/>
                  <a:pt x="960" y="0"/>
                </a:cubicBezTo>
                <a:cubicBezTo>
                  <a:pt x="960" y="243"/>
                  <a:pt x="960" y="243"/>
                  <a:pt x="960" y="243"/>
                </a:cubicBezTo>
                <a:cubicBezTo>
                  <a:pt x="971" y="237"/>
                  <a:pt x="985" y="233"/>
                  <a:pt x="999" y="233"/>
                </a:cubicBezTo>
                <a:cubicBezTo>
                  <a:pt x="1044" y="233"/>
                  <a:pt x="1081" y="270"/>
                  <a:pt x="1081" y="316"/>
                </a:cubicBez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47" name="Freeform 40"/>
          <p:cNvSpPr>
            <a:spLocks/>
          </p:cNvSpPr>
          <p:nvPr/>
        </p:nvSpPr>
        <p:spPr bwMode="auto">
          <a:xfrm>
            <a:off x="6097607" y="0"/>
            <a:ext cx="3309027" cy="2286000"/>
          </a:xfrm>
          <a:custGeom>
            <a:avLst/>
            <a:gdLst>
              <a:gd name="T0" fmla="*/ 1042 w 1042"/>
              <a:gd name="T1" fmla="*/ 316 h 720"/>
              <a:gd name="T2" fmla="*/ 959 w 1042"/>
              <a:gd name="T3" fmla="*/ 399 h 720"/>
              <a:gd name="T4" fmla="*/ 959 w 1042"/>
              <a:gd name="T5" fmla="*/ 720 h 720"/>
              <a:gd name="T6" fmla="*/ 652 w 1042"/>
              <a:gd name="T7" fmla="*/ 720 h 720"/>
              <a:gd name="T8" fmla="*/ 666 w 1042"/>
              <a:gd name="T9" fmla="*/ 675 h 720"/>
              <a:gd name="T10" fmla="*/ 583 w 1042"/>
              <a:gd name="T11" fmla="*/ 592 h 720"/>
              <a:gd name="T12" fmla="*/ 500 w 1042"/>
              <a:gd name="T13" fmla="*/ 675 h 720"/>
              <a:gd name="T14" fmla="*/ 514 w 1042"/>
              <a:gd name="T15" fmla="*/ 720 h 720"/>
              <a:gd name="T16" fmla="*/ 0 w 1042"/>
              <a:gd name="T17" fmla="*/ 720 h 720"/>
              <a:gd name="T18" fmla="*/ 0 w 1042"/>
              <a:gd name="T19" fmla="*/ 374 h 720"/>
              <a:gd name="T20" fmla="*/ 59 w 1042"/>
              <a:gd name="T21" fmla="*/ 399 h 720"/>
              <a:gd name="T22" fmla="*/ 141 w 1042"/>
              <a:gd name="T23" fmla="*/ 316 h 720"/>
              <a:gd name="T24" fmla="*/ 59 w 1042"/>
              <a:gd name="T25" fmla="*/ 233 h 720"/>
              <a:gd name="T26" fmla="*/ 0 w 1042"/>
              <a:gd name="T27" fmla="*/ 258 h 720"/>
              <a:gd name="T28" fmla="*/ 0 w 1042"/>
              <a:gd name="T29" fmla="*/ 0 h 720"/>
              <a:gd name="T30" fmla="*/ 959 w 1042"/>
              <a:gd name="T31" fmla="*/ 0 h 720"/>
              <a:gd name="T32" fmla="*/ 959 w 1042"/>
              <a:gd name="T33" fmla="*/ 233 h 720"/>
              <a:gd name="T34" fmla="*/ 1042 w 1042"/>
              <a:gd name="T35" fmla="*/ 31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2" h="720">
                <a:moveTo>
                  <a:pt x="1042" y="316"/>
                </a:moveTo>
                <a:cubicBezTo>
                  <a:pt x="1042" y="362"/>
                  <a:pt x="1005" y="399"/>
                  <a:pt x="959" y="399"/>
                </a:cubicBezTo>
                <a:cubicBezTo>
                  <a:pt x="959" y="720"/>
                  <a:pt x="959" y="720"/>
                  <a:pt x="959" y="720"/>
                </a:cubicBezTo>
                <a:cubicBezTo>
                  <a:pt x="652" y="720"/>
                  <a:pt x="652" y="720"/>
                  <a:pt x="652" y="720"/>
                </a:cubicBezTo>
                <a:cubicBezTo>
                  <a:pt x="661" y="707"/>
                  <a:pt x="666" y="691"/>
                  <a:pt x="666" y="675"/>
                </a:cubicBezTo>
                <a:cubicBezTo>
                  <a:pt x="666" y="629"/>
                  <a:pt x="629" y="592"/>
                  <a:pt x="583" y="592"/>
                </a:cubicBezTo>
                <a:cubicBezTo>
                  <a:pt x="538" y="592"/>
                  <a:pt x="500" y="629"/>
                  <a:pt x="500" y="675"/>
                </a:cubicBezTo>
                <a:cubicBezTo>
                  <a:pt x="500" y="691"/>
                  <a:pt x="505" y="707"/>
                  <a:pt x="514" y="720"/>
                </a:cubicBezTo>
                <a:cubicBezTo>
                  <a:pt x="0" y="720"/>
                  <a:pt x="0" y="720"/>
                  <a:pt x="0" y="720"/>
                </a:cubicBezTo>
                <a:cubicBezTo>
                  <a:pt x="0" y="374"/>
                  <a:pt x="0" y="374"/>
                  <a:pt x="0" y="374"/>
                </a:cubicBezTo>
                <a:cubicBezTo>
                  <a:pt x="15" y="389"/>
                  <a:pt x="35" y="399"/>
                  <a:pt x="59" y="399"/>
                </a:cubicBezTo>
                <a:cubicBezTo>
                  <a:pt x="104" y="399"/>
                  <a:pt x="141" y="362"/>
                  <a:pt x="141" y="316"/>
                </a:cubicBezTo>
                <a:cubicBezTo>
                  <a:pt x="141" y="270"/>
                  <a:pt x="104" y="233"/>
                  <a:pt x="59" y="233"/>
                </a:cubicBezTo>
                <a:cubicBezTo>
                  <a:pt x="35" y="233"/>
                  <a:pt x="15" y="243"/>
                  <a:pt x="0" y="258"/>
                </a:cubicBezTo>
                <a:cubicBezTo>
                  <a:pt x="0" y="0"/>
                  <a:pt x="0" y="0"/>
                  <a:pt x="0" y="0"/>
                </a:cubicBezTo>
                <a:cubicBezTo>
                  <a:pt x="959" y="0"/>
                  <a:pt x="959" y="0"/>
                  <a:pt x="959" y="0"/>
                </a:cubicBezTo>
                <a:cubicBezTo>
                  <a:pt x="959" y="233"/>
                  <a:pt x="959" y="233"/>
                  <a:pt x="959" y="233"/>
                </a:cubicBezTo>
                <a:cubicBezTo>
                  <a:pt x="1005" y="233"/>
                  <a:pt x="1042" y="270"/>
                  <a:pt x="1042" y="316"/>
                </a:cubicBez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49" name="Freeform 42"/>
          <p:cNvSpPr>
            <a:spLocks/>
          </p:cNvSpPr>
          <p:nvPr/>
        </p:nvSpPr>
        <p:spPr bwMode="auto">
          <a:xfrm>
            <a:off x="1" y="1879600"/>
            <a:ext cx="3048803" cy="3124200"/>
          </a:xfrm>
          <a:custGeom>
            <a:avLst/>
            <a:gdLst>
              <a:gd name="T0" fmla="*/ 833 w 960"/>
              <a:gd name="T1" fmla="*/ 488 h 984"/>
              <a:gd name="T2" fmla="*/ 916 w 960"/>
              <a:gd name="T3" fmla="*/ 571 h 984"/>
              <a:gd name="T4" fmla="*/ 960 w 960"/>
              <a:gd name="T5" fmla="*/ 558 h 984"/>
              <a:gd name="T6" fmla="*/ 960 w 960"/>
              <a:gd name="T7" fmla="*/ 848 h 984"/>
              <a:gd name="T8" fmla="*/ 531 w 960"/>
              <a:gd name="T9" fmla="*/ 848 h 984"/>
              <a:gd name="T10" fmla="*/ 551 w 960"/>
              <a:gd name="T11" fmla="*/ 901 h 984"/>
              <a:gd name="T12" fmla="*/ 468 w 960"/>
              <a:gd name="T13" fmla="*/ 984 h 984"/>
              <a:gd name="T14" fmla="*/ 385 w 960"/>
              <a:gd name="T15" fmla="*/ 901 h 984"/>
              <a:gd name="T16" fmla="*/ 405 w 960"/>
              <a:gd name="T17" fmla="*/ 848 h 984"/>
              <a:gd name="T18" fmla="*/ 0 w 960"/>
              <a:gd name="T19" fmla="*/ 848 h 984"/>
              <a:gd name="T20" fmla="*/ 0 w 960"/>
              <a:gd name="T21" fmla="*/ 128 h 984"/>
              <a:gd name="T22" fmla="*/ 411 w 960"/>
              <a:gd name="T23" fmla="*/ 128 h 984"/>
              <a:gd name="T24" fmla="*/ 397 w 960"/>
              <a:gd name="T25" fmla="*/ 83 h 984"/>
              <a:gd name="T26" fmla="*/ 480 w 960"/>
              <a:gd name="T27" fmla="*/ 0 h 984"/>
              <a:gd name="T28" fmla="*/ 563 w 960"/>
              <a:gd name="T29" fmla="*/ 83 h 984"/>
              <a:gd name="T30" fmla="*/ 549 w 960"/>
              <a:gd name="T31" fmla="*/ 128 h 984"/>
              <a:gd name="T32" fmla="*/ 960 w 960"/>
              <a:gd name="T33" fmla="*/ 128 h 984"/>
              <a:gd name="T34" fmla="*/ 960 w 960"/>
              <a:gd name="T35" fmla="*/ 418 h 984"/>
              <a:gd name="T36" fmla="*/ 916 w 960"/>
              <a:gd name="T37" fmla="*/ 405 h 984"/>
              <a:gd name="T38" fmla="*/ 833 w 960"/>
              <a:gd name="T39" fmla="*/ 488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0" h="984">
                <a:moveTo>
                  <a:pt x="833" y="488"/>
                </a:moveTo>
                <a:cubicBezTo>
                  <a:pt x="833" y="534"/>
                  <a:pt x="870" y="571"/>
                  <a:pt x="916" y="571"/>
                </a:cubicBezTo>
                <a:cubicBezTo>
                  <a:pt x="932" y="571"/>
                  <a:pt x="947" y="566"/>
                  <a:pt x="960" y="558"/>
                </a:cubicBezTo>
                <a:cubicBezTo>
                  <a:pt x="960" y="848"/>
                  <a:pt x="960" y="848"/>
                  <a:pt x="960" y="848"/>
                </a:cubicBezTo>
                <a:cubicBezTo>
                  <a:pt x="531" y="848"/>
                  <a:pt x="531" y="848"/>
                  <a:pt x="531" y="848"/>
                </a:cubicBezTo>
                <a:cubicBezTo>
                  <a:pt x="543" y="862"/>
                  <a:pt x="551" y="881"/>
                  <a:pt x="551" y="901"/>
                </a:cubicBezTo>
                <a:cubicBezTo>
                  <a:pt x="551" y="947"/>
                  <a:pt x="514" y="984"/>
                  <a:pt x="468" y="984"/>
                </a:cubicBezTo>
                <a:cubicBezTo>
                  <a:pt x="422" y="984"/>
                  <a:pt x="385" y="947"/>
                  <a:pt x="385" y="901"/>
                </a:cubicBezTo>
                <a:cubicBezTo>
                  <a:pt x="385" y="881"/>
                  <a:pt x="393" y="862"/>
                  <a:pt x="405" y="848"/>
                </a:cubicBezTo>
                <a:cubicBezTo>
                  <a:pt x="0" y="848"/>
                  <a:pt x="0" y="848"/>
                  <a:pt x="0" y="848"/>
                </a:cubicBezTo>
                <a:cubicBezTo>
                  <a:pt x="0" y="128"/>
                  <a:pt x="0" y="128"/>
                  <a:pt x="0" y="128"/>
                </a:cubicBezTo>
                <a:cubicBezTo>
                  <a:pt x="411" y="128"/>
                  <a:pt x="411" y="128"/>
                  <a:pt x="411" y="128"/>
                </a:cubicBezTo>
                <a:cubicBezTo>
                  <a:pt x="402" y="115"/>
                  <a:pt x="397" y="99"/>
                  <a:pt x="397" y="83"/>
                </a:cubicBezTo>
                <a:cubicBezTo>
                  <a:pt x="397" y="37"/>
                  <a:pt x="434" y="0"/>
                  <a:pt x="480" y="0"/>
                </a:cubicBezTo>
                <a:cubicBezTo>
                  <a:pt x="526" y="0"/>
                  <a:pt x="563" y="37"/>
                  <a:pt x="563" y="83"/>
                </a:cubicBezTo>
                <a:cubicBezTo>
                  <a:pt x="563" y="99"/>
                  <a:pt x="558" y="115"/>
                  <a:pt x="549" y="128"/>
                </a:cubicBezTo>
                <a:cubicBezTo>
                  <a:pt x="960" y="128"/>
                  <a:pt x="960" y="128"/>
                  <a:pt x="960" y="128"/>
                </a:cubicBezTo>
                <a:cubicBezTo>
                  <a:pt x="960" y="418"/>
                  <a:pt x="960" y="418"/>
                  <a:pt x="960" y="418"/>
                </a:cubicBezTo>
                <a:cubicBezTo>
                  <a:pt x="947" y="410"/>
                  <a:pt x="932" y="405"/>
                  <a:pt x="916" y="405"/>
                </a:cubicBezTo>
                <a:cubicBezTo>
                  <a:pt x="870" y="405"/>
                  <a:pt x="833" y="442"/>
                  <a:pt x="833" y="488"/>
                </a:cubicBez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0" name="Freeform 43"/>
          <p:cNvSpPr>
            <a:spLocks/>
          </p:cNvSpPr>
          <p:nvPr/>
        </p:nvSpPr>
        <p:spPr bwMode="auto">
          <a:xfrm>
            <a:off x="2645616" y="1879600"/>
            <a:ext cx="6497581" cy="3124200"/>
          </a:xfrm>
          <a:custGeom>
            <a:avLst/>
            <a:gdLst>
              <a:gd name="T0" fmla="*/ 1930 w 2046"/>
              <a:gd name="T1" fmla="*/ 475 h 984"/>
              <a:gd name="T2" fmla="*/ 2012 w 2046"/>
              <a:gd name="T3" fmla="*/ 557 h 984"/>
              <a:gd name="T4" fmla="*/ 2046 w 2046"/>
              <a:gd name="T5" fmla="*/ 550 h 984"/>
              <a:gd name="T6" fmla="*/ 2046 w 2046"/>
              <a:gd name="T7" fmla="*/ 848 h 984"/>
              <a:gd name="T8" fmla="*/ 1644 w 2046"/>
              <a:gd name="T9" fmla="*/ 848 h 984"/>
              <a:gd name="T10" fmla="*/ 1649 w 2046"/>
              <a:gd name="T11" fmla="*/ 819 h 984"/>
              <a:gd name="T12" fmla="*/ 1566 w 2046"/>
              <a:gd name="T13" fmla="*/ 736 h 984"/>
              <a:gd name="T14" fmla="*/ 1484 w 2046"/>
              <a:gd name="T15" fmla="*/ 819 h 984"/>
              <a:gd name="T16" fmla="*/ 1489 w 2046"/>
              <a:gd name="T17" fmla="*/ 848 h 984"/>
              <a:gd name="T18" fmla="*/ 670 w 2046"/>
              <a:gd name="T19" fmla="*/ 848 h 984"/>
              <a:gd name="T20" fmla="*/ 689 w 2046"/>
              <a:gd name="T21" fmla="*/ 901 h 984"/>
              <a:gd name="T22" fmla="*/ 607 w 2046"/>
              <a:gd name="T23" fmla="*/ 984 h 984"/>
              <a:gd name="T24" fmla="*/ 524 w 2046"/>
              <a:gd name="T25" fmla="*/ 901 h 984"/>
              <a:gd name="T26" fmla="*/ 544 w 2046"/>
              <a:gd name="T27" fmla="*/ 848 h 984"/>
              <a:gd name="T28" fmla="*/ 127 w 2046"/>
              <a:gd name="T29" fmla="*/ 848 h 984"/>
              <a:gd name="T30" fmla="*/ 127 w 2046"/>
              <a:gd name="T31" fmla="*/ 558 h 984"/>
              <a:gd name="T32" fmla="*/ 83 w 2046"/>
              <a:gd name="T33" fmla="*/ 571 h 984"/>
              <a:gd name="T34" fmla="*/ 0 w 2046"/>
              <a:gd name="T35" fmla="*/ 488 h 984"/>
              <a:gd name="T36" fmla="*/ 83 w 2046"/>
              <a:gd name="T37" fmla="*/ 405 h 984"/>
              <a:gd name="T38" fmla="*/ 127 w 2046"/>
              <a:gd name="T39" fmla="*/ 418 h 984"/>
              <a:gd name="T40" fmla="*/ 127 w 2046"/>
              <a:gd name="T41" fmla="*/ 128 h 984"/>
              <a:gd name="T42" fmla="*/ 540 w 2046"/>
              <a:gd name="T43" fmla="*/ 128 h 984"/>
              <a:gd name="T44" fmla="*/ 524 w 2046"/>
              <a:gd name="T45" fmla="*/ 177 h 984"/>
              <a:gd name="T46" fmla="*/ 607 w 2046"/>
              <a:gd name="T47" fmla="*/ 260 h 984"/>
              <a:gd name="T48" fmla="*/ 689 w 2046"/>
              <a:gd name="T49" fmla="*/ 177 h 984"/>
              <a:gd name="T50" fmla="*/ 673 w 2046"/>
              <a:gd name="T51" fmla="*/ 128 h 984"/>
              <a:gd name="T52" fmla="*/ 1601 w 2046"/>
              <a:gd name="T53" fmla="*/ 128 h 984"/>
              <a:gd name="T54" fmla="*/ 1587 w 2046"/>
              <a:gd name="T55" fmla="*/ 83 h 984"/>
              <a:gd name="T56" fmla="*/ 1670 w 2046"/>
              <a:gd name="T57" fmla="*/ 0 h 984"/>
              <a:gd name="T58" fmla="*/ 1753 w 2046"/>
              <a:gd name="T59" fmla="*/ 83 h 984"/>
              <a:gd name="T60" fmla="*/ 1739 w 2046"/>
              <a:gd name="T61" fmla="*/ 128 h 984"/>
              <a:gd name="T62" fmla="*/ 2046 w 2046"/>
              <a:gd name="T63" fmla="*/ 128 h 984"/>
              <a:gd name="T64" fmla="*/ 2046 w 2046"/>
              <a:gd name="T65" fmla="*/ 399 h 984"/>
              <a:gd name="T66" fmla="*/ 2012 w 2046"/>
              <a:gd name="T67" fmla="*/ 392 h 984"/>
              <a:gd name="T68" fmla="*/ 1930 w 2046"/>
              <a:gd name="T69" fmla="*/ 47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6" h="984">
                <a:moveTo>
                  <a:pt x="1930" y="475"/>
                </a:moveTo>
                <a:cubicBezTo>
                  <a:pt x="1930" y="520"/>
                  <a:pt x="1967" y="557"/>
                  <a:pt x="2012" y="557"/>
                </a:cubicBezTo>
                <a:cubicBezTo>
                  <a:pt x="2024" y="557"/>
                  <a:pt x="2036" y="555"/>
                  <a:pt x="2046" y="550"/>
                </a:cubicBezTo>
                <a:cubicBezTo>
                  <a:pt x="2046" y="848"/>
                  <a:pt x="2046" y="848"/>
                  <a:pt x="2046" y="848"/>
                </a:cubicBezTo>
                <a:cubicBezTo>
                  <a:pt x="1644" y="848"/>
                  <a:pt x="1644" y="848"/>
                  <a:pt x="1644" y="848"/>
                </a:cubicBezTo>
                <a:cubicBezTo>
                  <a:pt x="1647" y="839"/>
                  <a:pt x="1649" y="829"/>
                  <a:pt x="1649" y="819"/>
                </a:cubicBezTo>
                <a:cubicBezTo>
                  <a:pt x="1649" y="773"/>
                  <a:pt x="1612" y="736"/>
                  <a:pt x="1566" y="736"/>
                </a:cubicBezTo>
                <a:cubicBezTo>
                  <a:pt x="1521" y="736"/>
                  <a:pt x="1484" y="773"/>
                  <a:pt x="1484" y="819"/>
                </a:cubicBezTo>
                <a:cubicBezTo>
                  <a:pt x="1484" y="829"/>
                  <a:pt x="1486" y="839"/>
                  <a:pt x="1489" y="848"/>
                </a:cubicBezTo>
                <a:cubicBezTo>
                  <a:pt x="670" y="848"/>
                  <a:pt x="670" y="848"/>
                  <a:pt x="670" y="848"/>
                </a:cubicBezTo>
                <a:cubicBezTo>
                  <a:pt x="682" y="862"/>
                  <a:pt x="689" y="881"/>
                  <a:pt x="689" y="901"/>
                </a:cubicBezTo>
                <a:cubicBezTo>
                  <a:pt x="689" y="947"/>
                  <a:pt x="652" y="984"/>
                  <a:pt x="607" y="984"/>
                </a:cubicBezTo>
                <a:cubicBezTo>
                  <a:pt x="561" y="984"/>
                  <a:pt x="524" y="947"/>
                  <a:pt x="524" y="901"/>
                </a:cubicBezTo>
                <a:cubicBezTo>
                  <a:pt x="524" y="881"/>
                  <a:pt x="531" y="862"/>
                  <a:pt x="544" y="848"/>
                </a:cubicBezTo>
                <a:cubicBezTo>
                  <a:pt x="127" y="848"/>
                  <a:pt x="127" y="848"/>
                  <a:pt x="127" y="848"/>
                </a:cubicBezTo>
                <a:cubicBezTo>
                  <a:pt x="127" y="558"/>
                  <a:pt x="127" y="558"/>
                  <a:pt x="127" y="558"/>
                </a:cubicBezTo>
                <a:cubicBezTo>
                  <a:pt x="114" y="566"/>
                  <a:pt x="99" y="571"/>
                  <a:pt x="83" y="571"/>
                </a:cubicBezTo>
                <a:cubicBezTo>
                  <a:pt x="37" y="571"/>
                  <a:pt x="0" y="534"/>
                  <a:pt x="0" y="488"/>
                </a:cubicBezTo>
                <a:cubicBezTo>
                  <a:pt x="0" y="442"/>
                  <a:pt x="37" y="405"/>
                  <a:pt x="83" y="405"/>
                </a:cubicBezTo>
                <a:cubicBezTo>
                  <a:pt x="99" y="405"/>
                  <a:pt x="114" y="410"/>
                  <a:pt x="127" y="418"/>
                </a:cubicBezTo>
                <a:cubicBezTo>
                  <a:pt x="127" y="128"/>
                  <a:pt x="127" y="128"/>
                  <a:pt x="127" y="128"/>
                </a:cubicBezTo>
                <a:cubicBezTo>
                  <a:pt x="540" y="128"/>
                  <a:pt x="540" y="128"/>
                  <a:pt x="540" y="128"/>
                </a:cubicBezTo>
                <a:cubicBezTo>
                  <a:pt x="530" y="142"/>
                  <a:pt x="524" y="159"/>
                  <a:pt x="524" y="177"/>
                </a:cubicBezTo>
                <a:cubicBezTo>
                  <a:pt x="524" y="223"/>
                  <a:pt x="561" y="260"/>
                  <a:pt x="607" y="260"/>
                </a:cubicBezTo>
                <a:cubicBezTo>
                  <a:pt x="652" y="260"/>
                  <a:pt x="689" y="223"/>
                  <a:pt x="689" y="177"/>
                </a:cubicBezTo>
                <a:cubicBezTo>
                  <a:pt x="689" y="159"/>
                  <a:pt x="683" y="142"/>
                  <a:pt x="673" y="128"/>
                </a:cubicBezTo>
                <a:cubicBezTo>
                  <a:pt x="1601" y="128"/>
                  <a:pt x="1601" y="128"/>
                  <a:pt x="1601" y="128"/>
                </a:cubicBezTo>
                <a:cubicBezTo>
                  <a:pt x="1592" y="115"/>
                  <a:pt x="1587" y="99"/>
                  <a:pt x="1587" y="83"/>
                </a:cubicBezTo>
                <a:cubicBezTo>
                  <a:pt x="1587" y="37"/>
                  <a:pt x="1625" y="0"/>
                  <a:pt x="1670" y="0"/>
                </a:cubicBezTo>
                <a:cubicBezTo>
                  <a:pt x="1716" y="0"/>
                  <a:pt x="1753" y="37"/>
                  <a:pt x="1753" y="83"/>
                </a:cubicBezTo>
                <a:cubicBezTo>
                  <a:pt x="1753" y="99"/>
                  <a:pt x="1748" y="115"/>
                  <a:pt x="1739" y="128"/>
                </a:cubicBezTo>
                <a:cubicBezTo>
                  <a:pt x="2046" y="128"/>
                  <a:pt x="2046" y="128"/>
                  <a:pt x="2046" y="128"/>
                </a:cubicBezTo>
                <a:cubicBezTo>
                  <a:pt x="2046" y="399"/>
                  <a:pt x="2046" y="399"/>
                  <a:pt x="2046" y="399"/>
                </a:cubicBezTo>
                <a:cubicBezTo>
                  <a:pt x="2036" y="395"/>
                  <a:pt x="2024" y="392"/>
                  <a:pt x="2012" y="392"/>
                </a:cubicBezTo>
                <a:cubicBezTo>
                  <a:pt x="1967" y="392"/>
                  <a:pt x="1930" y="429"/>
                  <a:pt x="1930" y="475"/>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a:noFill/>
          </a:ln>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1" name="Freeform 44"/>
          <p:cNvSpPr>
            <a:spLocks/>
          </p:cNvSpPr>
          <p:nvPr/>
        </p:nvSpPr>
        <p:spPr bwMode="auto">
          <a:xfrm>
            <a:off x="8775349" y="2286000"/>
            <a:ext cx="3416652" cy="2286000"/>
          </a:xfrm>
          <a:custGeom>
            <a:avLst/>
            <a:gdLst>
              <a:gd name="T0" fmla="*/ 1076 w 1076"/>
              <a:gd name="T1" fmla="*/ 0 h 720"/>
              <a:gd name="T2" fmla="*/ 1076 w 1076"/>
              <a:gd name="T3" fmla="*/ 720 h 720"/>
              <a:gd name="T4" fmla="*/ 673 w 1076"/>
              <a:gd name="T5" fmla="*/ 720 h 720"/>
              <a:gd name="T6" fmla="*/ 679 w 1076"/>
              <a:gd name="T7" fmla="*/ 691 h 720"/>
              <a:gd name="T8" fmla="*/ 679 w 1076"/>
              <a:gd name="T9" fmla="*/ 685 h 720"/>
              <a:gd name="T10" fmla="*/ 679 w 1076"/>
              <a:gd name="T11" fmla="*/ 679 h 720"/>
              <a:gd name="T12" fmla="*/ 596 w 1076"/>
              <a:gd name="T13" fmla="*/ 596 h 720"/>
              <a:gd name="T14" fmla="*/ 513 w 1076"/>
              <a:gd name="T15" fmla="*/ 679 h 720"/>
              <a:gd name="T16" fmla="*/ 514 w 1076"/>
              <a:gd name="T17" fmla="*/ 685 h 720"/>
              <a:gd name="T18" fmla="*/ 513 w 1076"/>
              <a:gd name="T19" fmla="*/ 691 h 720"/>
              <a:gd name="T20" fmla="*/ 519 w 1076"/>
              <a:gd name="T21" fmla="*/ 720 h 720"/>
              <a:gd name="T22" fmla="*/ 116 w 1076"/>
              <a:gd name="T23" fmla="*/ 720 h 720"/>
              <a:gd name="T24" fmla="*/ 116 w 1076"/>
              <a:gd name="T25" fmla="*/ 422 h 720"/>
              <a:gd name="T26" fmla="*/ 82 w 1076"/>
              <a:gd name="T27" fmla="*/ 429 h 720"/>
              <a:gd name="T28" fmla="*/ 0 w 1076"/>
              <a:gd name="T29" fmla="*/ 347 h 720"/>
              <a:gd name="T30" fmla="*/ 82 w 1076"/>
              <a:gd name="T31" fmla="*/ 264 h 720"/>
              <a:gd name="T32" fmla="*/ 116 w 1076"/>
              <a:gd name="T33" fmla="*/ 271 h 720"/>
              <a:gd name="T34" fmla="*/ 116 w 1076"/>
              <a:gd name="T35" fmla="*/ 0 h 720"/>
              <a:gd name="T36" fmla="*/ 522 w 1076"/>
              <a:gd name="T37" fmla="*/ 0 h 720"/>
              <a:gd name="T38" fmla="*/ 513 w 1076"/>
              <a:gd name="T39" fmla="*/ 37 h 720"/>
              <a:gd name="T40" fmla="*/ 596 w 1076"/>
              <a:gd name="T41" fmla="*/ 120 h 720"/>
              <a:gd name="T42" fmla="*/ 679 w 1076"/>
              <a:gd name="T43" fmla="*/ 37 h 720"/>
              <a:gd name="T44" fmla="*/ 670 w 1076"/>
              <a:gd name="T45" fmla="*/ 0 h 720"/>
              <a:gd name="T46" fmla="*/ 1076 w 1076"/>
              <a:gd name="T4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6" h="720">
                <a:moveTo>
                  <a:pt x="1076" y="0"/>
                </a:moveTo>
                <a:cubicBezTo>
                  <a:pt x="1076" y="720"/>
                  <a:pt x="1076" y="720"/>
                  <a:pt x="1076" y="720"/>
                </a:cubicBezTo>
                <a:cubicBezTo>
                  <a:pt x="673" y="720"/>
                  <a:pt x="673" y="720"/>
                  <a:pt x="673" y="720"/>
                </a:cubicBezTo>
                <a:cubicBezTo>
                  <a:pt x="677" y="711"/>
                  <a:pt x="679" y="701"/>
                  <a:pt x="679" y="691"/>
                </a:cubicBezTo>
                <a:cubicBezTo>
                  <a:pt x="679" y="689"/>
                  <a:pt x="679" y="687"/>
                  <a:pt x="679" y="685"/>
                </a:cubicBezTo>
                <a:cubicBezTo>
                  <a:pt x="679" y="683"/>
                  <a:pt x="679" y="681"/>
                  <a:pt x="679" y="679"/>
                </a:cubicBezTo>
                <a:cubicBezTo>
                  <a:pt x="679" y="633"/>
                  <a:pt x="642" y="596"/>
                  <a:pt x="596" y="596"/>
                </a:cubicBezTo>
                <a:cubicBezTo>
                  <a:pt x="551" y="596"/>
                  <a:pt x="513" y="633"/>
                  <a:pt x="513" y="679"/>
                </a:cubicBezTo>
                <a:cubicBezTo>
                  <a:pt x="513" y="681"/>
                  <a:pt x="514" y="683"/>
                  <a:pt x="514" y="685"/>
                </a:cubicBezTo>
                <a:cubicBezTo>
                  <a:pt x="514" y="687"/>
                  <a:pt x="513" y="689"/>
                  <a:pt x="513" y="691"/>
                </a:cubicBezTo>
                <a:cubicBezTo>
                  <a:pt x="513" y="701"/>
                  <a:pt x="515" y="711"/>
                  <a:pt x="519" y="720"/>
                </a:cubicBezTo>
                <a:cubicBezTo>
                  <a:pt x="116" y="720"/>
                  <a:pt x="116" y="720"/>
                  <a:pt x="116" y="720"/>
                </a:cubicBezTo>
                <a:cubicBezTo>
                  <a:pt x="116" y="422"/>
                  <a:pt x="116" y="422"/>
                  <a:pt x="116" y="422"/>
                </a:cubicBezTo>
                <a:cubicBezTo>
                  <a:pt x="106" y="427"/>
                  <a:pt x="94" y="429"/>
                  <a:pt x="82" y="429"/>
                </a:cubicBezTo>
                <a:cubicBezTo>
                  <a:pt x="37" y="429"/>
                  <a:pt x="0" y="392"/>
                  <a:pt x="0" y="347"/>
                </a:cubicBezTo>
                <a:cubicBezTo>
                  <a:pt x="0" y="301"/>
                  <a:pt x="37" y="264"/>
                  <a:pt x="82" y="264"/>
                </a:cubicBezTo>
                <a:cubicBezTo>
                  <a:pt x="94" y="264"/>
                  <a:pt x="106" y="267"/>
                  <a:pt x="116" y="271"/>
                </a:cubicBezTo>
                <a:cubicBezTo>
                  <a:pt x="116" y="0"/>
                  <a:pt x="116" y="0"/>
                  <a:pt x="116" y="0"/>
                </a:cubicBezTo>
                <a:cubicBezTo>
                  <a:pt x="522" y="0"/>
                  <a:pt x="522" y="0"/>
                  <a:pt x="522" y="0"/>
                </a:cubicBezTo>
                <a:cubicBezTo>
                  <a:pt x="517" y="11"/>
                  <a:pt x="513" y="24"/>
                  <a:pt x="513" y="37"/>
                </a:cubicBezTo>
                <a:cubicBezTo>
                  <a:pt x="513" y="83"/>
                  <a:pt x="551" y="120"/>
                  <a:pt x="596" y="120"/>
                </a:cubicBezTo>
                <a:cubicBezTo>
                  <a:pt x="642" y="120"/>
                  <a:pt x="679" y="83"/>
                  <a:pt x="679" y="37"/>
                </a:cubicBezTo>
                <a:cubicBezTo>
                  <a:pt x="679" y="24"/>
                  <a:pt x="676" y="11"/>
                  <a:pt x="670" y="0"/>
                </a:cubicBezTo>
                <a:lnTo>
                  <a:pt x="1076" y="0"/>
                </a:ln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2" name="Freeform 45"/>
          <p:cNvSpPr>
            <a:spLocks/>
          </p:cNvSpPr>
          <p:nvPr/>
        </p:nvSpPr>
        <p:spPr bwMode="auto">
          <a:xfrm>
            <a:off x="10404161" y="4460875"/>
            <a:ext cx="38552" cy="111125"/>
          </a:xfrm>
          <a:custGeom>
            <a:avLst/>
            <a:gdLst>
              <a:gd name="T0" fmla="*/ 6 w 12"/>
              <a:gd name="T1" fmla="*/ 23 h 35"/>
              <a:gd name="T2" fmla="*/ 12 w 12"/>
              <a:gd name="T3" fmla="*/ 35 h 35"/>
              <a:gd name="T4" fmla="*/ 6 w 12"/>
              <a:gd name="T5" fmla="*/ 35 h 35"/>
              <a:gd name="T6" fmla="*/ 0 w 12"/>
              <a:gd name="T7" fmla="*/ 6 h 35"/>
              <a:gd name="T8" fmla="*/ 1 w 12"/>
              <a:gd name="T9" fmla="*/ 0 h 35"/>
              <a:gd name="T10" fmla="*/ 6 w 12"/>
              <a:gd name="T11" fmla="*/ 23 h 35"/>
            </a:gdLst>
            <a:ahLst/>
            <a:cxnLst>
              <a:cxn ang="0">
                <a:pos x="T0" y="T1"/>
              </a:cxn>
              <a:cxn ang="0">
                <a:pos x="T2" y="T3"/>
              </a:cxn>
              <a:cxn ang="0">
                <a:pos x="T4" y="T5"/>
              </a:cxn>
              <a:cxn ang="0">
                <a:pos x="T6" y="T7"/>
              </a:cxn>
              <a:cxn ang="0">
                <a:pos x="T8" y="T9"/>
              </a:cxn>
              <a:cxn ang="0">
                <a:pos x="T10" y="T11"/>
              </a:cxn>
            </a:cxnLst>
            <a:rect l="0" t="0" r="r" b="b"/>
            <a:pathLst>
              <a:path w="12" h="35">
                <a:moveTo>
                  <a:pt x="6" y="23"/>
                </a:moveTo>
                <a:cubicBezTo>
                  <a:pt x="7" y="27"/>
                  <a:pt x="9" y="31"/>
                  <a:pt x="12" y="35"/>
                </a:cubicBezTo>
                <a:cubicBezTo>
                  <a:pt x="6" y="35"/>
                  <a:pt x="6" y="35"/>
                  <a:pt x="6" y="35"/>
                </a:cubicBezTo>
                <a:cubicBezTo>
                  <a:pt x="2" y="26"/>
                  <a:pt x="0" y="16"/>
                  <a:pt x="0" y="6"/>
                </a:cubicBezTo>
                <a:cubicBezTo>
                  <a:pt x="0" y="4"/>
                  <a:pt x="1" y="2"/>
                  <a:pt x="1" y="0"/>
                </a:cubicBezTo>
                <a:cubicBezTo>
                  <a:pt x="1" y="8"/>
                  <a:pt x="3" y="16"/>
                  <a:pt x="6" y="23"/>
                </a:cubicBezTo>
                <a:close/>
              </a:path>
            </a:pathLst>
          </a:custGeom>
          <a:gradFill>
            <a:gsLst>
              <a:gs pos="0">
                <a:schemeClr val="bg2"/>
              </a:gs>
              <a:gs pos="100000">
                <a:schemeClr val="bg2">
                  <a:shade val="100000"/>
                  <a:satMod val="115000"/>
                  <a:lumMod val="87000"/>
                </a:schemeClr>
              </a:gs>
            </a:gsLst>
            <a:lin ang="13500000" scaled="1"/>
          </a:gra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3" name="Freeform 46"/>
          <p:cNvSpPr>
            <a:spLocks/>
          </p:cNvSpPr>
          <p:nvPr/>
        </p:nvSpPr>
        <p:spPr bwMode="auto">
          <a:xfrm>
            <a:off x="10895697" y="4460875"/>
            <a:ext cx="35339" cy="111125"/>
          </a:xfrm>
          <a:custGeom>
            <a:avLst/>
            <a:gdLst>
              <a:gd name="T0" fmla="*/ 11 w 11"/>
              <a:gd name="T1" fmla="*/ 6 h 35"/>
              <a:gd name="T2" fmla="*/ 5 w 11"/>
              <a:gd name="T3" fmla="*/ 35 h 35"/>
              <a:gd name="T4" fmla="*/ 0 w 11"/>
              <a:gd name="T5" fmla="*/ 35 h 35"/>
              <a:gd name="T6" fmla="*/ 5 w 11"/>
              <a:gd name="T7" fmla="*/ 23 h 35"/>
              <a:gd name="T8" fmla="*/ 11 w 11"/>
              <a:gd name="T9" fmla="*/ 0 h 35"/>
              <a:gd name="T10" fmla="*/ 11 w 11"/>
              <a:gd name="T11" fmla="*/ 6 h 35"/>
            </a:gdLst>
            <a:ahLst/>
            <a:cxnLst>
              <a:cxn ang="0">
                <a:pos x="T0" y="T1"/>
              </a:cxn>
              <a:cxn ang="0">
                <a:pos x="T2" y="T3"/>
              </a:cxn>
              <a:cxn ang="0">
                <a:pos x="T4" y="T5"/>
              </a:cxn>
              <a:cxn ang="0">
                <a:pos x="T6" y="T7"/>
              </a:cxn>
              <a:cxn ang="0">
                <a:pos x="T8" y="T9"/>
              </a:cxn>
              <a:cxn ang="0">
                <a:pos x="T10" y="T11"/>
              </a:cxn>
            </a:cxnLst>
            <a:rect l="0" t="0" r="r" b="b"/>
            <a:pathLst>
              <a:path w="11" h="35">
                <a:moveTo>
                  <a:pt x="11" y="6"/>
                </a:moveTo>
                <a:cubicBezTo>
                  <a:pt x="11" y="16"/>
                  <a:pt x="9" y="26"/>
                  <a:pt x="5" y="35"/>
                </a:cubicBezTo>
                <a:cubicBezTo>
                  <a:pt x="0" y="35"/>
                  <a:pt x="0" y="35"/>
                  <a:pt x="0" y="35"/>
                </a:cubicBezTo>
                <a:cubicBezTo>
                  <a:pt x="2" y="31"/>
                  <a:pt x="4" y="27"/>
                  <a:pt x="5" y="23"/>
                </a:cubicBezTo>
                <a:cubicBezTo>
                  <a:pt x="8" y="16"/>
                  <a:pt x="10" y="8"/>
                  <a:pt x="11" y="0"/>
                </a:cubicBezTo>
                <a:cubicBezTo>
                  <a:pt x="11" y="2"/>
                  <a:pt x="11" y="4"/>
                  <a:pt x="11" y="6"/>
                </a:cubicBezTo>
                <a:close/>
              </a:path>
            </a:pathLst>
          </a:custGeom>
          <a:gradFill>
            <a:gsLst>
              <a:gs pos="0">
                <a:schemeClr val="bg2"/>
              </a:gs>
              <a:gs pos="100000">
                <a:schemeClr val="bg2">
                  <a:shade val="100000"/>
                  <a:satMod val="115000"/>
                  <a:lumMod val="87000"/>
                </a:schemeClr>
              </a:gs>
            </a:gsLst>
            <a:lin ang="13500000" scaled="1"/>
          </a:gra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4" name="Freeform 47"/>
          <p:cNvSpPr>
            <a:spLocks/>
          </p:cNvSpPr>
          <p:nvPr/>
        </p:nvSpPr>
        <p:spPr bwMode="auto">
          <a:xfrm>
            <a:off x="1" y="4572000"/>
            <a:ext cx="3432715" cy="2286000"/>
          </a:xfrm>
          <a:custGeom>
            <a:avLst/>
            <a:gdLst>
              <a:gd name="T0" fmla="*/ 1081 w 1081"/>
              <a:gd name="T1" fmla="*/ 341 h 720"/>
              <a:gd name="T2" fmla="*/ 999 w 1081"/>
              <a:gd name="T3" fmla="*/ 424 h 720"/>
              <a:gd name="T4" fmla="*/ 960 w 1081"/>
              <a:gd name="T5" fmla="*/ 414 h 720"/>
              <a:gd name="T6" fmla="*/ 960 w 1081"/>
              <a:gd name="T7" fmla="*/ 720 h 720"/>
              <a:gd name="T8" fmla="*/ 0 w 1081"/>
              <a:gd name="T9" fmla="*/ 720 h 720"/>
              <a:gd name="T10" fmla="*/ 0 w 1081"/>
              <a:gd name="T11" fmla="*/ 0 h 720"/>
              <a:gd name="T12" fmla="*/ 405 w 1081"/>
              <a:gd name="T13" fmla="*/ 0 h 720"/>
              <a:gd name="T14" fmla="*/ 385 w 1081"/>
              <a:gd name="T15" fmla="*/ 53 h 720"/>
              <a:gd name="T16" fmla="*/ 468 w 1081"/>
              <a:gd name="T17" fmla="*/ 136 h 720"/>
              <a:gd name="T18" fmla="*/ 551 w 1081"/>
              <a:gd name="T19" fmla="*/ 53 h 720"/>
              <a:gd name="T20" fmla="*/ 531 w 1081"/>
              <a:gd name="T21" fmla="*/ 0 h 720"/>
              <a:gd name="T22" fmla="*/ 960 w 1081"/>
              <a:gd name="T23" fmla="*/ 0 h 720"/>
              <a:gd name="T24" fmla="*/ 960 w 1081"/>
              <a:gd name="T25" fmla="*/ 268 h 720"/>
              <a:gd name="T26" fmla="*/ 999 w 1081"/>
              <a:gd name="T27" fmla="*/ 259 h 720"/>
              <a:gd name="T28" fmla="*/ 1081 w 1081"/>
              <a:gd name="T29" fmla="*/ 34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1" h="720">
                <a:moveTo>
                  <a:pt x="1081" y="341"/>
                </a:moveTo>
                <a:cubicBezTo>
                  <a:pt x="1081" y="387"/>
                  <a:pt x="1044" y="424"/>
                  <a:pt x="999" y="424"/>
                </a:cubicBezTo>
                <a:cubicBezTo>
                  <a:pt x="985" y="424"/>
                  <a:pt x="971" y="420"/>
                  <a:pt x="960" y="414"/>
                </a:cubicBezTo>
                <a:cubicBezTo>
                  <a:pt x="960" y="720"/>
                  <a:pt x="960" y="720"/>
                  <a:pt x="960" y="720"/>
                </a:cubicBezTo>
                <a:cubicBezTo>
                  <a:pt x="0" y="720"/>
                  <a:pt x="0" y="720"/>
                  <a:pt x="0" y="720"/>
                </a:cubicBezTo>
                <a:cubicBezTo>
                  <a:pt x="0" y="0"/>
                  <a:pt x="0" y="0"/>
                  <a:pt x="0" y="0"/>
                </a:cubicBezTo>
                <a:cubicBezTo>
                  <a:pt x="405" y="0"/>
                  <a:pt x="405" y="0"/>
                  <a:pt x="405" y="0"/>
                </a:cubicBezTo>
                <a:cubicBezTo>
                  <a:pt x="393" y="14"/>
                  <a:pt x="385" y="33"/>
                  <a:pt x="385" y="53"/>
                </a:cubicBezTo>
                <a:cubicBezTo>
                  <a:pt x="385" y="99"/>
                  <a:pt x="422" y="136"/>
                  <a:pt x="468" y="136"/>
                </a:cubicBezTo>
                <a:cubicBezTo>
                  <a:pt x="514" y="136"/>
                  <a:pt x="551" y="99"/>
                  <a:pt x="551" y="53"/>
                </a:cubicBezTo>
                <a:cubicBezTo>
                  <a:pt x="551" y="33"/>
                  <a:pt x="543" y="14"/>
                  <a:pt x="531" y="0"/>
                </a:cubicBezTo>
                <a:cubicBezTo>
                  <a:pt x="960" y="0"/>
                  <a:pt x="960" y="0"/>
                  <a:pt x="960" y="0"/>
                </a:cubicBezTo>
                <a:cubicBezTo>
                  <a:pt x="960" y="268"/>
                  <a:pt x="960" y="268"/>
                  <a:pt x="960" y="268"/>
                </a:cubicBezTo>
                <a:cubicBezTo>
                  <a:pt x="971" y="262"/>
                  <a:pt x="985" y="259"/>
                  <a:pt x="999" y="259"/>
                </a:cubicBezTo>
                <a:cubicBezTo>
                  <a:pt x="1044" y="259"/>
                  <a:pt x="1081" y="296"/>
                  <a:pt x="1081" y="341"/>
                </a:cubicBez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5" name="Freeform 48"/>
          <p:cNvSpPr>
            <a:spLocks/>
          </p:cNvSpPr>
          <p:nvPr/>
        </p:nvSpPr>
        <p:spPr bwMode="auto">
          <a:xfrm>
            <a:off x="3048805" y="4572000"/>
            <a:ext cx="3435927" cy="2286000"/>
          </a:xfrm>
          <a:custGeom>
            <a:avLst/>
            <a:gdLst>
              <a:gd name="T0" fmla="*/ 1082 w 1082"/>
              <a:gd name="T1" fmla="*/ 341 h 720"/>
              <a:gd name="T2" fmla="*/ 1000 w 1082"/>
              <a:gd name="T3" fmla="*/ 424 h 720"/>
              <a:gd name="T4" fmla="*/ 960 w 1082"/>
              <a:gd name="T5" fmla="*/ 414 h 720"/>
              <a:gd name="T6" fmla="*/ 960 w 1082"/>
              <a:gd name="T7" fmla="*/ 720 h 720"/>
              <a:gd name="T8" fmla="*/ 0 w 1082"/>
              <a:gd name="T9" fmla="*/ 720 h 720"/>
              <a:gd name="T10" fmla="*/ 0 w 1082"/>
              <a:gd name="T11" fmla="*/ 414 h 720"/>
              <a:gd name="T12" fmla="*/ 39 w 1082"/>
              <a:gd name="T13" fmla="*/ 424 h 720"/>
              <a:gd name="T14" fmla="*/ 121 w 1082"/>
              <a:gd name="T15" fmla="*/ 341 h 720"/>
              <a:gd name="T16" fmla="*/ 39 w 1082"/>
              <a:gd name="T17" fmla="*/ 259 h 720"/>
              <a:gd name="T18" fmla="*/ 0 w 1082"/>
              <a:gd name="T19" fmla="*/ 268 h 720"/>
              <a:gd name="T20" fmla="*/ 0 w 1082"/>
              <a:gd name="T21" fmla="*/ 0 h 720"/>
              <a:gd name="T22" fmla="*/ 417 w 1082"/>
              <a:gd name="T23" fmla="*/ 0 h 720"/>
              <a:gd name="T24" fmla="*/ 397 w 1082"/>
              <a:gd name="T25" fmla="*/ 53 h 720"/>
              <a:gd name="T26" fmla="*/ 480 w 1082"/>
              <a:gd name="T27" fmla="*/ 136 h 720"/>
              <a:gd name="T28" fmla="*/ 562 w 1082"/>
              <a:gd name="T29" fmla="*/ 53 h 720"/>
              <a:gd name="T30" fmla="*/ 543 w 1082"/>
              <a:gd name="T31" fmla="*/ 0 h 720"/>
              <a:gd name="T32" fmla="*/ 960 w 1082"/>
              <a:gd name="T33" fmla="*/ 0 h 720"/>
              <a:gd name="T34" fmla="*/ 960 w 1082"/>
              <a:gd name="T35" fmla="*/ 269 h 720"/>
              <a:gd name="T36" fmla="*/ 1000 w 1082"/>
              <a:gd name="T37" fmla="*/ 259 h 720"/>
              <a:gd name="T38" fmla="*/ 1082 w 1082"/>
              <a:gd name="T39" fmla="*/ 34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2" h="720">
                <a:moveTo>
                  <a:pt x="1082" y="341"/>
                </a:moveTo>
                <a:cubicBezTo>
                  <a:pt x="1082" y="387"/>
                  <a:pt x="1045" y="424"/>
                  <a:pt x="1000" y="424"/>
                </a:cubicBezTo>
                <a:cubicBezTo>
                  <a:pt x="985" y="424"/>
                  <a:pt x="971" y="420"/>
                  <a:pt x="960" y="414"/>
                </a:cubicBezTo>
                <a:cubicBezTo>
                  <a:pt x="960" y="720"/>
                  <a:pt x="960" y="720"/>
                  <a:pt x="960" y="720"/>
                </a:cubicBezTo>
                <a:cubicBezTo>
                  <a:pt x="0" y="720"/>
                  <a:pt x="0" y="720"/>
                  <a:pt x="0" y="720"/>
                </a:cubicBezTo>
                <a:cubicBezTo>
                  <a:pt x="0" y="414"/>
                  <a:pt x="0" y="414"/>
                  <a:pt x="0" y="414"/>
                </a:cubicBezTo>
                <a:cubicBezTo>
                  <a:pt x="11" y="420"/>
                  <a:pt x="25" y="424"/>
                  <a:pt x="39" y="424"/>
                </a:cubicBezTo>
                <a:cubicBezTo>
                  <a:pt x="84" y="424"/>
                  <a:pt x="121" y="387"/>
                  <a:pt x="121" y="341"/>
                </a:cubicBezTo>
                <a:cubicBezTo>
                  <a:pt x="121" y="296"/>
                  <a:pt x="84" y="259"/>
                  <a:pt x="39" y="259"/>
                </a:cubicBezTo>
                <a:cubicBezTo>
                  <a:pt x="25" y="259"/>
                  <a:pt x="11" y="262"/>
                  <a:pt x="0" y="268"/>
                </a:cubicBezTo>
                <a:cubicBezTo>
                  <a:pt x="0" y="0"/>
                  <a:pt x="0" y="0"/>
                  <a:pt x="0" y="0"/>
                </a:cubicBezTo>
                <a:cubicBezTo>
                  <a:pt x="417" y="0"/>
                  <a:pt x="417" y="0"/>
                  <a:pt x="417" y="0"/>
                </a:cubicBezTo>
                <a:cubicBezTo>
                  <a:pt x="404" y="14"/>
                  <a:pt x="397" y="33"/>
                  <a:pt x="397" y="53"/>
                </a:cubicBezTo>
                <a:cubicBezTo>
                  <a:pt x="397" y="99"/>
                  <a:pt x="434" y="136"/>
                  <a:pt x="480" y="136"/>
                </a:cubicBezTo>
                <a:cubicBezTo>
                  <a:pt x="525" y="136"/>
                  <a:pt x="562" y="99"/>
                  <a:pt x="562" y="53"/>
                </a:cubicBezTo>
                <a:cubicBezTo>
                  <a:pt x="562" y="33"/>
                  <a:pt x="555" y="14"/>
                  <a:pt x="543" y="0"/>
                </a:cubicBezTo>
                <a:cubicBezTo>
                  <a:pt x="960" y="0"/>
                  <a:pt x="960" y="0"/>
                  <a:pt x="960" y="0"/>
                </a:cubicBezTo>
                <a:cubicBezTo>
                  <a:pt x="960" y="269"/>
                  <a:pt x="960" y="269"/>
                  <a:pt x="960" y="269"/>
                </a:cubicBezTo>
                <a:cubicBezTo>
                  <a:pt x="971" y="262"/>
                  <a:pt x="985" y="259"/>
                  <a:pt x="1000" y="259"/>
                </a:cubicBezTo>
                <a:cubicBezTo>
                  <a:pt x="1045" y="259"/>
                  <a:pt x="1082" y="296"/>
                  <a:pt x="1082" y="341"/>
                </a:cubicBez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46" name="Freeform 39"/>
          <p:cNvSpPr>
            <a:spLocks/>
          </p:cNvSpPr>
          <p:nvPr/>
        </p:nvSpPr>
        <p:spPr bwMode="auto">
          <a:xfrm>
            <a:off x="3048803" y="1"/>
            <a:ext cx="3496968" cy="2705100"/>
          </a:xfrm>
          <a:custGeom>
            <a:avLst/>
            <a:gdLst>
              <a:gd name="T0" fmla="*/ 1101 w 1101"/>
              <a:gd name="T1" fmla="*/ 316 h 852"/>
              <a:gd name="T2" fmla="*/ 1019 w 1101"/>
              <a:gd name="T3" fmla="*/ 399 h 852"/>
              <a:gd name="T4" fmla="*/ 960 w 1101"/>
              <a:gd name="T5" fmla="*/ 374 h 852"/>
              <a:gd name="T6" fmla="*/ 960 w 1101"/>
              <a:gd name="T7" fmla="*/ 720 h 852"/>
              <a:gd name="T8" fmla="*/ 546 w 1101"/>
              <a:gd name="T9" fmla="*/ 720 h 852"/>
              <a:gd name="T10" fmla="*/ 562 w 1101"/>
              <a:gd name="T11" fmla="*/ 769 h 852"/>
              <a:gd name="T12" fmla="*/ 480 w 1101"/>
              <a:gd name="T13" fmla="*/ 852 h 852"/>
              <a:gd name="T14" fmla="*/ 397 w 1101"/>
              <a:gd name="T15" fmla="*/ 769 h 852"/>
              <a:gd name="T16" fmla="*/ 413 w 1101"/>
              <a:gd name="T17" fmla="*/ 720 h 852"/>
              <a:gd name="T18" fmla="*/ 0 w 1101"/>
              <a:gd name="T19" fmla="*/ 720 h 852"/>
              <a:gd name="T20" fmla="*/ 0 w 1101"/>
              <a:gd name="T21" fmla="*/ 389 h 852"/>
              <a:gd name="T22" fmla="*/ 39 w 1101"/>
              <a:gd name="T23" fmla="*/ 399 h 852"/>
              <a:gd name="T24" fmla="*/ 121 w 1101"/>
              <a:gd name="T25" fmla="*/ 316 h 852"/>
              <a:gd name="T26" fmla="*/ 39 w 1101"/>
              <a:gd name="T27" fmla="*/ 233 h 852"/>
              <a:gd name="T28" fmla="*/ 0 w 1101"/>
              <a:gd name="T29" fmla="*/ 243 h 852"/>
              <a:gd name="T30" fmla="*/ 0 w 1101"/>
              <a:gd name="T31" fmla="*/ 0 h 852"/>
              <a:gd name="T32" fmla="*/ 960 w 1101"/>
              <a:gd name="T33" fmla="*/ 0 h 852"/>
              <a:gd name="T34" fmla="*/ 960 w 1101"/>
              <a:gd name="T35" fmla="*/ 258 h 852"/>
              <a:gd name="T36" fmla="*/ 1019 w 1101"/>
              <a:gd name="T37" fmla="*/ 233 h 852"/>
              <a:gd name="T38" fmla="*/ 1101 w 1101"/>
              <a:gd name="T39" fmla="*/ 316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1" h="852">
                <a:moveTo>
                  <a:pt x="1101" y="316"/>
                </a:moveTo>
                <a:cubicBezTo>
                  <a:pt x="1101" y="362"/>
                  <a:pt x="1064" y="399"/>
                  <a:pt x="1019" y="399"/>
                </a:cubicBezTo>
                <a:cubicBezTo>
                  <a:pt x="995" y="399"/>
                  <a:pt x="975" y="389"/>
                  <a:pt x="960" y="374"/>
                </a:cubicBezTo>
                <a:cubicBezTo>
                  <a:pt x="960" y="720"/>
                  <a:pt x="960" y="720"/>
                  <a:pt x="960" y="720"/>
                </a:cubicBezTo>
                <a:cubicBezTo>
                  <a:pt x="546" y="720"/>
                  <a:pt x="546" y="720"/>
                  <a:pt x="546" y="720"/>
                </a:cubicBezTo>
                <a:cubicBezTo>
                  <a:pt x="556" y="734"/>
                  <a:pt x="562" y="751"/>
                  <a:pt x="562" y="769"/>
                </a:cubicBezTo>
                <a:cubicBezTo>
                  <a:pt x="562" y="815"/>
                  <a:pt x="525" y="852"/>
                  <a:pt x="480" y="852"/>
                </a:cubicBezTo>
                <a:cubicBezTo>
                  <a:pt x="434" y="852"/>
                  <a:pt x="397" y="815"/>
                  <a:pt x="397" y="769"/>
                </a:cubicBezTo>
                <a:cubicBezTo>
                  <a:pt x="397" y="751"/>
                  <a:pt x="403" y="734"/>
                  <a:pt x="413" y="720"/>
                </a:cubicBezTo>
                <a:cubicBezTo>
                  <a:pt x="0" y="720"/>
                  <a:pt x="0" y="720"/>
                  <a:pt x="0" y="720"/>
                </a:cubicBezTo>
                <a:cubicBezTo>
                  <a:pt x="0" y="389"/>
                  <a:pt x="0" y="389"/>
                  <a:pt x="0" y="389"/>
                </a:cubicBezTo>
                <a:cubicBezTo>
                  <a:pt x="11" y="395"/>
                  <a:pt x="25" y="399"/>
                  <a:pt x="39" y="399"/>
                </a:cubicBezTo>
                <a:cubicBezTo>
                  <a:pt x="84" y="399"/>
                  <a:pt x="121" y="362"/>
                  <a:pt x="121" y="316"/>
                </a:cubicBezTo>
                <a:cubicBezTo>
                  <a:pt x="121" y="270"/>
                  <a:pt x="84" y="233"/>
                  <a:pt x="39" y="233"/>
                </a:cubicBezTo>
                <a:cubicBezTo>
                  <a:pt x="25" y="233"/>
                  <a:pt x="11" y="237"/>
                  <a:pt x="0" y="243"/>
                </a:cubicBezTo>
                <a:cubicBezTo>
                  <a:pt x="0" y="0"/>
                  <a:pt x="0" y="0"/>
                  <a:pt x="0" y="0"/>
                </a:cubicBezTo>
                <a:cubicBezTo>
                  <a:pt x="960" y="0"/>
                  <a:pt x="960" y="0"/>
                  <a:pt x="960" y="0"/>
                </a:cubicBezTo>
                <a:cubicBezTo>
                  <a:pt x="960" y="258"/>
                  <a:pt x="960" y="258"/>
                  <a:pt x="960" y="258"/>
                </a:cubicBezTo>
                <a:cubicBezTo>
                  <a:pt x="975" y="243"/>
                  <a:pt x="995" y="233"/>
                  <a:pt x="1019" y="233"/>
                </a:cubicBezTo>
                <a:cubicBezTo>
                  <a:pt x="1064" y="233"/>
                  <a:pt x="1101" y="270"/>
                  <a:pt x="1101" y="316"/>
                </a:cubicBez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48" name="Freeform 41"/>
          <p:cNvSpPr>
            <a:spLocks/>
          </p:cNvSpPr>
          <p:nvPr/>
        </p:nvSpPr>
        <p:spPr bwMode="auto">
          <a:xfrm>
            <a:off x="9143197" y="0"/>
            <a:ext cx="3048803" cy="2667000"/>
          </a:xfrm>
          <a:custGeom>
            <a:avLst/>
            <a:gdLst>
              <a:gd name="T0" fmla="*/ 960 w 960"/>
              <a:gd name="T1" fmla="*/ 720 h 840"/>
              <a:gd name="T2" fmla="*/ 554 w 960"/>
              <a:gd name="T3" fmla="*/ 720 h 840"/>
              <a:gd name="T4" fmla="*/ 563 w 960"/>
              <a:gd name="T5" fmla="*/ 757 h 840"/>
              <a:gd name="T6" fmla="*/ 480 w 960"/>
              <a:gd name="T7" fmla="*/ 840 h 840"/>
              <a:gd name="T8" fmla="*/ 397 w 960"/>
              <a:gd name="T9" fmla="*/ 757 h 840"/>
              <a:gd name="T10" fmla="*/ 406 w 960"/>
              <a:gd name="T11" fmla="*/ 720 h 840"/>
              <a:gd name="T12" fmla="*/ 0 w 960"/>
              <a:gd name="T13" fmla="*/ 720 h 840"/>
              <a:gd name="T14" fmla="*/ 0 w 960"/>
              <a:gd name="T15" fmla="*/ 399 h 840"/>
              <a:gd name="T16" fmla="*/ 83 w 960"/>
              <a:gd name="T17" fmla="*/ 316 h 840"/>
              <a:gd name="T18" fmla="*/ 0 w 960"/>
              <a:gd name="T19" fmla="*/ 233 h 840"/>
              <a:gd name="T20" fmla="*/ 0 w 960"/>
              <a:gd name="T21" fmla="*/ 0 h 840"/>
              <a:gd name="T22" fmla="*/ 960 w 960"/>
              <a:gd name="T23" fmla="*/ 0 h 840"/>
              <a:gd name="T24" fmla="*/ 960 w 960"/>
              <a:gd name="T2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0" h="840">
                <a:moveTo>
                  <a:pt x="960" y="720"/>
                </a:moveTo>
                <a:cubicBezTo>
                  <a:pt x="554" y="720"/>
                  <a:pt x="554" y="720"/>
                  <a:pt x="554" y="720"/>
                </a:cubicBezTo>
                <a:cubicBezTo>
                  <a:pt x="560" y="731"/>
                  <a:pt x="563" y="744"/>
                  <a:pt x="563" y="757"/>
                </a:cubicBezTo>
                <a:cubicBezTo>
                  <a:pt x="563" y="803"/>
                  <a:pt x="526" y="840"/>
                  <a:pt x="480" y="840"/>
                </a:cubicBezTo>
                <a:cubicBezTo>
                  <a:pt x="435" y="840"/>
                  <a:pt x="397" y="803"/>
                  <a:pt x="397" y="757"/>
                </a:cubicBezTo>
                <a:cubicBezTo>
                  <a:pt x="397" y="744"/>
                  <a:pt x="401" y="731"/>
                  <a:pt x="406" y="720"/>
                </a:cubicBezTo>
                <a:cubicBezTo>
                  <a:pt x="0" y="720"/>
                  <a:pt x="0" y="720"/>
                  <a:pt x="0" y="720"/>
                </a:cubicBezTo>
                <a:cubicBezTo>
                  <a:pt x="0" y="399"/>
                  <a:pt x="0" y="399"/>
                  <a:pt x="0" y="399"/>
                </a:cubicBezTo>
                <a:cubicBezTo>
                  <a:pt x="46" y="399"/>
                  <a:pt x="83" y="362"/>
                  <a:pt x="83" y="316"/>
                </a:cubicBezTo>
                <a:cubicBezTo>
                  <a:pt x="83" y="270"/>
                  <a:pt x="46" y="233"/>
                  <a:pt x="0" y="233"/>
                </a:cubicBezTo>
                <a:cubicBezTo>
                  <a:pt x="0" y="0"/>
                  <a:pt x="0" y="0"/>
                  <a:pt x="0" y="0"/>
                </a:cubicBezTo>
                <a:cubicBezTo>
                  <a:pt x="960" y="0"/>
                  <a:pt x="960" y="0"/>
                  <a:pt x="960" y="0"/>
                </a:cubicBezTo>
                <a:lnTo>
                  <a:pt x="960" y="720"/>
                </a:ln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7" name="Freeform 50"/>
          <p:cNvSpPr>
            <a:spLocks/>
          </p:cNvSpPr>
          <p:nvPr/>
        </p:nvSpPr>
        <p:spPr bwMode="auto">
          <a:xfrm>
            <a:off x="8775349" y="4178301"/>
            <a:ext cx="3416652" cy="2679700"/>
          </a:xfrm>
          <a:custGeom>
            <a:avLst/>
            <a:gdLst>
              <a:gd name="T0" fmla="*/ 1076 w 1076"/>
              <a:gd name="T1" fmla="*/ 124 h 844"/>
              <a:gd name="T2" fmla="*/ 1076 w 1076"/>
              <a:gd name="T3" fmla="*/ 844 h 844"/>
              <a:gd name="T4" fmla="*/ 116 w 1076"/>
              <a:gd name="T5" fmla="*/ 844 h 844"/>
              <a:gd name="T6" fmla="*/ 116 w 1076"/>
              <a:gd name="T7" fmla="*/ 559 h 844"/>
              <a:gd name="T8" fmla="*/ 82 w 1076"/>
              <a:gd name="T9" fmla="*/ 567 h 844"/>
              <a:gd name="T10" fmla="*/ 6 w 1076"/>
              <a:gd name="T11" fmla="*/ 516 h 844"/>
              <a:gd name="T12" fmla="*/ 0 w 1076"/>
              <a:gd name="T13" fmla="*/ 484 h 844"/>
              <a:gd name="T14" fmla="*/ 17 w 1076"/>
              <a:gd name="T15" fmla="*/ 433 h 844"/>
              <a:gd name="T16" fmla="*/ 82 w 1076"/>
              <a:gd name="T17" fmla="*/ 401 h 844"/>
              <a:gd name="T18" fmla="*/ 116 w 1076"/>
              <a:gd name="T19" fmla="*/ 409 h 844"/>
              <a:gd name="T20" fmla="*/ 116 w 1076"/>
              <a:gd name="T21" fmla="*/ 124 h 844"/>
              <a:gd name="T22" fmla="*/ 525 w 1076"/>
              <a:gd name="T23" fmla="*/ 124 h 844"/>
              <a:gd name="T24" fmla="*/ 519 w 1076"/>
              <a:gd name="T25" fmla="*/ 112 h 844"/>
              <a:gd name="T26" fmla="*/ 514 w 1076"/>
              <a:gd name="T27" fmla="*/ 89 h 844"/>
              <a:gd name="T28" fmla="*/ 513 w 1076"/>
              <a:gd name="T29" fmla="*/ 83 h 844"/>
              <a:gd name="T30" fmla="*/ 596 w 1076"/>
              <a:gd name="T31" fmla="*/ 0 h 844"/>
              <a:gd name="T32" fmla="*/ 679 w 1076"/>
              <a:gd name="T33" fmla="*/ 83 h 844"/>
              <a:gd name="T34" fmla="*/ 679 w 1076"/>
              <a:gd name="T35" fmla="*/ 89 h 844"/>
              <a:gd name="T36" fmla="*/ 673 w 1076"/>
              <a:gd name="T37" fmla="*/ 112 h 844"/>
              <a:gd name="T38" fmla="*/ 668 w 1076"/>
              <a:gd name="T39" fmla="*/ 124 h 844"/>
              <a:gd name="T40" fmla="*/ 1076 w 1076"/>
              <a:gd name="T41" fmla="*/ 12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6" h="844">
                <a:moveTo>
                  <a:pt x="1076" y="124"/>
                </a:moveTo>
                <a:cubicBezTo>
                  <a:pt x="1076" y="844"/>
                  <a:pt x="1076" y="844"/>
                  <a:pt x="1076" y="844"/>
                </a:cubicBezTo>
                <a:cubicBezTo>
                  <a:pt x="116" y="844"/>
                  <a:pt x="116" y="844"/>
                  <a:pt x="116" y="844"/>
                </a:cubicBezTo>
                <a:cubicBezTo>
                  <a:pt x="116" y="559"/>
                  <a:pt x="116" y="559"/>
                  <a:pt x="116" y="559"/>
                </a:cubicBezTo>
                <a:cubicBezTo>
                  <a:pt x="106" y="564"/>
                  <a:pt x="94" y="567"/>
                  <a:pt x="82" y="567"/>
                </a:cubicBezTo>
                <a:cubicBezTo>
                  <a:pt x="48" y="567"/>
                  <a:pt x="19" y="546"/>
                  <a:pt x="6" y="516"/>
                </a:cubicBezTo>
                <a:cubicBezTo>
                  <a:pt x="2" y="506"/>
                  <a:pt x="0" y="495"/>
                  <a:pt x="0" y="484"/>
                </a:cubicBezTo>
                <a:cubicBezTo>
                  <a:pt x="0" y="465"/>
                  <a:pt x="6" y="447"/>
                  <a:pt x="17" y="433"/>
                </a:cubicBezTo>
                <a:cubicBezTo>
                  <a:pt x="32" y="414"/>
                  <a:pt x="56" y="401"/>
                  <a:pt x="82" y="401"/>
                </a:cubicBezTo>
                <a:cubicBezTo>
                  <a:pt x="94" y="401"/>
                  <a:pt x="106" y="404"/>
                  <a:pt x="116" y="409"/>
                </a:cubicBezTo>
                <a:cubicBezTo>
                  <a:pt x="116" y="124"/>
                  <a:pt x="116" y="124"/>
                  <a:pt x="116" y="124"/>
                </a:cubicBezTo>
                <a:cubicBezTo>
                  <a:pt x="525" y="124"/>
                  <a:pt x="525" y="124"/>
                  <a:pt x="525" y="124"/>
                </a:cubicBezTo>
                <a:cubicBezTo>
                  <a:pt x="522" y="120"/>
                  <a:pt x="520" y="116"/>
                  <a:pt x="519" y="112"/>
                </a:cubicBezTo>
                <a:cubicBezTo>
                  <a:pt x="516" y="105"/>
                  <a:pt x="514" y="97"/>
                  <a:pt x="514" y="89"/>
                </a:cubicBezTo>
                <a:cubicBezTo>
                  <a:pt x="514" y="87"/>
                  <a:pt x="513" y="85"/>
                  <a:pt x="513" y="83"/>
                </a:cubicBezTo>
                <a:cubicBezTo>
                  <a:pt x="513" y="37"/>
                  <a:pt x="551" y="0"/>
                  <a:pt x="596" y="0"/>
                </a:cubicBezTo>
                <a:cubicBezTo>
                  <a:pt x="642" y="0"/>
                  <a:pt x="679" y="37"/>
                  <a:pt x="679" y="83"/>
                </a:cubicBezTo>
                <a:cubicBezTo>
                  <a:pt x="679" y="85"/>
                  <a:pt x="679" y="87"/>
                  <a:pt x="679" y="89"/>
                </a:cubicBezTo>
                <a:cubicBezTo>
                  <a:pt x="678" y="97"/>
                  <a:pt x="676" y="105"/>
                  <a:pt x="673" y="112"/>
                </a:cubicBezTo>
                <a:cubicBezTo>
                  <a:pt x="672" y="116"/>
                  <a:pt x="670" y="120"/>
                  <a:pt x="668" y="124"/>
                </a:cubicBezTo>
                <a:lnTo>
                  <a:pt x="1076" y="124"/>
                </a:lnTo>
                <a:close/>
              </a:path>
            </a:pathLst>
          </a:custGeom>
          <a:gradFill>
            <a:gsLst>
              <a:gs pos="0">
                <a:schemeClr val="bg2"/>
              </a:gs>
              <a:gs pos="100000">
                <a:schemeClr val="bg2">
                  <a:shade val="100000"/>
                  <a:satMod val="115000"/>
                  <a:lumMod val="87000"/>
                </a:schemeClr>
              </a:gs>
            </a:gsLst>
            <a:lin ang="13500000" scaled="1"/>
          </a:gradFill>
          <a:ln>
            <a:solidFill>
              <a:schemeClr val="bg1">
                <a:lumMod val="65000"/>
              </a:schemeClr>
            </a:solidFill>
          </a:ln>
          <a:effectLst>
            <a:outerShdw blurRad="406400" dist="203200" sx="103000" sy="103000" algn="ctr" rotWithShape="0">
              <a:srgbClr val="000000">
                <a:alpha val="47000"/>
              </a:srgbClr>
            </a:outerShdw>
          </a:effectLst>
        </p:spPr>
        <p:txBody>
          <a:bodyPr vert="horz" wrap="square" lIns="91440" tIns="45720" rIns="91440" bIns="45720" numCol="1" anchor="t" anchorCtr="0" compatLnSpc="1">
            <a:prstTxWarp prst="textNoShape">
              <a:avLst/>
            </a:prstTxWarp>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endParaRPr lang="en-US" sz="2489"/>
          </a:p>
        </p:txBody>
      </p:sp>
      <p:sp>
        <p:nvSpPr>
          <p:cNvPr id="59" name="TextBox 58"/>
          <p:cNvSpPr txBox="1"/>
          <p:nvPr/>
        </p:nvSpPr>
        <p:spPr>
          <a:xfrm>
            <a:off x="3416654" y="3040377"/>
            <a:ext cx="5286375" cy="707887"/>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pPr algn="ctr"/>
            <a:r>
              <a:rPr lang="en-US" sz="5333" dirty="0">
                <a:solidFill>
                  <a:schemeClr val="bg2"/>
                </a:solidFill>
              </a:rPr>
              <a:t>PREPARE BUDGET</a:t>
            </a:r>
          </a:p>
        </p:txBody>
      </p:sp>
      <p:sp>
        <p:nvSpPr>
          <p:cNvPr id="60" name="TextBox 59"/>
          <p:cNvSpPr txBox="1"/>
          <p:nvPr/>
        </p:nvSpPr>
        <p:spPr>
          <a:xfrm>
            <a:off x="131963" y="91798"/>
            <a:ext cx="3007360"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r>
              <a:rPr lang="en-US" sz="2800" b="1" dirty="0">
                <a:solidFill>
                  <a:schemeClr val="accent5"/>
                </a:solidFill>
              </a:rPr>
              <a:t>Salaries &amp; Wages</a:t>
            </a:r>
          </a:p>
        </p:txBody>
      </p:sp>
      <p:sp>
        <p:nvSpPr>
          <p:cNvPr id="61" name="TextBox 60"/>
          <p:cNvSpPr txBox="1"/>
          <p:nvPr/>
        </p:nvSpPr>
        <p:spPr>
          <a:xfrm>
            <a:off x="3397774" y="1628775"/>
            <a:ext cx="2864444"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r>
              <a:rPr lang="en-US" sz="2800" b="1" dirty="0">
                <a:solidFill>
                  <a:schemeClr val="accent5"/>
                </a:solidFill>
              </a:rPr>
              <a:t>Fringe Benefits</a:t>
            </a:r>
          </a:p>
        </p:txBody>
      </p:sp>
      <p:sp>
        <p:nvSpPr>
          <p:cNvPr id="62" name="TextBox 61"/>
          <p:cNvSpPr txBox="1"/>
          <p:nvPr/>
        </p:nvSpPr>
        <p:spPr>
          <a:xfrm>
            <a:off x="6942155" y="1515211"/>
            <a:ext cx="2209287"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r>
              <a:rPr lang="en-US" sz="2800" b="1" dirty="0">
                <a:solidFill>
                  <a:schemeClr val="accent5"/>
                </a:solidFill>
              </a:rPr>
              <a:t>Equipment</a:t>
            </a:r>
          </a:p>
        </p:txBody>
      </p:sp>
      <p:sp>
        <p:nvSpPr>
          <p:cNvPr id="63" name="TextBox 62"/>
          <p:cNvSpPr txBox="1"/>
          <p:nvPr/>
        </p:nvSpPr>
        <p:spPr>
          <a:xfrm>
            <a:off x="9562955" y="1578497"/>
            <a:ext cx="2209287"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pPr algn="ctr"/>
            <a:r>
              <a:rPr lang="en-US" sz="2800" b="1" dirty="0">
                <a:solidFill>
                  <a:schemeClr val="accent5"/>
                </a:solidFill>
              </a:rPr>
              <a:t>Travel</a:t>
            </a:r>
          </a:p>
        </p:txBody>
      </p:sp>
      <p:sp>
        <p:nvSpPr>
          <p:cNvPr id="64" name="TextBox 63"/>
          <p:cNvSpPr txBox="1"/>
          <p:nvPr/>
        </p:nvSpPr>
        <p:spPr>
          <a:xfrm>
            <a:off x="9662873" y="3742875"/>
            <a:ext cx="2209287"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pPr algn="ctr"/>
            <a:r>
              <a:rPr lang="en-US" sz="2800" b="1" dirty="0">
                <a:solidFill>
                  <a:schemeClr val="accent5"/>
                </a:solidFill>
              </a:rPr>
              <a:t>Subcontracts</a:t>
            </a:r>
          </a:p>
        </p:txBody>
      </p:sp>
      <p:sp>
        <p:nvSpPr>
          <p:cNvPr id="65" name="TextBox 64"/>
          <p:cNvSpPr txBox="1"/>
          <p:nvPr/>
        </p:nvSpPr>
        <p:spPr>
          <a:xfrm>
            <a:off x="10138966" y="5518150"/>
            <a:ext cx="2209287" cy="523220"/>
          </a:xfrm>
          <a:prstGeom prst="rect">
            <a:avLst/>
          </a:prstGeom>
          <a:noFill/>
        </p:spPr>
        <p:txBody>
          <a:bodyPr wrap="square" lIns="91440" tIns="45720" rIns="91440" bIns="45720" rtlCol="0">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pPr algn="ctr"/>
            <a:r>
              <a:rPr lang="en-US" sz="2800" b="1" dirty="0">
                <a:solidFill>
                  <a:schemeClr val="accent5"/>
                </a:solidFill>
                <a:hlinkClick r:id="rId3"/>
              </a:rPr>
              <a:t>Questions?</a:t>
            </a:r>
            <a:endParaRPr lang="en-US" sz="2800" b="1" dirty="0">
              <a:solidFill>
                <a:schemeClr val="accent5"/>
              </a:solidFill>
            </a:endParaRPr>
          </a:p>
          <a:p>
            <a:pPr algn="ctr"/>
            <a:endParaRPr lang="en-US" sz="2800" dirty="0">
              <a:solidFill>
                <a:schemeClr val="accent5"/>
              </a:solidFill>
            </a:endParaRPr>
          </a:p>
          <a:p>
            <a:pPr algn="ctr"/>
            <a:endParaRPr lang="en-US" sz="2800" dirty="0">
              <a:solidFill>
                <a:schemeClr val="accent5"/>
              </a:solidFill>
            </a:endParaRPr>
          </a:p>
        </p:txBody>
      </p:sp>
      <p:sp>
        <p:nvSpPr>
          <p:cNvPr id="66" name="TextBox 65"/>
          <p:cNvSpPr txBox="1"/>
          <p:nvPr/>
        </p:nvSpPr>
        <p:spPr>
          <a:xfrm>
            <a:off x="6652034" y="4572001"/>
            <a:ext cx="2810357"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r>
              <a:rPr lang="en-US" sz="2800" b="1" dirty="0">
                <a:solidFill>
                  <a:schemeClr val="accent5"/>
                </a:solidFill>
              </a:rPr>
              <a:t>Other Budget Justification</a:t>
            </a:r>
          </a:p>
        </p:txBody>
      </p:sp>
      <p:sp>
        <p:nvSpPr>
          <p:cNvPr id="67" name="TextBox 66"/>
          <p:cNvSpPr txBox="1"/>
          <p:nvPr/>
        </p:nvSpPr>
        <p:spPr>
          <a:xfrm>
            <a:off x="4921263" y="5411689"/>
            <a:ext cx="2209287"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r>
              <a:rPr lang="en-US" sz="2800" b="1" dirty="0">
                <a:solidFill>
                  <a:schemeClr val="accent5"/>
                </a:solidFill>
              </a:rPr>
              <a:t>Indirect </a:t>
            </a:r>
          </a:p>
          <a:p>
            <a:r>
              <a:rPr lang="en-US" sz="2800" b="1" dirty="0">
                <a:solidFill>
                  <a:schemeClr val="accent5"/>
                </a:solidFill>
              </a:rPr>
              <a:t>Costs</a:t>
            </a:r>
          </a:p>
        </p:txBody>
      </p:sp>
      <p:sp>
        <p:nvSpPr>
          <p:cNvPr id="68" name="TextBox 67"/>
          <p:cNvSpPr txBox="1"/>
          <p:nvPr/>
        </p:nvSpPr>
        <p:spPr>
          <a:xfrm>
            <a:off x="235443" y="4942785"/>
            <a:ext cx="1862829" cy="523220"/>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r>
              <a:rPr lang="en-US" sz="2800" b="1" dirty="0">
                <a:solidFill>
                  <a:schemeClr val="accent5"/>
                </a:solidFill>
              </a:rPr>
              <a:t>Other </a:t>
            </a:r>
          </a:p>
          <a:p>
            <a:r>
              <a:rPr lang="en-US" sz="2800" b="1" dirty="0">
                <a:solidFill>
                  <a:schemeClr val="accent5"/>
                </a:solidFill>
              </a:rPr>
              <a:t>Direct </a:t>
            </a:r>
          </a:p>
          <a:p>
            <a:r>
              <a:rPr lang="en-US" sz="2800" b="1" dirty="0">
                <a:solidFill>
                  <a:schemeClr val="accent5"/>
                </a:solidFill>
              </a:rPr>
              <a:t>Costs</a:t>
            </a:r>
          </a:p>
        </p:txBody>
      </p:sp>
      <p:sp>
        <p:nvSpPr>
          <p:cNvPr id="69" name="TextBox 68"/>
          <p:cNvSpPr txBox="1"/>
          <p:nvPr/>
        </p:nvSpPr>
        <p:spPr>
          <a:xfrm>
            <a:off x="1304781" y="3635688"/>
            <a:ext cx="2641296" cy="790517"/>
          </a:xfrm>
          <a:prstGeom prst="rect">
            <a:avLst/>
          </a:prstGeom>
          <a:noFill/>
        </p:spPr>
        <p:txBody>
          <a:bodyPr wrap="square" lIns="91440" tIns="45720" rIns="91440" bIns="45720" rtlCol="0">
            <a:no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r>
              <a:rPr lang="en-US" sz="2800" b="1" dirty="0">
                <a:solidFill>
                  <a:schemeClr val="accent5"/>
                </a:solidFill>
              </a:rPr>
              <a:t>Participant Support</a:t>
            </a:r>
          </a:p>
        </p:txBody>
      </p:sp>
      <p:pic>
        <p:nvPicPr>
          <p:cNvPr id="218" name="Picture 2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020" y="372159"/>
            <a:ext cx="957155" cy="808795"/>
          </a:xfrm>
          <a:prstGeom prst="rect">
            <a:avLst/>
          </a:prstGeom>
        </p:spPr>
      </p:pic>
      <p:pic>
        <p:nvPicPr>
          <p:cNvPr id="220" name="Picture 2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3027" y="407715"/>
            <a:ext cx="780356" cy="585267"/>
          </a:xfrm>
          <a:prstGeom prst="rect">
            <a:avLst/>
          </a:prstGeom>
        </p:spPr>
      </p:pic>
      <p:pic>
        <p:nvPicPr>
          <p:cNvPr id="221" name="Picture 2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3047" y="974480"/>
            <a:ext cx="920576" cy="690432"/>
          </a:xfrm>
          <a:prstGeom prst="rect">
            <a:avLst/>
          </a:prstGeom>
        </p:spPr>
      </p:pic>
      <p:pic>
        <p:nvPicPr>
          <p:cNvPr id="3" name="Picture 2">
            <a:extLst>
              <a:ext uri="{FF2B5EF4-FFF2-40B4-BE49-F238E27FC236}">
                <a16:creationId xmlns:a16="http://schemas.microsoft.com/office/drawing/2014/main" id="{179359AC-125A-44F6-BFA9-C27BC5A955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10" y="540178"/>
            <a:ext cx="2149089" cy="1611817"/>
          </a:xfrm>
          <a:prstGeom prst="rect">
            <a:avLst/>
          </a:prstGeom>
        </p:spPr>
      </p:pic>
      <p:pic>
        <p:nvPicPr>
          <p:cNvPr id="5" name="Picture 4">
            <a:extLst>
              <a:ext uri="{FF2B5EF4-FFF2-40B4-BE49-F238E27FC236}">
                <a16:creationId xmlns:a16="http://schemas.microsoft.com/office/drawing/2014/main" id="{F56BB4BD-1C4D-4A42-805A-D3AFCEC0E4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1465" y="105621"/>
            <a:ext cx="2185857" cy="1639393"/>
          </a:xfrm>
          <a:prstGeom prst="rect">
            <a:avLst/>
          </a:prstGeom>
        </p:spPr>
      </p:pic>
      <p:pic>
        <p:nvPicPr>
          <p:cNvPr id="7" name="Picture 6">
            <a:extLst>
              <a:ext uri="{FF2B5EF4-FFF2-40B4-BE49-F238E27FC236}">
                <a16:creationId xmlns:a16="http://schemas.microsoft.com/office/drawing/2014/main" id="{A3F531D3-7F3A-4483-9C0A-BD74F39D6C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876" y="-29668"/>
            <a:ext cx="1363385" cy="1817848"/>
          </a:xfrm>
          <a:prstGeom prst="rect">
            <a:avLst/>
          </a:prstGeom>
        </p:spPr>
      </p:pic>
      <p:pic>
        <p:nvPicPr>
          <p:cNvPr id="9" name="Picture 8">
            <a:extLst>
              <a:ext uri="{FF2B5EF4-FFF2-40B4-BE49-F238E27FC236}">
                <a16:creationId xmlns:a16="http://schemas.microsoft.com/office/drawing/2014/main" id="{2526E5E9-D8F4-4A3C-9772-F3BE711F62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26841" y="67196"/>
            <a:ext cx="1980835" cy="1673805"/>
          </a:xfrm>
          <a:prstGeom prst="rect">
            <a:avLst/>
          </a:prstGeom>
        </p:spPr>
      </p:pic>
      <p:pic>
        <p:nvPicPr>
          <p:cNvPr id="11" name="Picture 10">
            <a:extLst>
              <a:ext uri="{FF2B5EF4-FFF2-40B4-BE49-F238E27FC236}">
                <a16:creationId xmlns:a16="http://schemas.microsoft.com/office/drawing/2014/main" id="{855D942E-03AD-40C7-A36D-9017370144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338" y="2251101"/>
            <a:ext cx="1879719" cy="2506291"/>
          </a:xfrm>
          <a:prstGeom prst="rect">
            <a:avLst/>
          </a:prstGeom>
        </p:spPr>
      </p:pic>
      <p:pic>
        <p:nvPicPr>
          <p:cNvPr id="13" name="Picture 12">
            <a:extLst>
              <a:ext uri="{FF2B5EF4-FFF2-40B4-BE49-F238E27FC236}">
                <a16:creationId xmlns:a16="http://schemas.microsoft.com/office/drawing/2014/main" id="{883DB6FC-B837-4D88-99F3-3217DC3CC3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74833" y="2368037"/>
            <a:ext cx="2785364" cy="1933235"/>
          </a:xfrm>
          <a:prstGeom prst="rect">
            <a:avLst/>
          </a:prstGeom>
        </p:spPr>
      </p:pic>
      <p:pic>
        <p:nvPicPr>
          <p:cNvPr id="15" name="Picture 14">
            <a:extLst>
              <a:ext uri="{FF2B5EF4-FFF2-40B4-BE49-F238E27FC236}">
                <a16:creationId xmlns:a16="http://schemas.microsoft.com/office/drawing/2014/main" id="{296733B9-A629-4971-B871-4D654C6FB5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88852" y="4985825"/>
            <a:ext cx="1524101" cy="1875817"/>
          </a:xfrm>
          <a:prstGeom prst="rect">
            <a:avLst/>
          </a:prstGeom>
        </p:spPr>
      </p:pic>
      <p:pic>
        <p:nvPicPr>
          <p:cNvPr id="17" name="Picture 16">
            <a:extLst>
              <a:ext uri="{FF2B5EF4-FFF2-40B4-BE49-F238E27FC236}">
                <a16:creationId xmlns:a16="http://schemas.microsoft.com/office/drawing/2014/main" id="{1F58F953-9294-4795-92BD-FF451352F8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59293" y="4974202"/>
            <a:ext cx="1772711" cy="1772711"/>
          </a:xfrm>
          <a:prstGeom prst="rect">
            <a:avLst/>
          </a:prstGeom>
        </p:spPr>
      </p:pic>
      <p:pic>
        <p:nvPicPr>
          <p:cNvPr id="19" name="Picture 18">
            <a:extLst>
              <a:ext uri="{FF2B5EF4-FFF2-40B4-BE49-F238E27FC236}">
                <a16:creationId xmlns:a16="http://schemas.microsoft.com/office/drawing/2014/main" id="{F21C1296-1B13-4A75-9372-91274D3165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83410" y="5365948"/>
            <a:ext cx="1935687" cy="1451765"/>
          </a:xfrm>
          <a:prstGeom prst="rect">
            <a:avLst/>
          </a:prstGeom>
        </p:spPr>
      </p:pic>
      <p:pic>
        <p:nvPicPr>
          <p:cNvPr id="21" name="Picture 20">
            <a:hlinkClick r:id="rId3"/>
            <a:extLst>
              <a:ext uri="{FF2B5EF4-FFF2-40B4-BE49-F238E27FC236}">
                <a16:creationId xmlns:a16="http://schemas.microsoft.com/office/drawing/2014/main" id="{67A704C3-E03E-4E59-B115-E6736E0FA5A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19727" y="4694973"/>
            <a:ext cx="1399320" cy="1832561"/>
          </a:xfrm>
          <a:prstGeom prst="rect">
            <a:avLst/>
          </a:prstGeom>
        </p:spPr>
      </p:pic>
    </p:spTree>
    <p:extLst>
      <p:ext uri="{BB962C8B-B14F-4D97-AF65-F5344CB8AC3E}">
        <p14:creationId xmlns:p14="http://schemas.microsoft.com/office/powerpoint/2010/main" val="32367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nodeType="with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nodeType="withEffect">
                                  <p:stCondLst>
                                    <p:cond delay="0"/>
                                  </p:stCondLst>
                                  <p:childTnLst>
                                    <p:set>
                                      <p:cBhvr>
                                        <p:cTn id="59" dur="1" fill="hold">
                                          <p:stCondLst>
                                            <p:cond delay="0"/>
                                          </p:stCondLst>
                                        </p:cTn>
                                        <p:tgtEl>
                                          <p:spTgt spid="221"/>
                                        </p:tgtEl>
                                        <p:attrNameLst>
                                          <p:attrName>style.visibility</p:attrName>
                                        </p:attrNameLst>
                                      </p:cBhvr>
                                      <p:to>
                                        <p:strVal val="visible"/>
                                      </p:to>
                                    </p:set>
                                    <p:animEffect transition="in" filter="fade">
                                      <p:cBhvr>
                                        <p:cTn id="60" dur="500"/>
                                        <p:tgtEl>
                                          <p:spTgt spid="2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218"/>
                                        </p:tgtEl>
                                        <p:attrNameLst>
                                          <p:attrName>style.visibility</p:attrName>
                                        </p:attrNameLst>
                                      </p:cBhvr>
                                      <p:to>
                                        <p:strVal val="visible"/>
                                      </p:to>
                                    </p:set>
                                    <p:animEffect transition="in" filter="fade">
                                      <p:cBhvr>
                                        <p:cTn id="67" dur="500"/>
                                        <p:tgtEl>
                                          <p:spTgt spid="2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5" grpId="0" animBg="1"/>
      <p:bldP spid="47" grpId="0" animBg="1"/>
      <p:bldP spid="49" grpId="0" animBg="1"/>
      <p:bldP spid="50" grpId="0" animBg="1"/>
      <p:bldP spid="51" grpId="0" animBg="1"/>
      <p:bldP spid="54" grpId="0" animBg="1"/>
      <p:bldP spid="55" grpId="0" animBg="1"/>
      <p:bldP spid="46" grpId="0" animBg="1"/>
      <p:bldP spid="48" grpId="0" animBg="1"/>
      <p:bldP spid="57" grpId="0" animBg="1"/>
      <p:bldP spid="59" grpId="0"/>
      <p:bldP spid="60" grpId="0"/>
      <p:bldP spid="61" grpId="0"/>
      <p:bldP spid="62" grpId="0"/>
      <p:bldP spid="63" grpId="0"/>
      <p:bldP spid="64"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1524" y="0"/>
            <a:ext cx="12192000" cy="6858000"/>
          </a:xfrm>
          <a:prstGeom prst="rect">
            <a:avLst/>
          </a:prstGeom>
          <a:gradFill flip="none" rotWithShape="1">
            <a:gsLst>
              <a:gs pos="0">
                <a:schemeClr val="bg1">
                  <a:lumMod val="85000"/>
                </a:schemeClr>
              </a:gs>
              <a:gs pos="51000">
                <a:schemeClr val="bg1">
                  <a:lumMod val="95000"/>
                  <a:alpha val="49000"/>
                </a:schemeClr>
              </a:gs>
              <a:gs pos="100000">
                <a:schemeClr val="bg1">
                  <a:lumMod val="8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a:p>
        </p:txBody>
      </p:sp>
      <p:sp>
        <p:nvSpPr>
          <p:cNvPr id="30" name="Freeform 9"/>
          <p:cNvSpPr>
            <a:spLocks/>
          </p:cNvSpPr>
          <p:nvPr/>
        </p:nvSpPr>
        <p:spPr bwMode="auto">
          <a:xfrm>
            <a:off x="7354110" y="2140086"/>
            <a:ext cx="4798980" cy="4773039"/>
          </a:xfrm>
          <a:custGeom>
            <a:avLst/>
            <a:gdLst>
              <a:gd name="T0" fmla="*/ 1239 w 1369"/>
              <a:gd name="T1" fmla="*/ 672 h 1354"/>
              <a:gd name="T2" fmla="*/ 1369 w 1369"/>
              <a:gd name="T3" fmla="*/ 609 h 1354"/>
              <a:gd name="T4" fmla="*/ 1298 w 1369"/>
              <a:gd name="T5" fmla="*/ 384 h 1354"/>
              <a:gd name="T6" fmla="*/ 1160 w 1369"/>
              <a:gd name="T7" fmla="*/ 406 h 1354"/>
              <a:gd name="T8" fmla="*/ 1073 w 1369"/>
              <a:gd name="T9" fmla="*/ 281 h 1354"/>
              <a:gd name="T10" fmla="*/ 1121 w 1369"/>
              <a:gd name="T11" fmla="*/ 156 h 1354"/>
              <a:gd name="T12" fmla="*/ 913 w 1369"/>
              <a:gd name="T13" fmla="*/ 40 h 1354"/>
              <a:gd name="T14" fmla="*/ 825 w 1369"/>
              <a:gd name="T15" fmla="*/ 153 h 1354"/>
              <a:gd name="T16" fmla="*/ 680 w 1369"/>
              <a:gd name="T17" fmla="*/ 132 h 1354"/>
              <a:gd name="T18" fmla="*/ 614 w 1369"/>
              <a:gd name="T19" fmla="*/ 0 h 1354"/>
              <a:gd name="T20" fmla="*/ 387 w 1369"/>
              <a:gd name="T21" fmla="*/ 66 h 1354"/>
              <a:gd name="T22" fmla="*/ 413 w 1369"/>
              <a:gd name="T23" fmla="*/ 203 h 1354"/>
              <a:gd name="T24" fmla="*/ 352 w 1369"/>
              <a:gd name="T25" fmla="*/ 250 h 1354"/>
              <a:gd name="T26" fmla="*/ 285 w 1369"/>
              <a:gd name="T27" fmla="*/ 293 h 1354"/>
              <a:gd name="T28" fmla="*/ 217 w 1369"/>
              <a:gd name="T29" fmla="*/ 270 h 1354"/>
              <a:gd name="T30" fmla="*/ 153 w 1369"/>
              <a:gd name="T31" fmla="*/ 244 h 1354"/>
              <a:gd name="T32" fmla="*/ 36 w 1369"/>
              <a:gd name="T33" fmla="*/ 448 h 1354"/>
              <a:gd name="T34" fmla="*/ 158 w 1369"/>
              <a:gd name="T35" fmla="*/ 534 h 1354"/>
              <a:gd name="T36" fmla="*/ 137 w 1369"/>
              <a:gd name="T37" fmla="*/ 679 h 1354"/>
              <a:gd name="T38" fmla="*/ 0 w 1369"/>
              <a:gd name="T39" fmla="*/ 746 h 1354"/>
              <a:gd name="T40" fmla="*/ 69 w 1369"/>
              <a:gd name="T41" fmla="*/ 968 h 1354"/>
              <a:gd name="T42" fmla="*/ 210 w 1369"/>
              <a:gd name="T43" fmla="*/ 943 h 1354"/>
              <a:gd name="T44" fmla="*/ 258 w 1369"/>
              <a:gd name="T45" fmla="*/ 1004 h 1354"/>
              <a:gd name="T46" fmla="*/ 303 w 1369"/>
              <a:gd name="T47" fmla="*/ 1067 h 1354"/>
              <a:gd name="T48" fmla="*/ 277 w 1369"/>
              <a:gd name="T49" fmla="*/ 1134 h 1354"/>
              <a:gd name="T50" fmla="*/ 253 w 1369"/>
              <a:gd name="T51" fmla="*/ 1203 h 1354"/>
              <a:gd name="T52" fmla="*/ 459 w 1369"/>
              <a:gd name="T53" fmla="*/ 1316 h 1354"/>
              <a:gd name="T54" fmla="*/ 551 w 1369"/>
              <a:gd name="T55" fmla="*/ 1198 h 1354"/>
              <a:gd name="T56" fmla="*/ 698 w 1369"/>
              <a:gd name="T57" fmla="*/ 1220 h 1354"/>
              <a:gd name="T58" fmla="*/ 761 w 1369"/>
              <a:gd name="T59" fmla="*/ 1354 h 1354"/>
              <a:gd name="T60" fmla="*/ 986 w 1369"/>
              <a:gd name="T61" fmla="*/ 1284 h 1354"/>
              <a:gd name="T62" fmla="*/ 961 w 1369"/>
              <a:gd name="T63" fmla="*/ 1143 h 1354"/>
              <a:gd name="T64" fmla="*/ 1025 w 1369"/>
              <a:gd name="T65" fmla="*/ 1098 h 1354"/>
              <a:gd name="T66" fmla="*/ 1093 w 1369"/>
              <a:gd name="T67" fmla="*/ 1058 h 1354"/>
              <a:gd name="T68" fmla="*/ 1221 w 1369"/>
              <a:gd name="T69" fmla="*/ 1106 h 1354"/>
              <a:gd name="T70" fmla="*/ 1334 w 1369"/>
              <a:gd name="T71" fmla="*/ 901 h 1354"/>
              <a:gd name="T72" fmla="*/ 1218 w 1369"/>
              <a:gd name="T73" fmla="*/ 817 h 1354"/>
              <a:gd name="T74" fmla="*/ 1239 w 1369"/>
              <a:gd name="T75" fmla="*/ 67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9" h="1354">
                <a:moveTo>
                  <a:pt x="1239" y="672"/>
                </a:moveTo>
                <a:cubicBezTo>
                  <a:pt x="1280" y="647"/>
                  <a:pt x="1329" y="636"/>
                  <a:pt x="1369" y="609"/>
                </a:cubicBezTo>
                <a:cubicBezTo>
                  <a:pt x="1355" y="528"/>
                  <a:pt x="1341" y="447"/>
                  <a:pt x="1298" y="384"/>
                </a:cubicBezTo>
                <a:cubicBezTo>
                  <a:pt x="1252" y="392"/>
                  <a:pt x="1205" y="398"/>
                  <a:pt x="1160" y="406"/>
                </a:cubicBezTo>
                <a:cubicBezTo>
                  <a:pt x="1133" y="364"/>
                  <a:pt x="1098" y="325"/>
                  <a:pt x="1073" y="281"/>
                </a:cubicBezTo>
                <a:cubicBezTo>
                  <a:pt x="1088" y="237"/>
                  <a:pt x="1105" y="198"/>
                  <a:pt x="1121" y="156"/>
                </a:cubicBezTo>
                <a:cubicBezTo>
                  <a:pt x="1065" y="109"/>
                  <a:pt x="996" y="70"/>
                  <a:pt x="913" y="40"/>
                </a:cubicBezTo>
                <a:cubicBezTo>
                  <a:pt x="881" y="74"/>
                  <a:pt x="858" y="121"/>
                  <a:pt x="825" y="153"/>
                </a:cubicBezTo>
                <a:cubicBezTo>
                  <a:pt x="777" y="148"/>
                  <a:pt x="727" y="136"/>
                  <a:pt x="680" y="132"/>
                </a:cubicBezTo>
                <a:cubicBezTo>
                  <a:pt x="654" y="91"/>
                  <a:pt x="641" y="41"/>
                  <a:pt x="614" y="0"/>
                </a:cubicBezTo>
                <a:cubicBezTo>
                  <a:pt x="533" y="14"/>
                  <a:pt x="451" y="27"/>
                  <a:pt x="387" y="66"/>
                </a:cubicBezTo>
                <a:cubicBezTo>
                  <a:pt x="394" y="112"/>
                  <a:pt x="405" y="156"/>
                  <a:pt x="413" y="203"/>
                </a:cubicBezTo>
                <a:cubicBezTo>
                  <a:pt x="397" y="220"/>
                  <a:pt x="375" y="233"/>
                  <a:pt x="352" y="250"/>
                </a:cubicBezTo>
                <a:cubicBezTo>
                  <a:pt x="336" y="261"/>
                  <a:pt x="305" y="293"/>
                  <a:pt x="285" y="293"/>
                </a:cubicBezTo>
                <a:cubicBezTo>
                  <a:pt x="267" y="293"/>
                  <a:pt x="239" y="278"/>
                  <a:pt x="217" y="270"/>
                </a:cubicBezTo>
                <a:cubicBezTo>
                  <a:pt x="196" y="262"/>
                  <a:pt x="175" y="252"/>
                  <a:pt x="153" y="244"/>
                </a:cubicBezTo>
                <a:cubicBezTo>
                  <a:pt x="105" y="300"/>
                  <a:pt x="65" y="365"/>
                  <a:pt x="36" y="448"/>
                </a:cubicBezTo>
                <a:cubicBezTo>
                  <a:pt x="78" y="477"/>
                  <a:pt x="122" y="503"/>
                  <a:pt x="158" y="534"/>
                </a:cubicBezTo>
                <a:cubicBezTo>
                  <a:pt x="152" y="582"/>
                  <a:pt x="141" y="633"/>
                  <a:pt x="137" y="679"/>
                </a:cubicBezTo>
                <a:cubicBezTo>
                  <a:pt x="91" y="702"/>
                  <a:pt x="42" y="719"/>
                  <a:pt x="0" y="746"/>
                </a:cubicBezTo>
                <a:cubicBezTo>
                  <a:pt x="14" y="825"/>
                  <a:pt x="28" y="905"/>
                  <a:pt x="69" y="968"/>
                </a:cubicBezTo>
                <a:cubicBezTo>
                  <a:pt x="117" y="960"/>
                  <a:pt x="162" y="950"/>
                  <a:pt x="210" y="943"/>
                </a:cubicBezTo>
                <a:cubicBezTo>
                  <a:pt x="229" y="959"/>
                  <a:pt x="241" y="981"/>
                  <a:pt x="258" y="1004"/>
                </a:cubicBezTo>
                <a:cubicBezTo>
                  <a:pt x="269" y="1019"/>
                  <a:pt x="303" y="1047"/>
                  <a:pt x="303" y="1067"/>
                </a:cubicBezTo>
                <a:cubicBezTo>
                  <a:pt x="304" y="1087"/>
                  <a:pt x="285" y="1111"/>
                  <a:pt x="277" y="1134"/>
                </a:cubicBezTo>
                <a:cubicBezTo>
                  <a:pt x="269" y="1157"/>
                  <a:pt x="263" y="1180"/>
                  <a:pt x="253" y="1203"/>
                </a:cubicBezTo>
                <a:cubicBezTo>
                  <a:pt x="310" y="1249"/>
                  <a:pt x="376" y="1288"/>
                  <a:pt x="459" y="1316"/>
                </a:cubicBezTo>
                <a:cubicBezTo>
                  <a:pt x="492" y="1280"/>
                  <a:pt x="516" y="1231"/>
                  <a:pt x="551" y="1198"/>
                </a:cubicBezTo>
                <a:cubicBezTo>
                  <a:pt x="599" y="1204"/>
                  <a:pt x="651" y="1215"/>
                  <a:pt x="698" y="1220"/>
                </a:cubicBezTo>
                <a:cubicBezTo>
                  <a:pt x="719" y="1265"/>
                  <a:pt x="735" y="1313"/>
                  <a:pt x="761" y="1354"/>
                </a:cubicBezTo>
                <a:cubicBezTo>
                  <a:pt x="843" y="1340"/>
                  <a:pt x="922" y="1325"/>
                  <a:pt x="986" y="1284"/>
                </a:cubicBezTo>
                <a:cubicBezTo>
                  <a:pt x="978" y="1237"/>
                  <a:pt x="970" y="1190"/>
                  <a:pt x="961" y="1143"/>
                </a:cubicBezTo>
                <a:cubicBezTo>
                  <a:pt x="981" y="1131"/>
                  <a:pt x="1002" y="1115"/>
                  <a:pt x="1025" y="1098"/>
                </a:cubicBezTo>
                <a:cubicBezTo>
                  <a:pt x="1042" y="1087"/>
                  <a:pt x="1071" y="1057"/>
                  <a:pt x="1093" y="1058"/>
                </a:cubicBezTo>
                <a:cubicBezTo>
                  <a:pt x="1133" y="1061"/>
                  <a:pt x="1171" y="1098"/>
                  <a:pt x="1221" y="1106"/>
                </a:cubicBezTo>
                <a:cubicBezTo>
                  <a:pt x="1266" y="1050"/>
                  <a:pt x="1306" y="984"/>
                  <a:pt x="1334" y="901"/>
                </a:cubicBezTo>
                <a:cubicBezTo>
                  <a:pt x="1297" y="872"/>
                  <a:pt x="1255" y="846"/>
                  <a:pt x="1218" y="817"/>
                </a:cubicBezTo>
                <a:cubicBezTo>
                  <a:pt x="1224" y="769"/>
                  <a:pt x="1234" y="719"/>
                  <a:pt x="1239" y="672"/>
                </a:cubicBezTo>
                <a:close/>
              </a:path>
            </a:pathLst>
          </a:custGeom>
          <a:gradFill flip="none" rotWithShape="1">
            <a:gsLst>
              <a:gs pos="53000">
                <a:srgbClr val="BEBEBE"/>
              </a:gs>
              <a:gs pos="2917">
                <a:srgbClr val="BABABA">
                  <a:alpha val="0"/>
                </a:srgbClr>
              </a:gs>
              <a:gs pos="49000">
                <a:srgbClr val="BABABA">
                  <a:alpha val="0"/>
                </a:srgbClr>
              </a:gs>
              <a:gs pos="100000">
                <a:schemeClr val="bg1">
                  <a:lumMod val="75000"/>
                </a:schemeClr>
              </a:gs>
            </a:gsLst>
            <a:path path="circle">
              <a:fillToRect l="50000" t="50000" r="50000" b="50000"/>
            </a:path>
            <a:tileRect/>
          </a:gradFill>
          <a:ln w="22225" cap="flat">
            <a:solidFill>
              <a:schemeClr val="bg1"/>
            </a:solidFill>
            <a:prstDash val="solid"/>
            <a:miter lim="800000"/>
            <a:headEnd/>
            <a:tailEnd/>
          </a:ln>
          <a:effectLst>
            <a:outerShdw blurRad="444500" dist="50800" dir="7920000" sx="101000" sy="101000" algn="ctr" rotWithShape="0">
              <a:srgbClr val="000000">
                <a:alpha val="26000"/>
              </a:srgbClr>
            </a:outerShdw>
          </a:effectLst>
        </p:spPr>
        <p:txBody>
          <a:bodyPr vert="horz" wrap="square" lIns="121920" tIns="60960" rIns="121920" bIns="60960" numCol="1" anchor="t" anchorCtr="0" compatLnSpc="1">
            <a:prstTxWarp prst="textNoShape">
              <a:avLst/>
            </a:prstTxWarp>
            <a:normAutofit/>
          </a:bodyPr>
          <a:lstStyle/>
          <a:p>
            <a:endParaRPr lang="en-US" sz="2400" dirty="0"/>
          </a:p>
        </p:txBody>
      </p:sp>
      <p:sp>
        <p:nvSpPr>
          <p:cNvPr id="8" name="Freeform 28"/>
          <p:cNvSpPr>
            <a:spLocks noEditPoints="1"/>
          </p:cNvSpPr>
          <p:nvPr/>
        </p:nvSpPr>
        <p:spPr bwMode="auto">
          <a:xfrm rot="652408">
            <a:off x="-15900" y="554732"/>
            <a:ext cx="12065911" cy="6578401"/>
          </a:xfrm>
          <a:custGeom>
            <a:avLst/>
            <a:gdLst>
              <a:gd name="T0" fmla="*/ 1748 w 1871"/>
              <a:gd name="T1" fmla="*/ 287 h 1020"/>
              <a:gd name="T2" fmla="*/ 1302 w 1871"/>
              <a:gd name="T3" fmla="*/ 287 h 1020"/>
              <a:gd name="T4" fmla="*/ 1286 w 1871"/>
              <a:gd name="T5" fmla="*/ 304 h 1020"/>
              <a:gd name="T6" fmla="*/ 924 w 1871"/>
              <a:gd name="T7" fmla="*/ 299 h 1020"/>
              <a:gd name="T8" fmla="*/ 924 w 1871"/>
              <a:gd name="T9" fmla="*/ 299 h 1020"/>
              <a:gd name="T10" fmla="*/ 844 w 1871"/>
              <a:gd name="T11" fmla="*/ 187 h 1020"/>
              <a:gd name="T12" fmla="*/ 839 w 1871"/>
              <a:gd name="T13" fmla="*/ 182 h 1020"/>
              <a:gd name="T14" fmla="*/ 182 w 1871"/>
              <a:gd name="T15" fmla="*/ 182 h 1020"/>
              <a:gd name="T16" fmla="*/ 182 w 1871"/>
              <a:gd name="T17" fmla="*/ 839 h 1020"/>
              <a:gd name="T18" fmla="*/ 839 w 1871"/>
              <a:gd name="T19" fmla="*/ 839 h 1020"/>
              <a:gd name="T20" fmla="*/ 929 w 1871"/>
              <a:gd name="T21" fmla="*/ 711 h 1020"/>
              <a:gd name="T22" fmla="*/ 1286 w 1871"/>
              <a:gd name="T23" fmla="*/ 716 h 1020"/>
              <a:gd name="T24" fmla="*/ 1302 w 1871"/>
              <a:gd name="T25" fmla="*/ 733 h 1020"/>
              <a:gd name="T26" fmla="*/ 1748 w 1871"/>
              <a:gd name="T27" fmla="*/ 733 h 1020"/>
              <a:gd name="T28" fmla="*/ 1748 w 1871"/>
              <a:gd name="T29" fmla="*/ 287 h 1020"/>
              <a:gd name="T30" fmla="*/ 506 w 1871"/>
              <a:gd name="T31" fmla="*/ 922 h 1020"/>
              <a:gd name="T32" fmla="*/ 96 w 1871"/>
              <a:gd name="T33" fmla="*/ 512 h 1020"/>
              <a:gd name="T34" fmla="*/ 506 w 1871"/>
              <a:gd name="T35" fmla="*/ 102 h 1020"/>
              <a:gd name="T36" fmla="*/ 916 w 1871"/>
              <a:gd name="T37" fmla="*/ 512 h 1020"/>
              <a:gd name="T38" fmla="*/ 506 w 1871"/>
              <a:gd name="T39" fmla="*/ 922 h 1020"/>
              <a:gd name="T40" fmla="*/ 1524 w 1871"/>
              <a:gd name="T41" fmla="*/ 778 h 1020"/>
              <a:gd name="T42" fmla="*/ 1260 w 1871"/>
              <a:gd name="T43" fmla="*/ 514 h 1020"/>
              <a:gd name="T44" fmla="*/ 1524 w 1871"/>
              <a:gd name="T45" fmla="*/ 250 h 1020"/>
              <a:gd name="T46" fmla="*/ 1788 w 1871"/>
              <a:gd name="T47" fmla="*/ 514 h 1020"/>
              <a:gd name="T48" fmla="*/ 1524 w 1871"/>
              <a:gd name="T49" fmla="*/ 77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1" h="1020">
                <a:moveTo>
                  <a:pt x="1748" y="287"/>
                </a:moveTo>
                <a:cubicBezTo>
                  <a:pt x="1625" y="164"/>
                  <a:pt x="1425" y="164"/>
                  <a:pt x="1302" y="287"/>
                </a:cubicBezTo>
                <a:cubicBezTo>
                  <a:pt x="1296" y="293"/>
                  <a:pt x="1291" y="298"/>
                  <a:pt x="1286" y="304"/>
                </a:cubicBezTo>
                <a:cubicBezTo>
                  <a:pt x="1122" y="415"/>
                  <a:pt x="949" y="315"/>
                  <a:pt x="924" y="299"/>
                </a:cubicBezTo>
                <a:cubicBezTo>
                  <a:pt x="924" y="299"/>
                  <a:pt x="924" y="299"/>
                  <a:pt x="924" y="299"/>
                </a:cubicBezTo>
                <a:cubicBezTo>
                  <a:pt x="904" y="259"/>
                  <a:pt x="877" y="221"/>
                  <a:pt x="844" y="187"/>
                </a:cubicBezTo>
                <a:cubicBezTo>
                  <a:pt x="842" y="185"/>
                  <a:pt x="840" y="183"/>
                  <a:pt x="839" y="182"/>
                </a:cubicBezTo>
                <a:cubicBezTo>
                  <a:pt x="657" y="0"/>
                  <a:pt x="363" y="0"/>
                  <a:pt x="182" y="182"/>
                </a:cubicBezTo>
                <a:cubicBezTo>
                  <a:pt x="0" y="363"/>
                  <a:pt x="0" y="657"/>
                  <a:pt x="182" y="839"/>
                </a:cubicBezTo>
                <a:cubicBezTo>
                  <a:pt x="363" y="1020"/>
                  <a:pt x="657" y="1020"/>
                  <a:pt x="839" y="839"/>
                </a:cubicBezTo>
                <a:cubicBezTo>
                  <a:pt x="877" y="800"/>
                  <a:pt x="907" y="757"/>
                  <a:pt x="929" y="711"/>
                </a:cubicBezTo>
                <a:cubicBezTo>
                  <a:pt x="1087" y="607"/>
                  <a:pt x="1252" y="696"/>
                  <a:pt x="1286" y="716"/>
                </a:cubicBezTo>
                <a:cubicBezTo>
                  <a:pt x="1291" y="722"/>
                  <a:pt x="1296" y="727"/>
                  <a:pt x="1302" y="733"/>
                </a:cubicBezTo>
                <a:cubicBezTo>
                  <a:pt x="1425" y="856"/>
                  <a:pt x="1625" y="856"/>
                  <a:pt x="1748" y="733"/>
                </a:cubicBezTo>
                <a:cubicBezTo>
                  <a:pt x="1871" y="610"/>
                  <a:pt x="1871" y="410"/>
                  <a:pt x="1748" y="287"/>
                </a:cubicBezTo>
                <a:close/>
                <a:moveTo>
                  <a:pt x="506" y="922"/>
                </a:moveTo>
                <a:cubicBezTo>
                  <a:pt x="280" y="922"/>
                  <a:pt x="96" y="738"/>
                  <a:pt x="96" y="512"/>
                </a:cubicBezTo>
                <a:cubicBezTo>
                  <a:pt x="96" y="286"/>
                  <a:pt x="280" y="102"/>
                  <a:pt x="506" y="102"/>
                </a:cubicBezTo>
                <a:cubicBezTo>
                  <a:pt x="732" y="102"/>
                  <a:pt x="916" y="286"/>
                  <a:pt x="916" y="512"/>
                </a:cubicBezTo>
                <a:cubicBezTo>
                  <a:pt x="916" y="738"/>
                  <a:pt x="732" y="922"/>
                  <a:pt x="506" y="922"/>
                </a:cubicBezTo>
                <a:close/>
                <a:moveTo>
                  <a:pt x="1524" y="778"/>
                </a:moveTo>
                <a:cubicBezTo>
                  <a:pt x="1378" y="778"/>
                  <a:pt x="1260" y="660"/>
                  <a:pt x="1260" y="514"/>
                </a:cubicBezTo>
                <a:cubicBezTo>
                  <a:pt x="1260" y="368"/>
                  <a:pt x="1378" y="250"/>
                  <a:pt x="1524" y="250"/>
                </a:cubicBezTo>
                <a:cubicBezTo>
                  <a:pt x="1670" y="250"/>
                  <a:pt x="1788" y="368"/>
                  <a:pt x="1788" y="514"/>
                </a:cubicBezTo>
                <a:cubicBezTo>
                  <a:pt x="1788" y="660"/>
                  <a:pt x="1670" y="778"/>
                  <a:pt x="1524" y="778"/>
                </a:cubicBezTo>
                <a:close/>
              </a:path>
            </a:pathLst>
          </a:custGeom>
          <a:solidFill>
            <a:schemeClr val="accent6">
              <a:lumMod val="75000"/>
            </a:schemeClr>
          </a:solidFill>
          <a:ln w="22225" cap="flat">
            <a:solidFill>
              <a:schemeClr val="bg1"/>
            </a:solidFill>
            <a:prstDash val="solid"/>
            <a:miter lim="800000"/>
            <a:headEnd/>
            <a:tailEnd/>
          </a:ln>
          <a:effectLst>
            <a:outerShdw blurRad="444500" dist="50800" dir="7920000" sx="101000" sy="101000" algn="ctr" rotWithShape="0">
              <a:srgbClr val="000000">
                <a:alpha val="26000"/>
              </a:srgbClr>
            </a:outerShdw>
          </a:effectLst>
        </p:spPr>
        <p:txBody>
          <a:bodyPr vert="horz" wrap="square" lIns="121920" tIns="60960" rIns="121920" bIns="60960" numCol="1" anchor="t" anchorCtr="0" compatLnSpc="1">
            <a:prstTxWarp prst="textNoShape">
              <a:avLst/>
            </a:prstTxWarp>
            <a:normAutofit/>
          </a:bodyPr>
          <a:lstStyle/>
          <a:p>
            <a:endParaRPr lang="en-US" sz="2400"/>
          </a:p>
        </p:txBody>
      </p:sp>
      <p:grpSp>
        <p:nvGrpSpPr>
          <p:cNvPr id="4" name="Group 3"/>
          <p:cNvGrpSpPr/>
          <p:nvPr/>
        </p:nvGrpSpPr>
        <p:grpSpPr>
          <a:xfrm>
            <a:off x="508000" y="579846"/>
            <a:ext cx="5573484" cy="5509660"/>
            <a:chOff x="3107678" y="1323928"/>
            <a:chExt cx="1696466" cy="1699229"/>
          </a:xfrm>
        </p:grpSpPr>
        <p:sp>
          <p:nvSpPr>
            <p:cNvPr id="5" name="Oval 4"/>
            <p:cNvSpPr/>
            <p:nvPr/>
          </p:nvSpPr>
          <p:spPr>
            <a:xfrm>
              <a:off x="3107678" y="1323928"/>
              <a:ext cx="1696466" cy="1699229"/>
            </a:xfrm>
            <a:prstGeom prst="ellipse">
              <a:avLst/>
            </a:prstGeom>
            <a:gradFill flip="none" rotWithShape="1">
              <a:gsLst>
                <a:gs pos="15000">
                  <a:schemeClr val="bg1"/>
                </a:gs>
                <a:gs pos="84000">
                  <a:schemeClr val="bg1">
                    <a:lumMod val="86000"/>
                  </a:schemeClr>
                </a:gs>
              </a:gsLst>
              <a:lin ang="0" scaled="0"/>
              <a:tileRect/>
            </a:gradFill>
            <a:ln>
              <a:solidFill>
                <a:schemeClr val="accent6">
                  <a:lumMod val="75000"/>
                </a:schemeClr>
              </a:solidFill>
            </a:ln>
            <a:effectLst>
              <a:outerShdw blurRad="254000" dist="139700" dir="7560000" rotWithShape="0">
                <a:prstClr val="black">
                  <a:alpha val="65000"/>
                </a:prstClr>
              </a:outerShdw>
            </a:effectLst>
            <a:scene3d>
              <a:camera prst="orthographicFront"/>
              <a:lightRig rig="threePt" dir="t"/>
            </a:scene3d>
            <a:sp3d extrusionH="76200" contourW="19050" prstMaterial="matte">
              <a:bevelT w="0" h="0"/>
              <a:extrusionClr>
                <a:schemeClr val="bg1">
                  <a:lumMod val="95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a:p>
          </p:txBody>
        </p:sp>
        <p:sp>
          <p:nvSpPr>
            <p:cNvPr id="6" name="TextBox 5"/>
            <p:cNvSpPr txBox="1">
              <a:spLocks/>
            </p:cNvSpPr>
            <p:nvPr/>
          </p:nvSpPr>
          <p:spPr>
            <a:xfrm>
              <a:off x="3265189" y="1562583"/>
              <a:ext cx="1383011" cy="1200329"/>
            </a:xfrm>
            <a:prstGeom prst="rect">
              <a:avLst/>
            </a:prstGeom>
            <a:noFill/>
            <a:effectLst/>
          </p:spPr>
          <p:txBody>
            <a:bodyPr wrap="square" rtlCol="0" anchor="ctr" anchorCtr="0">
              <a:normAutofit/>
            </a:bodyPr>
            <a:lstStyle/>
            <a:p>
              <a:pPr algn="ctr"/>
              <a:r>
                <a:rPr lang="en-US" sz="3733" b="1" spc="67" dirty="0">
                  <a:ln w="13500">
                    <a:solidFill>
                      <a:schemeClr val="accent1">
                        <a:shade val="2500"/>
                        <a:alpha val="2000"/>
                      </a:schemeClr>
                    </a:solidFill>
                    <a:prstDash val="solid"/>
                  </a:ln>
                  <a:solidFill>
                    <a:schemeClr val="bg1">
                      <a:lumMod val="50000"/>
                      <a:alpha val="95000"/>
                    </a:schemeClr>
                  </a:solidFill>
                  <a:effectLst>
                    <a:innerShdw blurRad="50900" dist="38500" dir="13500000">
                      <a:srgbClr val="000000">
                        <a:alpha val="60000"/>
                      </a:srgbClr>
                    </a:innerShdw>
                  </a:effectLst>
                </a:rPr>
                <a:t>Complete Proposal Form Set</a:t>
              </a:r>
            </a:p>
          </p:txBody>
        </p:sp>
      </p:grpSp>
      <p:sp>
        <p:nvSpPr>
          <p:cNvPr id="15" name="Freeform 28"/>
          <p:cNvSpPr>
            <a:spLocks noEditPoints="1"/>
          </p:cNvSpPr>
          <p:nvPr/>
        </p:nvSpPr>
        <p:spPr bwMode="auto">
          <a:xfrm rot="5400000" flipH="1">
            <a:off x="5168346" y="5008757"/>
            <a:ext cx="9152933" cy="4977423"/>
          </a:xfrm>
          <a:custGeom>
            <a:avLst/>
            <a:gdLst>
              <a:gd name="T0" fmla="*/ 1748 w 1871"/>
              <a:gd name="T1" fmla="*/ 287 h 1020"/>
              <a:gd name="T2" fmla="*/ 1302 w 1871"/>
              <a:gd name="T3" fmla="*/ 287 h 1020"/>
              <a:gd name="T4" fmla="*/ 1286 w 1871"/>
              <a:gd name="T5" fmla="*/ 304 h 1020"/>
              <a:gd name="T6" fmla="*/ 924 w 1871"/>
              <a:gd name="T7" fmla="*/ 299 h 1020"/>
              <a:gd name="T8" fmla="*/ 924 w 1871"/>
              <a:gd name="T9" fmla="*/ 299 h 1020"/>
              <a:gd name="T10" fmla="*/ 844 w 1871"/>
              <a:gd name="T11" fmla="*/ 187 h 1020"/>
              <a:gd name="T12" fmla="*/ 839 w 1871"/>
              <a:gd name="T13" fmla="*/ 182 h 1020"/>
              <a:gd name="T14" fmla="*/ 182 w 1871"/>
              <a:gd name="T15" fmla="*/ 182 h 1020"/>
              <a:gd name="T16" fmla="*/ 182 w 1871"/>
              <a:gd name="T17" fmla="*/ 839 h 1020"/>
              <a:gd name="T18" fmla="*/ 839 w 1871"/>
              <a:gd name="T19" fmla="*/ 839 h 1020"/>
              <a:gd name="T20" fmla="*/ 929 w 1871"/>
              <a:gd name="T21" fmla="*/ 711 h 1020"/>
              <a:gd name="T22" fmla="*/ 1286 w 1871"/>
              <a:gd name="T23" fmla="*/ 716 h 1020"/>
              <a:gd name="T24" fmla="*/ 1302 w 1871"/>
              <a:gd name="T25" fmla="*/ 733 h 1020"/>
              <a:gd name="T26" fmla="*/ 1748 w 1871"/>
              <a:gd name="T27" fmla="*/ 733 h 1020"/>
              <a:gd name="T28" fmla="*/ 1748 w 1871"/>
              <a:gd name="T29" fmla="*/ 287 h 1020"/>
              <a:gd name="T30" fmla="*/ 506 w 1871"/>
              <a:gd name="T31" fmla="*/ 922 h 1020"/>
              <a:gd name="T32" fmla="*/ 96 w 1871"/>
              <a:gd name="T33" fmla="*/ 512 h 1020"/>
              <a:gd name="T34" fmla="*/ 506 w 1871"/>
              <a:gd name="T35" fmla="*/ 102 h 1020"/>
              <a:gd name="T36" fmla="*/ 916 w 1871"/>
              <a:gd name="T37" fmla="*/ 512 h 1020"/>
              <a:gd name="T38" fmla="*/ 506 w 1871"/>
              <a:gd name="T39" fmla="*/ 922 h 1020"/>
              <a:gd name="T40" fmla="*/ 1524 w 1871"/>
              <a:gd name="T41" fmla="*/ 778 h 1020"/>
              <a:gd name="T42" fmla="*/ 1260 w 1871"/>
              <a:gd name="T43" fmla="*/ 514 h 1020"/>
              <a:gd name="T44" fmla="*/ 1524 w 1871"/>
              <a:gd name="T45" fmla="*/ 250 h 1020"/>
              <a:gd name="T46" fmla="*/ 1788 w 1871"/>
              <a:gd name="T47" fmla="*/ 514 h 1020"/>
              <a:gd name="T48" fmla="*/ 1524 w 1871"/>
              <a:gd name="T49" fmla="*/ 778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1" h="1020">
                <a:moveTo>
                  <a:pt x="1748" y="287"/>
                </a:moveTo>
                <a:cubicBezTo>
                  <a:pt x="1625" y="164"/>
                  <a:pt x="1425" y="164"/>
                  <a:pt x="1302" y="287"/>
                </a:cubicBezTo>
                <a:cubicBezTo>
                  <a:pt x="1296" y="293"/>
                  <a:pt x="1291" y="298"/>
                  <a:pt x="1286" y="304"/>
                </a:cubicBezTo>
                <a:cubicBezTo>
                  <a:pt x="1122" y="415"/>
                  <a:pt x="949" y="315"/>
                  <a:pt x="924" y="299"/>
                </a:cubicBezTo>
                <a:cubicBezTo>
                  <a:pt x="924" y="299"/>
                  <a:pt x="924" y="299"/>
                  <a:pt x="924" y="299"/>
                </a:cubicBezTo>
                <a:cubicBezTo>
                  <a:pt x="904" y="259"/>
                  <a:pt x="877" y="221"/>
                  <a:pt x="844" y="187"/>
                </a:cubicBezTo>
                <a:cubicBezTo>
                  <a:pt x="842" y="185"/>
                  <a:pt x="840" y="183"/>
                  <a:pt x="839" y="182"/>
                </a:cubicBezTo>
                <a:cubicBezTo>
                  <a:pt x="657" y="0"/>
                  <a:pt x="363" y="0"/>
                  <a:pt x="182" y="182"/>
                </a:cubicBezTo>
                <a:cubicBezTo>
                  <a:pt x="0" y="363"/>
                  <a:pt x="0" y="657"/>
                  <a:pt x="182" y="839"/>
                </a:cubicBezTo>
                <a:cubicBezTo>
                  <a:pt x="363" y="1020"/>
                  <a:pt x="657" y="1020"/>
                  <a:pt x="839" y="839"/>
                </a:cubicBezTo>
                <a:cubicBezTo>
                  <a:pt x="877" y="800"/>
                  <a:pt x="907" y="757"/>
                  <a:pt x="929" y="711"/>
                </a:cubicBezTo>
                <a:cubicBezTo>
                  <a:pt x="1087" y="607"/>
                  <a:pt x="1252" y="696"/>
                  <a:pt x="1286" y="716"/>
                </a:cubicBezTo>
                <a:cubicBezTo>
                  <a:pt x="1291" y="722"/>
                  <a:pt x="1296" y="727"/>
                  <a:pt x="1302" y="733"/>
                </a:cubicBezTo>
                <a:cubicBezTo>
                  <a:pt x="1425" y="856"/>
                  <a:pt x="1625" y="856"/>
                  <a:pt x="1748" y="733"/>
                </a:cubicBezTo>
                <a:cubicBezTo>
                  <a:pt x="1871" y="610"/>
                  <a:pt x="1871" y="410"/>
                  <a:pt x="1748" y="287"/>
                </a:cubicBezTo>
                <a:close/>
                <a:moveTo>
                  <a:pt x="506" y="922"/>
                </a:moveTo>
                <a:cubicBezTo>
                  <a:pt x="280" y="922"/>
                  <a:pt x="96" y="738"/>
                  <a:pt x="96" y="512"/>
                </a:cubicBezTo>
                <a:cubicBezTo>
                  <a:pt x="96" y="286"/>
                  <a:pt x="280" y="102"/>
                  <a:pt x="506" y="102"/>
                </a:cubicBezTo>
                <a:cubicBezTo>
                  <a:pt x="732" y="102"/>
                  <a:pt x="916" y="286"/>
                  <a:pt x="916" y="512"/>
                </a:cubicBezTo>
                <a:cubicBezTo>
                  <a:pt x="916" y="738"/>
                  <a:pt x="732" y="922"/>
                  <a:pt x="506" y="922"/>
                </a:cubicBezTo>
                <a:close/>
                <a:moveTo>
                  <a:pt x="1524" y="778"/>
                </a:moveTo>
                <a:cubicBezTo>
                  <a:pt x="1378" y="778"/>
                  <a:pt x="1260" y="660"/>
                  <a:pt x="1260" y="514"/>
                </a:cubicBezTo>
                <a:cubicBezTo>
                  <a:pt x="1260" y="368"/>
                  <a:pt x="1378" y="250"/>
                  <a:pt x="1524" y="250"/>
                </a:cubicBezTo>
                <a:cubicBezTo>
                  <a:pt x="1670" y="250"/>
                  <a:pt x="1788" y="368"/>
                  <a:pt x="1788" y="514"/>
                </a:cubicBezTo>
                <a:cubicBezTo>
                  <a:pt x="1788" y="660"/>
                  <a:pt x="1670" y="778"/>
                  <a:pt x="1524" y="778"/>
                </a:cubicBezTo>
                <a:close/>
              </a:path>
            </a:pathLst>
          </a:custGeom>
          <a:solidFill>
            <a:schemeClr val="accent4">
              <a:lumMod val="75000"/>
            </a:schemeClr>
          </a:solidFill>
          <a:ln w="22225" cap="flat">
            <a:solidFill>
              <a:schemeClr val="bg1"/>
            </a:solidFill>
            <a:prstDash val="solid"/>
            <a:miter lim="800000"/>
            <a:headEnd/>
            <a:tailEnd/>
          </a:ln>
          <a:effectLst>
            <a:outerShdw blurRad="444500" dist="50800" dir="7920000" sx="101000" sy="101000" algn="ctr" rotWithShape="0">
              <a:srgbClr val="000000">
                <a:alpha val="26000"/>
              </a:srgb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8394355" y="3250196"/>
            <a:ext cx="2712996" cy="2681931"/>
            <a:chOff x="3107678" y="1323928"/>
            <a:chExt cx="1696466" cy="1699229"/>
          </a:xfrm>
        </p:grpSpPr>
        <p:sp>
          <p:nvSpPr>
            <p:cNvPr id="12" name="Oval 11"/>
            <p:cNvSpPr/>
            <p:nvPr/>
          </p:nvSpPr>
          <p:spPr>
            <a:xfrm rot="20617033">
              <a:off x="3107678" y="1323928"/>
              <a:ext cx="1696466" cy="1699229"/>
            </a:xfrm>
            <a:prstGeom prst="ellipse">
              <a:avLst/>
            </a:prstGeom>
            <a:gradFill flip="none" rotWithShape="1">
              <a:gsLst>
                <a:gs pos="15000">
                  <a:schemeClr val="bg1"/>
                </a:gs>
                <a:gs pos="84000">
                  <a:schemeClr val="bg1">
                    <a:lumMod val="86000"/>
                  </a:schemeClr>
                </a:gs>
              </a:gsLst>
              <a:lin ang="0" scaled="0"/>
              <a:tileRect/>
            </a:gradFill>
            <a:ln>
              <a:solidFill>
                <a:schemeClr val="accent4">
                  <a:lumMod val="75000"/>
                </a:schemeClr>
              </a:solidFill>
            </a:ln>
            <a:effectLst>
              <a:outerShdw blurRad="254000" dist="139700" dir="7560000" rotWithShape="0">
                <a:prstClr val="black">
                  <a:alpha val="65000"/>
                </a:prstClr>
              </a:outerShdw>
            </a:effectLst>
            <a:scene3d>
              <a:camera prst="orthographicFront"/>
              <a:lightRig rig="threePt" dir="t"/>
            </a:scene3d>
            <a:sp3d extrusionH="76200" contourW="19050" prstMaterial="matte">
              <a:bevelT w="0" h="0"/>
              <a:extrusionClr>
                <a:schemeClr val="bg1">
                  <a:lumMod val="95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a:p>
          </p:txBody>
        </p:sp>
        <p:sp>
          <p:nvSpPr>
            <p:cNvPr id="13" name="TextBox 12"/>
            <p:cNvSpPr txBox="1">
              <a:spLocks/>
            </p:cNvSpPr>
            <p:nvPr/>
          </p:nvSpPr>
          <p:spPr>
            <a:xfrm>
              <a:off x="3265189" y="1562583"/>
              <a:ext cx="1383011" cy="1200329"/>
            </a:xfrm>
            <a:prstGeom prst="rect">
              <a:avLst/>
            </a:prstGeom>
            <a:noFill/>
            <a:effectLst/>
          </p:spPr>
          <p:txBody>
            <a:bodyPr wrap="square" rtlCol="0" anchor="ctr" anchorCtr="0">
              <a:normAutofit fontScale="92500" lnSpcReduction="20000"/>
            </a:bodyPr>
            <a:lstStyle/>
            <a:p>
              <a:pPr algn="ctr"/>
              <a:r>
                <a:rPr lang="en-US" sz="2400" b="1" spc="67" dirty="0">
                  <a:ln w="13500">
                    <a:solidFill>
                      <a:schemeClr val="accent1">
                        <a:shade val="2500"/>
                        <a:alpha val="2000"/>
                      </a:schemeClr>
                    </a:solidFill>
                    <a:prstDash val="solid"/>
                  </a:ln>
                  <a:solidFill>
                    <a:schemeClr val="bg1">
                      <a:lumMod val="50000"/>
                      <a:alpha val="95000"/>
                    </a:schemeClr>
                  </a:solidFill>
                  <a:effectLst>
                    <a:innerShdw blurRad="50900" dist="38500" dir="13500000">
                      <a:srgbClr val="000000">
                        <a:alpha val="60000"/>
                      </a:srgbClr>
                    </a:innerShdw>
                  </a:effectLst>
                </a:rPr>
                <a:t>Complete all documents associated with the proposal forms package (i.e., SF424)</a:t>
              </a:r>
            </a:p>
          </p:txBody>
        </p:sp>
      </p:grpSp>
      <p:sp>
        <p:nvSpPr>
          <p:cNvPr id="3" name="Title 2"/>
          <p:cNvSpPr>
            <a:spLocks noGrp="1"/>
          </p:cNvSpPr>
          <p:nvPr>
            <p:ph type="ctrTitle"/>
          </p:nvPr>
        </p:nvSpPr>
        <p:spPr>
          <a:xfrm>
            <a:off x="508000" y="-2667000"/>
            <a:ext cx="10363200" cy="1470025"/>
          </a:xfrm>
        </p:spPr>
        <p:txBody>
          <a:bodyPr>
            <a:normAutofit/>
          </a:bodyPr>
          <a:lstStyle/>
          <a:p>
            <a:r>
              <a:rPr lang="en-US" sz="2667" dirty="0"/>
              <a:t>Slide#1 – do not delete this text</a:t>
            </a:r>
          </a:p>
        </p:txBody>
      </p:sp>
      <p:pic>
        <p:nvPicPr>
          <p:cNvPr id="18" name="Picture 1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43763" y="0"/>
            <a:ext cx="369391" cy="354482"/>
          </a:xfrm>
          <a:prstGeom prst="rect">
            <a:avLst/>
          </a:prstGeom>
        </p:spPr>
      </p:pic>
    </p:spTree>
    <p:extLst>
      <p:ext uri="{BB962C8B-B14F-4D97-AF65-F5344CB8AC3E}">
        <p14:creationId xmlns:p14="http://schemas.microsoft.com/office/powerpoint/2010/main" val="3885014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 calcmode="lin" valueType="num">
                                      <p:cBhvr>
                                        <p:cTn id="9" dur="1300" fill="hold"/>
                                        <p:tgtEl>
                                          <p:spTgt spid="4"/>
                                        </p:tgtEl>
                                        <p:attrNameLst>
                                          <p:attrName>style.rotation</p:attrName>
                                        </p:attrNameLst>
                                      </p:cBhvr>
                                      <p:tavLst>
                                        <p:tav tm="0">
                                          <p:val>
                                            <p:fltVal val="360"/>
                                          </p:val>
                                        </p:tav>
                                        <p:tav tm="100000">
                                          <p:val>
                                            <p:fltVal val="0"/>
                                          </p:val>
                                        </p:tav>
                                      </p:tavLst>
                                    </p:anim>
                                    <p:animEffect transition="in" filter="fade">
                                      <p:cBhvr>
                                        <p:cTn id="10" dur="1300"/>
                                        <p:tgtEl>
                                          <p:spTgt spid="4"/>
                                        </p:tgtEl>
                                      </p:cBhvr>
                                    </p:animEffect>
                                  </p:childTnLst>
                                </p:cTn>
                              </p:par>
                            </p:childTnLst>
                          </p:cTn>
                        </p:par>
                        <p:par>
                          <p:cTn id="11" fill="hold">
                            <p:stCondLst>
                              <p:cond delay="1800"/>
                            </p:stCondLst>
                            <p:childTnLst>
                              <p:par>
                                <p:cTn id="12" presetID="8" presetClass="emph" presetSubtype="0" fill="hold" grpId="0" nodeType="afterEffect">
                                  <p:stCondLst>
                                    <p:cond delay="0"/>
                                  </p:stCondLst>
                                  <p:childTnLst>
                                    <p:animRot by="21600000">
                                      <p:cBhvr>
                                        <p:cTn id="13" dur="2000" fill="hold"/>
                                        <p:tgtEl>
                                          <p:spTgt spid="30"/>
                                        </p:tgtEl>
                                        <p:attrNameLst>
                                          <p:attrName>r</p:attrName>
                                        </p:attrNameLst>
                                      </p:cBhvr>
                                    </p:animRot>
                                  </p:childTnLst>
                                </p:cTn>
                              </p:par>
                              <p:par>
                                <p:cTn id="14" presetID="49" presetClass="entr" presetSubtype="0" decel="10000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300" fill="hold"/>
                                        <p:tgtEl>
                                          <p:spTgt spid="11"/>
                                        </p:tgtEl>
                                        <p:attrNameLst>
                                          <p:attrName>ppt_w</p:attrName>
                                        </p:attrNameLst>
                                      </p:cBhvr>
                                      <p:tavLst>
                                        <p:tav tm="0">
                                          <p:val>
                                            <p:fltVal val="0"/>
                                          </p:val>
                                        </p:tav>
                                        <p:tav tm="100000">
                                          <p:val>
                                            <p:strVal val="#ppt_w"/>
                                          </p:val>
                                        </p:tav>
                                      </p:tavLst>
                                    </p:anim>
                                    <p:anim calcmode="lin" valueType="num">
                                      <p:cBhvr>
                                        <p:cTn id="17" dur="1300" fill="hold"/>
                                        <p:tgtEl>
                                          <p:spTgt spid="11"/>
                                        </p:tgtEl>
                                        <p:attrNameLst>
                                          <p:attrName>ppt_h</p:attrName>
                                        </p:attrNameLst>
                                      </p:cBhvr>
                                      <p:tavLst>
                                        <p:tav tm="0">
                                          <p:val>
                                            <p:fltVal val="0"/>
                                          </p:val>
                                        </p:tav>
                                        <p:tav tm="100000">
                                          <p:val>
                                            <p:strVal val="#ppt_h"/>
                                          </p:val>
                                        </p:tav>
                                      </p:tavLst>
                                    </p:anim>
                                    <p:anim calcmode="lin" valueType="num">
                                      <p:cBhvr>
                                        <p:cTn id="18" dur="1300" fill="hold"/>
                                        <p:tgtEl>
                                          <p:spTgt spid="11"/>
                                        </p:tgtEl>
                                        <p:attrNameLst>
                                          <p:attrName>style.rotation</p:attrName>
                                        </p:attrNameLst>
                                      </p:cBhvr>
                                      <p:tavLst>
                                        <p:tav tm="0">
                                          <p:val>
                                            <p:fltVal val="360"/>
                                          </p:val>
                                        </p:tav>
                                        <p:tav tm="100000">
                                          <p:val>
                                            <p:fltVal val="0"/>
                                          </p:val>
                                        </p:tav>
                                      </p:tavLst>
                                    </p:anim>
                                    <p:animEffect transition="in" filter="fade">
                                      <p:cBhvr>
                                        <p:cTn id="19" dur="1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486400"/>
            <a:ext cx="12192000" cy="1371600"/>
          </a:xfrm>
          <a:prstGeom prst="rect">
            <a:avLst/>
          </a:prstGeom>
          <a:solidFill>
            <a:schemeClr val="accent3">
              <a:lumMod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dirty="0"/>
          </a:p>
        </p:txBody>
      </p:sp>
      <p:sp>
        <p:nvSpPr>
          <p:cNvPr id="42" name="Oval 41"/>
          <p:cNvSpPr/>
          <p:nvPr/>
        </p:nvSpPr>
        <p:spPr>
          <a:xfrm>
            <a:off x="1723992" y="5410201"/>
            <a:ext cx="3559208" cy="1863983"/>
          </a:xfrm>
          <a:prstGeom prst="ellipse">
            <a:avLst/>
          </a:prstGeom>
          <a:gradFill flip="none" rotWithShape="1">
            <a:gsLst>
              <a:gs pos="8850">
                <a:schemeClr val="accent5"/>
              </a:gs>
              <a:gs pos="42000">
                <a:schemeClr val="accent5"/>
              </a:gs>
              <a:gs pos="59000">
                <a:schemeClr val="accent2">
                  <a:lumMod val="75000"/>
                  <a:alpha val="0"/>
                </a:schemeClr>
              </a:gs>
            </a:gsLst>
            <a:path path="circle">
              <a:fillToRect l="50000" t="50000" r="50000" b="50000"/>
            </a:path>
            <a:tileRect/>
          </a:gradFill>
          <a:ln>
            <a:noFill/>
          </a:ln>
          <a:scene3d>
            <a:camera prst="orthographicFront">
              <a:rot lat="4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0" name="Straight Connector 19"/>
          <p:cNvCxnSpPr/>
          <p:nvPr/>
        </p:nvCxnSpPr>
        <p:spPr>
          <a:xfrm>
            <a:off x="7210304" y="2514600"/>
            <a:ext cx="4981696" cy="0"/>
          </a:xfrm>
          <a:prstGeom prst="line">
            <a:avLst/>
          </a:prstGeom>
          <a:ln w="57150" cmpd="sng">
            <a:solidFill>
              <a:schemeClr val="accent1">
                <a:lumMod val="40000"/>
                <a:lumOff val="60000"/>
              </a:schemeClr>
            </a:solidFill>
          </a:ln>
          <a:effectLst>
            <a:outerShdw blurRad="50800" dist="12700" dir="2700000" algn="tl" rotWithShape="0">
              <a:schemeClr val="bg1">
                <a:alpha val="50000"/>
              </a:schemeClr>
            </a:outerShdw>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210304" y="787401"/>
            <a:ext cx="4575296" cy="1643527"/>
          </a:xfrm>
          <a:prstGeom prst="rect">
            <a:avLst/>
          </a:prstGeom>
          <a:noFill/>
        </p:spPr>
        <p:txBody>
          <a:bodyPr wrap="square" rtlCol="0">
            <a:spAutoFit/>
          </a:bodyPr>
          <a:lstStyle/>
          <a:p>
            <a:pPr algn="r">
              <a:lnSpc>
                <a:spcPct val="70000"/>
              </a:lnSpc>
            </a:pPr>
            <a:r>
              <a:rPr lang="en-US" sz="4800" b="1" dirty="0">
                <a:solidFill>
                  <a:srgbClr val="000E3D"/>
                </a:solidFill>
              </a:rPr>
              <a:t>Collect Supporting Documents</a:t>
            </a:r>
          </a:p>
        </p:txBody>
      </p:sp>
      <p:sp>
        <p:nvSpPr>
          <p:cNvPr id="21" name="Freeform 5"/>
          <p:cNvSpPr>
            <a:spLocks noChangeAspect="1"/>
          </p:cNvSpPr>
          <p:nvPr/>
        </p:nvSpPr>
        <p:spPr bwMode="auto">
          <a:xfrm>
            <a:off x="2887133" y="5893594"/>
            <a:ext cx="364067" cy="354807"/>
          </a:xfrm>
          <a:custGeom>
            <a:avLst/>
            <a:gdLst/>
            <a:ahLst/>
            <a:cxnLst>
              <a:cxn ang="0">
                <a:pos x="35" y="75"/>
              </a:cxn>
              <a:cxn ang="0">
                <a:pos x="30" y="30"/>
              </a:cxn>
              <a:cxn ang="0">
                <a:pos x="1" y="5"/>
              </a:cxn>
              <a:cxn ang="0">
                <a:pos x="45" y="20"/>
              </a:cxn>
              <a:cxn ang="0">
                <a:pos x="57" y="79"/>
              </a:cxn>
              <a:cxn ang="0">
                <a:pos x="45" y="82"/>
              </a:cxn>
              <a:cxn ang="0">
                <a:pos x="35" y="75"/>
              </a:cxn>
            </a:cxnLst>
            <a:rect l="0" t="0" r="r" b="b"/>
            <a:pathLst>
              <a:path w="64" h="83">
                <a:moveTo>
                  <a:pt x="35" y="75"/>
                </a:moveTo>
                <a:cubicBezTo>
                  <a:pt x="34" y="69"/>
                  <a:pt x="43" y="52"/>
                  <a:pt x="30" y="30"/>
                </a:cubicBezTo>
                <a:cubicBezTo>
                  <a:pt x="19" y="11"/>
                  <a:pt x="0" y="11"/>
                  <a:pt x="1" y="5"/>
                </a:cubicBezTo>
                <a:cubicBezTo>
                  <a:pt x="2" y="0"/>
                  <a:pt x="30" y="7"/>
                  <a:pt x="45" y="20"/>
                </a:cubicBezTo>
                <a:cubicBezTo>
                  <a:pt x="64" y="38"/>
                  <a:pt x="59" y="76"/>
                  <a:pt x="57" y="79"/>
                </a:cubicBezTo>
                <a:cubicBezTo>
                  <a:pt x="55" y="83"/>
                  <a:pt x="51" y="83"/>
                  <a:pt x="45" y="82"/>
                </a:cubicBezTo>
                <a:cubicBezTo>
                  <a:pt x="40" y="81"/>
                  <a:pt x="36" y="80"/>
                  <a:pt x="35" y="75"/>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0"/>
          <p:cNvSpPr>
            <a:spLocks noChangeAspect="1"/>
          </p:cNvSpPr>
          <p:nvPr/>
        </p:nvSpPr>
        <p:spPr bwMode="auto">
          <a:xfrm>
            <a:off x="2751667" y="5988050"/>
            <a:ext cx="397933" cy="260351"/>
          </a:xfrm>
          <a:custGeom>
            <a:avLst/>
            <a:gdLst/>
            <a:ahLst/>
            <a:cxnLst>
              <a:cxn ang="0">
                <a:pos x="47" y="58"/>
              </a:cxn>
              <a:cxn ang="0">
                <a:pos x="33" y="20"/>
              </a:cxn>
              <a:cxn ang="0">
                <a:pos x="0" y="5"/>
              </a:cxn>
              <a:cxn ang="0">
                <a:pos x="46" y="10"/>
              </a:cxn>
              <a:cxn ang="0">
                <a:pos x="69" y="58"/>
              </a:cxn>
              <a:cxn ang="0">
                <a:pos x="58" y="61"/>
              </a:cxn>
              <a:cxn ang="0">
                <a:pos x="47" y="58"/>
              </a:cxn>
            </a:cxnLst>
            <a:rect l="0" t="0" r="r" b="b"/>
            <a:pathLst>
              <a:path w="70" h="61">
                <a:moveTo>
                  <a:pt x="47" y="58"/>
                </a:moveTo>
                <a:cubicBezTo>
                  <a:pt x="44" y="53"/>
                  <a:pt x="50" y="37"/>
                  <a:pt x="33" y="20"/>
                </a:cubicBezTo>
                <a:cubicBezTo>
                  <a:pt x="19" y="6"/>
                  <a:pt x="0" y="9"/>
                  <a:pt x="0" y="5"/>
                </a:cubicBezTo>
                <a:cubicBezTo>
                  <a:pt x="0" y="0"/>
                  <a:pt x="29" y="1"/>
                  <a:pt x="46" y="10"/>
                </a:cubicBezTo>
                <a:cubicBezTo>
                  <a:pt x="68" y="22"/>
                  <a:pt x="70" y="54"/>
                  <a:pt x="69" y="58"/>
                </a:cubicBezTo>
                <a:cubicBezTo>
                  <a:pt x="68" y="61"/>
                  <a:pt x="64" y="61"/>
                  <a:pt x="58" y="61"/>
                </a:cubicBezTo>
                <a:cubicBezTo>
                  <a:pt x="53" y="61"/>
                  <a:pt x="49" y="61"/>
                  <a:pt x="47" y="58"/>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21"/>
          <p:cNvSpPr>
            <a:spLocks noChangeAspect="1"/>
          </p:cNvSpPr>
          <p:nvPr/>
        </p:nvSpPr>
        <p:spPr bwMode="auto">
          <a:xfrm>
            <a:off x="3966635" y="5835650"/>
            <a:ext cx="404284" cy="260351"/>
          </a:xfrm>
          <a:custGeom>
            <a:avLst/>
            <a:gdLst/>
            <a:ahLst/>
            <a:cxnLst>
              <a:cxn ang="0">
                <a:pos x="24" y="58"/>
              </a:cxn>
              <a:cxn ang="0">
                <a:pos x="38" y="20"/>
              </a:cxn>
              <a:cxn ang="0">
                <a:pos x="71" y="5"/>
              </a:cxn>
              <a:cxn ang="0">
                <a:pos x="25" y="10"/>
              </a:cxn>
              <a:cxn ang="0">
                <a:pos x="2" y="58"/>
              </a:cxn>
              <a:cxn ang="0">
                <a:pos x="13" y="61"/>
              </a:cxn>
              <a:cxn ang="0">
                <a:pos x="24" y="58"/>
              </a:cxn>
            </a:cxnLst>
            <a:rect l="0" t="0" r="r" b="b"/>
            <a:pathLst>
              <a:path w="71" h="61">
                <a:moveTo>
                  <a:pt x="24" y="58"/>
                </a:moveTo>
                <a:cubicBezTo>
                  <a:pt x="27" y="53"/>
                  <a:pt x="21" y="37"/>
                  <a:pt x="38" y="20"/>
                </a:cubicBezTo>
                <a:cubicBezTo>
                  <a:pt x="52" y="6"/>
                  <a:pt x="71" y="9"/>
                  <a:pt x="71" y="5"/>
                </a:cubicBezTo>
                <a:cubicBezTo>
                  <a:pt x="71" y="0"/>
                  <a:pt x="42" y="1"/>
                  <a:pt x="25" y="10"/>
                </a:cubicBezTo>
                <a:cubicBezTo>
                  <a:pt x="3" y="22"/>
                  <a:pt x="0" y="54"/>
                  <a:pt x="2" y="58"/>
                </a:cubicBezTo>
                <a:cubicBezTo>
                  <a:pt x="3" y="61"/>
                  <a:pt x="7" y="61"/>
                  <a:pt x="13" y="61"/>
                </a:cubicBezTo>
                <a:cubicBezTo>
                  <a:pt x="18" y="61"/>
                  <a:pt x="22" y="61"/>
                  <a:pt x="24" y="58"/>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0"/>
          <p:cNvSpPr>
            <a:spLocks noChangeAspect="1"/>
          </p:cNvSpPr>
          <p:nvPr/>
        </p:nvSpPr>
        <p:spPr bwMode="auto">
          <a:xfrm rot="20520000" flipH="1">
            <a:off x="3860800" y="5791200"/>
            <a:ext cx="318347" cy="208280"/>
          </a:xfrm>
          <a:custGeom>
            <a:avLst/>
            <a:gdLst/>
            <a:ahLst/>
            <a:cxnLst>
              <a:cxn ang="0">
                <a:pos x="47" y="58"/>
              </a:cxn>
              <a:cxn ang="0">
                <a:pos x="33" y="20"/>
              </a:cxn>
              <a:cxn ang="0">
                <a:pos x="0" y="5"/>
              </a:cxn>
              <a:cxn ang="0">
                <a:pos x="46" y="10"/>
              </a:cxn>
              <a:cxn ang="0">
                <a:pos x="69" y="58"/>
              </a:cxn>
              <a:cxn ang="0">
                <a:pos x="58" y="61"/>
              </a:cxn>
              <a:cxn ang="0">
                <a:pos x="47" y="58"/>
              </a:cxn>
            </a:cxnLst>
            <a:rect l="0" t="0" r="r" b="b"/>
            <a:pathLst>
              <a:path w="70" h="61">
                <a:moveTo>
                  <a:pt x="47" y="58"/>
                </a:moveTo>
                <a:cubicBezTo>
                  <a:pt x="44" y="53"/>
                  <a:pt x="50" y="37"/>
                  <a:pt x="33" y="20"/>
                </a:cubicBezTo>
                <a:cubicBezTo>
                  <a:pt x="19" y="6"/>
                  <a:pt x="0" y="9"/>
                  <a:pt x="0" y="5"/>
                </a:cubicBezTo>
                <a:cubicBezTo>
                  <a:pt x="0" y="0"/>
                  <a:pt x="29" y="1"/>
                  <a:pt x="46" y="10"/>
                </a:cubicBezTo>
                <a:cubicBezTo>
                  <a:pt x="68" y="22"/>
                  <a:pt x="70" y="54"/>
                  <a:pt x="69" y="58"/>
                </a:cubicBezTo>
                <a:cubicBezTo>
                  <a:pt x="68" y="61"/>
                  <a:pt x="64" y="61"/>
                  <a:pt x="58" y="61"/>
                </a:cubicBezTo>
                <a:cubicBezTo>
                  <a:pt x="53" y="61"/>
                  <a:pt x="49" y="61"/>
                  <a:pt x="47" y="58"/>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5"/>
          <p:cNvSpPr>
            <a:spLocks/>
          </p:cNvSpPr>
          <p:nvPr/>
        </p:nvSpPr>
        <p:spPr bwMode="auto">
          <a:xfrm>
            <a:off x="406400" y="587945"/>
            <a:ext cx="6559909" cy="5845099"/>
          </a:xfrm>
          <a:custGeom>
            <a:avLst/>
            <a:gdLst/>
            <a:ahLst/>
            <a:cxnLst>
              <a:cxn ang="0">
                <a:pos x="517" y="392"/>
              </a:cxn>
              <a:cxn ang="0">
                <a:pos x="539" y="349"/>
              </a:cxn>
              <a:cxn ang="0">
                <a:pos x="541" y="342"/>
              </a:cxn>
              <a:cxn ang="0">
                <a:pos x="528" y="312"/>
              </a:cxn>
              <a:cxn ang="0">
                <a:pos x="522" y="373"/>
              </a:cxn>
              <a:cxn ang="0">
                <a:pos x="373" y="446"/>
              </a:cxn>
              <a:cxn ang="0">
                <a:pos x="403" y="384"/>
              </a:cxn>
              <a:cxn ang="0">
                <a:pos x="518" y="315"/>
              </a:cxn>
              <a:cxn ang="0">
                <a:pos x="385" y="379"/>
              </a:cxn>
              <a:cxn ang="0">
                <a:pos x="479" y="310"/>
              </a:cxn>
              <a:cxn ang="0">
                <a:pos x="368" y="379"/>
              </a:cxn>
              <a:cxn ang="0">
                <a:pos x="314" y="365"/>
              </a:cxn>
              <a:cxn ang="0">
                <a:pos x="314" y="354"/>
              </a:cxn>
              <a:cxn ang="0">
                <a:pos x="463" y="290"/>
              </a:cxn>
              <a:cxn ang="0">
                <a:pos x="599" y="222"/>
              </a:cxn>
              <a:cxn ang="0">
                <a:pos x="566" y="218"/>
              </a:cxn>
              <a:cxn ang="0">
                <a:pos x="588" y="123"/>
              </a:cxn>
              <a:cxn ang="0">
                <a:pos x="477" y="138"/>
              </a:cxn>
              <a:cxn ang="0">
                <a:pos x="417" y="299"/>
              </a:cxn>
              <a:cxn ang="0">
                <a:pos x="330" y="244"/>
              </a:cxn>
              <a:cxn ang="0">
                <a:pos x="430" y="146"/>
              </a:cxn>
              <a:cxn ang="0">
                <a:pos x="346" y="133"/>
              </a:cxn>
              <a:cxn ang="0">
                <a:pos x="410" y="39"/>
              </a:cxn>
              <a:cxn ang="0">
                <a:pos x="362" y="4"/>
              </a:cxn>
              <a:cxn ang="0">
                <a:pos x="319" y="118"/>
              </a:cxn>
              <a:cxn ang="0">
                <a:pos x="323" y="209"/>
              </a:cxn>
              <a:cxn ang="0">
                <a:pos x="252" y="208"/>
              </a:cxn>
              <a:cxn ang="0">
                <a:pos x="160" y="101"/>
              </a:cxn>
              <a:cxn ang="0">
                <a:pos x="153" y="170"/>
              </a:cxn>
              <a:cxn ang="0">
                <a:pos x="117" y="134"/>
              </a:cxn>
              <a:cxn ang="0">
                <a:pos x="88" y="193"/>
              </a:cxn>
              <a:cxn ang="0">
                <a:pos x="186" y="204"/>
              </a:cxn>
              <a:cxn ang="0">
                <a:pos x="304" y="318"/>
              </a:cxn>
              <a:cxn ang="0">
                <a:pos x="160" y="262"/>
              </a:cxn>
              <a:cxn ang="0">
                <a:pos x="190" y="299"/>
              </a:cxn>
              <a:cxn ang="0">
                <a:pos x="297" y="378"/>
              </a:cxn>
              <a:cxn ang="0">
                <a:pos x="171" y="375"/>
              </a:cxn>
              <a:cxn ang="0">
                <a:pos x="139" y="288"/>
              </a:cxn>
              <a:cxn ang="0">
                <a:pos x="137" y="342"/>
              </a:cxn>
              <a:cxn ang="0">
                <a:pos x="82" y="267"/>
              </a:cxn>
              <a:cxn ang="0">
                <a:pos x="88" y="328"/>
              </a:cxn>
              <a:cxn ang="0">
                <a:pos x="49" y="275"/>
              </a:cxn>
              <a:cxn ang="0">
                <a:pos x="14" y="321"/>
              </a:cxn>
              <a:cxn ang="0">
                <a:pos x="59" y="350"/>
              </a:cxn>
              <a:cxn ang="0">
                <a:pos x="262" y="422"/>
              </a:cxn>
              <a:cxn ang="0">
                <a:pos x="234" y="770"/>
              </a:cxn>
              <a:cxn ang="0">
                <a:pos x="341" y="698"/>
              </a:cxn>
              <a:cxn ang="0">
                <a:pos x="442" y="423"/>
              </a:cxn>
              <a:cxn ang="0">
                <a:pos x="654" y="219"/>
              </a:cxn>
            </a:cxnLst>
            <a:rect l="0" t="0" r="r" b="b"/>
            <a:pathLst>
              <a:path w="657" h="781">
                <a:moveTo>
                  <a:pt x="654" y="219"/>
                </a:moveTo>
                <a:cubicBezTo>
                  <a:pt x="654" y="219"/>
                  <a:pt x="618" y="287"/>
                  <a:pt x="602" y="310"/>
                </a:cubicBezTo>
                <a:cubicBezTo>
                  <a:pt x="586" y="335"/>
                  <a:pt x="563" y="366"/>
                  <a:pt x="538" y="384"/>
                </a:cubicBezTo>
                <a:cubicBezTo>
                  <a:pt x="531" y="389"/>
                  <a:pt x="524" y="391"/>
                  <a:pt x="517" y="392"/>
                </a:cubicBezTo>
                <a:cubicBezTo>
                  <a:pt x="518" y="390"/>
                  <a:pt x="520" y="385"/>
                  <a:pt x="523" y="378"/>
                </a:cubicBezTo>
                <a:cubicBezTo>
                  <a:pt x="523" y="378"/>
                  <a:pt x="523" y="377"/>
                  <a:pt x="523" y="377"/>
                </a:cubicBezTo>
                <a:cubicBezTo>
                  <a:pt x="524" y="376"/>
                  <a:pt x="525" y="374"/>
                  <a:pt x="525" y="373"/>
                </a:cubicBezTo>
                <a:cubicBezTo>
                  <a:pt x="529" y="366"/>
                  <a:pt x="534" y="358"/>
                  <a:pt x="539" y="349"/>
                </a:cubicBezTo>
                <a:cubicBezTo>
                  <a:pt x="556" y="325"/>
                  <a:pt x="562" y="318"/>
                  <a:pt x="562" y="318"/>
                </a:cubicBezTo>
                <a:cubicBezTo>
                  <a:pt x="564" y="314"/>
                  <a:pt x="573" y="306"/>
                  <a:pt x="569" y="308"/>
                </a:cubicBezTo>
                <a:cubicBezTo>
                  <a:pt x="567" y="309"/>
                  <a:pt x="561" y="315"/>
                  <a:pt x="558" y="319"/>
                </a:cubicBezTo>
                <a:cubicBezTo>
                  <a:pt x="553" y="324"/>
                  <a:pt x="547" y="333"/>
                  <a:pt x="541" y="342"/>
                </a:cubicBezTo>
                <a:cubicBezTo>
                  <a:pt x="536" y="348"/>
                  <a:pt x="532" y="355"/>
                  <a:pt x="528" y="362"/>
                </a:cubicBezTo>
                <a:cubicBezTo>
                  <a:pt x="529" y="359"/>
                  <a:pt x="529" y="354"/>
                  <a:pt x="528" y="347"/>
                </a:cubicBezTo>
                <a:cubicBezTo>
                  <a:pt x="527" y="330"/>
                  <a:pt x="529" y="320"/>
                  <a:pt x="529" y="320"/>
                </a:cubicBezTo>
                <a:cubicBezTo>
                  <a:pt x="529" y="318"/>
                  <a:pt x="529" y="310"/>
                  <a:pt x="528" y="312"/>
                </a:cubicBezTo>
                <a:cubicBezTo>
                  <a:pt x="527" y="313"/>
                  <a:pt x="527" y="316"/>
                  <a:pt x="527" y="319"/>
                </a:cubicBezTo>
                <a:cubicBezTo>
                  <a:pt x="526" y="322"/>
                  <a:pt x="526" y="327"/>
                  <a:pt x="526" y="334"/>
                </a:cubicBezTo>
                <a:cubicBezTo>
                  <a:pt x="525" y="343"/>
                  <a:pt x="527" y="357"/>
                  <a:pt x="524" y="366"/>
                </a:cubicBezTo>
                <a:cubicBezTo>
                  <a:pt x="524" y="368"/>
                  <a:pt x="523" y="371"/>
                  <a:pt x="522" y="373"/>
                </a:cubicBezTo>
                <a:cubicBezTo>
                  <a:pt x="519" y="377"/>
                  <a:pt x="516" y="381"/>
                  <a:pt x="512" y="384"/>
                </a:cubicBezTo>
                <a:cubicBezTo>
                  <a:pt x="508" y="388"/>
                  <a:pt x="504" y="391"/>
                  <a:pt x="501" y="394"/>
                </a:cubicBezTo>
                <a:cubicBezTo>
                  <a:pt x="483" y="394"/>
                  <a:pt x="465" y="391"/>
                  <a:pt x="449" y="399"/>
                </a:cubicBezTo>
                <a:cubicBezTo>
                  <a:pt x="414" y="416"/>
                  <a:pt x="402" y="431"/>
                  <a:pt x="373" y="446"/>
                </a:cubicBezTo>
                <a:cubicBezTo>
                  <a:pt x="345" y="461"/>
                  <a:pt x="315" y="425"/>
                  <a:pt x="313" y="416"/>
                </a:cubicBezTo>
                <a:cubicBezTo>
                  <a:pt x="311" y="406"/>
                  <a:pt x="309" y="400"/>
                  <a:pt x="313" y="395"/>
                </a:cubicBezTo>
                <a:cubicBezTo>
                  <a:pt x="317" y="390"/>
                  <a:pt x="337" y="386"/>
                  <a:pt x="364" y="387"/>
                </a:cubicBezTo>
                <a:cubicBezTo>
                  <a:pt x="378" y="388"/>
                  <a:pt x="390" y="386"/>
                  <a:pt x="403" y="384"/>
                </a:cubicBezTo>
                <a:cubicBezTo>
                  <a:pt x="417" y="382"/>
                  <a:pt x="428" y="378"/>
                  <a:pt x="438" y="375"/>
                </a:cubicBezTo>
                <a:cubicBezTo>
                  <a:pt x="464" y="365"/>
                  <a:pt x="478" y="357"/>
                  <a:pt x="494" y="340"/>
                </a:cubicBezTo>
                <a:cubicBezTo>
                  <a:pt x="503" y="331"/>
                  <a:pt x="519" y="315"/>
                  <a:pt x="519" y="315"/>
                </a:cubicBezTo>
                <a:cubicBezTo>
                  <a:pt x="519" y="315"/>
                  <a:pt x="519" y="314"/>
                  <a:pt x="518" y="315"/>
                </a:cubicBezTo>
                <a:cubicBezTo>
                  <a:pt x="509" y="319"/>
                  <a:pt x="498" y="329"/>
                  <a:pt x="482" y="343"/>
                </a:cubicBezTo>
                <a:cubicBezTo>
                  <a:pt x="471" y="351"/>
                  <a:pt x="465" y="355"/>
                  <a:pt x="457" y="360"/>
                </a:cubicBezTo>
                <a:cubicBezTo>
                  <a:pt x="436" y="373"/>
                  <a:pt x="423" y="373"/>
                  <a:pt x="396" y="378"/>
                </a:cubicBezTo>
                <a:cubicBezTo>
                  <a:pt x="392" y="378"/>
                  <a:pt x="388" y="379"/>
                  <a:pt x="385" y="379"/>
                </a:cubicBezTo>
                <a:cubicBezTo>
                  <a:pt x="394" y="375"/>
                  <a:pt x="419" y="366"/>
                  <a:pt x="428" y="357"/>
                </a:cubicBezTo>
                <a:cubicBezTo>
                  <a:pt x="436" y="350"/>
                  <a:pt x="434" y="351"/>
                  <a:pt x="452" y="335"/>
                </a:cubicBezTo>
                <a:cubicBezTo>
                  <a:pt x="470" y="319"/>
                  <a:pt x="472" y="317"/>
                  <a:pt x="472" y="317"/>
                </a:cubicBezTo>
                <a:cubicBezTo>
                  <a:pt x="475" y="315"/>
                  <a:pt x="484" y="309"/>
                  <a:pt x="479" y="310"/>
                </a:cubicBezTo>
                <a:cubicBezTo>
                  <a:pt x="477" y="310"/>
                  <a:pt x="472" y="314"/>
                  <a:pt x="468" y="316"/>
                </a:cubicBezTo>
                <a:cubicBezTo>
                  <a:pt x="464" y="319"/>
                  <a:pt x="456" y="327"/>
                  <a:pt x="449" y="332"/>
                </a:cubicBezTo>
                <a:cubicBezTo>
                  <a:pt x="438" y="341"/>
                  <a:pt x="434" y="347"/>
                  <a:pt x="416" y="360"/>
                </a:cubicBezTo>
                <a:cubicBezTo>
                  <a:pt x="401" y="370"/>
                  <a:pt x="377" y="378"/>
                  <a:pt x="368" y="379"/>
                </a:cubicBezTo>
                <a:cubicBezTo>
                  <a:pt x="359" y="380"/>
                  <a:pt x="368" y="379"/>
                  <a:pt x="368" y="379"/>
                </a:cubicBezTo>
                <a:cubicBezTo>
                  <a:pt x="362" y="378"/>
                  <a:pt x="357" y="378"/>
                  <a:pt x="350" y="378"/>
                </a:cubicBezTo>
                <a:cubicBezTo>
                  <a:pt x="339" y="377"/>
                  <a:pt x="317" y="373"/>
                  <a:pt x="314" y="365"/>
                </a:cubicBezTo>
                <a:cubicBezTo>
                  <a:pt x="314" y="365"/>
                  <a:pt x="314" y="365"/>
                  <a:pt x="314" y="365"/>
                </a:cubicBezTo>
                <a:cubicBezTo>
                  <a:pt x="314" y="358"/>
                  <a:pt x="315" y="350"/>
                  <a:pt x="315" y="342"/>
                </a:cubicBezTo>
                <a:cubicBezTo>
                  <a:pt x="315" y="342"/>
                  <a:pt x="315" y="343"/>
                  <a:pt x="315" y="343"/>
                </a:cubicBezTo>
                <a:cubicBezTo>
                  <a:pt x="315" y="347"/>
                  <a:pt x="315" y="351"/>
                  <a:pt x="314" y="354"/>
                </a:cubicBezTo>
                <a:cubicBezTo>
                  <a:pt x="314" y="354"/>
                  <a:pt x="314" y="354"/>
                  <a:pt x="314" y="354"/>
                </a:cubicBezTo>
                <a:cubicBezTo>
                  <a:pt x="317" y="329"/>
                  <a:pt x="336" y="326"/>
                  <a:pt x="357" y="327"/>
                </a:cubicBezTo>
                <a:cubicBezTo>
                  <a:pt x="368" y="328"/>
                  <a:pt x="378" y="330"/>
                  <a:pt x="389" y="328"/>
                </a:cubicBezTo>
                <a:cubicBezTo>
                  <a:pt x="401" y="325"/>
                  <a:pt x="411" y="319"/>
                  <a:pt x="421" y="314"/>
                </a:cubicBezTo>
                <a:cubicBezTo>
                  <a:pt x="436" y="307"/>
                  <a:pt x="451" y="301"/>
                  <a:pt x="463" y="290"/>
                </a:cubicBezTo>
                <a:cubicBezTo>
                  <a:pt x="476" y="279"/>
                  <a:pt x="487" y="264"/>
                  <a:pt x="497" y="250"/>
                </a:cubicBezTo>
                <a:cubicBezTo>
                  <a:pt x="499" y="247"/>
                  <a:pt x="501" y="244"/>
                  <a:pt x="502" y="241"/>
                </a:cubicBezTo>
                <a:cubicBezTo>
                  <a:pt x="505" y="238"/>
                  <a:pt x="512" y="233"/>
                  <a:pt x="527" y="228"/>
                </a:cubicBezTo>
                <a:cubicBezTo>
                  <a:pt x="545" y="222"/>
                  <a:pt x="579" y="224"/>
                  <a:pt x="599" y="222"/>
                </a:cubicBezTo>
                <a:cubicBezTo>
                  <a:pt x="611" y="220"/>
                  <a:pt x="616" y="219"/>
                  <a:pt x="623" y="217"/>
                </a:cubicBezTo>
                <a:cubicBezTo>
                  <a:pt x="630" y="216"/>
                  <a:pt x="637" y="215"/>
                  <a:pt x="639" y="214"/>
                </a:cubicBezTo>
                <a:cubicBezTo>
                  <a:pt x="644" y="210"/>
                  <a:pt x="629" y="213"/>
                  <a:pt x="625" y="214"/>
                </a:cubicBezTo>
                <a:cubicBezTo>
                  <a:pt x="625" y="214"/>
                  <a:pt x="601" y="219"/>
                  <a:pt x="566" y="218"/>
                </a:cubicBezTo>
                <a:cubicBezTo>
                  <a:pt x="538" y="217"/>
                  <a:pt x="522" y="220"/>
                  <a:pt x="516" y="221"/>
                </a:cubicBezTo>
                <a:cubicBezTo>
                  <a:pt x="525" y="205"/>
                  <a:pt x="535" y="190"/>
                  <a:pt x="547" y="176"/>
                </a:cubicBezTo>
                <a:cubicBezTo>
                  <a:pt x="575" y="139"/>
                  <a:pt x="615" y="106"/>
                  <a:pt x="615" y="101"/>
                </a:cubicBezTo>
                <a:cubicBezTo>
                  <a:pt x="614" y="97"/>
                  <a:pt x="597" y="115"/>
                  <a:pt x="588" y="123"/>
                </a:cubicBezTo>
                <a:cubicBezTo>
                  <a:pt x="550" y="160"/>
                  <a:pt x="515" y="197"/>
                  <a:pt x="484" y="241"/>
                </a:cubicBezTo>
                <a:cubicBezTo>
                  <a:pt x="479" y="249"/>
                  <a:pt x="473" y="258"/>
                  <a:pt x="466" y="265"/>
                </a:cubicBezTo>
                <a:cubicBezTo>
                  <a:pt x="467" y="262"/>
                  <a:pt x="468" y="259"/>
                  <a:pt x="468" y="256"/>
                </a:cubicBezTo>
                <a:cubicBezTo>
                  <a:pt x="472" y="226"/>
                  <a:pt x="469" y="166"/>
                  <a:pt x="477" y="138"/>
                </a:cubicBezTo>
                <a:cubicBezTo>
                  <a:pt x="486" y="105"/>
                  <a:pt x="495" y="88"/>
                  <a:pt x="494" y="86"/>
                </a:cubicBezTo>
                <a:cubicBezTo>
                  <a:pt x="490" y="86"/>
                  <a:pt x="467" y="147"/>
                  <a:pt x="467" y="173"/>
                </a:cubicBezTo>
                <a:cubicBezTo>
                  <a:pt x="467" y="197"/>
                  <a:pt x="467" y="228"/>
                  <a:pt x="459" y="252"/>
                </a:cubicBezTo>
                <a:cubicBezTo>
                  <a:pt x="451" y="271"/>
                  <a:pt x="433" y="288"/>
                  <a:pt x="417" y="299"/>
                </a:cubicBezTo>
                <a:cubicBezTo>
                  <a:pt x="417" y="299"/>
                  <a:pt x="427" y="296"/>
                  <a:pt x="417" y="299"/>
                </a:cubicBezTo>
                <a:cubicBezTo>
                  <a:pt x="406" y="303"/>
                  <a:pt x="376" y="315"/>
                  <a:pt x="357" y="308"/>
                </a:cubicBezTo>
                <a:cubicBezTo>
                  <a:pt x="345" y="302"/>
                  <a:pt x="326" y="279"/>
                  <a:pt x="325" y="271"/>
                </a:cubicBezTo>
                <a:cubicBezTo>
                  <a:pt x="325" y="262"/>
                  <a:pt x="327" y="248"/>
                  <a:pt x="330" y="244"/>
                </a:cubicBezTo>
                <a:cubicBezTo>
                  <a:pt x="333" y="240"/>
                  <a:pt x="361" y="204"/>
                  <a:pt x="389" y="181"/>
                </a:cubicBezTo>
                <a:cubicBezTo>
                  <a:pt x="425" y="153"/>
                  <a:pt x="436" y="147"/>
                  <a:pt x="436" y="147"/>
                </a:cubicBezTo>
                <a:cubicBezTo>
                  <a:pt x="441" y="143"/>
                  <a:pt x="457" y="136"/>
                  <a:pt x="451" y="137"/>
                </a:cubicBezTo>
                <a:cubicBezTo>
                  <a:pt x="448" y="137"/>
                  <a:pt x="437" y="142"/>
                  <a:pt x="430" y="146"/>
                </a:cubicBezTo>
                <a:cubicBezTo>
                  <a:pt x="423" y="151"/>
                  <a:pt x="409" y="162"/>
                  <a:pt x="396" y="171"/>
                </a:cubicBezTo>
                <a:cubicBezTo>
                  <a:pt x="377" y="186"/>
                  <a:pt x="360" y="201"/>
                  <a:pt x="342" y="217"/>
                </a:cubicBezTo>
                <a:cubicBezTo>
                  <a:pt x="339" y="220"/>
                  <a:pt x="336" y="222"/>
                  <a:pt x="333" y="224"/>
                </a:cubicBezTo>
                <a:cubicBezTo>
                  <a:pt x="337" y="203"/>
                  <a:pt x="341" y="168"/>
                  <a:pt x="346" y="133"/>
                </a:cubicBezTo>
                <a:cubicBezTo>
                  <a:pt x="348" y="126"/>
                  <a:pt x="350" y="120"/>
                  <a:pt x="352" y="116"/>
                </a:cubicBezTo>
                <a:cubicBezTo>
                  <a:pt x="365" y="93"/>
                  <a:pt x="375" y="89"/>
                  <a:pt x="385" y="75"/>
                </a:cubicBezTo>
                <a:cubicBezTo>
                  <a:pt x="391" y="67"/>
                  <a:pt x="401" y="58"/>
                  <a:pt x="404" y="52"/>
                </a:cubicBezTo>
                <a:cubicBezTo>
                  <a:pt x="407" y="47"/>
                  <a:pt x="410" y="42"/>
                  <a:pt x="410" y="39"/>
                </a:cubicBezTo>
                <a:cubicBezTo>
                  <a:pt x="409" y="33"/>
                  <a:pt x="403" y="44"/>
                  <a:pt x="401" y="47"/>
                </a:cubicBezTo>
                <a:cubicBezTo>
                  <a:pt x="401" y="47"/>
                  <a:pt x="396" y="55"/>
                  <a:pt x="376" y="77"/>
                </a:cubicBezTo>
                <a:cubicBezTo>
                  <a:pt x="358" y="96"/>
                  <a:pt x="354" y="99"/>
                  <a:pt x="349" y="107"/>
                </a:cubicBezTo>
                <a:cubicBezTo>
                  <a:pt x="356" y="53"/>
                  <a:pt x="362" y="4"/>
                  <a:pt x="362" y="4"/>
                </a:cubicBezTo>
                <a:cubicBezTo>
                  <a:pt x="362" y="4"/>
                  <a:pt x="360" y="0"/>
                  <a:pt x="359" y="5"/>
                </a:cubicBezTo>
                <a:cubicBezTo>
                  <a:pt x="354" y="30"/>
                  <a:pt x="340" y="111"/>
                  <a:pt x="329" y="176"/>
                </a:cubicBezTo>
                <a:cubicBezTo>
                  <a:pt x="329" y="174"/>
                  <a:pt x="328" y="172"/>
                  <a:pt x="328" y="171"/>
                </a:cubicBezTo>
                <a:cubicBezTo>
                  <a:pt x="324" y="145"/>
                  <a:pt x="322" y="139"/>
                  <a:pt x="319" y="118"/>
                </a:cubicBezTo>
                <a:cubicBezTo>
                  <a:pt x="316" y="93"/>
                  <a:pt x="296" y="43"/>
                  <a:pt x="293" y="43"/>
                </a:cubicBezTo>
                <a:cubicBezTo>
                  <a:pt x="292" y="45"/>
                  <a:pt x="304" y="69"/>
                  <a:pt x="311" y="101"/>
                </a:cubicBezTo>
                <a:cubicBezTo>
                  <a:pt x="320" y="143"/>
                  <a:pt x="326" y="185"/>
                  <a:pt x="326" y="193"/>
                </a:cubicBezTo>
                <a:cubicBezTo>
                  <a:pt x="326" y="202"/>
                  <a:pt x="324" y="204"/>
                  <a:pt x="323" y="209"/>
                </a:cubicBezTo>
                <a:cubicBezTo>
                  <a:pt x="323" y="209"/>
                  <a:pt x="323" y="209"/>
                  <a:pt x="323" y="209"/>
                </a:cubicBezTo>
                <a:cubicBezTo>
                  <a:pt x="318" y="218"/>
                  <a:pt x="306" y="221"/>
                  <a:pt x="293" y="217"/>
                </a:cubicBezTo>
                <a:cubicBezTo>
                  <a:pt x="279" y="213"/>
                  <a:pt x="236" y="205"/>
                  <a:pt x="252" y="208"/>
                </a:cubicBezTo>
                <a:cubicBezTo>
                  <a:pt x="269" y="211"/>
                  <a:pt x="252" y="208"/>
                  <a:pt x="252" y="208"/>
                </a:cubicBezTo>
                <a:cubicBezTo>
                  <a:pt x="252" y="208"/>
                  <a:pt x="243" y="207"/>
                  <a:pt x="227" y="192"/>
                </a:cubicBezTo>
                <a:cubicBezTo>
                  <a:pt x="212" y="179"/>
                  <a:pt x="198" y="148"/>
                  <a:pt x="187" y="132"/>
                </a:cubicBezTo>
                <a:cubicBezTo>
                  <a:pt x="179" y="122"/>
                  <a:pt x="176" y="119"/>
                  <a:pt x="171" y="113"/>
                </a:cubicBezTo>
                <a:cubicBezTo>
                  <a:pt x="167" y="108"/>
                  <a:pt x="162" y="102"/>
                  <a:pt x="160" y="101"/>
                </a:cubicBezTo>
                <a:cubicBezTo>
                  <a:pt x="155" y="98"/>
                  <a:pt x="165" y="109"/>
                  <a:pt x="167" y="113"/>
                </a:cubicBezTo>
                <a:cubicBezTo>
                  <a:pt x="167" y="113"/>
                  <a:pt x="183" y="132"/>
                  <a:pt x="199" y="163"/>
                </a:cubicBezTo>
                <a:cubicBezTo>
                  <a:pt x="210" y="184"/>
                  <a:pt x="219" y="197"/>
                  <a:pt x="224" y="203"/>
                </a:cubicBezTo>
                <a:cubicBezTo>
                  <a:pt x="205" y="198"/>
                  <a:pt x="170" y="186"/>
                  <a:pt x="153" y="170"/>
                </a:cubicBezTo>
                <a:cubicBezTo>
                  <a:pt x="145" y="162"/>
                  <a:pt x="142" y="154"/>
                  <a:pt x="131" y="140"/>
                </a:cubicBezTo>
                <a:cubicBezTo>
                  <a:pt x="114" y="118"/>
                  <a:pt x="100" y="104"/>
                  <a:pt x="92" y="96"/>
                </a:cubicBezTo>
                <a:cubicBezTo>
                  <a:pt x="90" y="94"/>
                  <a:pt x="90" y="96"/>
                  <a:pt x="90" y="96"/>
                </a:cubicBezTo>
                <a:cubicBezTo>
                  <a:pt x="90" y="96"/>
                  <a:pt x="109" y="119"/>
                  <a:pt x="117" y="134"/>
                </a:cubicBezTo>
                <a:cubicBezTo>
                  <a:pt x="131" y="158"/>
                  <a:pt x="144" y="181"/>
                  <a:pt x="167" y="195"/>
                </a:cubicBezTo>
                <a:cubicBezTo>
                  <a:pt x="162" y="194"/>
                  <a:pt x="155" y="194"/>
                  <a:pt x="144" y="194"/>
                </a:cubicBezTo>
                <a:cubicBezTo>
                  <a:pt x="117" y="195"/>
                  <a:pt x="101" y="192"/>
                  <a:pt x="101" y="192"/>
                </a:cubicBezTo>
                <a:cubicBezTo>
                  <a:pt x="97" y="192"/>
                  <a:pt x="84" y="191"/>
                  <a:pt x="88" y="193"/>
                </a:cubicBezTo>
                <a:cubicBezTo>
                  <a:pt x="90" y="194"/>
                  <a:pt x="96" y="193"/>
                  <a:pt x="100" y="194"/>
                </a:cubicBezTo>
                <a:cubicBezTo>
                  <a:pt x="106" y="195"/>
                  <a:pt x="112" y="196"/>
                  <a:pt x="122" y="197"/>
                </a:cubicBezTo>
                <a:cubicBezTo>
                  <a:pt x="137" y="199"/>
                  <a:pt x="159" y="196"/>
                  <a:pt x="174" y="201"/>
                </a:cubicBezTo>
                <a:cubicBezTo>
                  <a:pt x="178" y="202"/>
                  <a:pt x="182" y="203"/>
                  <a:pt x="186" y="204"/>
                </a:cubicBezTo>
                <a:cubicBezTo>
                  <a:pt x="195" y="208"/>
                  <a:pt x="204" y="211"/>
                  <a:pt x="213" y="214"/>
                </a:cubicBezTo>
                <a:cubicBezTo>
                  <a:pt x="228" y="218"/>
                  <a:pt x="242" y="225"/>
                  <a:pt x="258" y="227"/>
                </a:cubicBezTo>
                <a:cubicBezTo>
                  <a:pt x="299" y="233"/>
                  <a:pt x="309" y="270"/>
                  <a:pt x="309" y="283"/>
                </a:cubicBezTo>
                <a:cubicBezTo>
                  <a:pt x="309" y="296"/>
                  <a:pt x="307" y="313"/>
                  <a:pt x="304" y="318"/>
                </a:cubicBezTo>
                <a:cubicBezTo>
                  <a:pt x="300" y="323"/>
                  <a:pt x="291" y="321"/>
                  <a:pt x="284" y="319"/>
                </a:cubicBezTo>
                <a:cubicBezTo>
                  <a:pt x="269" y="314"/>
                  <a:pt x="259" y="312"/>
                  <a:pt x="239" y="308"/>
                </a:cubicBezTo>
                <a:cubicBezTo>
                  <a:pt x="234" y="307"/>
                  <a:pt x="194" y="296"/>
                  <a:pt x="177" y="281"/>
                </a:cubicBezTo>
                <a:cubicBezTo>
                  <a:pt x="171" y="276"/>
                  <a:pt x="169" y="271"/>
                  <a:pt x="160" y="262"/>
                </a:cubicBezTo>
                <a:cubicBezTo>
                  <a:pt x="147" y="247"/>
                  <a:pt x="137" y="238"/>
                  <a:pt x="130" y="233"/>
                </a:cubicBezTo>
                <a:cubicBezTo>
                  <a:pt x="129" y="232"/>
                  <a:pt x="129" y="233"/>
                  <a:pt x="129" y="233"/>
                </a:cubicBezTo>
                <a:cubicBezTo>
                  <a:pt x="129" y="233"/>
                  <a:pt x="143" y="248"/>
                  <a:pt x="150" y="257"/>
                </a:cubicBezTo>
                <a:cubicBezTo>
                  <a:pt x="161" y="273"/>
                  <a:pt x="171" y="289"/>
                  <a:pt x="190" y="299"/>
                </a:cubicBezTo>
                <a:cubicBezTo>
                  <a:pt x="201" y="304"/>
                  <a:pt x="211" y="308"/>
                  <a:pt x="222" y="312"/>
                </a:cubicBezTo>
                <a:cubicBezTo>
                  <a:pt x="234" y="315"/>
                  <a:pt x="245" y="320"/>
                  <a:pt x="257" y="322"/>
                </a:cubicBezTo>
                <a:cubicBezTo>
                  <a:pt x="281" y="327"/>
                  <a:pt x="300" y="342"/>
                  <a:pt x="299" y="350"/>
                </a:cubicBezTo>
                <a:cubicBezTo>
                  <a:pt x="299" y="358"/>
                  <a:pt x="298" y="368"/>
                  <a:pt x="297" y="378"/>
                </a:cubicBezTo>
                <a:cubicBezTo>
                  <a:pt x="295" y="389"/>
                  <a:pt x="293" y="393"/>
                  <a:pt x="288" y="403"/>
                </a:cubicBezTo>
                <a:cubicBezTo>
                  <a:pt x="282" y="417"/>
                  <a:pt x="273" y="403"/>
                  <a:pt x="257" y="398"/>
                </a:cubicBezTo>
                <a:cubicBezTo>
                  <a:pt x="234" y="391"/>
                  <a:pt x="217" y="379"/>
                  <a:pt x="183" y="377"/>
                </a:cubicBezTo>
                <a:cubicBezTo>
                  <a:pt x="176" y="376"/>
                  <a:pt x="178" y="377"/>
                  <a:pt x="171" y="375"/>
                </a:cubicBezTo>
                <a:cubicBezTo>
                  <a:pt x="164" y="373"/>
                  <a:pt x="147" y="361"/>
                  <a:pt x="145" y="354"/>
                </a:cubicBezTo>
                <a:cubicBezTo>
                  <a:pt x="142" y="347"/>
                  <a:pt x="142" y="347"/>
                  <a:pt x="140" y="341"/>
                </a:cubicBezTo>
                <a:cubicBezTo>
                  <a:pt x="138" y="331"/>
                  <a:pt x="140" y="316"/>
                  <a:pt x="140" y="305"/>
                </a:cubicBezTo>
                <a:cubicBezTo>
                  <a:pt x="140" y="298"/>
                  <a:pt x="140" y="292"/>
                  <a:pt x="139" y="288"/>
                </a:cubicBezTo>
                <a:cubicBezTo>
                  <a:pt x="139" y="285"/>
                  <a:pt x="139" y="282"/>
                  <a:pt x="138" y="281"/>
                </a:cubicBezTo>
                <a:cubicBezTo>
                  <a:pt x="137" y="278"/>
                  <a:pt x="137" y="288"/>
                  <a:pt x="137" y="290"/>
                </a:cubicBezTo>
                <a:cubicBezTo>
                  <a:pt x="137" y="290"/>
                  <a:pt x="138" y="302"/>
                  <a:pt x="137" y="320"/>
                </a:cubicBezTo>
                <a:cubicBezTo>
                  <a:pt x="136" y="339"/>
                  <a:pt x="137" y="342"/>
                  <a:pt x="137" y="342"/>
                </a:cubicBezTo>
                <a:cubicBezTo>
                  <a:pt x="137" y="342"/>
                  <a:pt x="137" y="343"/>
                  <a:pt x="137" y="345"/>
                </a:cubicBezTo>
                <a:cubicBezTo>
                  <a:pt x="130" y="332"/>
                  <a:pt x="124" y="318"/>
                  <a:pt x="115" y="307"/>
                </a:cubicBezTo>
                <a:cubicBezTo>
                  <a:pt x="108" y="297"/>
                  <a:pt x="100" y="285"/>
                  <a:pt x="95" y="279"/>
                </a:cubicBezTo>
                <a:cubicBezTo>
                  <a:pt x="91" y="275"/>
                  <a:pt x="84" y="268"/>
                  <a:pt x="82" y="267"/>
                </a:cubicBezTo>
                <a:cubicBezTo>
                  <a:pt x="77" y="264"/>
                  <a:pt x="87" y="274"/>
                  <a:pt x="90" y="278"/>
                </a:cubicBezTo>
                <a:cubicBezTo>
                  <a:pt x="90" y="278"/>
                  <a:pt x="97" y="287"/>
                  <a:pt x="117" y="316"/>
                </a:cubicBezTo>
                <a:cubicBezTo>
                  <a:pt x="136" y="345"/>
                  <a:pt x="144" y="370"/>
                  <a:pt x="144" y="370"/>
                </a:cubicBezTo>
                <a:cubicBezTo>
                  <a:pt x="119" y="364"/>
                  <a:pt x="97" y="353"/>
                  <a:pt x="88" y="328"/>
                </a:cubicBezTo>
                <a:cubicBezTo>
                  <a:pt x="83" y="312"/>
                  <a:pt x="76" y="305"/>
                  <a:pt x="65" y="283"/>
                </a:cubicBezTo>
                <a:cubicBezTo>
                  <a:pt x="48" y="251"/>
                  <a:pt x="34" y="229"/>
                  <a:pt x="24" y="217"/>
                </a:cubicBezTo>
                <a:cubicBezTo>
                  <a:pt x="22" y="214"/>
                  <a:pt x="23" y="219"/>
                  <a:pt x="23" y="219"/>
                </a:cubicBezTo>
                <a:cubicBezTo>
                  <a:pt x="23" y="219"/>
                  <a:pt x="40" y="262"/>
                  <a:pt x="49" y="275"/>
                </a:cubicBezTo>
                <a:cubicBezTo>
                  <a:pt x="65" y="297"/>
                  <a:pt x="71" y="327"/>
                  <a:pt x="86" y="349"/>
                </a:cubicBezTo>
                <a:cubicBezTo>
                  <a:pt x="83" y="350"/>
                  <a:pt x="74" y="352"/>
                  <a:pt x="62" y="347"/>
                </a:cubicBezTo>
                <a:cubicBezTo>
                  <a:pt x="45" y="341"/>
                  <a:pt x="42" y="336"/>
                  <a:pt x="32" y="331"/>
                </a:cubicBezTo>
                <a:cubicBezTo>
                  <a:pt x="25" y="328"/>
                  <a:pt x="18" y="323"/>
                  <a:pt x="14" y="321"/>
                </a:cubicBezTo>
                <a:cubicBezTo>
                  <a:pt x="10" y="320"/>
                  <a:pt x="6" y="318"/>
                  <a:pt x="4" y="318"/>
                </a:cubicBezTo>
                <a:cubicBezTo>
                  <a:pt x="0" y="318"/>
                  <a:pt x="8" y="321"/>
                  <a:pt x="10" y="323"/>
                </a:cubicBezTo>
                <a:cubicBezTo>
                  <a:pt x="10" y="323"/>
                  <a:pt x="16" y="325"/>
                  <a:pt x="33" y="335"/>
                </a:cubicBezTo>
                <a:cubicBezTo>
                  <a:pt x="50" y="345"/>
                  <a:pt x="50" y="347"/>
                  <a:pt x="59" y="350"/>
                </a:cubicBezTo>
                <a:cubicBezTo>
                  <a:pt x="66" y="353"/>
                  <a:pt x="84" y="355"/>
                  <a:pt x="92" y="357"/>
                </a:cubicBezTo>
                <a:cubicBezTo>
                  <a:pt x="95" y="361"/>
                  <a:pt x="99" y="365"/>
                  <a:pt x="104" y="368"/>
                </a:cubicBezTo>
                <a:cubicBezTo>
                  <a:pt x="133" y="387"/>
                  <a:pt x="179" y="394"/>
                  <a:pt x="213" y="400"/>
                </a:cubicBezTo>
                <a:cubicBezTo>
                  <a:pt x="228" y="403"/>
                  <a:pt x="246" y="415"/>
                  <a:pt x="262" y="422"/>
                </a:cubicBezTo>
                <a:cubicBezTo>
                  <a:pt x="289" y="433"/>
                  <a:pt x="295" y="460"/>
                  <a:pt x="296" y="469"/>
                </a:cubicBezTo>
                <a:cubicBezTo>
                  <a:pt x="296" y="525"/>
                  <a:pt x="297" y="580"/>
                  <a:pt x="292" y="637"/>
                </a:cubicBezTo>
                <a:cubicBezTo>
                  <a:pt x="289" y="676"/>
                  <a:pt x="282" y="712"/>
                  <a:pt x="254" y="742"/>
                </a:cubicBezTo>
                <a:cubicBezTo>
                  <a:pt x="247" y="748"/>
                  <a:pt x="220" y="765"/>
                  <a:pt x="234" y="770"/>
                </a:cubicBezTo>
                <a:cubicBezTo>
                  <a:pt x="240" y="772"/>
                  <a:pt x="261" y="781"/>
                  <a:pt x="313" y="781"/>
                </a:cubicBezTo>
                <a:cubicBezTo>
                  <a:pt x="370" y="781"/>
                  <a:pt x="377" y="769"/>
                  <a:pt x="389" y="766"/>
                </a:cubicBezTo>
                <a:cubicBezTo>
                  <a:pt x="409" y="760"/>
                  <a:pt x="384" y="742"/>
                  <a:pt x="377" y="736"/>
                </a:cubicBezTo>
                <a:cubicBezTo>
                  <a:pt x="364" y="725"/>
                  <a:pt x="348" y="715"/>
                  <a:pt x="341" y="698"/>
                </a:cubicBezTo>
                <a:cubicBezTo>
                  <a:pt x="333" y="679"/>
                  <a:pt x="334" y="656"/>
                  <a:pt x="332" y="637"/>
                </a:cubicBezTo>
                <a:cubicBezTo>
                  <a:pt x="328" y="587"/>
                  <a:pt x="316" y="516"/>
                  <a:pt x="318" y="506"/>
                </a:cubicBezTo>
                <a:cubicBezTo>
                  <a:pt x="321" y="496"/>
                  <a:pt x="333" y="484"/>
                  <a:pt x="356" y="478"/>
                </a:cubicBezTo>
                <a:cubicBezTo>
                  <a:pt x="389" y="468"/>
                  <a:pt x="412" y="438"/>
                  <a:pt x="442" y="423"/>
                </a:cubicBezTo>
                <a:cubicBezTo>
                  <a:pt x="496" y="394"/>
                  <a:pt x="522" y="424"/>
                  <a:pt x="559" y="382"/>
                </a:cubicBezTo>
                <a:cubicBezTo>
                  <a:pt x="579" y="359"/>
                  <a:pt x="601" y="332"/>
                  <a:pt x="617" y="307"/>
                </a:cubicBezTo>
                <a:cubicBezTo>
                  <a:pt x="629" y="287"/>
                  <a:pt x="647" y="242"/>
                  <a:pt x="655" y="222"/>
                </a:cubicBezTo>
                <a:cubicBezTo>
                  <a:pt x="657" y="217"/>
                  <a:pt x="654" y="219"/>
                  <a:pt x="654" y="219"/>
                </a:cubicBezTo>
                <a:close/>
              </a:path>
            </a:pathLst>
          </a:custGeom>
          <a:solidFill>
            <a:schemeClr val="accent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
          <p:cNvSpPr>
            <a:spLocks/>
          </p:cNvSpPr>
          <p:nvPr/>
        </p:nvSpPr>
        <p:spPr bwMode="auto">
          <a:xfrm>
            <a:off x="4064002" y="582850"/>
            <a:ext cx="3263948" cy="1703151"/>
          </a:xfrm>
          <a:custGeom>
            <a:avLst/>
            <a:gdLst/>
            <a:ahLst/>
            <a:cxnLst>
              <a:cxn ang="0">
                <a:pos x="165" y="42"/>
              </a:cxn>
              <a:cxn ang="0">
                <a:pos x="166" y="36"/>
              </a:cxn>
              <a:cxn ang="0">
                <a:pos x="145" y="15"/>
              </a:cxn>
              <a:cxn ang="0">
                <a:pos x="135" y="17"/>
              </a:cxn>
              <a:cxn ang="0">
                <a:pos x="105" y="0"/>
              </a:cxn>
              <a:cxn ang="0">
                <a:pos x="82" y="8"/>
              </a:cxn>
              <a:cxn ang="0">
                <a:pos x="65" y="0"/>
              </a:cxn>
              <a:cxn ang="0">
                <a:pos x="43" y="22"/>
              </a:cxn>
              <a:cxn ang="0">
                <a:pos x="45" y="31"/>
              </a:cxn>
              <a:cxn ang="0">
                <a:pos x="39" y="37"/>
              </a:cxn>
              <a:cxn ang="0">
                <a:pos x="21" y="27"/>
              </a:cxn>
              <a:cxn ang="0">
                <a:pos x="0" y="48"/>
              </a:cxn>
              <a:cxn ang="0">
                <a:pos x="11" y="67"/>
              </a:cxn>
              <a:cxn ang="0">
                <a:pos x="10" y="75"/>
              </a:cxn>
              <a:cxn ang="0">
                <a:pos x="29" y="94"/>
              </a:cxn>
              <a:cxn ang="0">
                <a:pos x="38" y="91"/>
              </a:cxn>
              <a:cxn ang="0">
                <a:pos x="52" y="98"/>
              </a:cxn>
              <a:cxn ang="0">
                <a:pos x="59" y="97"/>
              </a:cxn>
              <a:cxn ang="0">
                <a:pos x="59" y="102"/>
              </a:cxn>
              <a:cxn ang="0">
                <a:pos x="94" y="137"/>
              </a:cxn>
              <a:cxn ang="0">
                <a:pos x="129" y="102"/>
              </a:cxn>
              <a:cxn ang="0">
                <a:pos x="128" y="97"/>
              </a:cxn>
              <a:cxn ang="0">
                <a:pos x="146" y="101"/>
              </a:cxn>
              <a:cxn ang="0">
                <a:pos x="179" y="69"/>
              </a:cxn>
              <a:cxn ang="0">
                <a:pos x="165" y="42"/>
              </a:cxn>
            </a:cxnLst>
            <a:rect l="0" t="0" r="r" b="b"/>
            <a:pathLst>
              <a:path w="179" h="137">
                <a:moveTo>
                  <a:pt x="165" y="42"/>
                </a:moveTo>
                <a:cubicBezTo>
                  <a:pt x="166" y="40"/>
                  <a:pt x="166" y="38"/>
                  <a:pt x="166" y="36"/>
                </a:cubicBezTo>
                <a:cubicBezTo>
                  <a:pt x="166" y="24"/>
                  <a:pt x="157" y="15"/>
                  <a:pt x="145" y="15"/>
                </a:cubicBezTo>
                <a:cubicBezTo>
                  <a:pt x="142" y="15"/>
                  <a:pt x="138" y="16"/>
                  <a:pt x="135" y="17"/>
                </a:cubicBezTo>
                <a:cubicBezTo>
                  <a:pt x="129" y="7"/>
                  <a:pt x="118" y="0"/>
                  <a:pt x="105" y="0"/>
                </a:cubicBezTo>
                <a:cubicBezTo>
                  <a:pt x="96" y="0"/>
                  <a:pt x="88" y="3"/>
                  <a:pt x="82" y="8"/>
                </a:cubicBezTo>
                <a:cubicBezTo>
                  <a:pt x="78" y="3"/>
                  <a:pt x="72" y="0"/>
                  <a:pt x="65" y="0"/>
                </a:cubicBezTo>
                <a:cubicBezTo>
                  <a:pt x="52" y="0"/>
                  <a:pt x="43" y="9"/>
                  <a:pt x="43" y="22"/>
                </a:cubicBezTo>
                <a:cubicBezTo>
                  <a:pt x="43" y="25"/>
                  <a:pt x="43" y="28"/>
                  <a:pt x="45" y="31"/>
                </a:cubicBezTo>
                <a:cubicBezTo>
                  <a:pt x="43" y="33"/>
                  <a:pt x="41" y="35"/>
                  <a:pt x="39" y="37"/>
                </a:cubicBezTo>
                <a:cubicBezTo>
                  <a:pt x="36" y="31"/>
                  <a:pt x="29" y="27"/>
                  <a:pt x="21" y="27"/>
                </a:cubicBezTo>
                <a:cubicBezTo>
                  <a:pt x="10" y="27"/>
                  <a:pt x="0" y="37"/>
                  <a:pt x="0" y="48"/>
                </a:cubicBezTo>
                <a:cubicBezTo>
                  <a:pt x="0" y="56"/>
                  <a:pt x="5" y="63"/>
                  <a:pt x="11" y="67"/>
                </a:cubicBezTo>
                <a:cubicBezTo>
                  <a:pt x="10" y="69"/>
                  <a:pt x="10" y="72"/>
                  <a:pt x="10" y="75"/>
                </a:cubicBezTo>
                <a:cubicBezTo>
                  <a:pt x="10" y="85"/>
                  <a:pt x="18" y="94"/>
                  <a:pt x="29" y="94"/>
                </a:cubicBezTo>
                <a:cubicBezTo>
                  <a:pt x="32" y="94"/>
                  <a:pt x="35" y="93"/>
                  <a:pt x="38" y="91"/>
                </a:cubicBezTo>
                <a:cubicBezTo>
                  <a:pt x="41" y="96"/>
                  <a:pt x="46" y="98"/>
                  <a:pt x="52" y="98"/>
                </a:cubicBezTo>
                <a:cubicBezTo>
                  <a:pt x="55" y="98"/>
                  <a:pt x="57" y="98"/>
                  <a:pt x="59" y="97"/>
                </a:cubicBezTo>
                <a:cubicBezTo>
                  <a:pt x="59" y="98"/>
                  <a:pt x="59" y="100"/>
                  <a:pt x="59" y="102"/>
                </a:cubicBezTo>
                <a:cubicBezTo>
                  <a:pt x="59" y="122"/>
                  <a:pt x="74" y="137"/>
                  <a:pt x="94" y="137"/>
                </a:cubicBezTo>
                <a:cubicBezTo>
                  <a:pt x="113" y="137"/>
                  <a:pt x="129" y="122"/>
                  <a:pt x="129" y="102"/>
                </a:cubicBezTo>
                <a:cubicBezTo>
                  <a:pt x="129" y="100"/>
                  <a:pt x="129" y="98"/>
                  <a:pt x="128" y="97"/>
                </a:cubicBezTo>
                <a:cubicBezTo>
                  <a:pt x="133" y="100"/>
                  <a:pt x="139" y="101"/>
                  <a:pt x="146" y="101"/>
                </a:cubicBezTo>
                <a:cubicBezTo>
                  <a:pt x="164" y="101"/>
                  <a:pt x="179" y="87"/>
                  <a:pt x="179" y="69"/>
                </a:cubicBezTo>
                <a:cubicBezTo>
                  <a:pt x="179" y="58"/>
                  <a:pt x="173" y="48"/>
                  <a:pt x="165" y="42"/>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a:p>
            <a:r>
              <a:rPr lang="en-US" sz="2400" dirty="0"/>
              <a:t>                </a:t>
            </a:r>
            <a:r>
              <a:rPr lang="en-US" sz="2133" dirty="0">
                <a:solidFill>
                  <a:schemeClr val="bg1"/>
                </a:solidFill>
              </a:rPr>
              <a:t>Subcontract       </a:t>
            </a:r>
          </a:p>
          <a:p>
            <a:r>
              <a:rPr lang="en-US" sz="2133" dirty="0">
                <a:solidFill>
                  <a:schemeClr val="bg1"/>
                </a:solidFill>
              </a:rPr>
              <a:t>                   information</a:t>
            </a:r>
          </a:p>
        </p:txBody>
      </p:sp>
      <p:sp>
        <p:nvSpPr>
          <p:cNvPr id="30" name="Freeform 16"/>
          <p:cNvSpPr>
            <a:spLocks/>
          </p:cNvSpPr>
          <p:nvPr/>
        </p:nvSpPr>
        <p:spPr bwMode="auto">
          <a:xfrm>
            <a:off x="515137" y="762001"/>
            <a:ext cx="3232736" cy="1855551"/>
          </a:xfrm>
          <a:custGeom>
            <a:avLst/>
            <a:gdLst/>
            <a:ahLst/>
            <a:cxnLst>
              <a:cxn ang="0">
                <a:pos x="165" y="42"/>
              </a:cxn>
              <a:cxn ang="0">
                <a:pos x="166" y="36"/>
              </a:cxn>
              <a:cxn ang="0">
                <a:pos x="145" y="15"/>
              </a:cxn>
              <a:cxn ang="0">
                <a:pos x="135" y="17"/>
              </a:cxn>
              <a:cxn ang="0">
                <a:pos x="105" y="0"/>
              </a:cxn>
              <a:cxn ang="0">
                <a:pos x="82" y="8"/>
              </a:cxn>
              <a:cxn ang="0">
                <a:pos x="65" y="0"/>
              </a:cxn>
              <a:cxn ang="0">
                <a:pos x="43" y="22"/>
              </a:cxn>
              <a:cxn ang="0">
                <a:pos x="45" y="31"/>
              </a:cxn>
              <a:cxn ang="0">
                <a:pos x="39" y="37"/>
              </a:cxn>
              <a:cxn ang="0">
                <a:pos x="21" y="27"/>
              </a:cxn>
              <a:cxn ang="0">
                <a:pos x="0" y="48"/>
              </a:cxn>
              <a:cxn ang="0">
                <a:pos x="11" y="67"/>
              </a:cxn>
              <a:cxn ang="0">
                <a:pos x="10" y="75"/>
              </a:cxn>
              <a:cxn ang="0">
                <a:pos x="29" y="94"/>
              </a:cxn>
              <a:cxn ang="0">
                <a:pos x="38" y="91"/>
              </a:cxn>
              <a:cxn ang="0">
                <a:pos x="52" y="98"/>
              </a:cxn>
              <a:cxn ang="0">
                <a:pos x="59" y="97"/>
              </a:cxn>
              <a:cxn ang="0">
                <a:pos x="59" y="102"/>
              </a:cxn>
              <a:cxn ang="0">
                <a:pos x="94" y="137"/>
              </a:cxn>
              <a:cxn ang="0">
                <a:pos x="129" y="102"/>
              </a:cxn>
              <a:cxn ang="0">
                <a:pos x="128" y="97"/>
              </a:cxn>
              <a:cxn ang="0">
                <a:pos x="146" y="101"/>
              </a:cxn>
              <a:cxn ang="0">
                <a:pos x="179" y="69"/>
              </a:cxn>
              <a:cxn ang="0">
                <a:pos x="165" y="42"/>
              </a:cxn>
            </a:cxnLst>
            <a:rect l="0" t="0" r="r" b="b"/>
            <a:pathLst>
              <a:path w="179" h="137">
                <a:moveTo>
                  <a:pt x="165" y="42"/>
                </a:moveTo>
                <a:cubicBezTo>
                  <a:pt x="166" y="40"/>
                  <a:pt x="166" y="38"/>
                  <a:pt x="166" y="36"/>
                </a:cubicBezTo>
                <a:cubicBezTo>
                  <a:pt x="166" y="24"/>
                  <a:pt x="157" y="15"/>
                  <a:pt x="145" y="15"/>
                </a:cubicBezTo>
                <a:cubicBezTo>
                  <a:pt x="142" y="15"/>
                  <a:pt x="138" y="16"/>
                  <a:pt x="135" y="17"/>
                </a:cubicBezTo>
                <a:cubicBezTo>
                  <a:pt x="129" y="7"/>
                  <a:pt x="118" y="0"/>
                  <a:pt x="105" y="0"/>
                </a:cubicBezTo>
                <a:cubicBezTo>
                  <a:pt x="96" y="0"/>
                  <a:pt x="88" y="3"/>
                  <a:pt x="82" y="8"/>
                </a:cubicBezTo>
                <a:cubicBezTo>
                  <a:pt x="78" y="3"/>
                  <a:pt x="72" y="0"/>
                  <a:pt x="65" y="0"/>
                </a:cubicBezTo>
                <a:cubicBezTo>
                  <a:pt x="52" y="0"/>
                  <a:pt x="43" y="9"/>
                  <a:pt x="43" y="22"/>
                </a:cubicBezTo>
                <a:cubicBezTo>
                  <a:pt x="43" y="25"/>
                  <a:pt x="43" y="28"/>
                  <a:pt x="45" y="31"/>
                </a:cubicBezTo>
                <a:cubicBezTo>
                  <a:pt x="43" y="33"/>
                  <a:pt x="41" y="35"/>
                  <a:pt x="39" y="37"/>
                </a:cubicBezTo>
                <a:cubicBezTo>
                  <a:pt x="36" y="31"/>
                  <a:pt x="29" y="27"/>
                  <a:pt x="21" y="27"/>
                </a:cubicBezTo>
                <a:cubicBezTo>
                  <a:pt x="10" y="27"/>
                  <a:pt x="0" y="37"/>
                  <a:pt x="0" y="48"/>
                </a:cubicBezTo>
                <a:cubicBezTo>
                  <a:pt x="0" y="56"/>
                  <a:pt x="5" y="63"/>
                  <a:pt x="11" y="67"/>
                </a:cubicBezTo>
                <a:cubicBezTo>
                  <a:pt x="10" y="69"/>
                  <a:pt x="10" y="72"/>
                  <a:pt x="10" y="75"/>
                </a:cubicBezTo>
                <a:cubicBezTo>
                  <a:pt x="10" y="85"/>
                  <a:pt x="18" y="94"/>
                  <a:pt x="29" y="94"/>
                </a:cubicBezTo>
                <a:cubicBezTo>
                  <a:pt x="32" y="94"/>
                  <a:pt x="35" y="93"/>
                  <a:pt x="38" y="91"/>
                </a:cubicBezTo>
                <a:cubicBezTo>
                  <a:pt x="41" y="96"/>
                  <a:pt x="46" y="98"/>
                  <a:pt x="52" y="98"/>
                </a:cubicBezTo>
                <a:cubicBezTo>
                  <a:pt x="55" y="98"/>
                  <a:pt x="57" y="98"/>
                  <a:pt x="59" y="97"/>
                </a:cubicBezTo>
                <a:cubicBezTo>
                  <a:pt x="59" y="98"/>
                  <a:pt x="59" y="100"/>
                  <a:pt x="59" y="102"/>
                </a:cubicBezTo>
                <a:cubicBezTo>
                  <a:pt x="59" y="122"/>
                  <a:pt x="74" y="137"/>
                  <a:pt x="94" y="137"/>
                </a:cubicBezTo>
                <a:cubicBezTo>
                  <a:pt x="113" y="137"/>
                  <a:pt x="129" y="122"/>
                  <a:pt x="129" y="102"/>
                </a:cubicBezTo>
                <a:cubicBezTo>
                  <a:pt x="129" y="100"/>
                  <a:pt x="129" y="98"/>
                  <a:pt x="128" y="97"/>
                </a:cubicBezTo>
                <a:cubicBezTo>
                  <a:pt x="133" y="100"/>
                  <a:pt x="139" y="101"/>
                  <a:pt x="146" y="101"/>
                </a:cubicBezTo>
                <a:cubicBezTo>
                  <a:pt x="164" y="101"/>
                  <a:pt x="179" y="87"/>
                  <a:pt x="179" y="69"/>
                </a:cubicBezTo>
                <a:cubicBezTo>
                  <a:pt x="179" y="58"/>
                  <a:pt x="173" y="48"/>
                  <a:pt x="165" y="42"/>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a:p>
            <a:r>
              <a:rPr lang="en-US" sz="2400" dirty="0"/>
              <a:t>            </a:t>
            </a:r>
            <a:r>
              <a:rPr lang="en-US" sz="2133" dirty="0">
                <a:solidFill>
                  <a:schemeClr val="bg1"/>
                </a:solidFill>
              </a:rPr>
              <a:t>Letters of </a:t>
            </a:r>
          </a:p>
          <a:p>
            <a:r>
              <a:rPr lang="en-US" sz="2133" dirty="0">
                <a:solidFill>
                  <a:schemeClr val="bg1"/>
                </a:solidFill>
              </a:rPr>
              <a:t>           collaboration</a:t>
            </a:r>
          </a:p>
        </p:txBody>
      </p:sp>
      <p:sp>
        <p:nvSpPr>
          <p:cNvPr id="31" name="Freeform 15"/>
          <p:cNvSpPr>
            <a:spLocks/>
          </p:cNvSpPr>
          <p:nvPr/>
        </p:nvSpPr>
        <p:spPr bwMode="auto">
          <a:xfrm>
            <a:off x="2946402" y="228600"/>
            <a:ext cx="2272975" cy="1379552"/>
          </a:xfrm>
          <a:custGeom>
            <a:avLst/>
            <a:gdLst/>
            <a:ahLst/>
            <a:cxnLst>
              <a:cxn ang="0">
                <a:pos x="168" y="65"/>
              </a:cxn>
              <a:cxn ang="0">
                <a:pos x="170" y="58"/>
              </a:cxn>
              <a:cxn ang="0">
                <a:pos x="154" y="38"/>
              </a:cxn>
              <a:cxn ang="0">
                <a:pos x="142" y="40"/>
              </a:cxn>
              <a:cxn ang="0">
                <a:pos x="127" y="21"/>
              </a:cxn>
              <a:cxn ang="0">
                <a:pos x="116" y="24"/>
              </a:cxn>
              <a:cxn ang="0">
                <a:pos x="90" y="2"/>
              </a:cxn>
              <a:cxn ang="0">
                <a:pos x="58" y="18"/>
              </a:cxn>
              <a:cxn ang="0">
                <a:pos x="49" y="13"/>
              </a:cxn>
              <a:cxn ang="0">
                <a:pos x="35" y="24"/>
              </a:cxn>
              <a:cxn ang="0">
                <a:pos x="36" y="31"/>
              </a:cxn>
              <a:cxn ang="0">
                <a:pos x="11" y="56"/>
              </a:cxn>
              <a:cxn ang="0">
                <a:pos x="13" y="69"/>
              </a:cxn>
              <a:cxn ang="0">
                <a:pos x="1" y="85"/>
              </a:cxn>
              <a:cxn ang="0">
                <a:pos x="19" y="107"/>
              </a:cxn>
              <a:cxn ang="0">
                <a:pos x="27" y="106"/>
              </a:cxn>
              <a:cxn ang="0">
                <a:pos x="48" y="125"/>
              </a:cxn>
              <a:cxn ang="0">
                <a:pos x="74" y="110"/>
              </a:cxn>
              <a:cxn ang="0">
                <a:pos x="94" y="125"/>
              </a:cxn>
              <a:cxn ang="0">
                <a:pos x="119" y="105"/>
              </a:cxn>
              <a:cxn ang="0">
                <a:pos x="119" y="103"/>
              </a:cxn>
              <a:cxn ang="0">
                <a:pos x="122" y="103"/>
              </a:cxn>
              <a:cxn ang="0">
                <a:pos x="140" y="100"/>
              </a:cxn>
              <a:cxn ang="0">
                <a:pos x="151" y="103"/>
              </a:cxn>
              <a:cxn ang="0">
                <a:pos x="175" y="84"/>
              </a:cxn>
              <a:cxn ang="0">
                <a:pos x="168" y="65"/>
              </a:cxn>
            </a:cxnLst>
            <a:rect l="0" t="0" r="r" b="b"/>
            <a:pathLst>
              <a:path w="176" h="127">
                <a:moveTo>
                  <a:pt x="168" y="65"/>
                </a:moveTo>
                <a:cubicBezTo>
                  <a:pt x="169" y="63"/>
                  <a:pt x="170" y="61"/>
                  <a:pt x="170" y="58"/>
                </a:cubicBezTo>
                <a:cubicBezTo>
                  <a:pt x="171" y="48"/>
                  <a:pt x="164" y="39"/>
                  <a:pt x="154" y="38"/>
                </a:cubicBezTo>
                <a:cubicBezTo>
                  <a:pt x="150" y="37"/>
                  <a:pt x="146" y="38"/>
                  <a:pt x="142" y="40"/>
                </a:cubicBezTo>
                <a:cubicBezTo>
                  <a:pt x="143" y="31"/>
                  <a:pt x="136" y="23"/>
                  <a:pt x="127" y="21"/>
                </a:cubicBezTo>
                <a:cubicBezTo>
                  <a:pt x="123" y="21"/>
                  <a:pt x="120" y="22"/>
                  <a:pt x="116" y="24"/>
                </a:cubicBezTo>
                <a:cubicBezTo>
                  <a:pt x="113" y="12"/>
                  <a:pt x="103" y="3"/>
                  <a:pt x="90" y="2"/>
                </a:cubicBezTo>
                <a:cubicBezTo>
                  <a:pt x="77" y="0"/>
                  <a:pt x="64" y="7"/>
                  <a:pt x="58" y="18"/>
                </a:cubicBezTo>
                <a:cubicBezTo>
                  <a:pt x="56" y="15"/>
                  <a:pt x="53" y="13"/>
                  <a:pt x="49" y="13"/>
                </a:cubicBezTo>
                <a:cubicBezTo>
                  <a:pt x="42" y="12"/>
                  <a:pt x="36" y="17"/>
                  <a:pt x="35" y="24"/>
                </a:cubicBezTo>
                <a:cubicBezTo>
                  <a:pt x="35" y="27"/>
                  <a:pt x="35" y="29"/>
                  <a:pt x="36" y="31"/>
                </a:cubicBezTo>
                <a:cubicBezTo>
                  <a:pt x="23" y="33"/>
                  <a:pt x="13" y="43"/>
                  <a:pt x="11" y="56"/>
                </a:cubicBezTo>
                <a:cubicBezTo>
                  <a:pt x="11" y="61"/>
                  <a:pt x="11" y="65"/>
                  <a:pt x="13" y="69"/>
                </a:cubicBezTo>
                <a:cubicBezTo>
                  <a:pt x="6" y="72"/>
                  <a:pt x="2" y="77"/>
                  <a:pt x="1" y="85"/>
                </a:cubicBezTo>
                <a:cubicBezTo>
                  <a:pt x="0" y="96"/>
                  <a:pt x="8" y="105"/>
                  <a:pt x="19" y="107"/>
                </a:cubicBezTo>
                <a:cubicBezTo>
                  <a:pt x="21" y="107"/>
                  <a:pt x="24" y="107"/>
                  <a:pt x="27" y="106"/>
                </a:cubicBezTo>
                <a:cubicBezTo>
                  <a:pt x="29" y="116"/>
                  <a:pt x="37" y="124"/>
                  <a:pt x="48" y="125"/>
                </a:cubicBezTo>
                <a:cubicBezTo>
                  <a:pt x="60" y="127"/>
                  <a:pt x="70" y="120"/>
                  <a:pt x="74" y="110"/>
                </a:cubicBezTo>
                <a:cubicBezTo>
                  <a:pt x="77" y="118"/>
                  <a:pt x="84" y="124"/>
                  <a:pt x="94" y="125"/>
                </a:cubicBezTo>
                <a:cubicBezTo>
                  <a:pt x="106" y="127"/>
                  <a:pt x="117" y="118"/>
                  <a:pt x="119" y="105"/>
                </a:cubicBezTo>
                <a:cubicBezTo>
                  <a:pt x="119" y="104"/>
                  <a:pt x="119" y="104"/>
                  <a:pt x="119" y="103"/>
                </a:cubicBezTo>
                <a:cubicBezTo>
                  <a:pt x="120" y="103"/>
                  <a:pt x="121" y="103"/>
                  <a:pt x="122" y="103"/>
                </a:cubicBezTo>
                <a:cubicBezTo>
                  <a:pt x="129" y="104"/>
                  <a:pt x="135" y="103"/>
                  <a:pt x="140" y="100"/>
                </a:cubicBezTo>
                <a:cubicBezTo>
                  <a:pt x="143" y="102"/>
                  <a:pt x="147" y="103"/>
                  <a:pt x="151" y="103"/>
                </a:cubicBezTo>
                <a:cubicBezTo>
                  <a:pt x="163" y="105"/>
                  <a:pt x="174" y="96"/>
                  <a:pt x="175" y="84"/>
                </a:cubicBezTo>
                <a:cubicBezTo>
                  <a:pt x="176" y="77"/>
                  <a:pt x="173" y="70"/>
                  <a:pt x="168" y="65"/>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133" dirty="0">
              <a:solidFill>
                <a:schemeClr val="bg1"/>
              </a:solidFill>
            </a:endParaRPr>
          </a:p>
          <a:p>
            <a:r>
              <a:rPr lang="en-US" sz="2133" dirty="0">
                <a:solidFill>
                  <a:schemeClr val="bg1"/>
                </a:solidFill>
              </a:rPr>
              <a:t>     Institutional    </a:t>
            </a:r>
          </a:p>
          <a:p>
            <a:r>
              <a:rPr lang="en-US" sz="2133" dirty="0">
                <a:solidFill>
                  <a:schemeClr val="bg1"/>
                </a:solidFill>
              </a:rPr>
              <a:t>      information</a:t>
            </a:r>
          </a:p>
        </p:txBody>
      </p:sp>
      <p:sp>
        <p:nvSpPr>
          <p:cNvPr id="32" name="Freeform 15"/>
          <p:cNvSpPr>
            <a:spLocks/>
          </p:cNvSpPr>
          <p:nvPr/>
        </p:nvSpPr>
        <p:spPr bwMode="auto">
          <a:xfrm>
            <a:off x="195721" y="2441269"/>
            <a:ext cx="2713743" cy="1534507"/>
          </a:xfrm>
          <a:custGeom>
            <a:avLst/>
            <a:gdLst/>
            <a:ahLst/>
            <a:cxnLst>
              <a:cxn ang="0">
                <a:pos x="168" y="65"/>
              </a:cxn>
              <a:cxn ang="0">
                <a:pos x="170" y="58"/>
              </a:cxn>
              <a:cxn ang="0">
                <a:pos x="154" y="38"/>
              </a:cxn>
              <a:cxn ang="0">
                <a:pos x="142" y="40"/>
              </a:cxn>
              <a:cxn ang="0">
                <a:pos x="127" y="21"/>
              </a:cxn>
              <a:cxn ang="0">
                <a:pos x="116" y="24"/>
              </a:cxn>
              <a:cxn ang="0">
                <a:pos x="90" y="2"/>
              </a:cxn>
              <a:cxn ang="0">
                <a:pos x="58" y="18"/>
              </a:cxn>
              <a:cxn ang="0">
                <a:pos x="49" y="13"/>
              </a:cxn>
              <a:cxn ang="0">
                <a:pos x="35" y="24"/>
              </a:cxn>
              <a:cxn ang="0">
                <a:pos x="36" y="31"/>
              </a:cxn>
              <a:cxn ang="0">
                <a:pos x="11" y="56"/>
              </a:cxn>
              <a:cxn ang="0">
                <a:pos x="13" y="69"/>
              </a:cxn>
              <a:cxn ang="0">
                <a:pos x="1" y="85"/>
              </a:cxn>
              <a:cxn ang="0">
                <a:pos x="19" y="107"/>
              </a:cxn>
              <a:cxn ang="0">
                <a:pos x="27" y="106"/>
              </a:cxn>
              <a:cxn ang="0">
                <a:pos x="48" y="125"/>
              </a:cxn>
              <a:cxn ang="0">
                <a:pos x="74" y="110"/>
              </a:cxn>
              <a:cxn ang="0">
                <a:pos x="94" y="125"/>
              </a:cxn>
              <a:cxn ang="0">
                <a:pos x="119" y="105"/>
              </a:cxn>
              <a:cxn ang="0">
                <a:pos x="119" y="103"/>
              </a:cxn>
              <a:cxn ang="0">
                <a:pos x="122" y="103"/>
              </a:cxn>
              <a:cxn ang="0">
                <a:pos x="140" y="100"/>
              </a:cxn>
              <a:cxn ang="0">
                <a:pos x="151" y="103"/>
              </a:cxn>
              <a:cxn ang="0">
                <a:pos x="175" y="84"/>
              </a:cxn>
              <a:cxn ang="0">
                <a:pos x="168" y="65"/>
              </a:cxn>
            </a:cxnLst>
            <a:rect l="0" t="0" r="r" b="b"/>
            <a:pathLst>
              <a:path w="176" h="127">
                <a:moveTo>
                  <a:pt x="168" y="65"/>
                </a:moveTo>
                <a:cubicBezTo>
                  <a:pt x="169" y="63"/>
                  <a:pt x="170" y="61"/>
                  <a:pt x="170" y="58"/>
                </a:cubicBezTo>
                <a:cubicBezTo>
                  <a:pt x="171" y="48"/>
                  <a:pt x="164" y="39"/>
                  <a:pt x="154" y="38"/>
                </a:cubicBezTo>
                <a:cubicBezTo>
                  <a:pt x="150" y="37"/>
                  <a:pt x="146" y="38"/>
                  <a:pt x="142" y="40"/>
                </a:cubicBezTo>
                <a:cubicBezTo>
                  <a:pt x="143" y="31"/>
                  <a:pt x="136" y="23"/>
                  <a:pt x="127" y="21"/>
                </a:cubicBezTo>
                <a:cubicBezTo>
                  <a:pt x="123" y="21"/>
                  <a:pt x="120" y="22"/>
                  <a:pt x="116" y="24"/>
                </a:cubicBezTo>
                <a:cubicBezTo>
                  <a:pt x="113" y="12"/>
                  <a:pt x="103" y="3"/>
                  <a:pt x="90" y="2"/>
                </a:cubicBezTo>
                <a:cubicBezTo>
                  <a:pt x="77" y="0"/>
                  <a:pt x="64" y="7"/>
                  <a:pt x="58" y="18"/>
                </a:cubicBezTo>
                <a:cubicBezTo>
                  <a:pt x="56" y="15"/>
                  <a:pt x="53" y="13"/>
                  <a:pt x="49" y="13"/>
                </a:cubicBezTo>
                <a:cubicBezTo>
                  <a:pt x="42" y="12"/>
                  <a:pt x="36" y="17"/>
                  <a:pt x="35" y="24"/>
                </a:cubicBezTo>
                <a:cubicBezTo>
                  <a:pt x="35" y="27"/>
                  <a:pt x="35" y="29"/>
                  <a:pt x="36" y="31"/>
                </a:cubicBezTo>
                <a:cubicBezTo>
                  <a:pt x="23" y="33"/>
                  <a:pt x="13" y="43"/>
                  <a:pt x="11" y="56"/>
                </a:cubicBezTo>
                <a:cubicBezTo>
                  <a:pt x="11" y="61"/>
                  <a:pt x="11" y="65"/>
                  <a:pt x="13" y="69"/>
                </a:cubicBezTo>
                <a:cubicBezTo>
                  <a:pt x="6" y="72"/>
                  <a:pt x="2" y="77"/>
                  <a:pt x="1" y="85"/>
                </a:cubicBezTo>
                <a:cubicBezTo>
                  <a:pt x="0" y="96"/>
                  <a:pt x="8" y="105"/>
                  <a:pt x="19" y="107"/>
                </a:cubicBezTo>
                <a:cubicBezTo>
                  <a:pt x="21" y="107"/>
                  <a:pt x="24" y="107"/>
                  <a:pt x="27" y="106"/>
                </a:cubicBezTo>
                <a:cubicBezTo>
                  <a:pt x="29" y="116"/>
                  <a:pt x="37" y="124"/>
                  <a:pt x="48" y="125"/>
                </a:cubicBezTo>
                <a:cubicBezTo>
                  <a:pt x="60" y="127"/>
                  <a:pt x="70" y="120"/>
                  <a:pt x="74" y="110"/>
                </a:cubicBezTo>
                <a:cubicBezTo>
                  <a:pt x="77" y="118"/>
                  <a:pt x="84" y="124"/>
                  <a:pt x="94" y="125"/>
                </a:cubicBezTo>
                <a:cubicBezTo>
                  <a:pt x="106" y="127"/>
                  <a:pt x="117" y="118"/>
                  <a:pt x="119" y="105"/>
                </a:cubicBezTo>
                <a:cubicBezTo>
                  <a:pt x="119" y="104"/>
                  <a:pt x="119" y="104"/>
                  <a:pt x="119" y="103"/>
                </a:cubicBezTo>
                <a:cubicBezTo>
                  <a:pt x="120" y="103"/>
                  <a:pt x="121" y="103"/>
                  <a:pt x="122" y="103"/>
                </a:cubicBezTo>
                <a:cubicBezTo>
                  <a:pt x="129" y="104"/>
                  <a:pt x="135" y="103"/>
                  <a:pt x="140" y="100"/>
                </a:cubicBezTo>
                <a:cubicBezTo>
                  <a:pt x="143" y="102"/>
                  <a:pt x="147" y="103"/>
                  <a:pt x="151" y="103"/>
                </a:cubicBezTo>
                <a:cubicBezTo>
                  <a:pt x="163" y="105"/>
                  <a:pt x="174" y="96"/>
                  <a:pt x="175" y="84"/>
                </a:cubicBezTo>
                <a:cubicBezTo>
                  <a:pt x="176" y="77"/>
                  <a:pt x="173" y="70"/>
                  <a:pt x="168" y="65"/>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r>
              <a:rPr lang="en-US" sz="2133" dirty="0">
                <a:solidFill>
                  <a:schemeClr val="bg1"/>
                </a:solidFill>
              </a:rPr>
              <a:t>            </a:t>
            </a:r>
          </a:p>
          <a:p>
            <a:r>
              <a:rPr lang="en-US" sz="2133" dirty="0">
                <a:solidFill>
                  <a:schemeClr val="bg1"/>
                </a:solidFill>
              </a:rPr>
              <a:t>        Bio-sketches </a:t>
            </a:r>
          </a:p>
          <a:p>
            <a:r>
              <a:rPr lang="en-US" sz="2133" dirty="0">
                <a:solidFill>
                  <a:schemeClr val="bg1"/>
                </a:solidFill>
              </a:rPr>
              <a:t>        for all senior  </a:t>
            </a:r>
          </a:p>
          <a:p>
            <a:r>
              <a:rPr lang="en-US" sz="2133" dirty="0">
                <a:solidFill>
                  <a:schemeClr val="bg1"/>
                </a:solidFill>
              </a:rPr>
              <a:t>        personnel</a:t>
            </a:r>
          </a:p>
        </p:txBody>
      </p:sp>
      <p:sp>
        <p:nvSpPr>
          <p:cNvPr id="33" name="Freeform 16"/>
          <p:cNvSpPr>
            <a:spLocks/>
          </p:cNvSpPr>
          <p:nvPr/>
        </p:nvSpPr>
        <p:spPr bwMode="auto">
          <a:xfrm>
            <a:off x="146853" y="1905001"/>
            <a:ext cx="1478748" cy="848783"/>
          </a:xfrm>
          <a:custGeom>
            <a:avLst/>
            <a:gdLst/>
            <a:ahLst/>
            <a:cxnLst>
              <a:cxn ang="0">
                <a:pos x="165" y="42"/>
              </a:cxn>
              <a:cxn ang="0">
                <a:pos x="166" y="36"/>
              </a:cxn>
              <a:cxn ang="0">
                <a:pos x="145" y="15"/>
              </a:cxn>
              <a:cxn ang="0">
                <a:pos x="135" y="17"/>
              </a:cxn>
              <a:cxn ang="0">
                <a:pos x="105" y="0"/>
              </a:cxn>
              <a:cxn ang="0">
                <a:pos x="82" y="8"/>
              </a:cxn>
              <a:cxn ang="0">
                <a:pos x="65" y="0"/>
              </a:cxn>
              <a:cxn ang="0">
                <a:pos x="43" y="22"/>
              </a:cxn>
              <a:cxn ang="0">
                <a:pos x="45" y="31"/>
              </a:cxn>
              <a:cxn ang="0">
                <a:pos x="39" y="37"/>
              </a:cxn>
              <a:cxn ang="0">
                <a:pos x="21" y="27"/>
              </a:cxn>
              <a:cxn ang="0">
                <a:pos x="0" y="48"/>
              </a:cxn>
              <a:cxn ang="0">
                <a:pos x="11" y="67"/>
              </a:cxn>
              <a:cxn ang="0">
                <a:pos x="10" y="75"/>
              </a:cxn>
              <a:cxn ang="0">
                <a:pos x="29" y="94"/>
              </a:cxn>
              <a:cxn ang="0">
                <a:pos x="38" y="91"/>
              </a:cxn>
              <a:cxn ang="0">
                <a:pos x="52" y="98"/>
              </a:cxn>
              <a:cxn ang="0">
                <a:pos x="59" y="97"/>
              </a:cxn>
              <a:cxn ang="0">
                <a:pos x="59" y="102"/>
              </a:cxn>
              <a:cxn ang="0">
                <a:pos x="94" y="137"/>
              </a:cxn>
              <a:cxn ang="0">
                <a:pos x="129" y="102"/>
              </a:cxn>
              <a:cxn ang="0">
                <a:pos x="128" y="97"/>
              </a:cxn>
              <a:cxn ang="0">
                <a:pos x="146" y="101"/>
              </a:cxn>
              <a:cxn ang="0">
                <a:pos x="179" y="69"/>
              </a:cxn>
              <a:cxn ang="0">
                <a:pos x="165" y="42"/>
              </a:cxn>
            </a:cxnLst>
            <a:rect l="0" t="0" r="r" b="b"/>
            <a:pathLst>
              <a:path w="179" h="137">
                <a:moveTo>
                  <a:pt x="165" y="42"/>
                </a:moveTo>
                <a:cubicBezTo>
                  <a:pt x="166" y="40"/>
                  <a:pt x="166" y="38"/>
                  <a:pt x="166" y="36"/>
                </a:cubicBezTo>
                <a:cubicBezTo>
                  <a:pt x="166" y="24"/>
                  <a:pt x="157" y="15"/>
                  <a:pt x="145" y="15"/>
                </a:cubicBezTo>
                <a:cubicBezTo>
                  <a:pt x="142" y="15"/>
                  <a:pt x="138" y="16"/>
                  <a:pt x="135" y="17"/>
                </a:cubicBezTo>
                <a:cubicBezTo>
                  <a:pt x="129" y="7"/>
                  <a:pt x="118" y="0"/>
                  <a:pt x="105" y="0"/>
                </a:cubicBezTo>
                <a:cubicBezTo>
                  <a:pt x="96" y="0"/>
                  <a:pt x="88" y="3"/>
                  <a:pt x="82" y="8"/>
                </a:cubicBezTo>
                <a:cubicBezTo>
                  <a:pt x="78" y="3"/>
                  <a:pt x="72" y="0"/>
                  <a:pt x="65" y="0"/>
                </a:cubicBezTo>
                <a:cubicBezTo>
                  <a:pt x="52" y="0"/>
                  <a:pt x="43" y="9"/>
                  <a:pt x="43" y="22"/>
                </a:cubicBezTo>
                <a:cubicBezTo>
                  <a:pt x="43" y="25"/>
                  <a:pt x="43" y="28"/>
                  <a:pt x="45" y="31"/>
                </a:cubicBezTo>
                <a:cubicBezTo>
                  <a:pt x="43" y="33"/>
                  <a:pt x="41" y="35"/>
                  <a:pt x="39" y="37"/>
                </a:cubicBezTo>
                <a:cubicBezTo>
                  <a:pt x="36" y="31"/>
                  <a:pt x="29" y="27"/>
                  <a:pt x="21" y="27"/>
                </a:cubicBezTo>
                <a:cubicBezTo>
                  <a:pt x="10" y="27"/>
                  <a:pt x="0" y="37"/>
                  <a:pt x="0" y="48"/>
                </a:cubicBezTo>
                <a:cubicBezTo>
                  <a:pt x="0" y="56"/>
                  <a:pt x="5" y="63"/>
                  <a:pt x="11" y="67"/>
                </a:cubicBezTo>
                <a:cubicBezTo>
                  <a:pt x="10" y="69"/>
                  <a:pt x="10" y="72"/>
                  <a:pt x="10" y="75"/>
                </a:cubicBezTo>
                <a:cubicBezTo>
                  <a:pt x="10" y="85"/>
                  <a:pt x="18" y="94"/>
                  <a:pt x="29" y="94"/>
                </a:cubicBezTo>
                <a:cubicBezTo>
                  <a:pt x="32" y="94"/>
                  <a:pt x="35" y="93"/>
                  <a:pt x="38" y="91"/>
                </a:cubicBezTo>
                <a:cubicBezTo>
                  <a:pt x="41" y="96"/>
                  <a:pt x="46" y="98"/>
                  <a:pt x="52" y="98"/>
                </a:cubicBezTo>
                <a:cubicBezTo>
                  <a:pt x="55" y="98"/>
                  <a:pt x="57" y="98"/>
                  <a:pt x="59" y="97"/>
                </a:cubicBezTo>
                <a:cubicBezTo>
                  <a:pt x="59" y="98"/>
                  <a:pt x="59" y="100"/>
                  <a:pt x="59" y="102"/>
                </a:cubicBezTo>
                <a:cubicBezTo>
                  <a:pt x="59" y="122"/>
                  <a:pt x="74" y="137"/>
                  <a:pt x="94" y="137"/>
                </a:cubicBezTo>
                <a:cubicBezTo>
                  <a:pt x="113" y="137"/>
                  <a:pt x="129" y="122"/>
                  <a:pt x="129" y="102"/>
                </a:cubicBezTo>
                <a:cubicBezTo>
                  <a:pt x="129" y="100"/>
                  <a:pt x="129" y="98"/>
                  <a:pt x="128" y="97"/>
                </a:cubicBezTo>
                <a:cubicBezTo>
                  <a:pt x="133" y="100"/>
                  <a:pt x="139" y="101"/>
                  <a:pt x="146" y="101"/>
                </a:cubicBezTo>
                <a:cubicBezTo>
                  <a:pt x="164" y="101"/>
                  <a:pt x="179" y="87"/>
                  <a:pt x="179" y="69"/>
                </a:cubicBezTo>
                <a:cubicBezTo>
                  <a:pt x="179" y="58"/>
                  <a:pt x="173" y="48"/>
                  <a:pt x="165" y="42"/>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4" name="Freeform 16"/>
          <p:cNvSpPr>
            <a:spLocks/>
          </p:cNvSpPr>
          <p:nvPr/>
        </p:nvSpPr>
        <p:spPr bwMode="auto">
          <a:xfrm>
            <a:off x="2946402" y="1623868"/>
            <a:ext cx="2215612" cy="1271733"/>
          </a:xfrm>
          <a:custGeom>
            <a:avLst/>
            <a:gdLst/>
            <a:ahLst/>
            <a:cxnLst>
              <a:cxn ang="0">
                <a:pos x="165" y="42"/>
              </a:cxn>
              <a:cxn ang="0">
                <a:pos x="166" y="36"/>
              </a:cxn>
              <a:cxn ang="0">
                <a:pos x="145" y="15"/>
              </a:cxn>
              <a:cxn ang="0">
                <a:pos x="135" y="17"/>
              </a:cxn>
              <a:cxn ang="0">
                <a:pos x="105" y="0"/>
              </a:cxn>
              <a:cxn ang="0">
                <a:pos x="82" y="8"/>
              </a:cxn>
              <a:cxn ang="0">
                <a:pos x="65" y="0"/>
              </a:cxn>
              <a:cxn ang="0">
                <a:pos x="43" y="22"/>
              </a:cxn>
              <a:cxn ang="0">
                <a:pos x="45" y="31"/>
              </a:cxn>
              <a:cxn ang="0">
                <a:pos x="39" y="37"/>
              </a:cxn>
              <a:cxn ang="0">
                <a:pos x="21" y="27"/>
              </a:cxn>
              <a:cxn ang="0">
                <a:pos x="0" y="48"/>
              </a:cxn>
              <a:cxn ang="0">
                <a:pos x="11" y="67"/>
              </a:cxn>
              <a:cxn ang="0">
                <a:pos x="10" y="75"/>
              </a:cxn>
              <a:cxn ang="0">
                <a:pos x="29" y="94"/>
              </a:cxn>
              <a:cxn ang="0">
                <a:pos x="38" y="91"/>
              </a:cxn>
              <a:cxn ang="0">
                <a:pos x="52" y="98"/>
              </a:cxn>
              <a:cxn ang="0">
                <a:pos x="59" y="97"/>
              </a:cxn>
              <a:cxn ang="0">
                <a:pos x="59" y="102"/>
              </a:cxn>
              <a:cxn ang="0">
                <a:pos x="94" y="137"/>
              </a:cxn>
              <a:cxn ang="0">
                <a:pos x="129" y="102"/>
              </a:cxn>
              <a:cxn ang="0">
                <a:pos x="128" y="97"/>
              </a:cxn>
              <a:cxn ang="0">
                <a:pos x="146" y="101"/>
              </a:cxn>
              <a:cxn ang="0">
                <a:pos x="179" y="69"/>
              </a:cxn>
              <a:cxn ang="0">
                <a:pos x="165" y="42"/>
              </a:cxn>
            </a:cxnLst>
            <a:rect l="0" t="0" r="r" b="b"/>
            <a:pathLst>
              <a:path w="179" h="137">
                <a:moveTo>
                  <a:pt x="165" y="42"/>
                </a:moveTo>
                <a:cubicBezTo>
                  <a:pt x="166" y="40"/>
                  <a:pt x="166" y="38"/>
                  <a:pt x="166" y="36"/>
                </a:cubicBezTo>
                <a:cubicBezTo>
                  <a:pt x="166" y="24"/>
                  <a:pt x="157" y="15"/>
                  <a:pt x="145" y="15"/>
                </a:cubicBezTo>
                <a:cubicBezTo>
                  <a:pt x="142" y="15"/>
                  <a:pt x="138" y="16"/>
                  <a:pt x="135" y="17"/>
                </a:cubicBezTo>
                <a:cubicBezTo>
                  <a:pt x="129" y="7"/>
                  <a:pt x="118" y="0"/>
                  <a:pt x="105" y="0"/>
                </a:cubicBezTo>
                <a:cubicBezTo>
                  <a:pt x="96" y="0"/>
                  <a:pt x="88" y="3"/>
                  <a:pt x="82" y="8"/>
                </a:cubicBezTo>
                <a:cubicBezTo>
                  <a:pt x="78" y="3"/>
                  <a:pt x="72" y="0"/>
                  <a:pt x="65" y="0"/>
                </a:cubicBezTo>
                <a:cubicBezTo>
                  <a:pt x="52" y="0"/>
                  <a:pt x="43" y="9"/>
                  <a:pt x="43" y="22"/>
                </a:cubicBezTo>
                <a:cubicBezTo>
                  <a:pt x="43" y="25"/>
                  <a:pt x="43" y="28"/>
                  <a:pt x="45" y="31"/>
                </a:cubicBezTo>
                <a:cubicBezTo>
                  <a:pt x="43" y="33"/>
                  <a:pt x="41" y="35"/>
                  <a:pt x="39" y="37"/>
                </a:cubicBezTo>
                <a:cubicBezTo>
                  <a:pt x="36" y="31"/>
                  <a:pt x="29" y="27"/>
                  <a:pt x="21" y="27"/>
                </a:cubicBezTo>
                <a:cubicBezTo>
                  <a:pt x="10" y="27"/>
                  <a:pt x="0" y="37"/>
                  <a:pt x="0" y="48"/>
                </a:cubicBezTo>
                <a:cubicBezTo>
                  <a:pt x="0" y="56"/>
                  <a:pt x="5" y="63"/>
                  <a:pt x="11" y="67"/>
                </a:cubicBezTo>
                <a:cubicBezTo>
                  <a:pt x="10" y="69"/>
                  <a:pt x="10" y="72"/>
                  <a:pt x="10" y="75"/>
                </a:cubicBezTo>
                <a:cubicBezTo>
                  <a:pt x="10" y="85"/>
                  <a:pt x="18" y="94"/>
                  <a:pt x="29" y="94"/>
                </a:cubicBezTo>
                <a:cubicBezTo>
                  <a:pt x="32" y="94"/>
                  <a:pt x="35" y="93"/>
                  <a:pt x="38" y="91"/>
                </a:cubicBezTo>
                <a:cubicBezTo>
                  <a:pt x="41" y="96"/>
                  <a:pt x="46" y="98"/>
                  <a:pt x="52" y="98"/>
                </a:cubicBezTo>
                <a:cubicBezTo>
                  <a:pt x="55" y="98"/>
                  <a:pt x="57" y="98"/>
                  <a:pt x="59" y="97"/>
                </a:cubicBezTo>
                <a:cubicBezTo>
                  <a:pt x="59" y="98"/>
                  <a:pt x="59" y="100"/>
                  <a:pt x="59" y="102"/>
                </a:cubicBezTo>
                <a:cubicBezTo>
                  <a:pt x="59" y="122"/>
                  <a:pt x="74" y="137"/>
                  <a:pt x="94" y="137"/>
                </a:cubicBezTo>
                <a:cubicBezTo>
                  <a:pt x="113" y="137"/>
                  <a:pt x="129" y="122"/>
                  <a:pt x="129" y="102"/>
                </a:cubicBezTo>
                <a:cubicBezTo>
                  <a:pt x="129" y="100"/>
                  <a:pt x="129" y="98"/>
                  <a:pt x="128" y="97"/>
                </a:cubicBezTo>
                <a:cubicBezTo>
                  <a:pt x="133" y="100"/>
                  <a:pt x="139" y="101"/>
                  <a:pt x="146" y="101"/>
                </a:cubicBezTo>
                <a:cubicBezTo>
                  <a:pt x="164" y="101"/>
                  <a:pt x="179" y="87"/>
                  <a:pt x="179" y="69"/>
                </a:cubicBezTo>
                <a:cubicBezTo>
                  <a:pt x="179" y="58"/>
                  <a:pt x="173" y="48"/>
                  <a:pt x="165" y="42"/>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a:p>
            <a:r>
              <a:rPr lang="en-US" sz="2133" dirty="0">
                <a:solidFill>
                  <a:schemeClr val="bg1"/>
                </a:solidFill>
              </a:rPr>
              <a:t>       References</a:t>
            </a:r>
          </a:p>
        </p:txBody>
      </p:sp>
      <p:sp>
        <p:nvSpPr>
          <p:cNvPr id="35" name="Freeform 15"/>
          <p:cNvSpPr>
            <a:spLocks/>
          </p:cNvSpPr>
          <p:nvPr/>
        </p:nvSpPr>
        <p:spPr bwMode="auto">
          <a:xfrm>
            <a:off x="4312830" y="2566200"/>
            <a:ext cx="2538268" cy="1374449"/>
          </a:xfrm>
          <a:custGeom>
            <a:avLst/>
            <a:gdLst/>
            <a:ahLst/>
            <a:cxnLst>
              <a:cxn ang="0">
                <a:pos x="168" y="65"/>
              </a:cxn>
              <a:cxn ang="0">
                <a:pos x="170" y="58"/>
              </a:cxn>
              <a:cxn ang="0">
                <a:pos x="154" y="38"/>
              </a:cxn>
              <a:cxn ang="0">
                <a:pos x="142" y="40"/>
              </a:cxn>
              <a:cxn ang="0">
                <a:pos x="127" y="21"/>
              </a:cxn>
              <a:cxn ang="0">
                <a:pos x="116" y="24"/>
              </a:cxn>
              <a:cxn ang="0">
                <a:pos x="90" y="2"/>
              </a:cxn>
              <a:cxn ang="0">
                <a:pos x="58" y="18"/>
              </a:cxn>
              <a:cxn ang="0">
                <a:pos x="49" y="13"/>
              </a:cxn>
              <a:cxn ang="0">
                <a:pos x="35" y="24"/>
              </a:cxn>
              <a:cxn ang="0">
                <a:pos x="36" y="31"/>
              </a:cxn>
              <a:cxn ang="0">
                <a:pos x="11" y="56"/>
              </a:cxn>
              <a:cxn ang="0">
                <a:pos x="13" y="69"/>
              </a:cxn>
              <a:cxn ang="0">
                <a:pos x="1" y="85"/>
              </a:cxn>
              <a:cxn ang="0">
                <a:pos x="19" y="107"/>
              </a:cxn>
              <a:cxn ang="0">
                <a:pos x="27" y="106"/>
              </a:cxn>
              <a:cxn ang="0">
                <a:pos x="48" y="125"/>
              </a:cxn>
              <a:cxn ang="0">
                <a:pos x="74" y="110"/>
              </a:cxn>
              <a:cxn ang="0">
                <a:pos x="94" y="125"/>
              </a:cxn>
              <a:cxn ang="0">
                <a:pos x="119" y="105"/>
              </a:cxn>
              <a:cxn ang="0">
                <a:pos x="119" y="103"/>
              </a:cxn>
              <a:cxn ang="0">
                <a:pos x="122" y="103"/>
              </a:cxn>
              <a:cxn ang="0">
                <a:pos x="140" y="100"/>
              </a:cxn>
              <a:cxn ang="0">
                <a:pos x="151" y="103"/>
              </a:cxn>
              <a:cxn ang="0">
                <a:pos x="175" y="84"/>
              </a:cxn>
              <a:cxn ang="0">
                <a:pos x="168" y="65"/>
              </a:cxn>
            </a:cxnLst>
            <a:rect l="0" t="0" r="r" b="b"/>
            <a:pathLst>
              <a:path w="176" h="127">
                <a:moveTo>
                  <a:pt x="168" y="65"/>
                </a:moveTo>
                <a:cubicBezTo>
                  <a:pt x="169" y="63"/>
                  <a:pt x="170" y="61"/>
                  <a:pt x="170" y="58"/>
                </a:cubicBezTo>
                <a:cubicBezTo>
                  <a:pt x="171" y="48"/>
                  <a:pt x="164" y="39"/>
                  <a:pt x="154" y="38"/>
                </a:cubicBezTo>
                <a:cubicBezTo>
                  <a:pt x="150" y="37"/>
                  <a:pt x="146" y="38"/>
                  <a:pt x="142" y="40"/>
                </a:cubicBezTo>
                <a:cubicBezTo>
                  <a:pt x="143" y="31"/>
                  <a:pt x="136" y="23"/>
                  <a:pt x="127" y="21"/>
                </a:cubicBezTo>
                <a:cubicBezTo>
                  <a:pt x="123" y="21"/>
                  <a:pt x="120" y="22"/>
                  <a:pt x="116" y="24"/>
                </a:cubicBezTo>
                <a:cubicBezTo>
                  <a:pt x="113" y="12"/>
                  <a:pt x="103" y="3"/>
                  <a:pt x="90" y="2"/>
                </a:cubicBezTo>
                <a:cubicBezTo>
                  <a:pt x="77" y="0"/>
                  <a:pt x="64" y="7"/>
                  <a:pt x="58" y="18"/>
                </a:cubicBezTo>
                <a:cubicBezTo>
                  <a:pt x="56" y="15"/>
                  <a:pt x="53" y="13"/>
                  <a:pt x="49" y="13"/>
                </a:cubicBezTo>
                <a:cubicBezTo>
                  <a:pt x="42" y="12"/>
                  <a:pt x="36" y="17"/>
                  <a:pt x="35" y="24"/>
                </a:cubicBezTo>
                <a:cubicBezTo>
                  <a:pt x="35" y="27"/>
                  <a:pt x="35" y="29"/>
                  <a:pt x="36" y="31"/>
                </a:cubicBezTo>
                <a:cubicBezTo>
                  <a:pt x="23" y="33"/>
                  <a:pt x="13" y="43"/>
                  <a:pt x="11" y="56"/>
                </a:cubicBezTo>
                <a:cubicBezTo>
                  <a:pt x="11" y="61"/>
                  <a:pt x="11" y="65"/>
                  <a:pt x="13" y="69"/>
                </a:cubicBezTo>
                <a:cubicBezTo>
                  <a:pt x="6" y="72"/>
                  <a:pt x="2" y="77"/>
                  <a:pt x="1" y="85"/>
                </a:cubicBezTo>
                <a:cubicBezTo>
                  <a:pt x="0" y="96"/>
                  <a:pt x="8" y="105"/>
                  <a:pt x="19" y="107"/>
                </a:cubicBezTo>
                <a:cubicBezTo>
                  <a:pt x="21" y="107"/>
                  <a:pt x="24" y="107"/>
                  <a:pt x="27" y="106"/>
                </a:cubicBezTo>
                <a:cubicBezTo>
                  <a:pt x="29" y="116"/>
                  <a:pt x="37" y="124"/>
                  <a:pt x="48" y="125"/>
                </a:cubicBezTo>
                <a:cubicBezTo>
                  <a:pt x="60" y="127"/>
                  <a:pt x="70" y="120"/>
                  <a:pt x="74" y="110"/>
                </a:cubicBezTo>
                <a:cubicBezTo>
                  <a:pt x="77" y="118"/>
                  <a:pt x="84" y="124"/>
                  <a:pt x="94" y="125"/>
                </a:cubicBezTo>
                <a:cubicBezTo>
                  <a:pt x="106" y="127"/>
                  <a:pt x="117" y="118"/>
                  <a:pt x="119" y="105"/>
                </a:cubicBezTo>
                <a:cubicBezTo>
                  <a:pt x="119" y="104"/>
                  <a:pt x="119" y="104"/>
                  <a:pt x="119" y="103"/>
                </a:cubicBezTo>
                <a:cubicBezTo>
                  <a:pt x="120" y="103"/>
                  <a:pt x="121" y="103"/>
                  <a:pt x="122" y="103"/>
                </a:cubicBezTo>
                <a:cubicBezTo>
                  <a:pt x="129" y="104"/>
                  <a:pt x="135" y="103"/>
                  <a:pt x="140" y="100"/>
                </a:cubicBezTo>
                <a:cubicBezTo>
                  <a:pt x="143" y="102"/>
                  <a:pt x="147" y="103"/>
                  <a:pt x="151" y="103"/>
                </a:cubicBezTo>
                <a:cubicBezTo>
                  <a:pt x="163" y="105"/>
                  <a:pt x="174" y="96"/>
                  <a:pt x="175" y="84"/>
                </a:cubicBezTo>
                <a:cubicBezTo>
                  <a:pt x="176" y="77"/>
                  <a:pt x="173" y="70"/>
                  <a:pt x="168" y="65"/>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r>
              <a:rPr lang="en-US" sz="2133" dirty="0">
                <a:solidFill>
                  <a:schemeClr val="bg1"/>
                </a:solidFill>
              </a:rPr>
              <a:t>     </a:t>
            </a:r>
          </a:p>
          <a:p>
            <a:r>
              <a:rPr lang="en-US" sz="2133" dirty="0">
                <a:solidFill>
                  <a:schemeClr val="bg1"/>
                </a:solidFill>
              </a:rPr>
              <a:t>         Current &amp;     </a:t>
            </a:r>
          </a:p>
          <a:p>
            <a:r>
              <a:rPr lang="en-US" sz="2133" dirty="0">
                <a:solidFill>
                  <a:schemeClr val="bg1"/>
                </a:solidFill>
              </a:rPr>
              <a:t>     pending support</a:t>
            </a:r>
          </a:p>
        </p:txBody>
      </p:sp>
      <p:sp>
        <p:nvSpPr>
          <p:cNvPr id="36" name="Freeform 19"/>
          <p:cNvSpPr>
            <a:spLocks/>
          </p:cNvSpPr>
          <p:nvPr/>
        </p:nvSpPr>
        <p:spPr bwMode="auto">
          <a:xfrm>
            <a:off x="2453665" y="2514601"/>
            <a:ext cx="2410743" cy="1212625"/>
          </a:xfrm>
          <a:custGeom>
            <a:avLst/>
            <a:gdLst/>
            <a:ahLst/>
            <a:cxnLst>
              <a:cxn ang="0">
                <a:pos x="170" y="52"/>
              </a:cxn>
              <a:cxn ang="0">
                <a:pos x="153" y="35"/>
              </a:cxn>
              <a:cxn ang="0">
                <a:pos x="153" y="35"/>
              </a:cxn>
              <a:cxn ang="0">
                <a:pos x="120" y="6"/>
              </a:cxn>
              <a:cxn ang="0">
                <a:pos x="101" y="12"/>
              </a:cxn>
              <a:cxn ang="0">
                <a:pos x="76" y="0"/>
              </a:cxn>
              <a:cxn ang="0">
                <a:pos x="45" y="27"/>
              </a:cxn>
              <a:cxn ang="0">
                <a:pos x="41" y="27"/>
              </a:cxn>
              <a:cxn ang="0">
                <a:pos x="17" y="48"/>
              </a:cxn>
              <a:cxn ang="0">
                <a:pos x="17" y="48"/>
              </a:cxn>
              <a:cxn ang="0">
                <a:pos x="0" y="65"/>
              </a:cxn>
              <a:cxn ang="0">
                <a:pos x="13" y="82"/>
              </a:cxn>
              <a:cxn ang="0">
                <a:pos x="33" y="97"/>
              </a:cxn>
              <a:cxn ang="0">
                <a:pos x="48" y="91"/>
              </a:cxn>
              <a:cxn ang="0">
                <a:pos x="76" y="108"/>
              </a:cxn>
              <a:cxn ang="0">
                <a:pos x="86" y="106"/>
              </a:cxn>
              <a:cxn ang="0">
                <a:pos x="100" y="114"/>
              </a:cxn>
              <a:cxn ang="0">
                <a:pos x="115" y="104"/>
              </a:cxn>
              <a:cxn ang="0">
                <a:pos x="124" y="106"/>
              </a:cxn>
              <a:cxn ang="0">
                <a:pos x="154" y="76"/>
              </a:cxn>
              <a:cxn ang="0">
                <a:pos x="153" y="68"/>
              </a:cxn>
              <a:cxn ang="0">
                <a:pos x="153" y="68"/>
              </a:cxn>
              <a:cxn ang="0">
                <a:pos x="170" y="52"/>
              </a:cxn>
            </a:cxnLst>
            <a:rect l="0" t="0" r="r" b="b"/>
            <a:pathLst>
              <a:path w="170" h="114">
                <a:moveTo>
                  <a:pt x="170" y="52"/>
                </a:moveTo>
                <a:cubicBezTo>
                  <a:pt x="170" y="42"/>
                  <a:pt x="163" y="35"/>
                  <a:pt x="153" y="35"/>
                </a:cubicBezTo>
                <a:cubicBezTo>
                  <a:pt x="153" y="35"/>
                  <a:pt x="153" y="35"/>
                  <a:pt x="153" y="35"/>
                </a:cubicBezTo>
                <a:cubicBezTo>
                  <a:pt x="151" y="19"/>
                  <a:pt x="137" y="6"/>
                  <a:pt x="120" y="6"/>
                </a:cubicBezTo>
                <a:cubicBezTo>
                  <a:pt x="113" y="6"/>
                  <a:pt x="106" y="8"/>
                  <a:pt x="101" y="12"/>
                </a:cubicBezTo>
                <a:cubicBezTo>
                  <a:pt x="95" y="5"/>
                  <a:pt x="86" y="0"/>
                  <a:pt x="76" y="0"/>
                </a:cubicBezTo>
                <a:cubicBezTo>
                  <a:pt x="60" y="0"/>
                  <a:pt x="47" y="12"/>
                  <a:pt x="45" y="27"/>
                </a:cubicBezTo>
                <a:cubicBezTo>
                  <a:pt x="43" y="27"/>
                  <a:pt x="42" y="27"/>
                  <a:pt x="41" y="27"/>
                </a:cubicBezTo>
                <a:cubicBezTo>
                  <a:pt x="29" y="27"/>
                  <a:pt x="18" y="36"/>
                  <a:pt x="17" y="48"/>
                </a:cubicBezTo>
                <a:cubicBezTo>
                  <a:pt x="17" y="48"/>
                  <a:pt x="17" y="48"/>
                  <a:pt x="17" y="48"/>
                </a:cubicBezTo>
                <a:cubicBezTo>
                  <a:pt x="7" y="48"/>
                  <a:pt x="0" y="56"/>
                  <a:pt x="0" y="65"/>
                </a:cubicBezTo>
                <a:cubicBezTo>
                  <a:pt x="0" y="73"/>
                  <a:pt x="6" y="80"/>
                  <a:pt x="13" y="82"/>
                </a:cubicBezTo>
                <a:cubicBezTo>
                  <a:pt x="16" y="91"/>
                  <a:pt x="24" y="97"/>
                  <a:pt x="33" y="97"/>
                </a:cubicBezTo>
                <a:cubicBezTo>
                  <a:pt x="39" y="97"/>
                  <a:pt x="44" y="95"/>
                  <a:pt x="48" y="91"/>
                </a:cubicBezTo>
                <a:cubicBezTo>
                  <a:pt x="53" y="101"/>
                  <a:pt x="64" y="108"/>
                  <a:pt x="76" y="108"/>
                </a:cubicBezTo>
                <a:cubicBezTo>
                  <a:pt x="79" y="108"/>
                  <a:pt x="83" y="107"/>
                  <a:pt x="86" y="106"/>
                </a:cubicBezTo>
                <a:cubicBezTo>
                  <a:pt x="89" y="111"/>
                  <a:pt x="94" y="114"/>
                  <a:pt x="100" y="114"/>
                </a:cubicBezTo>
                <a:cubicBezTo>
                  <a:pt x="106" y="114"/>
                  <a:pt x="112" y="110"/>
                  <a:pt x="115" y="104"/>
                </a:cubicBezTo>
                <a:cubicBezTo>
                  <a:pt x="117" y="105"/>
                  <a:pt x="121" y="106"/>
                  <a:pt x="124" y="106"/>
                </a:cubicBezTo>
                <a:cubicBezTo>
                  <a:pt x="140" y="106"/>
                  <a:pt x="154" y="92"/>
                  <a:pt x="154" y="76"/>
                </a:cubicBezTo>
                <a:cubicBezTo>
                  <a:pt x="154" y="73"/>
                  <a:pt x="153" y="71"/>
                  <a:pt x="153" y="68"/>
                </a:cubicBezTo>
                <a:cubicBezTo>
                  <a:pt x="153" y="68"/>
                  <a:pt x="153" y="68"/>
                  <a:pt x="153" y="68"/>
                </a:cubicBezTo>
                <a:cubicBezTo>
                  <a:pt x="163" y="68"/>
                  <a:pt x="170" y="61"/>
                  <a:pt x="170" y="52"/>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133" dirty="0">
              <a:solidFill>
                <a:schemeClr val="bg1"/>
              </a:solidFill>
            </a:endParaRPr>
          </a:p>
          <a:p>
            <a:r>
              <a:rPr lang="en-US" sz="2133" dirty="0">
                <a:solidFill>
                  <a:schemeClr val="bg1"/>
                </a:solidFill>
              </a:rPr>
              <a:t>      Description of </a:t>
            </a:r>
          </a:p>
          <a:p>
            <a:r>
              <a:rPr lang="en-US" sz="2133" dirty="0">
                <a:solidFill>
                  <a:schemeClr val="bg1"/>
                </a:solidFill>
              </a:rPr>
              <a:t>          facilities</a:t>
            </a:r>
          </a:p>
        </p:txBody>
      </p:sp>
      <p:sp>
        <p:nvSpPr>
          <p:cNvPr id="37" name="Freeform 16"/>
          <p:cNvSpPr>
            <a:spLocks/>
          </p:cNvSpPr>
          <p:nvPr/>
        </p:nvSpPr>
        <p:spPr bwMode="auto">
          <a:xfrm>
            <a:off x="5474008" y="1816227"/>
            <a:ext cx="2145993" cy="1231773"/>
          </a:xfrm>
          <a:custGeom>
            <a:avLst/>
            <a:gdLst/>
            <a:ahLst/>
            <a:cxnLst>
              <a:cxn ang="0">
                <a:pos x="165" y="42"/>
              </a:cxn>
              <a:cxn ang="0">
                <a:pos x="166" y="36"/>
              </a:cxn>
              <a:cxn ang="0">
                <a:pos x="145" y="15"/>
              </a:cxn>
              <a:cxn ang="0">
                <a:pos x="135" y="17"/>
              </a:cxn>
              <a:cxn ang="0">
                <a:pos x="105" y="0"/>
              </a:cxn>
              <a:cxn ang="0">
                <a:pos x="82" y="8"/>
              </a:cxn>
              <a:cxn ang="0">
                <a:pos x="65" y="0"/>
              </a:cxn>
              <a:cxn ang="0">
                <a:pos x="43" y="22"/>
              </a:cxn>
              <a:cxn ang="0">
                <a:pos x="45" y="31"/>
              </a:cxn>
              <a:cxn ang="0">
                <a:pos x="39" y="37"/>
              </a:cxn>
              <a:cxn ang="0">
                <a:pos x="21" y="27"/>
              </a:cxn>
              <a:cxn ang="0">
                <a:pos x="0" y="48"/>
              </a:cxn>
              <a:cxn ang="0">
                <a:pos x="11" y="67"/>
              </a:cxn>
              <a:cxn ang="0">
                <a:pos x="10" y="75"/>
              </a:cxn>
              <a:cxn ang="0">
                <a:pos x="29" y="94"/>
              </a:cxn>
              <a:cxn ang="0">
                <a:pos x="38" y="91"/>
              </a:cxn>
              <a:cxn ang="0">
                <a:pos x="52" y="98"/>
              </a:cxn>
              <a:cxn ang="0">
                <a:pos x="59" y="97"/>
              </a:cxn>
              <a:cxn ang="0">
                <a:pos x="59" y="102"/>
              </a:cxn>
              <a:cxn ang="0">
                <a:pos x="94" y="137"/>
              </a:cxn>
              <a:cxn ang="0">
                <a:pos x="129" y="102"/>
              </a:cxn>
              <a:cxn ang="0">
                <a:pos x="128" y="97"/>
              </a:cxn>
              <a:cxn ang="0">
                <a:pos x="146" y="101"/>
              </a:cxn>
              <a:cxn ang="0">
                <a:pos x="179" y="69"/>
              </a:cxn>
              <a:cxn ang="0">
                <a:pos x="165" y="42"/>
              </a:cxn>
            </a:cxnLst>
            <a:rect l="0" t="0" r="r" b="b"/>
            <a:pathLst>
              <a:path w="179" h="137">
                <a:moveTo>
                  <a:pt x="165" y="42"/>
                </a:moveTo>
                <a:cubicBezTo>
                  <a:pt x="166" y="40"/>
                  <a:pt x="166" y="38"/>
                  <a:pt x="166" y="36"/>
                </a:cubicBezTo>
                <a:cubicBezTo>
                  <a:pt x="166" y="24"/>
                  <a:pt x="157" y="15"/>
                  <a:pt x="145" y="15"/>
                </a:cubicBezTo>
                <a:cubicBezTo>
                  <a:pt x="142" y="15"/>
                  <a:pt x="138" y="16"/>
                  <a:pt x="135" y="17"/>
                </a:cubicBezTo>
                <a:cubicBezTo>
                  <a:pt x="129" y="7"/>
                  <a:pt x="118" y="0"/>
                  <a:pt x="105" y="0"/>
                </a:cubicBezTo>
                <a:cubicBezTo>
                  <a:pt x="96" y="0"/>
                  <a:pt x="88" y="3"/>
                  <a:pt x="82" y="8"/>
                </a:cubicBezTo>
                <a:cubicBezTo>
                  <a:pt x="78" y="3"/>
                  <a:pt x="72" y="0"/>
                  <a:pt x="65" y="0"/>
                </a:cubicBezTo>
                <a:cubicBezTo>
                  <a:pt x="52" y="0"/>
                  <a:pt x="43" y="9"/>
                  <a:pt x="43" y="22"/>
                </a:cubicBezTo>
                <a:cubicBezTo>
                  <a:pt x="43" y="25"/>
                  <a:pt x="43" y="28"/>
                  <a:pt x="45" y="31"/>
                </a:cubicBezTo>
                <a:cubicBezTo>
                  <a:pt x="43" y="33"/>
                  <a:pt x="41" y="35"/>
                  <a:pt x="39" y="37"/>
                </a:cubicBezTo>
                <a:cubicBezTo>
                  <a:pt x="36" y="31"/>
                  <a:pt x="29" y="27"/>
                  <a:pt x="21" y="27"/>
                </a:cubicBezTo>
                <a:cubicBezTo>
                  <a:pt x="10" y="27"/>
                  <a:pt x="0" y="37"/>
                  <a:pt x="0" y="48"/>
                </a:cubicBezTo>
                <a:cubicBezTo>
                  <a:pt x="0" y="56"/>
                  <a:pt x="5" y="63"/>
                  <a:pt x="11" y="67"/>
                </a:cubicBezTo>
                <a:cubicBezTo>
                  <a:pt x="10" y="69"/>
                  <a:pt x="10" y="72"/>
                  <a:pt x="10" y="75"/>
                </a:cubicBezTo>
                <a:cubicBezTo>
                  <a:pt x="10" y="85"/>
                  <a:pt x="18" y="94"/>
                  <a:pt x="29" y="94"/>
                </a:cubicBezTo>
                <a:cubicBezTo>
                  <a:pt x="32" y="94"/>
                  <a:pt x="35" y="93"/>
                  <a:pt x="38" y="91"/>
                </a:cubicBezTo>
                <a:cubicBezTo>
                  <a:pt x="41" y="96"/>
                  <a:pt x="46" y="98"/>
                  <a:pt x="52" y="98"/>
                </a:cubicBezTo>
                <a:cubicBezTo>
                  <a:pt x="55" y="98"/>
                  <a:pt x="57" y="98"/>
                  <a:pt x="59" y="97"/>
                </a:cubicBezTo>
                <a:cubicBezTo>
                  <a:pt x="59" y="98"/>
                  <a:pt x="59" y="100"/>
                  <a:pt x="59" y="102"/>
                </a:cubicBezTo>
                <a:cubicBezTo>
                  <a:pt x="59" y="122"/>
                  <a:pt x="74" y="137"/>
                  <a:pt x="94" y="137"/>
                </a:cubicBezTo>
                <a:cubicBezTo>
                  <a:pt x="113" y="137"/>
                  <a:pt x="129" y="122"/>
                  <a:pt x="129" y="102"/>
                </a:cubicBezTo>
                <a:cubicBezTo>
                  <a:pt x="129" y="100"/>
                  <a:pt x="129" y="98"/>
                  <a:pt x="128" y="97"/>
                </a:cubicBezTo>
                <a:cubicBezTo>
                  <a:pt x="133" y="100"/>
                  <a:pt x="139" y="101"/>
                  <a:pt x="146" y="101"/>
                </a:cubicBezTo>
                <a:cubicBezTo>
                  <a:pt x="164" y="101"/>
                  <a:pt x="179" y="87"/>
                  <a:pt x="179" y="69"/>
                </a:cubicBezTo>
                <a:cubicBezTo>
                  <a:pt x="179" y="58"/>
                  <a:pt x="173" y="48"/>
                  <a:pt x="165" y="42"/>
                </a:cubicBezTo>
                <a:close/>
              </a:path>
            </a:pathLst>
          </a:custGeom>
          <a:ln>
            <a:headEnd/>
            <a:tailEnd/>
          </a:ln>
          <a:effectLst>
            <a:outerShdw blurRad="40000" dist="23000" dir="5400000" rotWithShape="0">
              <a:schemeClr val="accent2">
                <a:lumMod val="50000"/>
                <a:alpha val="35000"/>
              </a:schemeClr>
            </a:outerShdw>
          </a:effectLst>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8" name="Freeform 5"/>
          <p:cNvSpPr>
            <a:spLocks noChangeAspect="1"/>
          </p:cNvSpPr>
          <p:nvPr/>
        </p:nvSpPr>
        <p:spPr bwMode="auto">
          <a:xfrm>
            <a:off x="2612451" y="5976092"/>
            <a:ext cx="456717" cy="445101"/>
          </a:xfrm>
          <a:custGeom>
            <a:avLst/>
            <a:gdLst/>
            <a:ahLst/>
            <a:cxnLst>
              <a:cxn ang="0">
                <a:pos x="35" y="75"/>
              </a:cxn>
              <a:cxn ang="0">
                <a:pos x="30" y="30"/>
              </a:cxn>
              <a:cxn ang="0">
                <a:pos x="1" y="5"/>
              </a:cxn>
              <a:cxn ang="0">
                <a:pos x="45" y="20"/>
              </a:cxn>
              <a:cxn ang="0">
                <a:pos x="57" y="79"/>
              </a:cxn>
              <a:cxn ang="0">
                <a:pos x="45" y="82"/>
              </a:cxn>
              <a:cxn ang="0">
                <a:pos x="35" y="75"/>
              </a:cxn>
            </a:cxnLst>
            <a:rect l="0" t="0" r="r" b="b"/>
            <a:pathLst>
              <a:path w="64" h="83">
                <a:moveTo>
                  <a:pt x="35" y="75"/>
                </a:moveTo>
                <a:cubicBezTo>
                  <a:pt x="34" y="69"/>
                  <a:pt x="43" y="52"/>
                  <a:pt x="30" y="30"/>
                </a:cubicBezTo>
                <a:cubicBezTo>
                  <a:pt x="19" y="11"/>
                  <a:pt x="0" y="11"/>
                  <a:pt x="1" y="5"/>
                </a:cubicBezTo>
                <a:cubicBezTo>
                  <a:pt x="2" y="0"/>
                  <a:pt x="30" y="7"/>
                  <a:pt x="45" y="20"/>
                </a:cubicBezTo>
                <a:cubicBezTo>
                  <a:pt x="64" y="38"/>
                  <a:pt x="59" y="76"/>
                  <a:pt x="57" y="79"/>
                </a:cubicBezTo>
                <a:cubicBezTo>
                  <a:pt x="55" y="83"/>
                  <a:pt x="51" y="83"/>
                  <a:pt x="45" y="82"/>
                </a:cubicBezTo>
                <a:cubicBezTo>
                  <a:pt x="40" y="81"/>
                  <a:pt x="36" y="80"/>
                  <a:pt x="35" y="75"/>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p:cNvSpPr>
            <a:spLocks noChangeAspect="1"/>
          </p:cNvSpPr>
          <p:nvPr/>
        </p:nvSpPr>
        <p:spPr bwMode="auto">
          <a:xfrm>
            <a:off x="2362849" y="6064107"/>
            <a:ext cx="499203" cy="326607"/>
          </a:xfrm>
          <a:custGeom>
            <a:avLst/>
            <a:gdLst/>
            <a:ahLst/>
            <a:cxnLst>
              <a:cxn ang="0">
                <a:pos x="47" y="58"/>
              </a:cxn>
              <a:cxn ang="0">
                <a:pos x="33" y="20"/>
              </a:cxn>
              <a:cxn ang="0">
                <a:pos x="0" y="5"/>
              </a:cxn>
              <a:cxn ang="0">
                <a:pos x="46" y="10"/>
              </a:cxn>
              <a:cxn ang="0">
                <a:pos x="69" y="58"/>
              </a:cxn>
              <a:cxn ang="0">
                <a:pos x="58" y="61"/>
              </a:cxn>
              <a:cxn ang="0">
                <a:pos x="47" y="58"/>
              </a:cxn>
            </a:cxnLst>
            <a:rect l="0" t="0" r="r" b="b"/>
            <a:pathLst>
              <a:path w="70" h="61">
                <a:moveTo>
                  <a:pt x="47" y="58"/>
                </a:moveTo>
                <a:cubicBezTo>
                  <a:pt x="44" y="53"/>
                  <a:pt x="50" y="37"/>
                  <a:pt x="33" y="20"/>
                </a:cubicBezTo>
                <a:cubicBezTo>
                  <a:pt x="19" y="6"/>
                  <a:pt x="0" y="9"/>
                  <a:pt x="0" y="5"/>
                </a:cubicBezTo>
                <a:cubicBezTo>
                  <a:pt x="0" y="0"/>
                  <a:pt x="29" y="1"/>
                  <a:pt x="46" y="10"/>
                </a:cubicBezTo>
                <a:cubicBezTo>
                  <a:pt x="68" y="22"/>
                  <a:pt x="70" y="54"/>
                  <a:pt x="69" y="58"/>
                </a:cubicBezTo>
                <a:cubicBezTo>
                  <a:pt x="68" y="61"/>
                  <a:pt x="64" y="61"/>
                  <a:pt x="58" y="61"/>
                </a:cubicBezTo>
                <a:cubicBezTo>
                  <a:pt x="53" y="61"/>
                  <a:pt x="49" y="61"/>
                  <a:pt x="47" y="58"/>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5"/>
          <p:cNvSpPr>
            <a:spLocks noChangeAspect="1"/>
          </p:cNvSpPr>
          <p:nvPr/>
        </p:nvSpPr>
        <p:spPr bwMode="auto">
          <a:xfrm flipH="1">
            <a:off x="4082887" y="5940499"/>
            <a:ext cx="429296" cy="445101"/>
          </a:xfrm>
          <a:custGeom>
            <a:avLst/>
            <a:gdLst/>
            <a:ahLst/>
            <a:cxnLst>
              <a:cxn ang="0">
                <a:pos x="35" y="75"/>
              </a:cxn>
              <a:cxn ang="0">
                <a:pos x="30" y="30"/>
              </a:cxn>
              <a:cxn ang="0">
                <a:pos x="1" y="5"/>
              </a:cxn>
              <a:cxn ang="0">
                <a:pos x="45" y="20"/>
              </a:cxn>
              <a:cxn ang="0">
                <a:pos x="57" y="79"/>
              </a:cxn>
              <a:cxn ang="0">
                <a:pos x="45" y="82"/>
              </a:cxn>
              <a:cxn ang="0">
                <a:pos x="35" y="75"/>
              </a:cxn>
            </a:cxnLst>
            <a:rect l="0" t="0" r="r" b="b"/>
            <a:pathLst>
              <a:path w="64" h="83">
                <a:moveTo>
                  <a:pt x="35" y="75"/>
                </a:moveTo>
                <a:cubicBezTo>
                  <a:pt x="34" y="69"/>
                  <a:pt x="43" y="52"/>
                  <a:pt x="30" y="30"/>
                </a:cubicBezTo>
                <a:cubicBezTo>
                  <a:pt x="19" y="11"/>
                  <a:pt x="0" y="11"/>
                  <a:pt x="1" y="5"/>
                </a:cubicBezTo>
                <a:cubicBezTo>
                  <a:pt x="2" y="0"/>
                  <a:pt x="30" y="7"/>
                  <a:pt x="45" y="20"/>
                </a:cubicBezTo>
                <a:cubicBezTo>
                  <a:pt x="64" y="38"/>
                  <a:pt x="59" y="76"/>
                  <a:pt x="57" y="79"/>
                </a:cubicBezTo>
                <a:cubicBezTo>
                  <a:pt x="55" y="83"/>
                  <a:pt x="51" y="83"/>
                  <a:pt x="45" y="82"/>
                </a:cubicBezTo>
                <a:cubicBezTo>
                  <a:pt x="40" y="81"/>
                  <a:pt x="36" y="80"/>
                  <a:pt x="35" y="75"/>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0"/>
          <p:cNvSpPr>
            <a:spLocks noChangeAspect="1"/>
          </p:cNvSpPr>
          <p:nvPr/>
        </p:nvSpPr>
        <p:spPr bwMode="auto">
          <a:xfrm rot="21232918" flipH="1">
            <a:off x="3938341" y="6135465"/>
            <a:ext cx="460871" cy="284448"/>
          </a:xfrm>
          <a:custGeom>
            <a:avLst/>
            <a:gdLst/>
            <a:ahLst/>
            <a:cxnLst>
              <a:cxn ang="0">
                <a:pos x="47" y="58"/>
              </a:cxn>
              <a:cxn ang="0">
                <a:pos x="33" y="20"/>
              </a:cxn>
              <a:cxn ang="0">
                <a:pos x="0" y="5"/>
              </a:cxn>
              <a:cxn ang="0">
                <a:pos x="46" y="10"/>
              </a:cxn>
              <a:cxn ang="0">
                <a:pos x="69" y="58"/>
              </a:cxn>
              <a:cxn ang="0">
                <a:pos x="58" y="61"/>
              </a:cxn>
              <a:cxn ang="0">
                <a:pos x="47" y="58"/>
              </a:cxn>
            </a:cxnLst>
            <a:rect l="0" t="0" r="r" b="b"/>
            <a:pathLst>
              <a:path w="70" h="61">
                <a:moveTo>
                  <a:pt x="47" y="58"/>
                </a:moveTo>
                <a:cubicBezTo>
                  <a:pt x="44" y="53"/>
                  <a:pt x="50" y="37"/>
                  <a:pt x="33" y="20"/>
                </a:cubicBezTo>
                <a:cubicBezTo>
                  <a:pt x="19" y="6"/>
                  <a:pt x="0" y="9"/>
                  <a:pt x="0" y="5"/>
                </a:cubicBezTo>
                <a:cubicBezTo>
                  <a:pt x="0" y="0"/>
                  <a:pt x="29" y="1"/>
                  <a:pt x="46" y="10"/>
                </a:cubicBezTo>
                <a:cubicBezTo>
                  <a:pt x="68" y="22"/>
                  <a:pt x="70" y="54"/>
                  <a:pt x="69" y="58"/>
                </a:cubicBezTo>
                <a:cubicBezTo>
                  <a:pt x="68" y="61"/>
                  <a:pt x="64" y="61"/>
                  <a:pt x="58" y="61"/>
                </a:cubicBezTo>
                <a:cubicBezTo>
                  <a:pt x="53" y="61"/>
                  <a:pt x="49" y="61"/>
                  <a:pt x="47" y="58"/>
                </a:cubicBezTo>
                <a:close/>
              </a:path>
            </a:pathLst>
          </a:custGeom>
          <a:gradFill flip="none" rotWithShape="1">
            <a:gsLst>
              <a:gs pos="2000">
                <a:schemeClr val="accent3">
                  <a:lumMod val="75000"/>
                </a:schemeClr>
              </a:gs>
              <a:gs pos="41000">
                <a:schemeClr val="accent2">
                  <a:lumMod val="75000"/>
                </a:schemeClr>
              </a:gs>
              <a:gs pos="96460">
                <a:schemeClr val="accent2">
                  <a:lumMod val="30000"/>
                </a:schemeClr>
              </a:gs>
            </a:gsLst>
            <a:lin ang="5400000" scaled="0"/>
            <a:tileRect/>
          </a:gradFill>
          <a:ln w="6"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pic>
        <p:nvPicPr>
          <p:cNvPr id="45" name="Picture 4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8" y="6510282"/>
            <a:ext cx="377132" cy="376457"/>
          </a:xfrm>
          <a:prstGeom prst="rect">
            <a:avLst/>
          </a:prstGeom>
        </p:spPr>
      </p:pic>
      <p:pic>
        <p:nvPicPr>
          <p:cNvPr id="2" name="Picture 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22609" y="6510282"/>
            <a:ext cx="371917" cy="371917"/>
          </a:xfrm>
          <a:prstGeom prst="rect">
            <a:avLst/>
          </a:prstGeom>
        </p:spPr>
      </p:pic>
    </p:spTree>
    <p:extLst>
      <p:ext uri="{BB962C8B-B14F-4D97-AF65-F5344CB8AC3E}">
        <p14:creationId xmlns:p14="http://schemas.microsoft.com/office/powerpoint/2010/main" val="30261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2100"/>
                                        <p:tgtEl>
                                          <p:spTgt spid="2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
                                        <p:tgtEl>
                                          <p:spTgt spid="36"/>
                                        </p:tgtEl>
                                      </p:cBhvr>
                                    </p:animEffect>
                                  </p:childTnLst>
                                </p:cTn>
                              </p:par>
                            </p:childTnLst>
                          </p:cTn>
                        </p:par>
                        <p:par>
                          <p:cTn id="11" fill="hold">
                            <p:stCondLst>
                              <p:cond delay="21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
                                        <p:tgtEl>
                                          <p:spTgt spid="32"/>
                                        </p:tgtEl>
                                      </p:cBhvr>
                                    </p:animEffect>
                                  </p:childTnLst>
                                </p:cTn>
                              </p:par>
                            </p:childTnLst>
                          </p:cTn>
                        </p:par>
                        <p:par>
                          <p:cTn id="15" fill="hold">
                            <p:stCondLst>
                              <p:cond delay="22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27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
                                        <p:tgtEl>
                                          <p:spTgt spid="33"/>
                                        </p:tgtEl>
                                      </p:cBhvr>
                                    </p:animEffect>
                                  </p:childTnLst>
                                </p:cTn>
                              </p:par>
                            </p:childTnLst>
                          </p:cTn>
                        </p:par>
                        <p:par>
                          <p:cTn id="23" fill="hold">
                            <p:stCondLst>
                              <p:cond delay="280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
                                        <p:tgtEl>
                                          <p:spTgt spid="37"/>
                                        </p:tgtEl>
                                      </p:cBhvr>
                                    </p:animEffect>
                                  </p:childTnLst>
                                </p:cTn>
                              </p:par>
                            </p:childTnLst>
                          </p:cTn>
                        </p:par>
                        <p:par>
                          <p:cTn id="27" fill="hold">
                            <p:stCondLst>
                              <p:cond delay="29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
                                        <p:tgtEl>
                                          <p:spTgt spid="3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
                                        <p:tgtEl>
                                          <p:spTgt spid="26"/>
                                        </p:tgtEl>
                                      </p:cBhvr>
                                    </p:animEffect>
                                  </p:childTnLst>
                                </p:cTn>
                              </p:par>
                            </p:childTnLst>
                          </p:cTn>
                        </p:par>
                        <p:par>
                          <p:cTn id="35" fill="hold">
                            <p:stCondLst>
                              <p:cond delay="31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3600"/>
                            </p:stCondLst>
                            <p:childTnLst>
                              <p:par>
                                <p:cTn id="40" presetID="10"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8558423" y="2442145"/>
            <a:ext cx="2926080" cy="2267712"/>
            <a:chOff x="1911356" y="2286004"/>
            <a:chExt cx="2556934" cy="2023533"/>
          </a:xfrm>
        </p:grpSpPr>
        <p:grpSp>
          <p:nvGrpSpPr>
            <p:cNvPr id="47" name="Grupare 46"/>
            <p:cNvGrpSpPr/>
            <p:nvPr/>
          </p:nvGrpSpPr>
          <p:grpSpPr>
            <a:xfrm rot="5400000">
              <a:off x="2178056" y="2019304"/>
              <a:ext cx="2023533" cy="2556934"/>
              <a:chOff x="3335869" y="2133600"/>
              <a:chExt cx="2023533" cy="2556934"/>
            </a:xfrm>
          </p:grpSpPr>
          <p:sp>
            <p:nvSpPr>
              <p:cNvPr id="49" name="Triunghi isoscel 48"/>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50" name="Triunghi isoscel 49"/>
              <p:cNvSpPr/>
              <p:nvPr/>
            </p:nvSpPr>
            <p:spPr>
              <a:xfrm>
                <a:off x="3657600" y="2453216"/>
                <a:ext cx="1483022" cy="1278467"/>
              </a:xfrm>
              <a:prstGeom prst="triangl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51" name="Triunghi isoscel 50"/>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52" name="Triunghi isoscel 51"/>
              <p:cNvSpPr/>
              <p:nvPr/>
            </p:nvSpPr>
            <p:spPr>
              <a:xfrm>
                <a:off x="3657600" y="3092448"/>
                <a:ext cx="1483022" cy="127846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53" name="Triunghi isoscel 52"/>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54" name="Dreptunghi 53"/>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48" name="47"/>
            <p:cNvSpPr/>
            <p:nvPr/>
          </p:nvSpPr>
          <p:spPr>
            <a:xfrm rot="16200000">
              <a:off x="1691226" y="2607731"/>
              <a:ext cx="1921936" cy="1481675"/>
            </a:xfrm>
            <a:prstGeom prst="flowChartManualOperation">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dirty="0"/>
                <a:t>Submit to Sponsored Research</a:t>
              </a:r>
            </a:p>
          </p:txBody>
        </p:sp>
      </p:grpSp>
      <p:sp>
        <p:nvSpPr>
          <p:cNvPr id="69" name="TextBox 68"/>
          <p:cNvSpPr txBox="1"/>
          <p:nvPr/>
        </p:nvSpPr>
        <p:spPr>
          <a:xfrm>
            <a:off x="418756" y="4987081"/>
            <a:ext cx="3434232" cy="1535005"/>
          </a:xfrm>
          <a:prstGeom prst="rect">
            <a:avLst/>
          </a:prstGeom>
          <a:noFill/>
        </p:spPr>
        <p:txBody>
          <a:bodyPr wrap="square" rtlCol="0">
            <a:normAutofit/>
          </a:bodyPr>
          <a:lstStyle/>
          <a:p>
            <a:r>
              <a:rPr lang="en-US" sz="1500" dirty="0">
                <a:solidFill>
                  <a:schemeClr val="bg1"/>
                </a:solidFill>
              </a:rPr>
              <a:t>Perform final checks on the proposal to be sure that all necessary components and documents that support the proposal form set are included in the application package.</a:t>
            </a:r>
          </a:p>
        </p:txBody>
      </p:sp>
      <p:sp>
        <p:nvSpPr>
          <p:cNvPr id="72" name="TextBox 71"/>
          <p:cNvSpPr txBox="1"/>
          <p:nvPr/>
        </p:nvSpPr>
        <p:spPr>
          <a:xfrm>
            <a:off x="4376928" y="4985894"/>
            <a:ext cx="3438144" cy="1536192"/>
          </a:xfrm>
          <a:prstGeom prst="rect">
            <a:avLst/>
          </a:prstGeom>
          <a:noFill/>
        </p:spPr>
        <p:txBody>
          <a:bodyPr wrap="square" rtlCol="0">
            <a:noAutofit/>
          </a:bodyPr>
          <a:lstStyle/>
          <a:p>
            <a:r>
              <a:rPr lang="en-US" sz="1500" dirty="0">
                <a:solidFill>
                  <a:schemeClr val="bg1"/>
                </a:solidFill>
              </a:rPr>
              <a:t>Prior to submission, the PI must submit </a:t>
            </a:r>
            <a:r>
              <a:rPr lang="en-US" sz="1500" dirty="0">
                <a:solidFill>
                  <a:schemeClr val="bg1"/>
                </a:solidFill>
                <a:hlinkClick r:id="rId3"/>
              </a:rPr>
              <a:t>a USF internal form</a:t>
            </a:r>
            <a:r>
              <a:rPr lang="en-US" sz="1500" dirty="0">
                <a:solidFill>
                  <a:schemeClr val="bg1"/>
                </a:solidFill>
              </a:rPr>
              <a:t>. This form is part of the approval process at the department, college, and university level.  </a:t>
            </a:r>
          </a:p>
        </p:txBody>
      </p:sp>
      <p:sp>
        <p:nvSpPr>
          <p:cNvPr id="73" name="TextBox 72"/>
          <p:cNvSpPr txBox="1"/>
          <p:nvPr/>
        </p:nvSpPr>
        <p:spPr>
          <a:xfrm>
            <a:off x="8237988" y="4956555"/>
            <a:ext cx="3733335" cy="1536192"/>
          </a:xfrm>
          <a:prstGeom prst="rect">
            <a:avLst/>
          </a:prstGeom>
          <a:noFill/>
        </p:spPr>
        <p:txBody>
          <a:bodyPr wrap="square" rtlCol="0">
            <a:noAutofit/>
          </a:bodyPr>
          <a:lstStyle/>
          <a:p>
            <a:r>
              <a:rPr lang="en-US" sz="1500" dirty="0">
                <a:solidFill>
                  <a:schemeClr val="bg1"/>
                </a:solidFill>
              </a:rPr>
              <a:t>Once the proposal is finalized and approved by all administrators, the PI submits the proposal to the assigned Sponsored Research Administrator (SRA), who is authorized to submit the proposal to the funding agency. The PI receives confirmation once the proposal is submitted. </a:t>
            </a:r>
          </a:p>
        </p:txBody>
      </p:sp>
      <p:sp>
        <p:nvSpPr>
          <p:cNvPr id="67" name="3"/>
          <p:cNvSpPr/>
          <p:nvPr/>
        </p:nvSpPr>
        <p:spPr>
          <a:xfrm>
            <a:off x="0" y="-490697"/>
            <a:ext cx="12192000" cy="2514599"/>
          </a:xfrm>
          <a:prstGeom prst="rect">
            <a:avLst/>
          </a:prstGeom>
          <a:solidFill>
            <a:schemeClr val="bg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Box 60"/>
          <p:cNvSpPr txBox="1"/>
          <p:nvPr/>
        </p:nvSpPr>
        <p:spPr>
          <a:xfrm>
            <a:off x="457199" y="162588"/>
            <a:ext cx="5957885" cy="830997"/>
          </a:xfrm>
          <a:prstGeom prst="rect">
            <a:avLst/>
          </a:prstGeom>
          <a:noFill/>
        </p:spPr>
        <p:txBody>
          <a:bodyPr wrap="square" rtlCol="0">
            <a:normAutofit fontScale="92500"/>
          </a:bodyPr>
          <a:lstStyle/>
          <a:p>
            <a:r>
              <a:rPr lang="en-US" sz="4800" b="1" dirty="0">
                <a:solidFill>
                  <a:schemeClr val="tx1">
                    <a:lumMod val="75000"/>
                  </a:schemeClr>
                </a:solidFill>
                <a:latin typeface="Arial" panose="020B0604020202020204" pitchFamily="34" charset="0"/>
                <a:ea typeface="Adobe Gothic Std B" panose="020B0800000000000000" pitchFamily="34" charset="-128"/>
                <a:cs typeface="Arial" panose="020B0604020202020204" pitchFamily="34" charset="0"/>
              </a:rPr>
              <a:t>Final Proposal Steps</a:t>
            </a:r>
          </a:p>
        </p:txBody>
      </p:sp>
      <p:sp>
        <p:nvSpPr>
          <p:cNvPr id="68" name="TextBox 67"/>
          <p:cNvSpPr txBox="1"/>
          <p:nvPr/>
        </p:nvSpPr>
        <p:spPr>
          <a:xfrm>
            <a:off x="1282622" y="1210781"/>
            <a:ext cx="6290485" cy="690327"/>
          </a:xfrm>
          <a:prstGeom prst="rect">
            <a:avLst/>
          </a:prstGeom>
          <a:noFill/>
        </p:spPr>
        <p:txBody>
          <a:bodyPr wrap="square" rtlCol="0">
            <a:normAutofit/>
          </a:bodyPr>
          <a:lstStyle/>
          <a:p>
            <a:r>
              <a:rPr lang="en-US" dirty="0"/>
              <a:t>Additional proposal steps include the following: </a:t>
            </a:r>
          </a:p>
        </p:txBody>
      </p:sp>
      <p:grpSp>
        <p:nvGrpSpPr>
          <p:cNvPr id="58" name="Group  24"/>
          <p:cNvGrpSpPr/>
          <p:nvPr/>
        </p:nvGrpSpPr>
        <p:grpSpPr>
          <a:xfrm>
            <a:off x="4720179" y="2464410"/>
            <a:ext cx="2852928" cy="2267712"/>
            <a:chOff x="1911356" y="2286004"/>
            <a:chExt cx="2556934" cy="2023533"/>
          </a:xfrm>
        </p:grpSpPr>
        <p:grpSp>
          <p:nvGrpSpPr>
            <p:cNvPr id="59" name="Grupare 26"/>
            <p:cNvGrpSpPr/>
            <p:nvPr/>
          </p:nvGrpSpPr>
          <p:grpSpPr>
            <a:xfrm rot="5400000">
              <a:off x="2178056" y="2019304"/>
              <a:ext cx="2023533" cy="2556934"/>
              <a:chOff x="3335869" y="2133600"/>
              <a:chExt cx="2023533" cy="2556934"/>
            </a:xfrm>
          </p:grpSpPr>
          <p:sp>
            <p:nvSpPr>
              <p:cNvPr id="61" name="Triunghi isoscel 28"/>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2" name="Triunghi isoscel 29"/>
              <p:cNvSpPr/>
              <p:nvPr/>
            </p:nvSpPr>
            <p:spPr>
              <a:xfrm>
                <a:off x="3657600" y="2453216"/>
                <a:ext cx="1483022" cy="1278467"/>
              </a:xfrm>
              <a:prstGeom prst="triangl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3" name="Triunghi isoscel 30"/>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4" name="Triunghi isoscel 31"/>
              <p:cNvSpPr/>
              <p:nvPr/>
            </p:nvSpPr>
            <p:spPr>
              <a:xfrm>
                <a:off x="3657600" y="3092448"/>
                <a:ext cx="1483022" cy="127846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5" name="Triunghi isoscel 32"/>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6" name="Dreptunghi 33"/>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60" name="27"/>
            <p:cNvSpPr/>
            <p:nvPr/>
          </p:nvSpPr>
          <p:spPr>
            <a:xfrm rot="16200000">
              <a:off x="1691226" y="2607731"/>
              <a:ext cx="1921936" cy="1481675"/>
            </a:xfrm>
            <a:prstGeom prst="flowChartManualOperation">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dirty="0"/>
                <a:t>Prepare the USF Internal Form</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2609" y="-367740"/>
            <a:ext cx="369391" cy="354482"/>
          </a:xfrm>
          <a:prstGeom prst="rect">
            <a:avLst/>
          </a:prstGeom>
        </p:spPr>
      </p:pic>
      <p:grpSp>
        <p:nvGrpSpPr>
          <p:cNvPr id="36" name="Group  23">
            <a:extLst>
              <a:ext uri="{FF2B5EF4-FFF2-40B4-BE49-F238E27FC236}">
                <a16:creationId xmlns:a16="http://schemas.microsoft.com/office/drawing/2014/main" id="{32C7E000-AACD-479C-86C6-A8AA39753E76}"/>
              </a:ext>
            </a:extLst>
          </p:cNvPr>
          <p:cNvGrpSpPr/>
          <p:nvPr/>
        </p:nvGrpSpPr>
        <p:grpSpPr>
          <a:xfrm>
            <a:off x="707496" y="2464410"/>
            <a:ext cx="2856752" cy="2270591"/>
            <a:chOff x="1911356" y="2286004"/>
            <a:chExt cx="2556934" cy="2023533"/>
          </a:xfrm>
        </p:grpSpPr>
        <p:grpSp>
          <p:nvGrpSpPr>
            <p:cNvPr id="37" name="Grupare 19">
              <a:extLst>
                <a:ext uri="{FF2B5EF4-FFF2-40B4-BE49-F238E27FC236}">
                  <a16:creationId xmlns:a16="http://schemas.microsoft.com/office/drawing/2014/main" id="{C10077EC-BF32-4BC7-B9E6-2BF523FB5918}"/>
                </a:ext>
              </a:extLst>
            </p:cNvPr>
            <p:cNvGrpSpPr/>
            <p:nvPr/>
          </p:nvGrpSpPr>
          <p:grpSpPr>
            <a:xfrm rot="5400000">
              <a:off x="2178056" y="2019304"/>
              <a:ext cx="2023533" cy="2556934"/>
              <a:chOff x="3335869" y="2133600"/>
              <a:chExt cx="2023533" cy="2556934"/>
            </a:xfrm>
          </p:grpSpPr>
          <p:sp>
            <p:nvSpPr>
              <p:cNvPr id="39" name="Tri13">
                <a:extLst>
                  <a:ext uri="{FF2B5EF4-FFF2-40B4-BE49-F238E27FC236}">
                    <a16:creationId xmlns:a16="http://schemas.microsoft.com/office/drawing/2014/main" id="{54F896E1-E5FD-4133-B93E-BF40109EE05E}"/>
                  </a:ext>
                </a:extLst>
              </p:cNvPr>
              <p:cNvSpPr/>
              <p:nvPr/>
            </p:nvSpPr>
            <p:spPr>
              <a:xfrm>
                <a:off x="3657600" y="2133600"/>
                <a:ext cx="1483022" cy="1278467"/>
              </a:xfrm>
              <a:prstGeom prs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0" name="Tri 14">
                <a:extLst>
                  <a:ext uri="{FF2B5EF4-FFF2-40B4-BE49-F238E27FC236}">
                    <a16:creationId xmlns:a16="http://schemas.microsoft.com/office/drawing/2014/main" id="{CBC9426D-340B-45A4-B16A-5CF781346CA5}"/>
                  </a:ext>
                </a:extLst>
              </p:cNvPr>
              <p:cNvSpPr/>
              <p:nvPr/>
            </p:nvSpPr>
            <p:spPr>
              <a:xfrm>
                <a:off x="3657600" y="2453216"/>
                <a:ext cx="1483022" cy="1278467"/>
              </a:xfrm>
              <a:prstGeom prst="triangl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1" name="Tri15">
                <a:extLst>
                  <a:ext uri="{FF2B5EF4-FFF2-40B4-BE49-F238E27FC236}">
                    <a16:creationId xmlns:a16="http://schemas.microsoft.com/office/drawing/2014/main" id="{3208705E-7F3E-4666-94D8-8FB5F5FFFFA2}"/>
                  </a:ext>
                </a:extLst>
              </p:cNvPr>
              <p:cNvSpPr/>
              <p:nvPr/>
            </p:nvSpPr>
            <p:spPr>
              <a:xfrm>
                <a:off x="3657600" y="2772832"/>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2" name="Tri16">
                <a:extLst>
                  <a:ext uri="{FF2B5EF4-FFF2-40B4-BE49-F238E27FC236}">
                    <a16:creationId xmlns:a16="http://schemas.microsoft.com/office/drawing/2014/main" id="{EF9ACE75-29A7-423D-9BFD-AEF43BBED159}"/>
                  </a:ext>
                </a:extLst>
              </p:cNvPr>
              <p:cNvSpPr/>
              <p:nvPr/>
            </p:nvSpPr>
            <p:spPr>
              <a:xfrm>
                <a:off x="3657600" y="3092448"/>
                <a:ext cx="1483022" cy="12784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3" name="Tri17">
                <a:extLst>
                  <a:ext uri="{FF2B5EF4-FFF2-40B4-BE49-F238E27FC236}">
                    <a16:creationId xmlns:a16="http://schemas.microsoft.com/office/drawing/2014/main" id="{D460FDFD-9F9E-4048-B66B-EA1D8A72C495}"/>
                  </a:ext>
                </a:extLst>
              </p:cNvPr>
              <p:cNvSpPr/>
              <p:nvPr/>
            </p:nvSpPr>
            <p:spPr>
              <a:xfrm>
                <a:off x="3657600" y="3412066"/>
                <a:ext cx="1483022" cy="12784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4" name="18">
                <a:hlinkClick r:id="rId6" action="ppaction://hlinksldjump"/>
                <a:extLst>
                  <a:ext uri="{FF2B5EF4-FFF2-40B4-BE49-F238E27FC236}">
                    <a16:creationId xmlns:a16="http://schemas.microsoft.com/office/drawing/2014/main" id="{97A9F807-9651-4BC5-BCEF-21778D0AE62D}"/>
                  </a:ext>
                </a:extLst>
              </p:cNvPr>
              <p:cNvSpPr/>
              <p:nvPr/>
            </p:nvSpPr>
            <p:spPr>
              <a:xfrm>
                <a:off x="3335869" y="3412066"/>
                <a:ext cx="2023533" cy="127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38" name="21">
              <a:extLst>
                <a:ext uri="{FF2B5EF4-FFF2-40B4-BE49-F238E27FC236}">
                  <a16:creationId xmlns:a16="http://schemas.microsoft.com/office/drawing/2014/main" id="{B3344FF5-2267-40F6-963B-57ADBE095F8E}"/>
                </a:ext>
              </a:extLst>
            </p:cNvPr>
            <p:cNvSpPr/>
            <p:nvPr/>
          </p:nvSpPr>
          <p:spPr>
            <a:xfrm rot="16200000">
              <a:off x="1691226" y="2607731"/>
              <a:ext cx="1921936" cy="1481675"/>
            </a:xfrm>
            <a:prstGeom prst="flowChartManualOperation">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en-US" dirty="0"/>
                <a:t>Assemble complete application package</a:t>
              </a:r>
            </a:p>
          </p:txBody>
        </p:sp>
      </p:grpSp>
    </p:spTree>
    <p:extLst>
      <p:ext uri="{BB962C8B-B14F-4D97-AF65-F5344CB8AC3E}">
        <p14:creationId xmlns:p14="http://schemas.microsoft.com/office/powerpoint/2010/main" val="4747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000" fill="hold"/>
                                        <p:tgtEl>
                                          <p:spTgt spid="58"/>
                                        </p:tgtEl>
                                        <p:attrNameLst>
                                          <p:attrName>ppt_x</p:attrName>
                                        </p:attrNameLst>
                                      </p:cBhvr>
                                      <p:tavLst>
                                        <p:tav tm="0">
                                          <p:val>
                                            <p:strVal val="0-#ppt_w/2"/>
                                          </p:val>
                                        </p:tav>
                                        <p:tav tm="100000">
                                          <p:val>
                                            <p:strVal val="#ppt_x"/>
                                          </p:val>
                                        </p:tav>
                                      </p:tavLst>
                                    </p:anim>
                                    <p:anim calcmode="lin" valueType="num">
                                      <p:cBhvr additive="base">
                                        <p:cTn id="17" dur="1000" fill="hold"/>
                                        <p:tgtEl>
                                          <p:spTgt spid="5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1250" fill="hold"/>
                                        <p:tgtEl>
                                          <p:spTgt spid="45"/>
                                        </p:tgtEl>
                                        <p:attrNameLst>
                                          <p:attrName>ppt_x</p:attrName>
                                        </p:attrNameLst>
                                      </p:cBhvr>
                                      <p:tavLst>
                                        <p:tav tm="0">
                                          <p:val>
                                            <p:strVal val="0-#ppt_w/2"/>
                                          </p:val>
                                        </p:tav>
                                        <p:tav tm="100000">
                                          <p:val>
                                            <p:strVal val="#ppt_x"/>
                                          </p:val>
                                        </p:tav>
                                      </p:tavLst>
                                    </p:anim>
                                    <p:anim calcmode="lin" valueType="num">
                                      <p:cBhvr additive="base">
                                        <p:cTn id="26" dur="1250" fill="hold"/>
                                        <p:tgtEl>
                                          <p:spTgt spid="45"/>
                                        </p:tgtEl>
                                        <p:attrNameLst>
                                          <p:attrName>ppt_y</p:attrName>
                                        </p:attrNameLst>
                                      </p:cBhvr>
                                      <p:tavLst>
                                        <p:tav tm="0">
                                          <p:val>
                                            <p:strVal val="#ppt_y"/>
                                          </p:val>
                                        </p:tav>
                                        <p:tav tm="100000">
                                          <p:val>
                                            <p:strVal val="#ppt_y"/>
                                          </p:val>
                                        </p:tav>
                                      </p:tavLst>
                                    </p:anim>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oint six"/>
          <p:cNvSpPr txBox="1"/>
          <p:nvPr/>
        </p:nvSpPr>
        <p:spPr>
          <a:xfrm>
            <a:off x="6371267" y="5809400"/>
            <a:ext cx="3666988" cy="369332"/>
          </a:xfrm>
          <a:prstGeom prst="rect">
            <a:avLst/>
          </a:prstGeom>
          <a:noFill/>
        </p:spPr>
        <p:txBody>
          <a:bodyPr wrap="square" rtlCol="0">
            <a:spAutoFit/>
          </a:bodyPr>
          <a:lstStyle/>
          <a:p>
            <a:r>
              <a:rPr lang="en-US" b="1" dirty="0">
                <a:solidFill>
                  <a:prstClr val="black">
                    <a:lumMod val="75000"/>
                    <a:lumOff val="25000"/>
                  </a:prstClr>
                </a:solidFill>
                <a:latin typeface="Franklin Gothic Medium" panose="020B0603020102020204"/>
              </a:rPr>
              <a:t>6. </a:t>
            </a:r>
            <a:r>
              <a:rPr lang="en-US" dirty="0">
                <a:solidFill>
                  <a:prstClr val="black">
                    <a:lumMod val="75000"/>
                    <a:lumOff val="25000"/>
                  </a:prstClr>
                </a:solidFill>
                <a:latin typeface="Franklin Gothic Medium" panose="020B0603020102020204"/>
              </a:rPr>
              <a:t>Integrate broader contexts</a:t>
            </a:r>
          </a:p>
        </p:txBody>
      </p:sp>
      <p:sp>
        <p:nvSpPr>
          <p:cNvPr id="27" name="point five"/>
          <p:cNvSpPr txBox="1"/>
          <p:nvPr/>
        </p:nvSpPr>
        <p:spPr>
          <a:xfrm>
            <a:off x="6371267" y="4988539"/>
            <a:ext cx="3666988" cy="646331"/>
          </a:xfrm>
          <a:prstGeom prst="rect">
            <a:avLst/>
          </a:prstGeom>
          <a:noFill/>
        </p:spPr>
        <p:txBody>
          <a:bodyPr wrap="square" rtlCol="0">
            <a:spAutoFit/>
          </a:bodyPr>
          <a:lstStyle/>
          <a:p>
            <a:r>
              <a:rPr lang="en-US" b="1" dirty="0">
                <a:solidFill>
                  <a:prstClr val="black">
                    <a:lumMod val="75000"/>
                    <a:lumOff val="25000"/>
                  </a:prstClr>
                </a:solidFill>
                <a:latin typeface="Franklin Gothic Medium" panose="020B0603020102020204"/>
              </a:rPr>
              <a:t>5. </a:t>
            </a:r>
            <a:r>
              <a:rPr lang="en-US" dirty="0">
                <a:solidFill>
                  <a:prstClr val="black">
                    <a:lumMod val="75000"/>
                    <a:lumOff val="25000"/>
                  </a:prstClr>
                </a:solidFill>
                <a:latin typeface="Franklin Gothic Medium" panose="020B0603020102020204"/>
              </a:rPr>
              <a:t>Show feasibility of idea/research </a:t>
            </a:r>
          </a:p>
          <a:p>
            <a:r>
              <a:rPr lang="en-US" dirty="0">
                <a:solidFill>
                  <a:prstClr val="black">
                    <a:lumMod val="75000"/>
                    <a:lumOff val="25000"/>
                  </a:prstClr>
                </a:solidFill>
                <a:latin typeface="Franklin Gothic Medium" panose="020B0603020102020204"/>
              </a:rPr>
              <a:t>    plan and PI/team expertise</a:t>
            </a:r>
            <a:r>
              <a:rPr lang="en-US" sz="1400" dirty="0">
                <a:solidFill>
                  <a:prstClr val="black">
                    <a:lumMod val="75000"/>
                    <a:lumOff val="25000"/>
                  </a:prstClr>
                </a:solidFill>
              </a:rPr>
              <a:t> </a:t>
            </a:r>
          </a:p>
        </p:txBody>
      </p:sp>
      <p:sp>
        <p:nvSpPr>
          <p:cNvPr id="26" name="point four"/>
          <p:cNvSpPr txBox="1"/>
          <p:nvPr/>
        </p:nvSpPr>
        <p:spPr>
          <a:xfrm>
            <a:off x="6371267" y="4011325"/>
            <a:ext cx="3666988" cy="923330"/>
          </a:xfrm>
          <a:prstGeom prst="rect">
            <a:avLst/>
          </a:prstGeom>
          <a:noFill/>
        </p:spPr>
        <p:txBody>
          <a:bodyPr wrap="square" rtlCol="0">
            <a:spAutoFit/>
          </a:bodyPr>
          <a:lstStyle/>
          <a:p>
            <a:r>
              <a:rPr lang="en-US" b="1" dirty="0">
                <a:solidFill>
                  <a:prstClr val="black">
                    <a:lumMod val="75000"/>
                    <a:lumOff val="25000"/>
                  </a:prstClr>
                </a:solidFill>
                <a:latin typeface="Franklin Gothic Medium" panose="020B0603020102020204"/>
              </a:rPr>
              <a:t>4. </a:t>
            </a:r>
            <a:r>
              <a:rPr lang="en-US" dirty="0">
                <a:solidFill>
                  <a:prstClr val="black">
                    <a:lumMod val="75000"/>
                    <a:lumOff val="25000"/>
                  </a:prstClr>
                </a:solidFill>
                <a:latin typeface="Franklin Gothic Medium" panose="020B0603020102020204"/>
              </a:rPr>
              <a:t>Answer important questions that </a:t>
            </a:r>
          </a:p>
          <a:p>
            <a:r>
              <a:rPr lang="en-US" dirty="0">
                <a:solidFill>
                  <a:prstClr val="black">
                    <a:lumMod val="75000"/>
                    <a:lumOff val="25000"/>
                  </a:prstClr>
                </a:solidFill>
                <a:latin typeface="Franklin Gothic Medium" panose="020B0603020102020204"/>
              </a:rPr>
              <a:t>    demonstrate the impact of your  </a:t>
            </a:r>
          </a:p>
          <a:p>
            <a:r>
              <a:rPr lang="en-US" dirty="0">
                <a:solidFill>
                  <a:prstClr val="black">
                    <a:lumMod val="75000"/>
                    <a:lumOff val="25000"/>
                  </a:prstClr>
                </a:solidFill>
                <a:latin typeface="Franklin Gothic Medium" panose="020B0603020102020204"/>
              </a:rPr>
              <a:t>    research</a:t>
            </a:r>
            <a:endParaRPr lang="en-US" sz="1400" dirty="0">
              <a:solidFill>
                <a:prstClr val="black">
                  <a:lumMod val="75000"/>
                  <a:lumOff val="25000"/>
                </a:prstClr>
              </a:solidFill>
            </a:endParaRPr>
          </a:p>
        </p:txBody>
      </p:sp>
      <p:sp>
        <p:nvSpPr>
          <p:cNvPr id="25" name="point three"/>
          <p:cNvSpPr txBox="1"/>
          <p:nvPr/>
        </p:nvSpPr>
        <p:spPr>
          <a:xfrm>
            <a:off x="2307276" y="5736485"/>
            <a:ext cx="3666988" cy="646331"/>
          </a:xfrm>
          <a:prstGeom prst="rect">
            <a:avLst/>
          </a:prstGeom>
          <a:noFill/>
        </p:spPr>
        <p:txBody>
          <a:bodyPr wrap="square" rtlCol="0">
            <a:spAutoFit/>
          </a:bodyPr>
          <a:lstStyle/>
          <a:p>
            <a:r>
              <a:rPr lang="en-US" b="1" dirty="0">
                <a:solidFill>
                  <a:prstClr val="black">
                    <a:lumMod val="75000"/>
                    <a:lumOff val="25000"/>
                  </a:prstClr>
                </a:solidFill>
                <a:latin typeface="Franklin Gothic Medium" panose="020B0603020102020204"/>
              </a:rPr>
              <a:t>3. </a:t>
            </a:r>
            <a:r>
              <a:rPr lang="en-US" dirty="0">
                <a:solidFill>
                  <a:prstClr val="black">
                    <a:lumMod val="75000"/>
                    <a:lumOff val="25000"/>
                  </a:prstClr>
                </a:solidFill>
                <a:latin typeface="Franklin Gothic Medium" panose="020B0603020102020204"/>
              </a:rPr>
              <a:t>Align idea(s) with the funding </a:t>
            </a:r>
          </a:p>
          <a:p>
            <a:r>
              <a:rPr lang="en-US" dirty="0">
                <a:solidFill>
                  <a:prstClr val="black">
                    <a:lumMod val="75000"/>
                    <a:lumOff val="25000"/>
                  </a:prstClr>
                </a:solidFill>
                <a:latin typeface="Franklin Gothic Medium" panose="020B0603020102020204"/>
              </a:rPr>
              <a:t>    agency’s needs</a:t>
            </a:r>
          </a:p>
        </p:txBody>
      </p:sp>
      <p:sp>
        <p:nvSpPr>
          <p:cNvPr id="24" name="point two"/>
          <p:cNvSpPr txBox="1"/>
          <p:nvPr/>
        </p:nvSpPr>
        <p:spPr>
          <a:xfrm>
            <a:off x="2307276" y="4934655"/>
            <a:ext cx="3666988" cy="861774"/>
          </a:xfrm>
          <a:prstGeom prst="rect">
            <a:avLst/>
          </a:prstGeom>
          <a:noFill/>
        </p:spPr>
        <p:txBody>
          <a:bodyPr wrap="square" rtlCol="0">
            <a:spAutoFit/>
          </a:bodyPr>
          <a:lstStyle/>
          <a:p>
            <a:r>
              <a:rPr lang="en-US" b="1" dirty="0">
                <a:solidFill>
                  <a:prstClr val="black">
                    <a:lumMod val="75000"/>
                    <a:lumOff val="25000"/>
                  </a:prstClr>
                </a:solidFill>
                <a:latin typeface="Franklin Gothic Medium" panose="020B0603020102020204"/>
              </a:rPr>
              <a:t>2. </a:t>
            </a:r>
            <a:r>
              <a:rPr lang="en-US" dirty="0">
                <a:solidFill>
                  <a:prstClr val="black">
                    <a:lumMod val="75000"/>
                    <a:lumOff val="25000"/>
                  </a:prstClr>
                </a:solidFill>
                <a:latin typeface="Franklin Gothic Medium" panose="020B0603020102020204"/>
              </a:rPr>
              <a:t>Fill a gap in research or take  </a:t>
            </a:r>
          </a:p>
          <a:p>
            <a:r>
              <a:rPr lang="en-US" dirty="0">
                <a:solidFill>
                  <a:prstClr val="black">
                    <a:lumMod val="75000"/>
                    <a:lumOff val="25000"/>
                  </a:prstClr>
                </a:solidFill>
                <a:latin typeface="Franklin Gothic Medium" panose="020B0603020102020204"/>
              </a:rPr>
              <a:t>    scholarship in a new direction </a:t>
            </a:r>
          </a:p>
          <a:p>
            <a:endParaRPr lang="en-US" sz="1400" dirty="0">
              <a:solidFill>
                <a:prstClr val="black">
                  <a:lumMod val="75000"/>
                  <a:lumOff val="25000"/>
                </a:prstClr>
              </a:solidFill>
            </a:endParaRPr>
          </a:p>
        </p:txBody>
      </p:sp>
      <p:sp>
        <p:nvSpPr>
          <p:cNvPr id="13" name="point one"/>
          <p:cNvSpPr txBox="1"/>
          <p:nvPr/>
        </p:nvSpPr>
        <p:spPr>
          <a:xfrm>
            <a:off x="2310329" y="4019162"/>
            <a:ext cx="3666988" cy="646331"/>
          </a:xfrm>
          <a:prstGeom prst="rect">
            <a:avLst/>
          </a:prstGeom>
          <a:noFill/>
        </p:spPr>
        <p:txBody>
          <a:bodyPr wrap="square" rtlCol="0">
            <a:spAutoFit/>
          </a:bodyPr>
          <a:lstStyle/>
          <a:p>
            <a:pPr marL="342900" indent="-342900">
              <a:buFontTx/>
              <a:buAutoNum type="arabicPeriod"/>
            </a:pPr>
            <a:r>
              <a:rPr lang="en-US" dirty="0">
                <a:solidFill>
                  <a:prstClr val="black">
                    <a:lumMod val="75000"/>
                    <a:lumOff val="25000"/>
                  </a:prstClr>
                </a:solidFill>
                <a:latin typeface="Franklin Gothic Medium" panose="020B0603020102020204"/>
              </a:rPr>
              <a:t>Develop a Novel/Original </a:t>
            </a:r>
          </a:p>
          <a:p>
            <a:r>
              <a:rPr lang="en-US" dirty="0">
                <a:solidFill>
                  <a:prstClr val="black">
                    <a:lumMod val="75000"/>
                    <a:lumOff val="25000"/>
                  </a:prstClr>
                </a:solidFill>
                <a:latin typeface="Franklin Gothic Medium" panose="020B0603020102020204"/>
              </a:rPr>
              <a:t>      Research Idea</a:t>
            </a:r>
          </a:p>
        </p:txBody>
      </p:sp>
      <p:sp>
        <p:nvSpPr>
          <p:cNvPr id="6" name="yellow puzzle piece"/>
          <p:cNvSpPr>
            <a:spLocks/>
          </p:cNvSpPr>
          <p:nvPr/>
        </p:nvSpPr>
        <p:spPr bwMode="auto">
          <a:xfrm>
            <a:off x="6471336" y="1575361"/>
            <a:ext cx="2181379" cy="2197980"/>
          </a:xfrm>
          <a:custGeom>
            <a:avLst/>
            <a:gdLst>
              <a:gd name="T0" fmla="*/ 61 w 277"/>
              <a:gd name="T1" fmla="*/ 62 h 278"/>
              <a:gd name="T2" fmla="*/ 123 w 277"/>
              <a:gd name="T3" fmla="*/ 62 h 278"/>
              <a:gd name="T4" fmla="*/ 139 w 277"/>
              <a:gd name="T5" fmla="*/ 62 h 278"/>
              <a:gd name="T6" fmla="*/ 158 w 277"/>
              <a:gd name="T7" fmla="*/ 54 h 278"/>
              <a:gd name="T8" fmla="*/ 143 w 277"/>
              <a:gd name="T9" fmla="*/ 27 h 278"/>
              <a:gd name="T10" fmla="*/ 169 w 277"/>
              <a:gd name="T11" fmla="*/ 0 h 278"/>
              <a:gd name="T12" fmla="*/ 196 w 277"/>
              <a:gd name="T13" fmla="*/ 27 h 278"/>
              <a:gd name="T14" fmla="*/ 181 w 277"/>
              <a:gd name="T15" fmla="*/ 54 h 278"/>
              <a:gd name="T16" fmla="*/ 200 w 277"/>
              <a:gd name="T17" fmla="*/ 62 h 278"/>
              <a:gd name="T18" fmla="*/ 225 w 277"/>
              <a:gd name="T19" fmla="*/ 62 h 278"/>
              <a:gd name="T20" fmla="*/ 277 w 277"/>
              <a:gd name="T21" fmla="*/ 62 h 278"/>
              <a:gd name="T22" fmla="*/ 277 w 277"/>
              <a:gd name="T23" fmla="*/ 278 h 278"/>
              <a:gd name="T24" fmla="*/ 61 w 277"/>
              <a:gd name="T25" fmla="*/ 278 h 278"/>
              <a:gd name="T26" fmla="*/ 61 w 277"/>
              <a:gd name="T27" fmla="*/ 201 h 278"/>
              <a:gd name="T28" fmla="*/ 53 w 277"/>
              <a:gd name="T29" fmla="*/ 181 h 278"/>
              <a:gd name="T30" fmla="*/ 27 w 277"/>
              <a:gd name="T31" fmla="*/ 197 h 278"/>
              <a:gd name="T32" fmla="*/ 0 w 277"/>
              <a:gd name="T33" fmla="*/ 170 h 278"/>
              <a:gd name="T34" fmla="*/ 27 w 277"/>
              <a:gd name="T35" fmla="*/ 143 h 278"/>
              <a:gd name="T36" fmla="*/ 53 w 277"/>
              <a:gd name="T37" fmla="*/ 158 h 278"/>
              <a:gd name="T38" fmla="*/ 61 w 277"/>
              <a:gd name="T39" fmla="*/ 139 h 278"/>
              <a:gd name="T40" fmla="*/ 61 w 277"/>
              <a:gd name="T41" fmla="*/ 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278">
                <a:moveTo>
                  <a:pt x="61" y="62"/>
                </a:moveTo>
                <a:cubicBezTo>
                  <a:pt x="123" y="62"/>
                  <a:pt x="123" y="62"/>
                  <a:pt x="123" y="62"/>
                </a:cubicBezTo>
                <a:cubicBezTo>
                  <a:pt x="139" y="62"/>
                  <a:pt x="139" y="62"/>
                  <a:pt x="139" y="62"/>
                </a:cubicBezTo>
                <a:cubicBezTo>
                  <a:pt x="139" y="62"/>
                  <a:pt x="158" y="63"/>
                  <a:pt x="158" y="54"/>
                </a:cubicBezTo>
                <a:cubicBezTo>
                  <a:pt x="158" y="45"/>
                  <a:pt x="143" y="46"/>
                  <a:pt x="143" y="27"/>
                </a:cubicBezTo>
                <a:cubicBezTo>
                  <a:pt x="143" y="12"/>
                  <a:pt x="155" y="0"/>
                  <a:pt x="169" y="0"/>
                </a:cubicBezTo>
                <a:cubicBezTo>
                  <a:pt x="184" y="0"/>
                  <a:pt x="196" y="12"/>
                  <a:pt x="196" y="27"/>
                </a:cubicBezTo>
                <a:cubicBezTo>
                  <a:pt x="196" y="46"/>
                  <a:pt x="181" y="45"/>
                  <a:pt x="181" y="54"/>
                </a:cubicBezTo>
                <a:cubicBezTo>
                  <a:pt x="181" y="63"/>
                  <a:pt x="200" y="62"/>
                  <a:pt x="200" y="62"/>
                </a:cubicBezTo>
                <a:cubicBezTo>
                  <a:pt x="225" y="62"/>
                  <a:pt x="225" y="62"/>
                  <a:pt x="225" y="62"/>
                </a:cubicBezTo>
                <a:cubicBezTo>
                  <a:pt x="277" y="62"/>
                  <a:pt x="277" y="62"/>
                  <a:pt x="277" y="62"/>
                </a:cubicBezTo>
                <a:cubicBezTo>
                  <a:pt x="277" y="278"/>
                  <a:pt x="277" y="278"/>
                  <a:pt x="277" y="278"/>
                </a:cubicBezTo>
                <a:cubicBezTo>
                  <a:pt x="61" y="278"/>
                  <a:pt x="61" y="278"/>
                  <a:pt x="61" y="278"/>
                </a:cubicBezTo>
                <a:cubicBezTo>
                  <a:pt x="61" y="201"/>
                  <a:pt x="61" y="201"/>
                  <a:pt x="61" y="201"/>
                </a:cubicBezTo>
                <a:cubicBezTo>
                  <a:pt x="61" y="201"/>
                  <a:pt x="62" y="181"/>
                  <a:pt x="53" y="181"/>
                </a:cubicBezTo>
                <a:cubicBezTo>
                  <a:pt x="44" y="181"/>
                  <a:pt x="45" y="197"/>
                  <a:pt x="27" y="197"/>
                </a:cubicBezTo>
                <a:cubicBezTo>
                  <a:pt x="12" y="197"/>
                  <a:pt x="0" y="185"/>
                  <a:pt x="0" y="170"/>
                </a:cubicBezTo>
                <a:cubicBezTo>
                  <a:pt x="0" y="155"/>
                  <a:pt x="12" y="143"/>
                  <a:pt x="27" y="143"/>
                </a:cubicBezTo>
                <a:cubicBezTo>
                  <a:pt x="45" y="143"/>
                  <a:pt x="44" y="158"/>
                  <a:pt x="53" y="158"/>
                </a:cubicBezTo>
                <a:cubicBezTo>
                  <a:pt x="62" y="158"/>
                  <a:pt x="61" y="139"/>
                  <a:pt x="61" y="139"/>
                </a:cubicBezTo>
                <a:lnTo>
                  <a:pt x="61" y="62"/>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orange puzzle piece"/>
          <p:cNvSpPr>
            <a:spLocks/>
          </p:cNvSpPr>
          <p:nvPr/>
        </p:nvSpPr>
        <p:spPr bwMode="auto">
          <a:xfrm>
            <a:off x="5237591" y="2060113"/>
            <a:ext cx="1719869" cy="1713229"/>
          </a:xfrm>
          <a:custGeom>
            <a:avLst/>
            <a:gdLst>
              <a:gd name="T0" fmla="*/ 1 w 218"/>
              <a:gd name="T1" fmla="*/ 217 h 217"/>
              <a:gd name="T2" fmla="*/ 217 w 218"/>
              <a:gd name="T3" fmla="*/ 217 h 217"/>
              <a:gd name="T4" fmla="*/ 217 w 218"/>
              <a:gd name="T5" fmla="*/ 140 h 217"/>
              <a:gd name="T6" fmla="*/ 209 w 218"/>
              <a:gd name="T7" fmla="*/ 120 h 217"/>
              <a:gd name="T8" fmla="*/ 182 w 218"/>
              <a:gd name="T9" fmla="*/ 136 h 217"/>
              <a:gd name="T10" fmla="*/ 155 w 218"/>
              <a:gd name="T11" fmla="*/ 109 h 217"/>
              <a:gd name="T12" fmla="*/ 182 w 218"/>
              <a:gd name="T13" fmla="*/ 82 h 217"/>
              <a:gd name="T14" fmla="*/ 209 w 218"/>
              <a:gd name="T15" fmla="*/ 97 h 217"/>
              <a:gd name="T16" fmla="*/ 217 w 218"/>
              <a:gd name="T17" fmla="*/ 78 h 217"/>
              <a:gd name="T18" fmla="*/ 217 w 218"/>
              <a:gd name="T19" fmla="*/ 66 h 217"/>
              <a:gd name="T20" fmla="*/ 217 w 218"/>
              <a:gd name="T21" fmla="*/ 28 h 217"/>
              <a:gd name="T22" fmla="*/ 217 w 218"/>
              <a:gd name="T23" fmla="*/ 1 h 217"/>
              <a:gd name="T24" fmla="*/ 140 w 218"/>
              <a:gd name="T25" fmla="*/ 1 h 217"/>
              <a:gd name="T26" fmla="*/ 120 w 218"/>
              <a:gd name="T27" fmla="*/ 9 h 217"/>
              <a:gd name="T28" fmla="*/ 136 w 218"/>
              <a:gd name="T29" fmla="*/ 36 h 217"/>
              <a:gd name="T30" fmla="*/ 109 w 218"/>
              <a:gd name="T31" fmla="*/ 63 h 217"/>
              <a:gd name="T32" fmla="*/ 82 w 218"/>
              <a:gd name="T33" fmla="*/ 36 h 217"/>
              <a:gd name="T34" fmla="*/ 97 w 218"/>
              <a:gd name="T35" fmla="*/ 9 h 217"/>
              <a:gd name="T36" fmla="*/ 78 w 218"/>
              <a:gd name="T37" fmla="*/ 1 h 217"/>
              <a:gd name="T38" fmla="*/ 1 w 218"/>
              <a:gd name="T39" fmla="*/ 1 h 217"/>
              <a:gd name="T40" fmla="*/ 1 w 218"/>
              <a:gd name="T41" fmla="*/ 78 h 217"/>
              <a:gd name="T42" fmla="*/ 9 w 218"/>
              <a:gd name="T43" fmla="*/ 97 h 217"/>
              <a:gd name="T44" fmla="*/ 36 w 218"/>
              <a:gd name="T45" fmla="*/ 82 h 217"/>
              <a:gd name="T46" fmla="*/ 63 w 218"/>
              <a:gd name="T47" fmla="*/ 109 h 217"/>
              <a:gd name="T48" fmla="*/ 36 w 218"/>
              <a:gd name="T49" fmla="*/ 136 h 217"/>
              <a:gd name="T50" fmla="*/ 9 w 218"/>
              <a:gd name="T51" fmla="*/ 120 h 217"/>
              <a:gd name="T52" fmla="*/ 1 w 218"/>
              <a:gd name="T53" fmla="*/ 140 h 217"/>
              <a:gd name="T54" fmla="*/ 1 w 218"/>
              <a:gd name="T5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217">
                <a:moveTo>
                  <a:pt x="1" y="217"/>
                </a:moveTo>
                <a:cubicBezTo>
                  <a:pt x="217" y="217"/>
                  <a:pt x="217" y="217"/>
                  <a:pt x="217" y="217"/>
                </a:cubicBezTo>
                <a:cubicBezTo>
                  <a:pt x="217" y="140"/>
                  <a:pt x="217" y="140"/>
                  <a:pt x="217" y="140"/>
                </a:cubicBezTo>
                <a:cubicBezTo>
                  <a:pt x="217" y="140"/>
                  <a:pt x="218" y="120"/>
                  <a:pt x="209" y="120"/>
                </a:cubicBezTo>
                <a:cubicBezTo>
                  <a:pt x="200" y="120"/>
                  <a:pt x="201" y="136"/>
                  <a:pt x="182" y="136"/>
                </a:cubicBezTo>
                <a:cubicBezTo>
                  <a:pt x="167" y="136"/>
                  <a:pt x="155" y="124"/>
                  <a:pt x="155" y="109"/>
                </a:cubicBezTo>
                <a:cubicBezTo>
                  <a:pt x="155" y="94"/>
                  <a:pt x="167" y="82"/>
                  <a:pt x="182" y="82"/>
                </a:cubicBezTo>
                <a:cubicBezTo>
                  <a:pt x="201" y="82"/>
                  <a:pt x="200" y="97"/>
                  <a:pt x="209" y="97"/>
                </a:cubicBezTo>
                <a:cubicBezTo>
                  <a:pt x="218" y="97"/>
                  <a:pt x="217" y="78"/>
                  <a:pt x="217" y="78"/>
                </a:cubicBezTo>
                <a:cubicBezTo>
                  <a:pt x="217" y="66"/>
                  <a:pt x="217" y="66"/>
                  <a:pt x="217" y="66"/>
                </a:cubicBezTo>
                <a:cubicBezTo>
                  <a:pt x="217" y="28"/>
                  <a:pt x="217" y="28"/>
                  <a:pt x="217" y="28"/>
                </a:cubicBezTo>
                <a:cubicBezTo>
                  <a:pt x="217" y="1"/>
                  <a:pt x="217" y="1"/>
                  <a:pt x="217" y="1"/>
                </a:cubicBezTo>
                <a:cubicBezTo>
                  <a:pt x="140" y="1"/>
                  <a:pt x="140" y="1"/>
                  <a:pt x="140" y="1"/>
                </a:cubicBezTo>
                <a:cubicBezTo>
                  <a:pt x="140" y="1"/>
                  <a:pt x="120" y="0"/>
                  <a:pt x="120" y="9"/>
                </a:cubicBezTo>
                <a:cubicBezTo>
                  <a:pt x="120" y="18"/>
                  <a:pt x="136" y="17"/>
                  <a:pt x="136" y="36"/>
                </a:cubicBezTo>
                <a:cubicBezTo>
                  <a:pt x="136" y="51"/>
                  <a:pt x="124" y="63"/>
                  <a:pt x="109" y="63"/>
                </a:cubicBezTo>
                <a:cubicBezTo>
                  <a:pt x="94" y="63"/>
                  <a:pt x="82" y="51"/>
                  <a:pt x="82" y="36"/>
                </a:cubicBezTo>
                <a:cubicBezTo>
                  <a:pt x="82" y="17"/>
                  <a:pt x="97" y="18"/>
                  <a:pt x="97" y="9"/>
                </a:cubicBezTo>
                <a:cubicBezTo>
                  <a:pt x="97" y="0"/>
                  <a:pt x="78" y="1"/>
                  <a:pt x="78" y="1"/>
                </a:cubicBezTo>
                <a:cubicBezTo>
                  <a:pt x="1" y="1"/>
                  <a:pt x="1" y="1"/>
                  <a:pt x="1" y="1"/>
                </a:cubicBezTo>
                <a:cubicBezTo>
                  <a:pt x="1" y="78"/>
                  <a:pt x="1" y="78"/>
                  <a:pt x="1" y="78"/>
                </a:cubicBezTo>
                <a:cubicBezTo>
                  <a:pt x="1" y="78"/>
                  <a:pt x="0" y="97"/>
                  <a:pt x="9" y="97"/>
                </a:cubicBezTo>
                <a:cubicBezTo>
                  <a:pt x="18" y="97"/>
                  <a:pt x="17" y="82"/>
                  <a:pt x="36" y="82"/>
                </a:cubicBezTo>
                <a:cubicBezTo>
                  <a:pt x="51" y="82"/>
                  <a:pt x="63" y="94"/>
                  <a:pt x="63" y="109"/>
                </a:cubicBezTo>
                <a:cubicBezTo>
                  <a:pt x="63" y="124"/>
                  <a:pt x="51" y="136"/>
                  <a:pt x="36" y="136"/>
                </a:cubicBezTo>
                <a:cubicBezTo>
                  <a:pt x="17" y="136"/>
                  <a:pt x="18" y="120"/>
                  <a:pt x="9" y="120"/>
                </a:cubicBezTo>
                <a:cubicBezTo>
                  <a:pt x="0" y="120"/>
                  <a:pt x="1" y="140"/>
                  <a:pt x="1" y="140"/>
                </a:cubicBezTo>
                <a:lnTo>
                  <a:pt x="1" y="217"/>
                </a:ln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teal puzzle piece"/>
          <p:cNvSpPr>
            <a:spLocks/>
          </p:cNvSpPr>
          <p:nvPr/>
        </p:nvSpPr>
        <p:spPr bwMode="auto">
          <a:xfrm>
            <a:off x="3546664" y="2060113"/>
            <a:ext cx="2191339" cy="1713229"/>
          </a:xfrm>
          <a:custGeom>
            <a:avLst/>
            <a:gdLst>
              <a:gd name="T0" fmla="*/ 216 w 278"/>
              <a:gd name="T1" fmla="*/ 217 h 217"/>
              <a:gd name="T2" fmla="*/ 0 w 278"/>
              <a:gd name="T3" fmla="*/ 217 h 217"/>
              <a:gd name="T4" fmla="*/ 0 w 278"/>
              <a:gd name="T5" fmla="*/ 1 h 217"/>
              <a:gd name="T6" fmla="*/ 77 w 278"/>
              <a:gd name="T7" fmla="*/ 1 h 217"/>
              <a:gd name="T8" fmla="*/ 96 w 278"/>
              <a:gd name="T9" fmla="*/ 9 h 217"/>
              <a:gd name="T10" fmla="*/ 81 w 278"/>
              <a:gd name="T11" fmla="*/ 36 h 217"/>
              <a:gd name="T12" fmla="*/ 108 w 278"/>
              <a:gd name="T13" fmla="*/ 63 h 217"/>
              <a:gd name="T14" fmla="*/ 135 w 278"/>
              <a:gd name="T15" fmla="*/ 36 h 217"/>
              <a:gd name="T16" fmla="*/ 119 w 278"/>
              <a:gd name="T17" fmla="*/ 9 h 217"/>
              <a:gd name="T18" fmla="*/ 139 w 278"/>
              <a:gd name="T19" fmla="*/ 1 h 217"/>
              <a:gd name="T20" fmla="*/ 216 w 278"/>
              <a:gd name="T21" fmla="*/ 1 h 217"/>
              <a:gd name="T22" fmla="*/ 216 w 278"/>
              <a:gd name="T23" fmla="*/ 78 h 217"/>
              <a:gd name="T24" fmla="*/ 224 w 278"/>
              <a:gd name="T25" fmla="*/ 97 h 217"/>
              <a:gd name="T26" fmla="*/ 251 w 278"/>
              <a:gd name="T27" fmla="*/ 82 h 217"/>
              <a:gd name="T28" fmla="*/ 278 w 278"/>
              <a:gd name="T29" fmla="*/ 109 h 217"/>
              <a:gd name="T30" fmla="*/ 251 w 278"/>
              <a:gd name="T31" fmla="*/ 136 h 217"/>
              <a:gd name="T32" fmla="*/ 224 w 278"/>
              <a:gd name="T33" fmla="*/ 120 h 217"/>
              <a:gd name="T34" fmla="*/ 216 w 278"/>
              <a:gd name="T35" fmla="*/ 140 h 217"/>
              <a:gd name="T36" fmla="*/ 216 w 278"/>
              <a:gd name="T3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216" y="217"/>
                </a:moveTo>
                <a:cubicBezTo>
                  <a:pt x="0" y="217"/>
                  <a:pt x="0" y="217"/>
                  <a:pt x="0" y="217"/>
                </a:cubicBezTo>
                <a:cubicBezTo>
                  <a:pt x="0" y="1"/>
                  <a:pt x="0" y="1"/>
                  <a:pt x="0" y="1"/>
                </a:cubicBezTo>
                <a:cubicBezTo>
                  <a:pt x="77" y="1"/>
                  <a:pt x="77" y="1"/>
                  <a:pt x="77" y="1"/>
                </a:cubicBezTo>
                <a:cubicBezTo>
                  <a:pt x="77" y="1"/>
                  <a:pt x="96" y="0"/>
                  <a:pt x="96" y="9"/>
                </a:cubicBezTo>
                <a:cubicBezTo>
                  <a:pt x="96" y="18"/>
                  <a:pt x="81" y="17"/>
                  <a:pt x="81" y="36"/>
                </a:cubicBezTo>
                <a:cubicBezTo>
                  <a:pt x="81" y="51"/>
                  <a:pt x="93" y="63"/>
                  <a:pt x="108" y="63"/>
                </a:cubicBezTo>
                <a:cubicBezTo>
                  <a:pt x="123" y="63"/>
                  <a:pt x="135" y="51"/>
                  <a:pt x="135" y="36"/>
                </a:cubicBezTo>
                <a:cubicBezTo>
                  <a:pt x="135" y="17"/>
                  <a:pt x="119" y="18"/>
                  <a:pt x="119" y="9"/>
                </a:cubicBezTo>
                <a:cubicBezTo>
                  <a:pt x="119" y="0"/>
                  <a:pt x="139" y="1"/>
                  <a:pt x="139" y="1"/>
                </a:cubicBezTo>
                <a:cubicBezTo>
                  <a:pt x="216" y="1"/>
                  <a:pt x="216" y="1"/>
                  <a:pt x="216" y="1"/>
                </a:cubicBezTo>
                <a:cubicBezTo>
                  <a:pt x="216" y="78"/>
                  <a:pt x="216" y="78"/>
                  <a:pt x="216" y="78"/>
                </a:cubicBezTo>
                <a:cubicBezTo>
                  <a:pt x="216" y="78"/>
                  <a:pt x="215" y="97"/>
                  <a:pt x="224" y="97"/>
                </a:cubicBezTo>
                <a:cubicBezTo>
                  <a:pt x="233" y="97"/>
                  <a:pt x="232" y="82"/>
                  <a:pt x="251" y="82"/>
                </a:cubicBezTo>
                <a:cubicBezTo>
                  <a:pt x="266" y="82"/>
                  <a:pt x="278" y="94"/>
                  <a:pt x="278" y="109"/>
                </a:cubicBezTo>
                <a:cubicBezTo>
                  <a:pt x="278" y="124"/>
                  <a:pt x="266" y="136"/>
                  <a:pt x="251" y="136"/>
                </a:cubicBezTo>
                <a:cubicBezTo>
                  <a:pt x="232" y="136"/>
                  <a:pt x="233" y="120"/>
                  <a:pt x="224" y="120"/>
                </a:cubicBezTo>
                <a:cubicBezTo>
                  <a:pt x="215" y="120"/>
                  <a:pt x="216" y="140"/>
                  <a:pt x="216" y="140"/>
                </a:cubicBezTo>
                <a:lnTo>
                  <a:pt x="216" y="217"/>
                </a:lnTo>
                <a:close/>
              </a:path>
            </a:pathLst>
          </a:cu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blue puzzle piece"/>
          <p:cNvSpPr>
            <a:spLocks/>
          </p:cNvSpPr>
          <p:nvPr/>
        </p:nvSpPr>
        <p:spPr bwMode="auto">
          <a:xfrm>
            <a:off x="6471336" y="360165"/>
            <a:ext cx="2181379" cy="1713229"/>
          </a:xfrm>
          <a:custGeom>
            <a:avLst/>
            <a:gdLst>
              <a:gd name="T0" fmla="*/ 61 w 277"/>
              <a:gd name="T1" fmla="*/ 0 h 217"/>
              <a:gd name="T2" fmla="*/ 277 w 277"/>
              <a:gd name="T3" fmla="*/ 0 h 217"/>
              <a:gd name="T4" fmla="*/ 277 w 277"/>
              <a:gd name="T5" fmla="*/ 216 h 217"/>
              <a:gd name="T6" fmla="*/ 200 w 277"/>
              <a:gd name="T7" fmla="*/ 216 h 217"/>
              <a:gd name="T8" fmla="*/ 181 w 277"/>
              <a:gd name="T9" fmla="*/ 208 h 217"/>
              <a:gd name="T10" fmla="*/ 196 w 277"/>
              <a:gd name="T11" fmla="*/ 181 h 217"/>
              <a:gd name="T12" fmla="*/ 169 w 277"/>
              <a:gd name="T13" fmla="*/ 154 h 217"/>
              <a:gd name="T14" fmla="*/ 143 w 277"/>
              <a:gd name="T15" fmla="*/ 181 h 217"/>
              <a:gd name="T16" fmla="*/ 158 w 277"/>
              <a:gd name="T17" fmla="*/ 208 h 217"/>
              <a:gd name="T18" fmla="*/ 139 w 277"/>
              <a:gd name="T19" fmla="*/ 216 h 217"/>
              <a:gd name="T20" fmla="*/ 61 w 277"/>
              <a:gd name="T21" fmla="*/ 216 h 217"/>
              <a:gd name="T22" fmla="*/ 61 w 277"/>
              <a:gd name="T23" fmla="*/ 139 h 217"/>
              <a:gd name="T24" fmla="*/ 53 w 277"/>
              <a:gd name="T25" fmla="*/ 119 h 217"/>
              <a:gd name="T26" fmla="*/ 27 w 277"/>
              <a:gd name="T27" fmla="*/ 135 h 217"/>
              <a:gd name="T28" fmla="*/ 0 w 277"/>
              <a:gd name="T29" fmla="*/ 108 h 217"/>
              <a:gd name="T30" fmla="*/ 27 w 277"/>
              <a:gd name="T31" fmla="*/ 81 h 217"/>
              <a:gd name="T32" fmla="*/ 53 w 277"/>
              <a:gd name="T33" fmla="*/ 96 h 217"/>
              <a:gd name="T34" fmla="*/ 61 w 277"/>
              <a:gd name="T35" fmla="*/ 77 h 217"/>
              <a:gd name="T36" fmla="*/ 61 w 277"/>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217">
                <a:moveTo>
                  <a:pt x="61" y="0"/>
                </a:moveTo>
                <a:cubicBezTo>
                  <a:pt x="277" y="0"/>
                  <a:pt x="277" y="0"/>
                  <a:pt x="277" y="0"/>
                </a:cubicBezTo>
                <a:cubicBezTo>
                  <a:pt x="277" y="216"/>
                  <a:pt x="277" y="216"/>
                  <a:pt x="277" y="216"/>
                </a:cubicBezTo>
                <a:cubicBezTo>
                  <a:pt x="200" y="216"/>
                  <a:pt x="200" y="216"/>
                  <a:pt x="200" y="216"/>
                </a:cubicBezTo>
                <a:cubicBezTo>
                  <a:pt x="200" y="216"/>
                  <a:pt x="181" y="217"/>
                  <a:pt x="181" y="208"/>
                </a:cubicBezTo>
                <a:cubicBezTo>
                  <a:pt x="181" y="199"/>
                  <a:pt x="196" y="200"/>
                  <a:pt x="196" y="181"/>
                </a:cubicBezTo>
                <a:cubicBezTo>
                  <a:pt x="196" y="166"/>
                  <a:pt x="184" y="154"/>
                  <a:pt x="169" y="154"/>
                </a:cubicBezTo>
                <a:cubicBezTo>
                  <a:pt x="155" y="154"/>
                  <a:pt x="143" y="166"/>
                  <a:pt x="143" y="181"/>
                </a:cubicBezTo>
                <a:cubicBezTo>
                  <a:pt x="143" y="200"/>
                  <a:pt x="158" y="199"/>
                  <a:pt x="158" y="208"/>
                </a:cubicBezTo>
                <a:cubicBezTo>
                  <a:pt x="158" y="217"/>
                  <a:pt x="139" y="216"/>
                  <a:pt x="139" y="216"/>
                </a:cubicBezTo>
                <a:cubicBezTo>
                  <a:pt x="61" y="216"/>
                  <a:pt x="61" y="216"/>
                  <a:pt x="61" y="216"/>
                </a:cubicBezTo>
                <a:cubicBezTo>
                  <a:pt x="61" y="139"/>
                  <a:pt x="61" y="139"/>
                  <a:pt x="61" y="139"/>
                </a:cubicBezTo>
                <a:cubicBezTo>
                  <a:pt x="61" y="139"/>
                  <a:pt x="62" y="119"/>
                  <a:pt x="53" y="119"/>
                </a:cubicBezTo>
                <a:cubicBezTo>
                  <a:pt x="44" y="119"/>
                  <a:pt x="45" y="135"/>
                  <a:pt x="27" y="135"/>
                </a:cubicBezTo>
                <a:cubicBezTo>
                  <a:pt x="12" y="135"/>
                  <a:pt x="0" y="123"/>
                  <a:pt x="0" y="108"/>
                </a:cubicBezTo>
                <a:cubicBezTo>
                  <a:pt x="0" y="93"/>
                  <a:pt x="12" y="81"/>
                  <a:pt x="27" y="81"/>
                </a:cubicBezTo>
                <a:cubicBezTo>
                  <a:pt x="45" y="81"/>
                  <a:pt x="44" y="96"/>
                  <a:pt x="53" y="96"/>
                </a:cubicBezTo>
                <a:cubicBezTo>
                  <a:pt x="62" y="96"/>
                  <a:pt x="61" y="77"/>
                  <a:pt x="61" y="77"/>
                </a:cubicBezTo>
                <a:lnTo>
                  <a:pt x="61" y="0"/>
                </a:lnTo>
                <a:close/>
              </a:path>
            </a:pathLst>
          </a:custGeom>
          <a:solidFill>
            <a:schemeClr val="accent6">
              <a:lumMod val="50000"/>
            </a:schemeClr>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red puzzle piece"/>
          <p:cNvSpPr>
            <a:spLocks/>
          </p:cNvSpPr>
          <p:nvPr/>
        </p:nvSpPr>
        <p:spPr bwMode="auto">
          <a:xfrm>
            <a:off x="5237591" y="360164"/>
            <a:ext cx="1719869" cy="2197980"/>
          </a:xfrm>
          <a:custGeom>
            <a:avLst/>
            <a:gdLst>
              <a:gd name="T0" fmla="*/ 1 w 218"/>
              <a:gd name="T1" fmla="*/ 77 h 278"/>
              <a:gd name="T2" fmla="*/ 9 w 218"/>
              <a:gd name="T3" fmla="*/ 96 h 278"/>
              <a:gd name="T4" fmla="*/ 36 w 218"/>
              <a:gd name="T5" fmla="*/ 81 h 278"/>
              <a:gd name="T6" fmla="*/ 63 w 218"/>
              <a:gd name="T7" fmla="*/ 108 h 278"/>
              <a:gd name="T8" fmla="*/ 36 w 218"/>
              <a:gd name="T9" fmla="*/ 135 h 278"/>
              <a:gd name="T10" fmla="*/ 9 w 218"/>
              <a:gd name="T11" fmla="*/ 119 h 278"/>
              <a:gd name="T12" fmla="*/ 1 w 218"/>
              <a:gd name="T13" fmla="*/ 139 h 278"/>
              <a:gd name="T14" fmla="*/ 1 w 218"/>
              <a:gd name="T15" fmla="*/ 216 h 278"/>
              <a:gd name="T16" fmla="*/ 78 w 218"/>
              <a:gd name="T17" fmla="*/ 216 h 278"/>
              <a:gd name="T18" fmla="*/ 97 w 218"/>
              <a:gd name="T19" fmla="*/ 224 h 278"/>
              <a:gd name="T20" fmla="*/ 82 w 218"/>
              <a:gd name="T21" fmla="*/ 251 h 278"/>
              <a:gd name="T22" fmla="*/ 109 w 218"/>
              <a:gd name="T23" fmla="*/ 278 h 278"/>
              <a:gd name="T24" fmla="*/ 136 w 218"/>
              <a:gd name="T25" fmla="*/ 251 h 278"/>
              <a:gd name="T26" fmla="*/ 120 w 218"/>
              <a:gd name="T27" fmla="*/ 224 h 278"/>
              <a:gd name="T28" fmla="*/ 140 w 218"/>
              <a:gd name="T29" fmla="*/ 216 h 278"/>
              <a:gd name="T30" fmla="*/ 217 w 218"/>
              <a:gd name="T31" fmla="*/ 216 h 278"/>
              <a:gd name="T32" fmla="*/ 217 w 218"/>
              <a:gd name="T33" fmla="*/ 139 h 278"/>
              <a:gd name="T34" fmla="*/ 209 w 218"/>
              <a:gd name="T35" fmla="*/ 119 h 278"/>
              <a:gd name="T36" fmla="*/ 182 w 218"/>
              <a:gd name="T37" fmla="*/ 135 h 278"/>
              <a:gd name="T38" fmla="*/ 155 w 218"/>
              <a:gd name="T39" fmla="*/ 108 h 278"/>
              <a:gd name="T40" fmla="*/ 182 w 218"/>
              <a:gd name="T41" fmla="*/ 81 h 278"/>
              <a:gd name="T42" fmla="*/ 209 w 218"/>
              <a:gd name="T43" fmla="*/ 96 h 278"/>
              <a:gd name="T44" fmla="*/ 217 w 218"/>
              <a:gd name="T45" fmla="*/ 77 h 278"/>
              <a:gd name="T46" fmla="*/ 217 w 218"/>
              <a:gd name="T47" fmla="*/ 0 h 278"/>
              <a:gd name="T48" fmla="*/ 1 w 218"/>
              <a:gd name="T49" fmla="*/ 0 h 278"/>
              <a:gd name="T50" fmla="*/ 1 w 218"/>
              <a:gd name="T51" fmla="*/ 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278">
                <a:moveTo>
                  <a:pt x="1" y="77"/>
                </a:moveTo>
                <a:cubicBezTo>
                  <a:pt x="1" y="77"/>
                  <a:pt x="0" y="96"/>
                  <a:pt x="9" y="96"/>
                </a:cubicBezTo>
                <a:cubicBezTo>
                  <a:pt x="18" y="96"/>
                  <a:pt x="17" y="81"/>
                  <a:pt x="36" y="81"/>
                </a:cubicBezTo>
                <a:cubicBezTo>
                  <a:pt x="51" y="81"/>
                  <a:pt x="63" y="93"/>
                  <a:pt x="63" y="108"/>
                </a:cubicBezTo>
                <a:cubicBezTo>
                  <a:pt x="63" y="123"/>
                  <a:pt x="51" y="135"/>
                  <a:pt x="36" y="135"/>
                </a:cubicBezTo>
                <a:cubicBezTo>
                  <a:pt x="17" y="135"/>
                  <a:pt x="18" y="119"/>
                  <a:pt x="9" y="119"/>
                </a:cubicBezTo>
                <a:cubicBezTo>
                  <a:pt x="0" y="119"/>
                  <a:pt x="1" y="139"/>
                  <a:pt x="1" y="139"/>
                </a:cubicBezTo>
                <a:cubicBezTo>
                  <a:pt x="1" y="216"/>
                  <a:pt x="1" y="216"/>
                  <a:pt x="1" y="216"/>
                </a:cubicBezTo>
                <a:cubicBezTo>
                  <a:pt x="78" y="216"/>
                  <a:pt x="78" y="216"/>
                  <a:pt x="78" y="216"/>
                </a:cubicBezTo>
                <a:cubicBezTo>
                  <a:pt x="78" y="216"/>
                  <a:pt x="97" y="215"/>
                  <a:pt x="97" y="224"/>
                </a:cubicBezTo>
                <a:cubicBezTo>
                  <a:pt x="97" y="233"/>
                  <a:pt x="82" y="232"/>
                  <a:pt x="82" y="251"/>
                </a:cubicBezTo>
                <a:cubicBezTo>
                  <a:pt x="82" y="266"/>
                  <a:pt x="94" y="278"/>
                  <a:pt x="109" y="278"/>
                </a:cubicBezTo>
                <a:cubicBezTo>
                  <a:pt x="124" y="278"/>
                  <a:pt x="136" y="266"/>
                  <a:pt x="136" y="251"/>
                </a:cubicBezTo>
                <a:cubicBezTo>
                  <a:pt x="136" y="232"/>
                  <a:pt x="120" y="233"/>
                  <a:pt x="120" y="224"/>
                </a:cubicBezTo>
                <a:cubicBezTo>
                  <a:pt x="120" y="215"/>
                  <a:pt x="140" y="216"/>
                  <a:pt x="140" y="216"/>
                </a:cubicBezTo>
                <a:cubicBezTo>
                  <a:pt x="217" y="216"/>
                  <a:pt x="217" y="216"/>
                  <a:pt x="217" y="216"/>
                </a:cubicBezTo>
                <a:cubicBezTo>
                  <a:pt x="217" y="139"/>
                  <a:pt x="217" y="139"/>
                  <a:pt x="217" y="139"/>
                </a:cubicBezTo>
                <a:cubicBezTo>
                  <a:pt x="217" y="139"/>
                  <a:pt x="218" y="119"/>
                  <a:pt x="209" y="119"/>
                </a:cubicBezTo>
                <a:cubicBezTo>
                  <a:pt x="200" y="119"/>
                  <a:pt x="201" y="135"/>
                  <a:pt x="182" y="135"/>
                </a:cubicBezTo>
                <a:cubicBezTo>
                  <a:pt x="167" y="135"/>
                  <a:pt x="155" y="123"/>
                  <a:pt x="155" y="108"/>
                </a:cubicBezTo>
                <a:cubicBezTo>
                  <a:pt x="155" y="93"/>
                  <a:pt x="167" y="81"/>
                  <a:pt x="182" y="81"/>
                </a:cubicBezTo>
                <a:cubicBezTo>
                  <a:pt x="201" y="81"/>
                  <a:pt x="200" y="96"/>
                  <a:pt x="209" y="96"/>
                </a:cubicBezTo>
                <a:cubicBezTo>
                  <a:pt x="218" y="96"/>
                  <a:pt x="217" y="77"/>
                  <a:pt x="217" y="77"/>
                </a:cubicBezTo>
                <a:cubicBezTo>
                  <a:pt x="217" y="0"/>
                  <a:pt x="217" y="0"/>
                  <a:pt x="217" y="0"/>
                </a:cubicBezTo>
                <a:cubicBezTo>
                  <a:pt x="1" y="0"/>
                  <a:pt x="1" y="0"/>
                  <a:pt x="1" y="0"/>
                </a:cubicBezTo>
                <a:lnTo>
                  <a:pt x="1" y="77"/>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green puzzle piece"/>
          <p:cNvSpPr>
            <a:spLocks/>
          </p:cNvSpPr>
          <p:nvPr/>
        </p:nvSpPr>
        <p:spPr bwMode="auto">
          <a:xfrm>
            <a:off x="3546664" y="360164"/>
            <a:ext cx="2191339" cy="2197980"/>
          </a:xfrm>
          <a:custGeom>
            <a:avLst/>
            <a:gdLst>
              <a:gd name="T0" fmla="*/ 216 w 278"/>
              <a:gd name="T1" fmla="*/ 216 h 278"/>
              <a:gd name="T2" fmla="*/ 216 w 278"/>
              <a:gd name="T3" fmla="*/ 155 h 278"/>
              <a:gd name="T4" fmla="*/ 216 w 278"/>
              <a:gd name="T5" fmla="*/ 139 h 278"/>
              <a:gd name="T6" fmla="*/ 224 w 278"/>
              <a:gd name="T7" fmla="*/ 119 h 278"/>
              <a:gd name="T8" fmla="*/ 251 w 278"/>
              <a:gd name="T9" fmla="*/ 135 h 278"/>
              <a:gd name="T10" fmla="*/ 278 w 278"/>
              <a:gd name="T11" fmla="*/ 108 h 278"/>
              <a:gd name="T12" fmla="*/ 251 w 278"/>
              <a:gd name="T13" fmla="*/ 81 h 278"/>
              <a:gd name="T14" fmla="*/ 224 w 278"/>
              <a:gd name="T15" fmla="*/ 96 h 278"/>
              <a:gd name="T16" fmla="*/ 216 w 278"/>
              <a:gd name="T17" fmla="*/ 77 h 278"/>
              <a:gd name="T18" fmla="*/ 216 w 278"/>
              <a:gd name="T19" fmla="*/ 52 h 278"/>
              <a:gd name="T20" fmla="*/ 216 w 278"/>
              <a:gd name="T21" fmla="*/ 0 h 278"/>
              <a:gd name="T22" fmla="*/ 0 w 278"/>
              <a:gd name="T23" fmla="*/ 0 h 278"/>
              <a:gd name="T24" fmla="*/ 0 w 278"/>
              <a:gd name="T25" fmla="*/ 216 h 278"/>
              <a:gd name="T26" fmla="*/ 77 w 278"/>
              <a:gd name="T27" fmla="*/ 216 h 278"/>
              <a:gd name="T28" fmla="*/ 96 w 278"/>
              <a:gd name="T29" fmla="*/ 224 h 278"/>
              <a:gd name="T30" fmla="*/ 81 w 278"/>
              <a:gd name="T31" fmla="*/ 251 h 278"/>
              <a:gd name="T32" fmla="*/ 108 w 278"/>
              <a:gd name="T33" fmla="*/ 278 h 278"/>
              <a:gd name="T34" fmla="*/ 135 w 278"/>
              <a:gd name="T35" fmla="*/ 251 h 278"/>
              <a:gd name="T36" fmla="*/ 119 w 278"/>
              <a:gd name="T37" fmla="*/ 224 h 278"/>
              <a:gd name="T38" fmla="*/ 139 w 278"/>
              <a:gd name="T39" fmla="*/ 216 h 278"/>
              <a:gd name="T40" fmla="*/ 216 w 278"/>
              <a:gd name="T41" fmla="*/ 21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78">
                <a:moveTo>
                  <a:pt x="216" y="216"/>
                </a:moveTo>
                <a:cubicBezTo>
                  <a:pt x="216" y="155"/>
                  <a:pt x="216" y="155"/>
                  <a:pt x="216" y="155"/>
                </a:cubicBezTo>
                <a:cubicBezTo>
                  <a:pt x="216" y="139"/>
                  <a:pt x="216" y="139"/>
                  <a:pt x="216" y="139"/>
                </a:cubicBezTo>
                <a:cubicBezTo>
                  <a:pt x="216" y="139"/>
                  <a:pt x="215" y="119"/>
                  <a:pt x="224" y="119"/>
                </a:cubicBezTo>
                <a:cubicBezTo>
                  <a:pt x="233" y="119"/>
                  <a:pt x="232" y="135"/>
                  <a:pt x="251" y="135"/>
                </a:cubicBezTo>
                <a:cubicBezTo>
                  <a:pt x="266" y="135"/>
                  <a:pt x="278" y="123"/>
                  <a:pt x="278" y="108"/>
                </a:cubicBezTo>
                <a:cubicBezTo>
                  <a:pt x="278" y="93"/>
                  <a:pt x="266" y="81"/>
                  <a:pt x="251" y="81"/>
                </a:cubicBezTo>
                <a:cubicBezTo>
                  <a:pt x="232" y="81"/>
                  <a:pt x="233" y="96"/>
                  <a:pt x="224" y="96"/>
                </a:cubicBezTo>
                <a:cubicBezTo>
                  <a:pt x="215" y="96"/>
                  <a:pt x="216" y="77"/>
                  <a:pt x="216" y="77"/>
                </a:cubicBezTo>
                <a:cubicBezTo>
                  <a:pt x="216" y="52"/>
                  <a:pt x="216" y="52"/>
                  <a:pt x="216" y="52"/>
                </a:cubicBezTo>
                <a:cubicBezTo>
                  <a:pt x="216" y="0"/>
                  <a:pt x="216" y="0"/>
                  <a:pt x="216" y="0"/>
                </a:cubicBezTo>
                <a:cubicBezTo>
                  <a:pt x="0" y="0"/>
                  <a:pt x="0" y="0"/>
                  <a:pt x="0" y="0"/>
                </a:cubicBezTo>
                <a:cubicBezTo>
                  <a:pt x="0" y="216"/>
                  <a:pt x="0" y="216"/>
                  <a:pt x="0" y="216"/>
                </a:cubicBezTo>
                <a:cubicBezTo>
                  <a:pt x="77" y="216"/>
                  <a:pt x="77" y="216"/>
                  <a:pt x="77" y="216"/>
                </a:cubicBezTo>
                <a:cubicBezTo>
                  <a:pt x="77" y="216"/>
                  <a:pt x="96" y="215"/>
                  <a:pt x="96" y="224"/>
                </a:cubicBezTo>
                <a:cubicBezTo>
                  <a:pt x="96" y="233"/>
                  <a:pt x="81" y="232"/>
                  <a:pt x="81" y="251"/>
                </a:cubicBezTo>
                <a:cubicBezTo>
                  <a:pt x="81" y="266"/>
                  <a:pt x="93" y="278"/>
                  <a:pt x="108" y="278"/>
                </a:cubicBezTo>
                <a:cubicBezTo>
                  <a:pt x="123" y="278"/>
                  <a:pt x="135" y="266"/>
                  <a:pt x="135" y="251"/>
                </a:cubicBezTo>
                <a:cubicBezTo>
                  <a:pt x="135" y="232"/>
                  <a:pt x="119" y="233"/>
                  <a:pt x="119" y="224"/>
                </a:cubicBezTo>
                <a:cubicBezTo>
                  <a:pt x="119" y="215"/>
                  <a:pt x="139" y="216"/>
                  <a:pt x="139" y="216"/>
                </a:cubicBezTo>
                <a:lnTo>
                  <a:pt x="216" y="216"/>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1"/>
          <p:cNvSpPr/>
          <p:nvPr/>
        </p:nvSpPr>
        <p:spPr>
          <a:xfrm>
            <a:off x="3519978" y="217196"/>
            <a:ext cx="591829" cy="923330"/>
          </a:xfrm>
          <a:prstGeom prst="rect">
            <a:avLst/>
          </a:prstGeom>
        </p:spPr>
        <p:txBody>
          <a:bodyPr wrap="none">
            <a:spAutoFit/>
          </a:bodyPr>
          <a:lstStyle/>
          <a:p>
            <a:r>
              <a:rPr lang="en-US" sz="5400" b="1" dirty="0">
                <a:solidFill>
                  <a:prstClr val="white"/>
                </a:solidFill>
                <a:latin typeface="Franklin Gothic Medium" panose="020B0603020102020204"/>
              </a:rPr>
              <a:t>1</a:t>
            </a:r>
            <a:endParaRPr lang="en-US" sz="5400" dirty="0">
              <a:solidFill>
                <a:prstClr val="white"/>
              </a:solidFill>
              <a:latin typeface="Franklin Gothic Medium" panose="020B0603020102020204"/>
            </a:endParaRPr>
          </a:p>
        </p:txBody>
      </p:sp>
      <p:sp>
        <p:nvSpPr>
          <p:cNvPr id="16" name="2"/>
          <p:cNvSpPr/>
          <p:nvPr/>
        </p:nvSpPr>
        <p:spPr>
          <a:xfrm>
            <a:off x="5243394" y="217196"/>
            <a:ext cx="591829" cy="923330"/>
          </a:xfrm>
          <a:prstGeom prst="rect">
            <a:avLst/>
          </a:prstGeom>
        </p:spPr>
        <p:txBody>
          <a:bodyPr wrap="none">
            <a:spAutoFit/>
          </a:bodyPr>
          <a:lstStyle/>
          <a:p>
            <a:r>
              <a:rPr lang="en-US" sz="5400" b="1" dirty="0">
                <a:solidFill>
                  <a:prstClr val="white"/>
                </a:solidFill>
                <a:latin typeface="Franklin Gothic Medium" panose="020B0603020102020204"/>
              </a:rPr>
              <a:t>2</a:t>
            </a:r>
            <a:endParaRPr lang="en-US" sz="5400" dirty="0">
              <a:solidFill>
                <a:prstClr val="white"/>
              </a:solidFill>
              <a:latin typeface="Franklin Gothic Medium" panose="020B0603020102020204"/>
            </a:endParaRPr>
          </a:p>
        </p:txBody>
      </p:sp>
      <p:sp>
        <p:nvSpPr>
          <p:cNvPr id="17" name="3"/>
          <p:cNvSpPr/>
          <p:nvPr/>
        </p:nvSpPr>
        <p:spPr>
          <a:xfrm>
            <a:off x="6954131" y="217196"/>
            <a:ext cx="591829" cy="923330"/>
          </a:xfrm>
          <a:prstGeom prst="rect">
            <a:avLst/>
          </a:prstGeom>
        </p:spPr>
        <p:txBody>
          <a:bodyPr wrap="none">
            <a:spAutoFit/>
          </a:bodyPr>
          <a:lstStyle/>
          <a:p>
            <a:r>
              <a:rPr lang="en-US" sz="5400" b="1" dirty="0">
                <a:solidFill>
                  <a:prstClr val="white"/>
                </a:solidFill>
                <a:latin typeface="Franklin Gothic Medium" panose="020B0603020102020204"/>
              </a:rPr>
              <a:t>3</a:t>
            </a:r>
            <a:endParaRPr lang="en-US" sz="5400" dirty="0">
              <a:solidFill>
                <a:prstClr val="white"/>
              </a:solidFill>
              <a:latin typeface="Franklin Gothic Medium" panose="020B0603020102020204"/>
            </a:endParaRPr>
          </a:p>
        </p:txBody>
      </p:sp>
      <p:sp>
        <p:nvSpPr>
          <p:cNvPr id="18" name="4"/>
          <p:cNvSpPr/>
          <p:nvPr/>
        </p:nvSpPr>
        <p:spPr>
          <a:xfrm>
            <a:off x="3548941" y="1934519"/>
            <a:ext cx="591829" cy="923330"/>
          </a:xfrm>
          <a:prstGeom prst="rect">
            <a:avLst/>
          </a:prstGeom>
        </p:spPr>
        <p:txBody>
          <a:bodyPr wrap="none">
            <a:spAutoFit/>
          </a:bodyPr>
          <a:lstStyle/>
          <a:p>
            <a:r>
              <a:rPr lang="en-US" sz="5400" b="1" dirty="0">
                <a:solidFill>
                  <a:prstClr val="white"/>
                </a:solidFill>
                <a:latin typeface="Franklin Gothic Medium" panose="020B0603020102020204"/>
              </a:rPr>
              <a:t>4</a:t>
            </a:r>
            <a:endParaRPr lang="en-US" sz="5400" dirty="0">
              <a:solidFill>
                <a:prstClr val="white"/>
              </a:solidFill>
              <a:latin typeface="Franklin Gothic Medium" panose="020B0603020102020204"/>
            </a:endParaRPr>
          </a:p>
        </p:txBody>
      </p:sp>
      <p:sp>
        <p:nvSpPr>
          <p:cNvPr id="19" name="5"/>
          <p:cNvSpPr/>
          <p:nvPr/>
        </p:nvSpPr>
        <p:spPr>
          <a:xfrm>
            <a:off x="5240920" y="1934519"/>
            <a:ext cx="591829" cy="923330"/>
          </a:xfrm>
          <a:prstGeom prst="rect">
            <a:avLst/>
          </a:prstGeom>
        </p:spPr>
        <p:txBody>
          <a:bodyPr wrap="none">
            <a:spAutoFit/>
          </a:bodyPr>
          <a:lstStyle/>
          <a:p>
            <a:r>
              <a:rPr lang="en-US" sz="5400" b="1" dirty="0">
                <a:solidFill>
                  <a:prstClr val="white"/>
                </a:solidFill>
                <a:latin typeface="Franklin Gothic Medium" panose="020B0603020102020204"/>
              </a:rPr>
              <a:t>5</a:t>
            </a:r>
            <a:endParaRPr lang="en-US" sz="5400" dirty="0">
              <a:solidFill>
                <a:prstClr val="white"/>
              </a:solidFill>
              <a:latin typeface="Franklin Gothic Medium" panose="020B0603020102020204"/>
            </a:endParaRPr>
          </a:p>
        </p:txBody>
      </p:sp>
      <p:sp>
        <p:nvSpPr>
          <p:cNvPr id="20" name="6"/>
          <p:cNvSpPr/>
          <p:nvPr/>
        </p:nvSpPr>
        <p:spPr>
          <a:xfrm>
            <a:off x="6940777" y="1934519"/>
            <a:ext cx="591829" cy="923330"/>
          </a:xfrm>
          <a:prstGeom prst="rect">
            <a:avLst/>
          </a:prstGeom>
        </p:spPr>
        <p:txBody>
          <a:bodyPr wrap="none">
            <a:spAutoFit/>
          </a:bodyPr>
          <a:lstStyle/>
          <a:p>
            <a:r>
              <a:rPr lang="en-US" sz="5400" b="1" dirty="0">
                <a:solidFill>
                  <a:prstClr val="white"/>
                </a:solidFill>
                <a:latin typeface="Franklin Gothic Medium" panose="020B0603020102020204"/>
              </a:rPr>
              <a:t>6</a:t>
            </a:r>
            <a:endParaRPr lang="en-US" sz="5400" dirty="0">
              <a:solidFill>
                <a:prstClr val="white"/>
              </a:solidFill>
              <a:latin typeface="Franklin Gothic Medium" panose="020B0603020102020204"/>
            </a:endParaRPr>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spTree>
    <p:extLst>
      <p:ext uri="{BB962C8B-B14F-4D97-AF65-F5344CB8AC3E}">
        <p14:creationId xmlns:p14="http://schemas.microsoft.com/office/powerpoint/2010/main" val="28417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3000"/>
                            </p:stCondLst>
                            <p:childTnLst>
                              <p:par>
                                <p:cTn id="23" presetID="10" presetClass="entr" presetSubtype="0" fill="hold" grpId="0" nodeType="afterEffect">
                                  <p:stCondLst>
                                    <p:cond delay="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4000"/>
                            </p:stCondLst>
                            <p:childTnLst>
                              <p:par>
                                <p:cTn id="27" presetID="10" presetClass="entr" presetSubtype="0"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5000"/>
                            </p:stCondLst>
                            <p:childTnLst>
                              <p:par>
                                <p:cTn id="34" presetID="10" presetClass="entr" presetSubtype="0" fill="hold" grpId="0" nodeType="afterEffect">
                                  <p:stCondLst>
                                    <p:cond delay="5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6000"/>
                            </p:stCondLst>
                            <p:childTnLst>
                              <p:par>
                                <p:cTn id="38" presetID="10" presetClass="entr" presetSubtype="0" fill="hold" grpId="0"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7000"/>
                            </p:stCondLst>
                            <p:childTnLst>
                              <p:par>
                                <p:cTn id="45" presetID="10" presetClass="entr" presetSubtype="0" fill="hold" grpId="0" nodeType="after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80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par>
                          <p:cTn id="55" fill="hold">
                            <p:stCondLst>
                              <p:cond delay="9000"/>
                            </p:stCondLst>
                            <p:childTnLst>
                              <p:par>
                                <p:cTn id="56" presetID="10" presetClass="entr" presetSubtype="0" fill="hold" grpId="0" nodeType="afterEffect">
                                  <p:stCondLst>
                                    <p:cond delay="5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par>
                          <p:cTn id="59" fill="hold">
                            <p:stCondLst>
                              <p:cond delay="10000"/>
                            </p:stCondLst>
                            <p:childTnLst>
                              <p:par>
                                <p:cTn id="60" presetID="10" presetClass="entr" presetSubtype="0" fill="hold" grpId="0" nodeType="afterEffect">
                                  <p:stCondLst>
                                    <p:cond delay="50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11000"/>
                            </p:stCondLst>
                            <p:childTnLst>
                              <p:par>
                                <p:cTn id="67" presetID="10" presetClass="entr" presetSubtype="0" fill="hold" grpId="0" nodeType="afterEffect">
                                  <p:stCondLst>
                                    <p:cond delay="50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26" grpId="0"/>
      <p:bldP spid="25" grpId="0"/>
      <p:bldP spid="24" grpId="0"/>
      <p:bldP spid="13" grpId="0"/>
      <p:bldP spid="6" grpId="0" animBg="1"/>
      <p:bldP spid="9" grpId="0" animBg="1"/>
      <p:bldP spid="11" grpId="0" animBg="1"/>
      <p:bldP spid="10" grpId="0" animBg="1"/>
      <p:bldP spid="8" grpId="0" animBg="1"/>
      <p:bldP spid="7" grpId="0" animBg="1"/>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6000">
              <a:srgbClr val="D4D4D4"/>
            </a:gs>
            <a:gs pos="18000">
              <a:srgbClr val="D6D6D6"/>
            </a:gs>
            <a:gs pos="44000">
              <a:schemeClr val="bg1">
                <a:lumMod val="9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grpSp>
        <p:nvGrpSpPr>
          <p:cNvPr id="17" name="Group 16"/>
          <p:cNvGrpSpPr/>
          <p:nvPr/>
        </p:nvGrpSpPr>
        <p:grpSpPr>
          <a:xfrm>
            <a:off x="2938465" y="3656015"/>
            <a:ext cx="3333751" cy="2846388"/>
            <a:chOff x="2938463" y="3656013"/>
            <a:chExt cx="3333750" cy="2846388"/>
          </a:xfrm>
          <a:solidFill>
            <a:schemeClr val="accent1"/>
          </a:solidFill>
          <a:effectLst>
            <a:outerShdw blurRad="1028700" dist="419100" dir="20760000" sx="106000" sy="106000" algn="ctr" rotWithShape="0">
              <a:srgbClr val="000000">
                <a:alpha val="38000"/>
              </a:srgbClr>
            </a:outerShdw>
          </a:effectLst>
        </p:grpSpPr>
        <p:sp>
          <p:nvSpPr>
            <p:cNvPr id="10" name="Freeform 8"/>
            <p:cNvSpPr>
              <a:spLocks/>
            </p:cNvSpPr>
            <p:nvPr/>
          </p:nvSpPr>
          <p:spPr bwMode="auto">
            <a:xfrm>
              <a:off x="2938463" y="3656013"/>
              <a:ext cx="3333750" cy="2846388"/>
            </a:xfrm>
            <a:custGeom>
              <a:avLst/>
              <a:gdLst>
                <a:gd name="T0" fmla="*/ 693 w 845"/>
                <a:gd name="T1" fmla="*/ 186 h 723"/>
                <a:gd name="T2" fmla="*/ 646 w 845"/>
                <a:gd name="T3" fmla="*/ 294 h 723"/>
                <a:gd name="T4" fmla="*/ 719 w 845"/>
                <a:gd name="T5" fmla="*/ 411 h 723"/>
                <a:gd name="T6" fmla="*/ 601 w 845"/>
                <a:gd name="T7" fmla="*/ 544 h 723"/>
                <a:gd name="T8" fmla="*/ 477 w 845"/>
                <a:gd name="T9" fmla="*/ 486 h 723"/>
                <a:gd name="T10" fmla="*/ 375 w 845"/>
                <a:gd name="T11" fmla="*/ 546 h 723"/>
                <a:gd name="T12" fmla="*/ 366 w 845"/>
                <a:gd name="T13" fmla="*/ 684 h 723"/>
                <a:gd name="T14" fmla="*/ 192 w 845"/>
                <a:gd name="T15" fmla="*/ 723 h 723"/>
                <a:gd name="T16" fmla="*/ 125 w 845"/>
                <a:gd name="T17" fmla="*/ 602 h 723"/>
                <a:gd name="T18" fmla="*/ 122 w 845"/>
                <a:gd name="T19" fmla="*/ 602 h 723"/>
                <a:gd name="T20" fmla="*/ 121 w 845"/>
                <a:gd name="T21" fmla="*/ 602 h 723"/>
                <a:gd name="T22" fmla="*/ 121 w 845"/>
                <a:gd name="T23" fmla="*/ 473 h 723"/>
                <a:gd name="T24" fmla="*/ 78 w 845"/>
                <a:gd name="T25" fmla="*/ 485 h 723"/>
                <a:gd name="T26" fmla="*/ 0 w 845"/>
                <a:gd name="T27" fmla="*/ 408 h 723"/>
                <a:gd name="T28" fmla="*/ 78 w 845"/>
                <a:gd name="T29" fmla="*/ 330 h 723"/>
                <a:gd name="T30" fmla="*/ 121 w 845"/>
                <a:gd name="T31" fmla="*/ 343 h 723"/>
                <a:gd name="T32" fmla="*/ 121 w 845"/>
                <a:gd name="T33" fmla="*/ 234 h 723"/>
                <a:gd name="T34" fmla="*/ 122 w 845"/>
                <a:gd name="T35" fmla="*/ 234 h 723"/>
                <a:gd name="T36" fmla="*/ 357 w 845"/>
                <a:gd name="T37" fmla="*/ 0 h 723"/>
                <a:gd name="T38" fmla="*/ 440 w 845"/>
                <a:gd name="T39" fmla="*/ 0 h 723"/>
                <a:gd name="T40" fmla="*/ 421 w 845"/>
                <a:gd name="T41" fmla="*/ 51 h 723"/>
                <a:gd name="T42" fmla="*/ 498 w 845"/>
                <a:gd name="T43" fmla="*/ 129 h 723"/>
                <a:gd name="T44" fmla="*/ 576 w 845"/>
                <a:gd name="T45" fmla="*/ 51 h 723"/>
                <a:gd name="T46" fmla="*/ 556 w 845"/>
                <a:gd name="T47" fmla="*/ 0 h 723"/>
                <a:gd name="T48" fmla="*/ 845 w 845"/>
                <a:gd name="T49" fmla="*/ 0 h 723"/>
                <a:gd name="T50" fmla="*/ 845 w 845"/>
                <a:gd name="T51" fmla="*/ 3 h 723"/>
                <a:gd name="T52" fmla="*/ 828 w 845"/>
                <a:gd name="T53" fmla="*/ 159 h 723"/>
                <a:gd name="T54" fmla="*/ 693 w 845"/>
                <a:gd name="T55" fmla="*/ 18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5" h="723">
                  <a:moveTo>
                    <a:pt x="693" y="186"/>
                  </a:moveTo>
                  <a:cubicBezTo>
                    <a:pt x="681" y="224"/>
                    <a:pt x="665" y="260"/>
                    <a:pt x="646" y="294"/>
                  </a:cubicBezTo>
                  <a:cubicBezTo>
                    <a:pt x="719" y="411"/>
                    <a:pt x="719" y="411"/>
                    <a:pt x="719" y="411"/>
                  </a:cubicBezTo>
                  <a:cubicBezTo>
                    <a:pt x="685" y="460"/>
                    <a:pt x="646" y="505"/>
                    <a:pt x="601" y="544"/>
                  </a:cubicBezTo>
                  <a:cubicBezTo>
                    <a:pt x="477" y="486"/>
                    <a:pt x="477" y="486"/>
                    <a:pt x="477" y="486"/>
                  </a:cubicBezTo>
                  <a:cubicBezTo>
                    <a:pt x="445" y="509"/>
                    <a:pt x="411" y="530"/>
                    <a:pt x="375" y="546"/>
                  </a:cubicBezTo>
                  <a:cubicBezTo>
                    <a:pt x="366" y="684"/>
                    <a:pt x="366" y="684"/>
                    <a:pt x="366" y="684"/>
                  </a:cubicBezTo>
                  <a:cubicBezTo>
                    <a:pt x="311" y="704"/>
                    <a:pt x="252" y="717"/>
                    <a:pt x="192" y="723"/>
                  </a:cubicBezTo>
                  <a:cubicBezTo>
                    <a:pt x="125" y="602"/>
                    <a:pt x="125" y="602"/>
                    <a:pt x="125" y="602"/>
                  </a:cubicBezTo>
                  <a:cubicBezTo>
                    <a:pt x="122" y="602"/>
                    <a:pt x="122" y="602"/>
                    <a:pt x="122" y="602"/>
                  </a:cubicBezTo>
                  <a:cubicBezTo>
                    <a:pt x="122" y="602"/>
                    <a:pt x="121" y="602"/>
                    <a:pt x="121" y="602"/>
                  </a:cubicBezTo>
                  <a:cubicBezTo>
                    <a:pt x="121" y="473"/>
                    <a:pt x="121" y="473"/>
                    <a:pt x="121" y="473"/>
                  </a:cubicBezTo>
                  <a:cubicBezTo>
                    <a:pt x="108" y="481"/>
                    <a:pt x="94" y="485"/>
                    <a:pt x="78" y="485"/>
                  </a:cubicBezTo>
                  <a:cubicBezTo>
                    <a:pt x="35" y="485"/>
                    <a:pt x="0" y="451"/>
                    <a:pt x="0" y="408"/>
                  </a:cubicBezTo>
                  <a:cubicBezTo>
                    <a:pt x="0" y="365"/>
                    <a:pt x="35" y="330"/>
                    <a:pt x="78" y="330"/>
                  </a:cubicBezTo>
                  <a:cubicBezTo>
                    <a:pt x="94" y="330"/>
                    <a:pt x="108" y="335"/>
                    <a:pt x="121" y="343"/>
                  </a:cubicBezTo>
                  <a:cubicBezTo>
                    <a:pt x="121" y="234"/>
                    <a:pt x="121" y="234"/>
                    <a:pt x="121" y="234"/>
                  </a:cubicBezTo>
                  <a:cubicBezTo>
                    <a:pt x="122" y="234"/>
                    <a:pt x="122" y="234"/>
                    <a:pt x="122" y="234"/>
                  </a:cubicBezTo>
                  <a:cubicBezTo>
                    <a:pt x="251" y="234"/>
                    <a:pt x="357" y="129"/>
                    <a:pt x="357" y="0"/>
                  </a:cubicBezTo>
                  <a:cubicBezTo>
                    <a:pt x="440" y="0"/>
                    <a:pt x="440" y="0"/>
                    <a:pt x="440" y="0"/>
                  </a:cubicBezTo>
                  <a:cubicBezTo>
                    <a:pt x="428" y="13"/>
                    <a:pt x="421" y="32"/>
                    <a:pt x="421" y="51"/>
                  </a:cubicBezTo>
                  <a:cubicBezTo>
                    <a:pt x="421" y="94"/>
                    <a:pt x="455" y="129"/>
                    <a:pt x="498" y="129"/>
                  </a:cubicBezTo>
                  <a:cubicBezTo>
                    <a:pt x="541" y="129"/>
                    <a:pt x="576" y="94"/>
                    <a:pt x="576" y="51"/>
                  </a:cubicBezTo>
                  <a:cubicBezTo>
                    <a:pt x="576" y="32"/>
                    <a:pt x="568" y="13"/>
                    <a:pt x="556" y="0"/>
                  </a:cubicBezTo>
                  <a:cubicBezTo>
                    <a:pt x="845" y="0"/>
                    <a:pt x="845" y="0"/>
                    <a:pt x="845" y="0"/>
                  </a:cubicBezTo>
                  <a:cubicBezTo>
                    <a:pt x="845" y="1"/>
                    <a:pt x="845" y="2"/>
                    <a:pt x="845" y="3"/>
                  </a:cubicBezTo>
                  <a:cubicBezTo>
                    <a:pt x="845" y="57"/>
                    <a:pt x="839" y="109"/>
                    <a:pt x="828" y="159"/>
                  </a:cubicBezTo>
                  <a:lnTo>
                    <a:pt x="693" y="186"/>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sp>
          <p:nvSpPr>
            <p:cNvPr id="11" name="Freeform 9"/>
            <p:cNvSpPr>
              <a:spLocks/>
            </p:cNvSpPr>
            <p:nvPr/>
          </p:nvSpPr>
          <p:spPr bwMode="auto">
            <a:xfrm>
              <a:off x="3416301" y="3656013"/>
              <a:ext cx="930275" cy="920750"/>
            </a:xfrm>
            <a:custGeom>
              <a:avLst/>
              <a:gdLst>
                <a:gd name="T0" fmla="*/ 236 w 236"/>
                <a:gd name="T1" fmla="*/ 0 h 234"/>
                <a:gd name="T2" fmla="*/ 1 w 236"/>
                <a:gd name="T3" fmla="*/ 234 h 234"/>
                <a:gd name="T4" fmla="*/ 0 w 236"/>
                <a:gd name="T5" fmla="*/ 234 h 234"/>
                <a:gd name="T6" fmla="*/ 0 w 236"/>
                <a:gd name="T7" fmla="*/ 134 h 234"/>
                <a:gd name="T8" fmla="*/ 133 w 236"/>
                <a:gd name="T9" fmla="*/ 0 h 234"/>
                <a:gd name="T10" fmla="*/ 236 w 236"/>
                <a:gd name="T11" fmla="*/ 0 h 234"/>
              </a:gdLst>
              <a:ahLst/>
              <a:cxnLst>
                <a:cxn ang="0">
                  <a:pos x="T0" y="T1"/>
                </a:cxn>
                <a:cxn ang="0">
                  <a:pos x="T2" y="T3"/>
                </a:cxn>
                <a:cxn ang="0">
                  <a:pos x="T4" y="T5"/>
                </a:cxn>
                <a:cxn ang="0">
                  <a:pos x="T6" y="T7"/>
                </a:cxn>
                <a:cxn ang="0">
                  <a:pos x="T8" y="T9"/>
                </a:cxn>
                <a:cxn ang="0">
                  <a:pos x="T10" y="T11"/>
                </a:cxn>
              </a:cxnLst>
              <a:rect l="0" t="0" r="r" b="b"/>
              <a:pathLst>
                <a:path w="236" h="234">
                  <a:moveTo>
                    <a:pt x="236" y="0"/>
                  </a:moveTo>
                  <a:cubicBezTo>
                    <a:pt x="236" y="129"/>
                    <a:pt x="130" y="234"/>
                    <a:pt x="1" y="234"/>
                  </a:cubicBezTo>
                  <a:cubicBezTo>
                    <a:pt x="0" y="234"/>
                    <a:pt x="0" y="234"/>
                    <a:pt x="0" y="234"/>
                  </a:cubicBezTo>
                  <a:cubicBezTo>
                    <a:pt x="0" y="134"/>
                    <a:pt x="0" y="134"/>
                    <a:pt x="0" y="134"/>
                  </a:cubicBezTo>
                  <a:cubicBezTo>
                    <a:pt x="73" y="134"/>
                    <a:pt x="133" y="74"/>
                    <a:pt x="133" y="0"/>
                  </a:cubicBezTo>
                  <a:lnTo>
                    <a:pt x="236"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grpSp>
      <p:grpSp>
        <p:nvGrpSpPr>
          <p:cNvPr id="18" name="Group 17"/>
          <p:cNvGrpSpPr/>
          <p:nvPr/>
        </p:nvGrpSpPr>
        <p:grpSpPr>
          <a:xfrm>
            <a:off x="569916" y="3246441"/>
            <a:ext cx="2846388" cy="3152775"/>
            <a:chOff x="569913" y="3246438"/>
            <a:chExt cx="2846388" cy="3152775"/>
          </a:xfrm>
          <a:solidFill>
            <a:schemeClr val="accent2"/>
          </a:solidFill>
          <a:effectLst>
            <a:outerShdw blurRad="1028700" dist="419100" dir="20760000" sx="106000" sy="106000" algn="ctr" rotWithShape="0">
              <a:srgbClr val="000000">
                <a:alpha val="38000"/>
              </a:srgbClr>
            </a:outerShdw>
          </a:effectLst>
        </p:grpSpPr>
        <p:sp>
          <p:nvSpPr>
            <p:cNvPr id="9" name="Freeform 7"/>
            <p:cNvSpPr>
              <a:spLocks/>
            </p:cNvSpPr>
            <p:nvPr/>
          </p:nvSpPr>
          <p:spPr bwMode="auto">
            <a:xfrm>
              <a:off x="569913" y="3246438"/>
              <a:ext cx="2846388" cy="3152775"/>
            </a:xfrm>
            <a:custGeom>
              <a:avLst/>
              <a:gdLst>
                <a:gd name="T0" fmla="*/ 600 w 721"/>
                <a:gd name="T1" fmla="*/ 512 h 801"/>
                <a:gd name="T2" fmla="*/ 678 w 721"/>
                <a:gd name="T3" fmla="*/ 589 h 801"/>
                <a:gd name="T4" fmla="*/ 721 w 721"/>
                <a:gd name="T5" fmla="*/ 577 h 801"/>
                <a:gd name="T6" fmla="*/ 721 w 721"/>
                <a:gd name="T7" fmla="*/ 706 h 801"/>
                <a:gd name="T8" fmla="*/ 608 w 721"/>
                <a:gd name="T9" fmla="*/ 695 h 801"/>
                <a:gd name="T10" fmla="*/ 519 w 721"/>
                <a:gd name="T11" fmla="*/ 801 h 801"/>
                <a:gd name="T12" fmla="*/ 356 w 721"/>
                <a:gd name="T13" fmla="*/ 730 h 801"/>
                <a:gd name="T14" fmla="*/ 373 w 721"/>
                <a:gd name="T15" fmla="*/ 593 h 801"/>
                <a:gd name="T16" fmla="*/ 284 w 721"/>
                <a:gd name="T17" fmla="*/ 515 h 801"/>
                <a:gd name="T18" fmla="*/ 151 w 721"/>
                <a:gd name="T19" fmla="*/ 549 h 801"/>
                <a:gd name="T20" fmla="*/ 60 w 721"/>
                <a:gd name="T21" fmla="*/ 396 h 801"/>
                <a:gd name="T22" fmla="*/ 154 w 721"/>
                <a:gd name="T23" fmla="*/ 295 h 801"/>
                <a:gd name="T24" fmla="*/ 128 w 721"/>
                <a:gd name="T25" fmla="*/ 180 h 801"/>
                <a:gd name="T26" fmla="*/ 0 w 721"/>
                <a:gd name="T27" fmla="*/ 129 h 801"/>
                <a:gd name="T28" fmla="*/ 0 w 721"/>
                <a:gd name="T29" fmla="*/ 107 h 801"/>
                <a:gd name="T30" fmla="*/ 0 w 721"/>
                <a:gd name="T31" fmla="*/ 104 h 801"/>
                <a:gd name="T32" fmla="*/ 241 w 721"/>
                <a:gd name="T33" fmla="*/ 104 h 801"/>
                <a:gd name="T34" fmla="*/ 236 w 721"/>
                <a:gd name="T35" fmla="*/ 78 h 801"/>
                <a:gd name="T36" fmla="*/ 314 w 721"/>
                <a:gd name="T37" fmla="*/ 0 h 801"/>
                <a:gd name="T38" fmla="*/ 391 w 721"/>
                <a:gd name="T39" fmla="*/ 78 h 801"/>
                <a:gd name="T40" fmla="*/ 387 w 721"/>
                <a:gd name="T41" fmla="*/ 104 h 801"/>
                <a:gd name="T42" fmla="*/ 486 w 721"/>
                <a:gd name="T43" fmla="*/ 104 h 801"/>
                <a:gd name="T44" fmla="*/ 721 w 721"/>
                <a:gd name="T45" fmla="*/ 338 h 801"/>
                <a:gd name="T46" fmla="*/ 721 w 721"/>
                <a:gd name="T47" fmla="*/ 447 h 801"/>
                <a:gd name="T48" fmla="*/ 678 w 721"/>
                <a:gd name="T49" fmla="*/ 434 h 801"/>
                <a:gd name="T50" fmla="*/ 600 w 721"/>
                <a:gd name="T51" fmla="*/ 512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1" h="801">
                  <a:moveTo>
                    <a:pt x="600" y="512"/>
                  </a:moveTo>
                  <a:cubicBezTo>
                    <a:pt x="600" y="555"/>
                    <a:pt x="635" y="589"/>
                    <a:pt x="678" y="589"/>
                  </a:cubicBezTo>
                  <a:cubicBezTo>
                    <a:pt x="694" y="589"/>
                    <a:pt x="708" y="585"/>
                    <a:pt x="721" y="577"/>
                  </a:cubicBezTo>
                  <a:cubicBezTo>
                    <a:pt x="721" y="706"/>
                    <a:pt x="721" y="706"/>
                    <a:pt x="721" y="706"/>
                  </a:cubicBezTo>
                  <a:cubicBezTo>
                    <a:pt x="682" y="706"/>
                    <a:pt x="644" y="702"/>
                    <a:pt x="608" y="695"/>
                  </a:cubicBezTo>
                  <a:cubicBezTo>
                    <a:pt x="519" y="801"/>
                    <a:pt x="519" y="801"/>
                    <a:pt x="519" y="801"/>
                  </a:cubicBezTo>
                  <a:cubicBezTo>
                    <a:pt x="462" y="784"/>
                    <a:pt x="407" y="760"/>
                    <a:pt x="356" y="730"/>
                  </a:cubicBezTo>
                  <a:cubicBezTo>
                    <a:pt x="373" y="593"/>
                    <a:pt x="373" y="593"/>
                    <a:pt x="373" y="593"/>
                  </a:cubicBezTo>
                  <a:cubicBezTo>
                    <a:pt x="341" y="570"/>
                    <a:pt x="311" y="544"/>
                    <a:pt x="284" y="515"/>
                  </a:cubicBezTo>
                  <a:cubicBezTo>
                    <a:pt x="151" y="549"/>
                    <a:pt x="151" y="549"/>
                    <a:pt x="151" y="549"/>
                  </a:cubicBezTo>
                  <a:cubicBezTo>
                    <a:pt x="114" y="502"/>
                    <a:pt x="84" y="451"/>
                    <a:pt x="60" y="396"/>
                  </a:cubicBezTo>
                  <a:cubicBezTo>
                    <a:pt x="154" y="295"/>
                    <a:pt x="154" y="295"/>
                    <a:pt x="154" y="295"/>
                  </a:cubicBezTo>
                  <a:cubicBezTo>
                    <a:pt x="142" y="258"/>
                    <a:pt x="133" y="220"/>
                    <a:pt x="128" y="180"/>
                  </a:cubicBezTo>
                  <a:cubicBezTo>
                    <a:pt x="0" y="129"/>
                    <a:pt x="0" y="129"/>
                    <a:pt x="0" y="129"/>
                  </a:cubicBezTo>
                  <a:cubicBezTo>
                    <a:pt x="0" y="122"/>
                    <a:pt x="0" y="115"/>
                    <a:pt x="0" y="107"/>
                  </a:cubicBezTo>
                  <a:cubicBezTo>
                    <a:pt x="0" y="106"/>
                    <a:pt x="0" y="105"/>
                    <a:pt x="0" y="104"/>
                  </a:cubicBezTo>
                  <a:cubicBezTo>
                    <a:pt x="241" y="104"/>
                    <a:pt x="241" y="104"/>
                    <a:pt x="241" y="104"/>
                  </a:cubicBezTo>
                  <a:cubicBezTo>
                    <a:pt x="238" y="96"/>
                    <a:pt x="236" y="87"/>
                    <a:pt x="236" y="78"/>
                  </a:cubicBezTo>
                  <a:cubicBezTo>
                    <a:pt x="236" y="35"/>
                    <a:pt x="271" y="0"/>
                    <a:pt x="314" y="0"/>
                  </a:cubicBezTo>
                  <a:cubicBezTo>
                    <a:pt x="357" y="0"/>
                    <a:pt x="391" y="35"/>
                    <a:pt x="391" y="78"/>
                  </a:cubicBezTo>
                  <a:cubicBezTo>
                    <a:pt x="391" y="87"/>
                    <a:pt x="390" y="96"/>
                    <a:pt x="387" y="104"/>
                  </a:cubicBezTo>
                  <a:cubicBezTo>
                    <a:pt x="486" y="104"/>
                    <a:pt x="486" y="104"/>
                    <a:pt x="486" y="104"/>
                  </a:cubicBezTo>
                  <a:cubicBezTo>
                    <a:pt x="487" y="233"/>
                    <a:pt x="592" y="337"/>
                    <a:pt x="721" y="338"/>
                  </a:cubicBezTo>
                  <a:cubicBezTo>
                    <a:pt x="721" y="447"/>
                    <a:pt x="721" y="447"/>
                    <a:pt x="721" y="447"/>
                  </a:cubicBezTo>
                  <a:cubicBezTo>
                    <a:pt x="708" y="439"/>
                    <a:pt x="694" y="434"/>
                    <a:pt x="678" y="434"/>
                  </a:cubicBezTo>
                  <a:cubicBezTo>
                    <a:pt x="635" y="434"/>
                    <a:pt x="600" y="469"/>
                    <a:pt x="600" y="512"/>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sp>
          <p:nvSpPr>
            <p:cNvPr id="12" name="Freeform 10"/>
            <p:cNvSpPr>
              <a:spLocks/>
            </p:cNvSpPr>
            <p:nvPr/>
          </p:nvSpPr>
          <p:spPr bwMode="auto">
            <a:xfrm>
              <a:off x="2487613" y="3656013"/>
              <a:ext cx="928688" cy="920750"/>
            </a:xfrm>
            <a:custGeom>
              <a:avLst/>
              <a:gdLst>
                <a:gd name="T0" fmla="*/ 235 w 235"/>
                <a:gd name="T1" fmla="*/ 134 h 234"/>
                <a:gd name="T2" fmla="*/ 235 w 235"/>
                <a:gd name="T3" fmla="*/ 234 h 234"/>
                <a:gd name="T4" fmla="*/ 0 w 235"/>
                <a:gd name="T5" fmla="*/ 0 h 234"/>
                <a:gd name="T6" fmla="*/ 98 w 235"/>
                <a:gd name="T7" fmla="*/ 0 h 234"/>
                <a:gd name="T8" fmla="*/ 233 w 235"/>
                <a:gd name="T9" fmla="*/ 134 h 234"/>
                <a:gd name="T10" fmla="*/ 235 w 235"/>
                <a:gd name="T11" fmla="*/ 134 h 234"/>
              </a:gdLst>
              <a:ahLst/>
              <a:cxnLst>
                <a:cxn ang="0">
                  <a:pos x="T0" y="T1"/>
                </a:cxn>
                <a:cxn ang="0">
                  <a:pos x="T2" y="T3"/>
                </a:cxn>
                <a:cxn ang="0">
                  <a:pos x="T4" y="T5"/>
                </a:cxn>
                <a:cxn ang="0">
                  <a:pos x="T6" y="T7"/>
                </a:cxn>
                <a:cxn ang="0">
                  <a:pos x="T8" y="T9"/>
                </a:cxn>
                <a:cxn ang="0">
                  <a:pos x="T10" y="T11"/>
                </a:cxn>
              </a:cxnLst>
              <a:rect l="0" t="0" r="r" b="b"/>
              <a:pathLst>
                <a:path w="235" h="234">
                  <a:moveTo>
                    <a:pt x="235" y="134"/>
                  </a:moveTo>
                  <a:cubicBezTo>
                    <a:pt x="235" y="234"/>
                    <a:pt x="235" y="234"/>
                    <a:pt x="235" y="234"/>
                  </a:cubicBezTo>
                  <a:cubicBezTo>
                    <a:pt x="106" y="233"/>
                    <a:pt x="1" y="129"/>
                    <a:pt x="0" y="0"/>
                  </a:cubicBezTo>
                  <a:cubicBezTo>
                    <a:pt x="98" y="0"/>
                    <a:pt x="98" y="0"/>
                    <a:pt x="98" y="0"/>
                  </a:cubicBezTo>
                  <a:cubicBezTo>
                    <a:pt x="99" y="74"/>
                    <a:pt x="159" y="134"/>
                    <a:pt x="233" y="134"/>
                  </a:cubicBezTo>
                  <a:lnTo>
                    <a:pt x="235" y="13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grpSp>
      <p:grpSp>
        <p:nvGrpSpPr>
          <p:cNvPr id="15" name="Group 14"/>
          <p:cNvGrpSpPr/>
          <p:nvPr/>
        </p:nvGrpSpPr>
        <p:grpSpPr>
          <a:xfrm>
            <a:off x="569916" y="838200"/>
            <a:ext cx="3287713" cy="2817813"/>
            <a:chOff x="569913" y="838200"/>
            <a:chExt cx="3287713" cy="2817813"/>
          </a:xfrm>
          <a:solidFill>
            <a:schemeClr val="accent6"/>
          </a:solidFill>
          <a:effectLst>
            <a:outerShdw blurRad="1028700" dist="419100" dir="20760000" sx="106000" sy="106000" algn="ctr" rotWithShape="0">
              <a:srgbClr val="000000">
                <a:alpha val="38000"/>
              </a:srgbClr>
            </a:outerShdw>
          </a:effectLst>
        </p:grpSpPr>
        <p:sp>
          <p:nvSpPr>
            <p:cNvPr id="7" name="Freeform 5"/>
            <p:cNvSpPr>
              <a:spLocks/>
            </p:cNvSpPr>
            <p:nvPr/>
          </p:nvSpPr>
          <p:spPr bwMode="auto">
            <a:xfrm>
              <a:off x="569913" y="838200"/>
              <a:ext cx="3287713" cy="2817813"/>
            </a:xfrm>
            <a:custGeom>
              <a:avLst/>
              <a:gdLst>
                <a:gd name="T0" fmla="*/ 833 w 833"/>
                <a:gd name="T1" fmla="*/ 293 h 716"/>
                <a:gd name="T2" fmla="*/ 755 w 833"/>
                <a:gd name="T3" fmla="*/ 371 h 716"/>
                <a:gd name="T4" fmla="*/ 721 w 833"/>
                <a:gd name="T5" fmla="*/ 363 h 716"/>
                <a:gd name="T6" fmla="*/ 721 w 833"/>
                <a:gd name="T7" fmla="*/ 479 h 716"/>
                <a:gd name="T8" fmla="*/ 486 w 833"/>
                <a:gd name="T9" fmla="*/ 714 h 716"/>
                <a:gd name="T10" fmla="*/ 486 w 833"/>
                <a:gd name="T11" fmla="*/ 716 h 716"/>
                <a:gd name="T12" fmla="*/ 387 w 833"/>
                <a:gd name="T13" fmla="*/ 716 h 716"/>
                <a:gd name="T14" fmla="*/ 391 w 833"/>
                <a:gd name="T15" fmla="*/ 690 h 716"/>
                <a:gd name="T16" fmla="*/ 314 w 833"/>
                <a:gd name="T17" fmla="*/ 612 h 716"/>
                <a:gd name="T18" fmla="*/ 236 w 833"/>
                <a:gd name="T19" fmla="*/ 690 h 716"/>
                <a:gd name="T20" fmla="*/ 241 w 833"/>
                <a:gd name="T21" fmla="*/ 716 h 716"/>
                <a:gd name="T22" fmla="*/ 0 w 833"/>
                <a:gd name="T23" fmla="*/ 716 h 716"/>
                <a:gd name="T24" fmla="*/ 17 w 833"/>
                <a:gd name="T25" fmla="*/ 563 h 716"/>
                <a:gd name="T26" fmla="*/ 152 w 833"/>
                <a:gd name="T27" fmla="*/ 537 h 716"/>
                <a:gd name="T28" fmla="*/ 199 w 833"/>
                <a:gd name="T29" fmla="*/ 429 h 716"/>
                <a:gd name="T30" fmla="*/ 125 w 833"/>
                <a:gd name="T31" fmla="*/ 312 h 716"/>
                <a:gd name="T32" fmla="*/ 243 w 833"/>
                <a:gd name="T33" fmla="*/ 179 h 716"/>
                <a:gd name="T34" fmla="*/ 368 w 833"/>
                <a:gd name="T35" fmla="*/ 237 h 716"/>
                <a:gd name="T36" fmla="*/ 470 w 833"/>
                <a:gd name="T37" fmla="*/ 176 h 716"/>
                <a:gd name="T38" fmla="*/ 479 w 833"/>
                <a:gd name="T39" fmla="*/ 39 h 716"/>
                <a:gd name="T40" fmla="*/ 653 w 833"/>
                <a:gd name="T41" fmla="*/ 0 h 716"/>
                <a:gd name="T42" fmla="*/ 720 w 833"/>
                <a:gd name="T43" fmla="*/ 121 h 716"/>
                <a:gd name="T44" fmla="*/ 721 w 833"/>
                <a:gd name="T45" fmla="*/ 121 h 716"/>
                <a:gd name="T46" fmla="*/ 721 w 833"/>
                <a:gd name="T47" fmla="*/ 224 h 716"/>
                <a:gd name="T48" fmla="*/ 755 w 833"/>
                <a:gd name="T49" fmla="*/ 216 h 716"/>
                <a:gd name="T50" fmla="*/ 833 w 833"/>
                <a:gd name="T51" fmla="*/ 29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3" h="716">
                  <a:moveTo>
                    <a:pt x="833" y="293"/>
                  </a:moveTo>
                  <a:cubicBezTo>
                    <a:pt x="833" y="336"/>
                    <a:pt x="798" y="371"/>
                    <a:pt x="755" y="371"/>
                  </a:cubicBezTo>
                  <a:cubicBezTo>
                    <a:pt x="743" y="371"/>
                    <a:pt x="731" y="368"/>
                    <a:pt x="721" y="363"/>
                  </a:cubicBezTo>
                  <a:cubicBezTo>
                    <a:pt x="721" y="479"/>
                    <a:pt x="721" y="479"/>
                    <a:pt x="721" y="479"/>
                  </a:cubicBezTo>
                  <a:cubicBezTo>
                    <a:pt x="591" y="480"/>
                    <a:pt x="486" y="585"/>
                    <a:pt x="486" y="714"/>
                  </a:cubicBezTo>
                  <a:cubicBezTo>
                    <a:pt x="486" y="716"/>
                    <a:pt x="486" y="716"/>
                    <a:pt x="486" y="716"/>
                  </a:cubicBezTo>
                  <a:cubicBezTo>
                    <a:pt x="387" y="716"/>
                    <a:pt x="387" y="716"/>
                    <a:pt x="387" y="716"/>
                  </a:cubicBezTo>
                  <a:cubicBezTo>
                    <a:pt x="390" y="708"/>
                    <a:pt x="391" y="699"/>
                    <a:pt x="391" y="690"/>
                  </a:cubicBezTo>
                  <a:cubicBezTo>
                    <a:pt x="391" y="647"/>
                    <a:pt x="357" y="612"/>
                    <a:pt x="314" y="612"/>
                  </a:cubicBezTo>
                  <a:cubicBezTo>
                    <a:pt x="271" y="612"/>
                    <a:pt x="236" y="647"/>
                    <a:pt x="236" y="690"/>
                  </a:cubicBezTo>
                  <a:cubicBezTo>
                    <a:pt x="236" y="699"/>
                    <a:pt x="238" y="708"/>
                    <a:pt x="241" y="716"/>
                  </a:cubicBezTo>
                  <a:cubicBezTo>
                    <a:pt x="0" y="716"/>
                    <a:pt x="0" y="716"/>
                    <a:pt x="0" y="716"/>
                  </a:cubicBezTo>
                  <a:cubicBezTo>
                    <a:pt x="0" y="663"/>
                    <a:pt x="6" y="613"/>
                    <a:pt x="17" y="563"/>
                  </a:cubicBezTo>
                  <a:cubicBezTo>
                    <a:pt x="152" y="537"/>
                    <a:pt x="152" y="537"/>
                    <a:pt x="152" y="537"/>
                  </a:cubicBezTo>
                  <a:cubicBezTo>
                    <a:pt x="164" y="499"/>
                    <a:pt x="180" y="463"/>
                    <a:pt x="199" y="429"/>
                  </a:cubicBezTo>
                  <a:cubicBezTo>
                    <a:pt x="125" y="312"/>
                    <a:pt x="125" y="312"/>
                    <a:pt x="125" y="312"/>
                  </a:cubicBezTo>
                  <a:cubicBezTo>
                    <a:pt x="159" y="263"/>
                    <a:pt x="199" y="218"/>
                    <a:pt x="243" y="179"/>
                  </a:cubicBezTo>
                  <a:cubicBezTo>
                    <a:pt x="368" y="237"/>
                    <a:pt x="368" y="237"/>
                    <a:pt x="368" y="237"/>
                  </a:cubicBezTo>
                  <a:cubicBezTo>
                    <a:pt x="400" y="213"/>
                    <a:pt x="434" y="193"/>
                    <a:pt x="470" y="176"/>
                  </a:cubicBezTo>
                  <a:cubicBezTo>
                    <a:pt x="479" y="39"/>
                    <a:pt x="479" y="39"/>
                    <a:pt x="479" y="39"/>
                  </a:cubicBezTo>
                  <a:cubicBezTo>
                    <a:pt x="534" y="19"/>
                    <a:pt x="592" y="6"/>
                    <a:pt x="653" y="0"/>
                  </a:cubicBezTo>
                  <a:cubicBezTo>
                    <a:pt x="720" y="121"/>
                    <a:pt x="720" y="121"/>
                    <a:pt x="720" y="121"/>
                  </a:cubicBezTo>
                  <a:cubicBezTo>
                    <a:pt x="721" y="121"/>
                    <a:pt x="721" y="121"/>
                    <a:pt x="721" y="121"/>
                  </a:cubicBezTo>
                  <a:cubicBezTo>
                    <a:pt x="721" y="224"/>
                    <a:pt x="721" y="224"/>
                    <a:pt x="721" y="224"/>
                  </a:cubicBezTo>
                  <a:cubicBezTo>
                    <a:pt x="731" y="219"/>
                    <a:pt x="743" y="216"/>
                    <a:pt x="755" y="216"/>
                  </a:cubicBezTo>
                  <a:cubicBezTo>
                    <a:pt x="798" y="216"/>
                    <a:pt x="833" y="250"/>
                    <a:pt x="833" y="29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sp>
          <p:nvSpPr>
            <p:cNvPr id="13" name="Freeform 11"/>
            <p:cNvSpPr>
              <a:spLocks/>
            </p:cNvSpPr>
            <p:nvPr/>
          </p:nvSpPr>
          <p:spPr bwMode="auto">
            <a:xfrm>
              <a:off x="2487613" y="2722563"/>
              <a:ext cx="928688" cy="933450"/>
            </a:xfrm>
            <a:custGeom>
              <a:avLst/>
              <a:gdLst>
                <a:gd name="T0" fmla="*/ 235 w 235"/>
                <a:gd name="T1" fmla="*/ 0 h 237"/>
                <a:gd name="T2" fmla="*/ 235 w 235"/>
                <a:gd name="T3" fmla="*/ 102 h 237"/>
                <a:gd name="T4" fmla="*/ 233 w 235"/>
                <a:gd name="T5" fmla="*/ 102 h 237"/>
                <a:gd name="T6" fmla="*/ 98 w 235"/>
                <a:gd name="T7" fmla="*/ 237 h 237"/>
                <a:gd name="T8" fmla="*/ 98 w 235"/>
                <a:gd name="T9" fmla="*/ 237 h 237"/>
                <a:gd name="T10" fmla="*/ 0 w 235"/>
                <a:gd name="T11" fmla="*/ 237 h 237"/>
                <a:gd name="T12" fmla="*/ 0 w 235"/>
                <a:gd name="T13" fmla="*/ 235 h 237"/>
                <a:gd name="T14" fmla="*/ 235 w 235"/>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37">
                  <a:moveTo>
                    <a:pt x="235" y="0"/>
                  </a:moveTo>
                  <a:cubicBezTo>
                    <a:pt x="235" y="102"/>
                    <a:pt x="235" y="102"/>
                    <a:pt x="235" y="102"/>
                  </a:cubicBezTo>
                  <a:cubicBezTo>
                    <a:pt x="233" y="102"/>
                    <a:pt x="233" y="102"/>
                    <a:pt x="233" y="102"/>
                  </a:cubicBezTo>
                  <a:cubicBezTo>
                    <a:pt x="159" y="102"/>
                    <a:pt x="98" y="162"/>
                    <a:pt x="98" y="237"/>
                  </a:cubicBezTo>
                  <a:cubicBezTo>
                    <a:pt x="98" y="237"/>
                    <a:pt x="98" y="237"/>
                    <a:pt x="98" y="237"/>
                  </a:cubicBezTo>
                  <a:cubicBezTo>
                    <a:pt x="0" y="237"/>
                    <a:pt x="0" y="237"/>
                    <a:pt x="0" y="237"/>
                  </a:cubicBezTo>
                  <a:cubicBezTo>
                    <a:pt x="0" y="235"/>
                    <a:pt x="0" y="235"/>
                    <a:pt x="0" y="235"/>
                  </a:cubicBezTo>
                  <a:cubicBezTo>
                    <a:pt x="0" y="106"/>
                    <a:pt x="105" y="1"/>
                    <a:pt x="235"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grpSp>
      <p:grpSp>
        <p:nvGrpSpPr>
          <p:cNvPr id="16" name="Group 15"/>
          <p:cNvGrpSpPr/>
          <p:nvPr/>
        </p:nvGrpSpPr>
        <p:grpSpPr>
          <a:xfrm>
            <a:off x="3407160" y="939800"/>
            <a:ext cx="2855913" cy="3224213"/>
            <a:chOff x="3407157" y="939800"/>
            <a:chExt cx="2855913" cy="3224213"/>
          </a:xfrm>
          <a:solidFill>
            <a:schemeClr val="tx2"/>
          </a:solidFill>
          <a:effectLst>
            <a:outerShdw blurRad="1028700" dist="419100" dir="20760000" sx="106000" sy="106000" algn="ctr" rotWithShape="0">
              <a:srgbClr val="000000">
                <a:alpha val="38000"/>
              </a:srgbClr>
            </a:outerShdw>
          </a:effectLst>
        </p:grpSpPr>
        <p:sp>
          <p:nvSpPr>
            <p:cNvPr id="8" name="Freeform 6"/>
            <p:cNvSpPr>
              <a:spLocks/>
            </p:cNvSpPr>
            <p:nvPr/>
          </p:nvSpPr>
          <p:spPr bwMode="auto">
            <a:xfrm>
              <a:off x="3407157" y="939800"/>
              <a:ext cx="2855913" cy="3224213"/>
            </a:xfrm>
            <a:custGeom>
              <a:avLst/>
              <a:gdLst>
                <a:gd name="T0" fmla="*/ 435 w 724"/>
                <a:gd name="T1" fmla="*/ 690 h 819"/>
                <a:gd name="T2" fmla="*/ 455 w 724"/>
                <a:gd name="T3" fmla="*/ 741 h 819"/>
                <a:gd name="T4" fmla="*/ 377 w 724"/>
                <a:gd name="T5" fmla="*/ 819 h 819"/>
                <a:gd name="T6" fmla="*/ 300 w 724"/>
                <a:gd name="T7" fmla="*/ 741 h 819"/>
                <a:gd name="T8" fmla="*/ 319 w 724"/>
                <a:gd name="T9" fmla="*/ 690 h 819"/>
                <a:gd name="T10" fmla="*/ 236 w 724"/>
                <a:gd name="T11" fmla="*/ 690 h 819"/>
                <a:gd name="T12" fmla="*/ 236 w 724"/>
                <a:gd name="T13" fmla="*/ 688 h 819"/>
                <a:gd name="T14" fmla="*/ 1 w 724"/>
                <a:gd name="T15" fmla="*/ 453 h 819"/>
                <a:gd name="T16" fmla="*/ 0 w 724"/>
                <a:gd name="T17" fmla="*/ 453 h 819"/>
                <a:gd name="T18" fmla="*/ 0 w 724"/>
                <a:gd name="T19" fmla="*/ 337 h 819"/>
                <a:gd name="T20" fmla="*/ 34 w 724"/>
                <a:gd name="T21" fmla="*/ 345 h 819"/>
                <a:gd name="T22" fmla="*/ 112 w 724"/>
                <a:gd name="T23" fmla="*/ 267 h 819"/>
                <a:gd name="T24" fmla="*/ 34 w 724"/>
                <a:gd name="T25" fmla="*/ 190 h 819"/>
                <a:gd name="T26" fmla="*/ 0 w 724"/>
                <a:gd name="T27" fmla="*/ 198 h 819"/>
                <a:gd name="T28" fmla="*/ 0 w 724"/>
                <a:gd name="T29" fmla="*/ 95 h 819"/>
                <a:gd name="T30" fmla="*/ 1 w 724"/>
                <a:gd name="T31" fmla="*/ 95 h 819"/>
                <a:gd name="T32" fmla="*/ 116 w 724"/>
                <a:gd name="T33" fmla="*/ 106 h 819"/>
                <a:gd name="T34" fmla="*/ 204 w 724"/>
                <a:gd name="T35" fmla="*/ 0 h 819"/>
                <a:gd name="T36" fmla="*/ 368 w 724"/>
                <a:gd name="T37" fmla="*/ 71 h 819"/>
                <a:gd name="T38" fmla="*/ 351 w 724"/>
                <a:gd name="T39" fmla="*/ 207 h 819"/>
                <a:gd name="T40" fmla="*/ 439 w 724"/>
                <a:gd name="T41" fmla="*/ 285 h 819"/>
                <a:gd name="T42" fmla="*/ 573 w 724"/>
                <a:gd name="T43" fmla="*/ 252 h 819"/>
                <a:gd name="T44" fmla="*/ 664 w 724"/>
                <a:gd name="T45" fmla="*/ 405 h 819"/>
                <a:gd name="T46" fmla="*/ 570 w 724"/>
                <a:gd name="T47" fmla="*/ 506 h 819"/>
                <a:gd name="T48" fmla="*/ 596 w 724"/>
                <a:gd name="T49" fmla="*/ 621 h 819"/>
                <a:gd name="T50" fmla="*/ 723 w 724"/>
                <a:gd name="T51" fmla="*/ 672 h 819"/>
                <a:gd name="T52" fmla="*/ 724 w 724"/>
                <a:gd name="T53" fmla="*/ 690 h 819"/>
                <a:gd name="T54" fmla="*/ 435 w 724"/>
                <a:gd name="T55" fmla="*/ 69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4" h="819">
                  <a:moveTo>
                    <a:pt x="435" y="690"/>
                  </a:moveTo>
                  <a:cubicBezTo>
                    <a:pt x="447" y="703"/>
                    <a:pt x="455" y="722"/>
                    <a:pt x="455" y="741"/>
                  </a:cubicBezTo>
                  <a:cubicBezTo>
                    <a:pt x="455" y="784"/>
                    <a:pt x="420" y="819"/>
                    <a:pt x="377" y="819"/>
                  </a:cubicBezTo>
                  <a:cubicBezTo>
                    <a:pt x="334" y="819"/>
                    <a:pt x="300" y="784"/>
                    <a:pt x="300" y="741"/>
                  </a:cubicBezTo>
                  <a:cubicBezTo>
                    <a:pt x="300" y="722"/>
                    <a:pt x="307" y="703"/>
                    <a:pt x="319" y="690"/>
                  </a:cubicBezTo>
                  <a:cubicBezTo>
                    <a:pt x="236" y="690"/>
                    <a:pt x="236" y="690"/>
                    <a:pt x="236" y="690"/>
                  </a:cubicBezTo>
                  <a:cubicBezTo>
                    <a:pt x="236" y="688"/>
                    <a:pt x="236" y="688"/>
                    <a:pt x="236" y="688"/>
                  </a:cubicBezTo>
                  <a:cubicBezTo>
                    <a:pt x="236" y="558"/>
                    <a:pt x="131" y="453"/>
                    <a:pt x="1" y="453"/>
                  </a:cubicBezTo>
                  <a:cubicBezTo>
                    <a:pt x="0" y="453"/>
                    <a:pt x="0" y="453"/>
                    <a:pt x="0" y="453"/>
                  </a:cubicBezTo>
                  <a:cubicBezTo>
                    <a:pt x="0" y="337"/>
                    <a:pt x="0" y="337"/>
                    <a:pt x="0" y="337"/>
                  </a:cubicBezTo>
                  <a:cubicBezTo>
                    <a:pt x="10" y="342"/>
                    <a:pt x="22" y="345"/>
                    <a:pt x="34" y="345"/>
                  </a:cubicBezTo>
                  <a:cubicBezTo>
                    <a:pt x="77" y="345"/>
                    <a:pt x="112" y="310"/>
                    <a:pt x="112" y="267"/>
                  </a:cubicBezTo>
                  <a:cubicBezTo>
                    <a:pt x="112" y="224"/>
                    <a:pt x="77" y="190"/>
                    <a:pt x="34" y="190"/>
                  </a:cubicBezTo>
                  <a:cubicBezTo>
                    <a:pt x="22" y="190"/>
                    <a:pt x="10" y="193"/>
                    <a:pt x="0" y="198"/>
                  </a:cubicBezTo>
                  <a:cubicBezTo>
                    <a:pt x="0" y="95"/>
                    <a:pt x="0" y="95"/>
                    <a:pt x="0" y="95"/>
                  </a:cubicBezTo>
                  <a:cubicBezTo>
                    <a:pt x="1" y="95"/>
                    <a:pt x="1" y="95"/>
                    <a:pt x="1" y="95"/>
                  </a:cubicBezTo>
                  <a:cubicBezTo>
                    <a:pt x="41" y="95"/>
                    <a:pt x="79" y="98"/>
                    <a:pt x="116" y="106"/>
                  </a:cubicBezTo>
                  <a:cubicBezTo>
                    <a:pt x="204" y="0"/>
                    <a:pt x="204" y="0"/>
                    <a:pt x="204" y="0"/>
                  </a:cubicBezTo>
                  <a:cubicBezTo>
                    <a:pt x="262" y="17"/>
                    <a:pt x="317" y="41"/>
                    <a:pt x="368" y="71"/>
                  </a:cubicBezTo>
                  <a:cubicBezTo>
                    <a:pt x="351" y="207"/>
                    <a:pt x="351" y="207"/>
                    <a:pt x="351" y="207"/>
                  </a:cubicBezTo>
                  <a:cubicBezTo>
                    <a:pt x="383" y="230"/>
                    <a:pt x="413" y="257"/>
                    <a:pt x="439" y="285"/>
                  </a:cubicBezTo>
                  <a:cubicBezTo>
                    <a:pt x="573" y="252"/>
                    <a:pt x="573" y="252"/>
                    <a:pt x="573" y="252"/>
                  </a:cubicBezTo>
                  <a:cubicBezTo>
                    <a:pt x="609" y="298"/>
                    <a:pt x="640" y="350"/>
                    <a:pt x="664" y="405"/>
                  </a:cubicBezTo>
                  <a:cubicBezTo>
                    <a:pt x="570" y="506"/>
                    <a:pt x="570" y="506"/>
                    <a:pt x="570" y="506"/>
                  </a:cubicBezTo>
                  <a:cubicBezTo>
                    <a:pt x="582" y="543"/>
                    <a:pt x="591" y="581"/>
                    <a:pt x="596" y="621"/>
                  </a:cubicBezTo>
                  <a:cubicBezTo>
                    <a:pt x="723" y="672"/>
                    <a:pt x="723" y="672"/>
                    <a:pt x="723" y="672"/>
                  </a:cubicBezTo>
                  <a:cubicBezTo>
                    <a:pt x="724" y="678"/>
                    <a:pt x="724" y="684"/>
                    <a:pt x="724" y="690"/>
                  </a:cubicBezTo>
                  <a:lnTo>
                    <a:pt x="435" y="69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sp>
          <p:nvSpPr>
            <p:cNvPr id="14" name="Freeform 12"/>
            <p:cNvSpPr>
              <a:spLocks/>
            </p:cNvSpPr>
            <p:nvPr/>
          </p:nvSpPr>
          <p:spPr bwMode="auto">
            <a:xfrm>
              <a:off x="3416301" y="2722563"/>
              <a:ext cx="930275" cy="933450"/>
            </a:xfrm>
            <a:custGeom>
              <a:avLst/>
              <a:gdLst>
                <a:gd name="T0" fmla="*/ 236 w 236"/>
                <a:gd name="T1" fmla="*/ 235 h 237"/>
                <a:gd name="T2" fmla="*/ 236 w 236"/>
                <a:gd name="T3" fmla="*/ 237 h 237"/>
                <a:gd name="T4" fmla="*/ 133 w 236"/>
                <a:gd name="T5" fmla="*/ 237 h 237"/>
                <a:gd name="T6" fmla="*/ 133 w 236"/>
                <a:gd name="T7" fmla="*/ 237 h 237"/>
                <a:gd name="T8" fmla="*/ 0 w 236"/>
                <a:gd name="T9" fmla="*/ 102 h 237"/>
                <a:gd name="T10" fmla="*/ 0 w 236"/>
                <a:gd name="T11" fmla="*/ 0 h 237"/>
                <a:gd name="T12" fmla="*/ 1 w 236"/>
                <a:gd name="T13" fmla="*/ 0 h 237"/>
                <a:gd name="T14" fmla="*/ 236 w 236"/>
                <a:gd name="T15" fmla="*/ 235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37">
                  <a:moveTo>
                    <a:pt x="236" y="235"/>
                  </a:moveTo>
                  <a:cubicBezTo>
                    <a:pt x="236" y="237"/>
                    <a:pt x="236" y="237"/>
                    <a:pt x="236" y="237"/>
                  </a:cubicBezTo>
                  <a:cubicBezTo>
                    <a:pt x="133" y="237"/>
                    <a:pt x="133" y="237"/>
                    <a:pt x="133" y="237"/>
                  </a:cubicBezTo>
                  <a:cubicBezTo>
                    <a:pt x="133" y="237"/>
                    <a:pt x="133" y="237"/>
                    <a:pt x="133" y="237"/>
                  </a:cubicBezTo>
                  <a:cubicBezTo>
                    <a:pt x="133" y="163"/>
                    <a:pt x="73" y="103"/>
                    <a:pt x="0" y="102"/>
                  </a:cubicBezTo>
                  <a:cubicBezTo>
                    <a:pt x="0" y="0"/>
                    <a:pt x="0" y="0"/>
                    <a:pt x="0" y="0"/>
                  </a:cubicBezTo>
                  <a:cubicBezTo>
                    <a:pt x="1" y="0"/>
                    <a:pt x="1" y="0"/>
                    <a:pt x="1" y="0"/>
                  </a:cubicBezTo>
                  <a:cubicBezTo>
                    <a:pt x="131" y="0"/>
                    <a:pt x="236" y="105"/>
                    <a:pt x="236" y="235"/>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grpSp>
      <p:sp>
        <p:nvSpPr>
          <p:cNvPr id="2" name="Oval 1"/>
          <p:cNvSpPr/>
          <p:nvPr/>
        </p:nvSpPr>
        <p:spPr>
          <a:xfrm>
            <a:off x="2690301" y="2985576"/>
            <a:ext cx="1460017" cy="1301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normAutofit/>
          </a:bodyPr>
          <a:lstStyle/>
          <a:p>
            <a:pPr algn="ctr"/>
            <a:r>
              <a:rPr lang="en-US" sz="1600" b="1" dirty="0">
                <a:solidFill>
                  <a:schemeClr val="tx1"/>
                </a:solidFill>
              </a:rPr>
              <a:t>Feasibility</a:t>
            </a:r>
          </a:p>
        </p:txBody>
      </p:sp>
      <p:sp>
        <p:nvSpPr>
          <p:cNvPr id="58" name="TextBox 57"/>
          <p:cNvSpPr txBox="1"/>
          <p:nvPr/>
        </p:nvSpPr>
        <p:spPr>
          <a:xfrm>
            <a:off x="1433201" y="2057584"/>
            <a:ext cx="1680779" cy="1384995"/>
          </a:xfrm>
          <a:prstGeom prst="rect">
            <a:avLst/>
          </a:prstGeom>
          <a:noFill/>
        </p:spPr>
        <p:txBody>
          <a:bodyPr wrap="square" lIns="91439" tIns="45719" rIns="91439" bIns="45719" rtlCol="0">
            <a:normAutofit/>
          </a:bodyPr>
          <a:lstStyle/>
          <a:p>
            <a:pPr algn="ctr"/>
            <a:r>
              <a:rPr lang="en-US" sz="1200" b="1" dirty="0">
                <a:solidFill>
                  <a:schemeClr val="bg2"/>
                </a:solidFill>
              </a:rPr>
              <a:t>What pilot/preliminary data supports your proposed project? </a:t>
            </a:r>
          </a:p>
          <a:p>
            <a:pPr algn="ctr"/>
            <a:endParaRPr lang="en-US" sz="1200" b="1" dirty="0">
              <a:solidFill>
                <a:schemeClr val="bg2"/>
              </a:solidFill>
            </a:endParaRPr>
          </a:p>
        </p:txBody>
      </p:sp>
      <p:sp>
        <p:nvSpPr>
          <p:cNvPr id="59" name="TextBox 58"/>
          <p:cNvSpPr txBox="1"/>
          <p:nvPr/>
        </p:nvSpPr>
        <p:spPr>
          <a:xfrm>
            <a:off x="3808436" y="1990397"/>
            <a:ext cx="1680779" cy="1384995"/>
          </a:xfrm>
          <a:prstGeom prst="rect">
            <a:avLst/>
          </a:prstGeom>
          <a:noFill/>
        </p:spPr>
        <p:txBody>
          <a:bodyPr wrap="square" lIns="91439" tIns="45719" rIns="91439" bIns="45719" rtlCol="0">
            <a:normAutofit/>
          </a:bodyPr>
          <a:lstStyle/>
          <a:p>
            <a:pPr algn="ctr"/>
            <a:r>
              <a:rPr lang="en-US" sz="1200" b="1" dirty="0">
                <a:solidFill>
                  <a:schemeClr val="bg2"/>
                </a:solidFill>
              </a:rPr>
              <a:t>What credibility/relevant experience/expertise do you and your team bring to the project? </a:t>
            </a:r>
          </a:p>
          <a:p>
            <a:pPr algn="ctr"/>
            <a:endParaRPr lang="en-US" sz="1200" b="1" dirty="0">
              <a:solidFill>
                <a:schemeClr val="bg2"/>
              </a:solidFill>
            </a:endParaRPr>
          </a:p>
        </p:txBody>
      </p:sp>
      <p:sp>
        <p:nvSpPr>
          <p:cNvPr id="60" name="TextBox 59"/>
          <p:cNvSpPr txBox="1"/>
          <p:nvPr/>
        </p:nvSpPr>
        <p:spPr>
          <a:xfrm>
            <a:off x="3894141" y="4164891"/>
            <a:ext cx="1680779" cy="1384995"/>
          </a:xfrm>
          <a:prstGeom prst="rect">
            <a:avLst/>
          </a:prstGeom>
          <a:noFill/>
        </p:spPr>
        <p:txBody>
          <a:bodyPr wrap="square" lIns="91439" tIns="45719" rIns="91439" bIns="45719" rtlCol="0">
            <a:normAutofit/>
          </a:bodyPr>
          <a:lstStyle/>
          <a:p>
            <a:pPr algn="ctr"/>
            <a:r>
              <a:rPr lang="en-US" sz="1200" b="1" dirty="0">
                <a:solidFill>
                  <a:schemeClr val="bg2"/>
                </a:solidFill>
              </a:rPr>
              <a:t>How does your previous research, publications, teaching, conference presentations, etc. support your credibility and research? </a:t>
            </a:r>
          </a:p>
          <a:p>
            <a:pPr algn="ctr"/>
            <a:endParaRPr lang="en-US" sz="1200" b="1" dirty="0">
              <a:solidFill>
                <a:schemeClr val="bg2"/>
              </a:solidFill>
            </a:endParaRPr>
          </a:p>
        </p:txBody>
      </p:sp>
      <p:sp>
        <p:nvSpPr>
          <p:cNvPr id="61" name="TextBox 60"/>
          <p:cNvSpPr txBox="1"/>
          <p:nvPr/>
        </p:nvSpPr>
        <p:spPr>
          <a:xfrm>
            <a:off x="1262142" y="4229005"/>
            <a:ext cx="1680779" cy="1384995"/>
          </a:xfrm>
          <a:prstGeom prst="rect">
            <a:avLst/>
          </a:prstGeom>
          <a:noFill/>
        </p:spPr>
        <p:txBody>
          <a:bodyPr wrap="square" lIns="91439" tIns="45719" rIns="91439" bIns="45719" rtlCol="0">
            <a:normAutofit/>
          </a:bodyPr>
          <a:lstStyle/>
          <a:p>
            <a:pPr algn="ctr"/>
            <a:r>
              <a:rPr lang="en-US" sz="1200" b="1" dirty="0">
                <a:solidFill>
                  <a:schemeClr val="bg2"/>
                </a:solidFill>
              </a:rPr>
              <a:t>What type of infrastructure (facility resources) supports your project? </a:t>
            </a:r>
          </a:p>
          <a:p>
            <a:pPr algn="ctr"/>
            <a:endParaRPr lang="en-US" sz="1200" b="1" dirty="0">
              <a:solidFill>
                <a:schemeClr val="bg2"/>
              </a:solidFill>
            </a:endParaRPr>
          </a:p>
        </p:txBody>
      </p:sp>
      <p:sp>
        <p:nvSpPr>
          <p:cNvPr id="62" name="TextBox 61"/>
          <p:cNvSpPr txBox="1"/>
          <p:nvPr/>
        </p:nvSpPr>
        <p:spPr>
          <a:xfrm>
            <a:off x="5126478" y="693102"/>
            <a:ext cx="6397798" cy="830997"/>
          </a:xfrm>
          <a:prstGeom prst="rect">
            <a:avLst/>
          </a:prstGeom>
          <a:noFill/>
        </p:spPr>
        <p:txBody>
          <a:bodyPr wrap="square" lIns="91439" tIns="45719" rIns="91439" bIns="45719" rtlCol="0">
            <a:noAutofit/>
          </a:bodyPr>
          <a:lstStyle/>
          <a:p>
            <a:pPr algn="r"/>
            <a:r>
              <a:rPr lang="en-US" sz="4400" b="1" dirty="0">
                <a:solidFill>
                  <a:schemeClr val="tx1">
                    <a:lumMod val="65000"/>
                    <a:lumOff val="35000"/>
                  </a:schemeClr>
                </a:solidFill>
              </a:rPr>
              <a:t>Consider Feasibility: Preliminary Work</a:t>
            </a:r>
          </a:p>
        </p:txBody>
      </p:sp>
      <p:sp>
        <p:nvSpPr>
          <p:cNvPr id="63" name="TextBox 62"/>
          <p:cNvSpPr txBox="1"/>
          <p:nvPr/>
        </p:nvSpPr>
        <p:spPr>
          <a:xfrm>
            <a:off x="6858573" y="2602481"/>
            <a:ext cx="4849561" cy="2852063"/>
          </a:xfrm>
          <a:prstGeom prst="rect">
            <a:avLst/>
          </a:prstGeom>
          <a:noFill/>
        </p:spPr>
        <p:txBody>
          <a:bodyPr wrap="square" lIns="91439" tIns="45719" rIns="91439" bIns="45719" rtlCol="0">
            <a:normAutofit/>
          </a:bodyPr>
          <a:lstStyle/>
          <a:p>
            <a:pPr algn="just">
              <a:spcBef>
                <a:spcPts val="1200"/>
              </a:spcBef>
            </a:pPr>
            <a:r>
              <a:rPr lang="en-US" sz="2400" dirty="0">
                <a:solidFill>
                  <a:schemeClr val="tx1">
                    <a:lumMod val="85000"/>
                    <a:lumOff val="15000"/>
                  </a:schemeClr>
                </a:solidFill>
              </a:rPr>
              <a:t>In your proposal, address your project’s proof-of-concept and those preliminary steps that demonstrate your relevant experience and the feasibility of your proposed research. </a:t>
            </a: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spTree>
    <p:extLst>
      <p:ext uri="{BB962C8B-B14F-4D97-AF65-F5344CB8AC3E}">
        <p14:creationId xmlns:p14="http://schemas.microsoft.com/office/powerpoint/2010/main" val="9645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par>
                          <p:cTn id="42" fill="hold">
                            <p:stCondLst>
                              <p:cond delay="5000"/>
                            </p:stCondLst>
                            <p:childTnLst>
                              <p:par>
                                <p:cTn id="43" presetID="6" presetClass="entr" presetSubtype="16"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in)">
                                      <p:cBhvr>
                                        <p:cTn id="4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p:bldP spid="59" grpId="0"/>
      <p:bldP spid="60" grpId="0"/>
      <p:bldP spid="61"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26" y="113128"/>
            <a:ext cx="7801268" cy="636072"/>
          </a:xfrm>
          <a:prstGeom prst="rect">
            <a:avLst/>
          </a:prstGeom>
          <a:noFill/>
        </p:spPr>
        <p:txBody>
          <a:bodyPr wrap="square" lIns="121917" tIns="60959" rIns="121917" bIns="60959" rtlCol="0">
            <a:normAutofit/>
          </a:bodyPr>
          <a:lstStyle>
            <a:defPPr>
              <a:defRPr lang="en-US"/>
            </a:defPPr>
            <a:lvl1pPr>
              <a:defRPr sz="2500" b="1">
                <a:solidFill>
                  <a:schemeClr val="tx1">
                    <a:lumMod val="65000"/>
                    <a:lumOff val="35000"/>
                  </a:schemeClr>
                </a:solidFill>
              </a:defRPr>
            </a:lvl1pPr>
          </a:lstStyle>
          <a:p>
            <a:pPr defTabSz="950928"/>
            <a:r>
              <a:rPr lang="en-US" sz="3333" dirty="0">
                <a:solidFill>
                  <a:srgbClr val="000000">
                    <a:lumMod val="65000"/>
                    <a:lumOff val="35000"/>
                  </a:srgbClr>
                </a:solidFill>
              </a:rPr>
              <a:t>Contact your Department or College URA</a:t>
            </a:r>
          </a:p>
        </p:txBody>
      </p:sp>
      <p:grpSp>
        <p:nvGrpSpPr>
          <p:cNvPr id="9" name="Group 8">
            <a:extLst>
              <a:ext uri="{FF2B5EF4-FFF2-40B4-BE49-F238E27FC236}">
                <a16:creationId xmlns:a16="http://schemas.microsoft.com/office/drawing/2014/main" id="{EEBF7735-3BEC-4C4C-84B6-F0534B4FD894}"/>
              </a:ext>
            </a:extLst>
          </p:cNvPr>
          <p:cNvGrpSpPr/>
          <p:nvPr/>
        </p:nvGrpSpPr>
        <p:grpSpPr>
          <a:xfrm>
            <a:off x="8708238" y="1468498"/>
            <a:ext cx="1808436" cy="1287772"/>
            <a:chOff x="3866449" y="1107785"/>
            <a:chExt cx="1356327" cy="965829"/>
          </a:xfrm>
        </p:grpSpPr>
        <p:sp>
          <p:nvSpPr>
            <p:cNvPr id="130" name="Freeform 129"/>
            <p:cNvSpPr>
              <a:spLocks noChangeArrowheads="1"/>
            </p:cNvSpPr>
            <p:nvPr/>
          </p:nvSpPr>
          <p:spPr bwMode="auto">
            <a:xfrm>
              <a:off x="3866449" y="1107785"/>
              <a:ext cx="1356327" cy="965829"/>
            </a:xfrm>
            <a:custGeom>
              <a:avLst/>
              <a:gdLst>
                <a:gd name="T0" fmla="*/ 2297 w 2298"/>
                <a:gd name="T1" fmla="*/ 1634 h 1635"/>
                <a:gd name="T2" fmla="*/ 2297 w 2298"/>
                <a:gd name="T3" fmla="*/ 1634 h 1635"/>
                <a:gd name="T4" fmla="*/ 1531 w 2298"/>
                <a:gd name="T5" fmla="*/ 229 h 1635"/>
                <a:gd name="T6" fmla="*/ 1148 w 2298"/>
                <a:gd name="T7" fmla="*/ 0 h 1635"/>
                <a:gd name="T8" fmla="*/ 765 w 2298"/>
                <a:gd name="T9" fmla="*/ 229 h 1635"/>
                <a:gd name="T10" fmla="*/ 0 w 2298"/>
                <a:gd name="T11" fmla="*/ 1634 h 1635"/>
                <a:gd name="T12" fmla="*/ 1123 w 2298"/>
                <a:gd name="T13" fmla="*/ 1634 h 1635"/>
                <a:gd name="T14" fmla="*/ 1200 w 2298"/>
                <a:gd name="T15" fmla="*/ 1634 h 1635"/>
                <a:gd name="T16" fmla="*/ 2297 w 2298"/>
                <a:gd name="T17" fmla="*/ 1634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8" h="1635">
                  <a:moveTo>
                    <a:pt x="2297" y="1634"/>
                  </a:moveTo>
                  <a:lnTo>
                    <a:pt x="2297" y="1634"/>
                  </a:lnTo>
                  <a:cubicBezTo>
                    <a:pt x="1531" y="229"/>
                    <a:pt x="1531" y="229"/>
                    <a:pt x="1531" y="229"/>
                  </a:cubicBezTo>
                  <a:cubicBezTo>
                    <a:pt x="1455" y="76"/>
                    <a:pt x="1302" y="0"/>
                    <a:pt x="1148" y="0"/>
                  </a:cubicBezTo>
                  <a:cubicBezTo>
                    <a:pt x="996" y="0"/>
                    <a:pt x="842" y="76"/>
                    <a:pt x="765" y="229"/>
                  </a:cubicBezTo>
                  <a:cubicBezTo>
                    <a:pt x="0" y="1634"/>
                    <a:pt x="0" y="1634"/>
                    <a:pt x="0" y="1634"/>
                  </a:cubicBezTo>
                  <a:cubicBezTo>
                    <a:pt x="1123" y="1634"/>
                    <a:pt x="1123" y="1634"/>
                    <a:pt x="1123" y="1634"/>
                  </a:cubicBezTo>
                  <a:cubicBezTo>
                    <a:pt x="1200" y="1634"/>
                    <a:pt x="1200" y="1634"/>
                    <a:pt x="1200" y="1634"/>
                  </a:cubicBezTo>
                  <a:lnTo>
                    <a:pt x="2297" y="1634"/>
                  </a:lnTo>
                </a:path>
              </a:pathLst>
            </a:custGeom>
            <a:gradFill flip="none" rotWithShape="1">
              <a:gsLst>
                <a:gs pos="0">
                  <a:schemeClr val="accent2">
                    <a:lumMod val="75000"/>
                  </a:schemeClr>
                </a:gs>
                <a:gs pos="48000">
                  <a:schemeClr val="accent2"/>
                </a:gs>
                <a:gs pos="100000">
                  <a:schemeClr val="accent2">
                    <a:lumMod val="60000"/>
                    <a:lumOff val="40000"/>
                  </a:schemeClr>
                </a:gs>
              </a:gsLst>
              <a:lin ang="16200000" scaled="1"/>
              <a:tileRect/>
            </a:gradFill>
            <a:ln>
              <a:solidFill>
                <a:schemeClr val="bg1"/>
              </a:solidFill>
            </a:ln>
            <a:effectLst>
              <a:outerShdw blurRad="50800" dist="38100" dir="2700000" algn="tl" rotWithShape="0">
                <a:prstClr val="black">
                  <a:alpha val="40000"/>
                </a:prstClr>
              </a:outerShdw>
            </a:effectLst>
          </p:spPr>
          <p:txBody>
            <a:bodyPr wrap="none" anchor="ctr">
              <a:normAutofit/>
            </a:bodyPr>
            <a:lstStyle/>
            <a:p>
              <a:pPr defTabSz="950928"/>
              <a:endParaRPr lang="en-US" sz="1867">
                <a:solidFill>
                  <a:srgbClr val="000000"/>
                </a:solidFill>
              </a:endParaRPr>
            </a:p>
          </p:txBody>
        </p:sp>
        <p:sp>
          <p:nvSpPr>
            <p:cNvPr id="135" name="Text Box 107"/>
            <p:cNvSpPr txBox="1">
              <a:spLocks noChangeArrowheads="1"/>
            </p:cNvSpPr>
            <p:nvPr/>
          </p:nvSpPr>
          <p:spPr bwMode="auto">
            <a:xfrm>
              <a:off x="4192589" y="1343438"/>
              <a:ext cx="726401" cy="27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6287" rIns="0" bIns="0">
              <a:normAutofit fontScale="47500" lnSpcReduction="20000"/>
            </a:bodyPr>
            <a:lstStyle/>
            <a:p>
              <a:pPr algn="ctr" defTabSz="950928">
                <a:lnSpc>
                  <a:spcPct val="88000"/>
                </a:lnSpc>
              </a:pPr>
              <a:r>
                <a:rPr lang="en-US" altLang="x-none" sz="5867" dirty="0">
                  <a:solidFill>
                    <a:srgbClr val="FFFFFF"/>
                  </a:solidFill>
                  <a:latin typeface="Squada One" charset="0"/>
                  <a:ea typeface="Squada One" charset="0"/>
                  <a:cs typeface="Squada One" charset="0"/>
                </a:rPr>
                <a:t>01</a:t>
              </a:r>
            </a:p>
          </p:txBody>
        </p:sp>
      </p:grpSp>
      <p:grpSp>
        <p:nvGrpSpPr>
          <p:cNvPr id="7" name="Group 6">
            <a:extLst>
              <a:ext uri="{FF2B5EF4-FFF2-40B4-BE49-F238E27FC236}">
                <a16:creationId xmlns:a16="http://schemas.microsoft.com/office/drawing/2014/main" id="{111A835F-7F10-4837-907C-9FA8C27997C1}"/>
              </a:ext>
            </a:extLst>
          </p:cNvPr>
          <p:cNvGrpSpPr/>
          <p:nvPr/>
        </p:nvGrpSpPr>
        <p:grpSpPr>
          <a:xfrm>
            <a:off x="7941124" y="2815280"/>
            <a:ext cx="1648768" cy="1367608"/>
            <a:chOff x="3291115" y="2117872"/>
            <a:chExt cx="1236576" cy="1025706"/>
          </a:xfrm>
        </p:grpSpPr>
        <p:sp>
          <p:nvSpPr>
            <p:cNvPr id="129" name="Freeform 128"/>
            <p:cNvSpPr>
              <a:spLocks noChangeArrowheads="1"/>
            </p:cNvSpPr>
            <p:nvPr/>
          </p:nvSpPr>
          <p:spPr bwMode="auto">
            <a:xfrm>
              <a:off x="3291115" y="2117872"/>
              <a:ext cx="1236576" cy="1025706"/>
            </a:xfrm>
            <a:custGeom>
              <a:avLst/>
              <a:gdLst>
                <a:gd name="T0" fmla="*/ 2094 w 2095"/>
                <a:gd name="T1" fmla="*/ 1736 h 1737"/>
                <a:gd name="T2" fmla="*/ 2094 w 2095"/>
                <a:gd name="T3" fmla="*/ 0 h 1737"/>
                <a:gd name="T4" fmla="*/ 945 w 2095"/>
                <a:gd name="T5" fmla="*/ 0 h 1737"/>
                <a:gd name="T6" fmla="*/ 0 w 2095"/>
                <a:gd name="T7" fmla="*/ 1736 h 1737"/>
                <a:gd name="T8" fmla="*/ 1123 w 2095"/>
                <a:gd name="T9" fmla="*/ 1736 h 1737"/>
                <a:gd name="T10" fmla="*/ 1200 w 2095"/>
                <a:gd name="T11" fmla="*/ 1736 h 1737"/>
                <a:gd name="T12" fmla="*/ 2094 w 2095"/>
                <a:gd name="T13" fmla="*/ 1736 h 1737"/>
              </a:gdLst>
              <a:ahLst/>
              <a:cxnLst>
                <a:cxn ang="0">
                  <a:pos x="T0" y="T1"/>
                </a:cxn>
                <a:cxn ang="0">
                  <a:pos x="T2" y="T3"/>
                </a:cxn>
                <a:cxn ang="0">
                  <a:pos x="T4" y="T5"/>
                </a:cxn>
                <a:cxn ang="0">
                  <a:pos x="T6" y="T7"/>
                </a:cxn>
                <a:cxn ang="0">
                  <a:pos x="T8" y="T9"/>
                </a:cxn>
                <a:cxn ang="0">
                  <a:pos x="T10" y="T11"/>
                </a:cxn>
                <a:cxn ang="0">
                  <a:pos x="T12" y="T13"/>
                </a:cxn>
              </a:cxnLst>
              <a:rect l="0" t="0" r="r" b="b"/>
              <a:pathLst>
                <a:path w="2095" h="1737">
                  <a:moveTo>
                    <a:pt x="2094" y="1736"/>
                  </a:moveTo>
                  <a:lnTo>
                    <a:pt x="2094" y="0"/>
                  </a:lnTo>
                  <a:lnTo>
                    <a:pt x="945" y="0"/>
                  </a:lnTo>
                  <a:lnTo>
                    <a:pt x="0" y="1736"/>
                  </a:lnTo>
                  <a:lnTo>
                    <a:pt x="1123" y="1736"/>
                  </a:lnTo>
                  <a:lnTo>
                    <a:pt x="1200" y="1736"/>
                  </a:lnTo>
                  <a:lnTo>
                    <a:pt x="2094" y="1736"/>
                  </a:lnTo>
                </a:path>
              </a:pathLst>
            </a:custGeom>
            <a:gradFill flip="none" rotWithShape="1">
              <a:gsLst>
                <a:gs pos="0">
                  <a:schemeClr val="accent3">
                    <a:lumMod val="75000"/>
                  </a:schemeClr>
                </a:gs>
                <a:gs pos="48000">
                  <a:schemeClr val="accent3"/>
                </a:gs>
                <a:gs pos="100000">
                  <a:schemeClr val="accent3">
                    <a:lumMod val="60000"/>
                    <a:lumOff val="40000"/>
                  </a:schemeClr>
                </a:gs>
              </a:gsLst>
              <a:lin ang="16200000" scaled="1"/>
              <a:tileRect/>
            </a:gradFill>
            <a:ln>
              <a:solidFill>
                <a:schemeClr val="bg1"/>
              </a:solidFill>
            </a:ln>
            <a:effectLst>
              <a:outerShdw blurRad="50800" dist="38100" dir="2700000" algn="tl" rotWithShape="0">
                <a:prstClr val="black">
                  <a:alpha val="40000"/>
                </a:prstClr>
              </a:outerShdw>
            </a:effectLst>
          </p:spPr>
          <p:txBody>
            <a:bodyPr wrap="none" anchor="ctr">
              <a:normAutofit/>
            </a:bodyPr>
            <a:lstStyle/>
            <a:p>
              <a:pPr defTabSz="950928"/>
              <a:endParaRPr lang="en-US" sz="1867">
                <a:solidFill>
                  <a:srgbClr val="000000"/>
                </a:solidFill>
              </a:endParaRPr>
            </a:p>
          </p:txBody>
        </p:sp>
        <p:sp>
          <p:nvSpPr>
            <p:cNvPr id="142" name="Text Box 107"/>
            <p:cNvSpPr txBox="1">
              <a:spLocks noChangeArrowheads="1"/>
            </p:cNvSpPr>
            <p:nvPr/>
          </p:nvSpPr>
          <p:spPr bwMode="auto">
            <a:xfrm>
              <a:off x="3706885" y="2353361"/>
              <a:ext cx="726401" cy="27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6287" rIns="0" bIns="0">
              <a:normAutofit fontScale="47500" lnSpcReduction="20000"/>
            </a:bodyPr>
            <a:lstStyle/>
            <a:p>
              <a:pPr algn="ctr" defTabSz="950928">
                <a:lnSpc>
                  <a:spcPct val="88000"/>
                </a:lnSpc>
              </a:pPr>
              <a:r>
                <a:rPr lang="en-US" altLang="x-none" sz="5867" dirty="0">
                  <a:solidFill>
                    <a:srgbClr val="FFFFFF"/>
                  </a:solidFill>
                  <a:latin typeface="Squada One" charset="0"/>
                  <a:ea typeface="Squada One" charset="0"/>
                  <a:cs typeface="Squada One" charset="0"/>
                </a:rPr>
                <a:t>02</a:t>
              </a:r>
            </a:p>
          </p:txBody>
        </p:sp>
      </p:grpSp>
      <p:grpSp>
        <p:nvGrpSpPr>
          <p:cNvPr id="8" name="Group 7">
            <a:extLst>
              <a:ext uri="{FF2B5EF4-FFF2-40B4-BE49-F238E27FC236}">
                <a16:creationId xmlns:a16="http://schemas.microsoft.com/office/drawing/2014/main" id="{C5F571CC-E42E-439A-B147-7754EC1D82B3}"/>
              </a:ext>
            </a:extLst>
          </p:cNvPr>
          <p:cNvGrpSpPr/>
          <p:nvPr/>
        </p:nvGrpSpPr>
        <p:grpSpPr>
          <a:xfrm>
            <a:off x="9652373" y="2815280"/>
            <a:ext cx="1627939" cy="1367608"/>
            <a:chOff x="4574551" y="2117872"/>
            <a:chExt cx="1220954" cy="1025706"/>
          </a:xfrm>
        </p:grpSpPr>
        <p:sp>
          <p:nvSpPr>
            <p:cNvPr id="131" name="Freeform 130"/>
            <p:cNvSpPr>
              <a:spLocks noChangeArrowheads="1"/>
            </p:cNvSpPr>
            <p:nvPr/>
          </p:nvSpPr>
          <p:spPr bwMode="auto">
            <a:xfrm>
              <a:off x="4574551" y="2117872"/>
              <a:ext cx="1220954" cy="1025706"/>
            </a:xfrm>
            <a:custGeom>
              <a:avLst/>
              <a:gdLst>
                <a:gd name="T0" fmla="*/ 867 w 2069"/>
                <a:gd name="T1" fmla="*/ 1736 h 1737"/>
                <a:gd name="T2" fmla="*/ 944 w 2069"/>
                <a:gd name="T3" fmla="*/ 1736 h 1737"/>
                <a:gd name="T4" fmla="*/ 2068 w 2069"/>
                <a:gd name="T5" fmla="*/ 1736 h 1737"/>
                <a:gd name="T6" fmla="*/ 1148 w 2069"/>
                <a:gd name="T7" fmla="*/ 0 h 1737"/>
                <a:gd name="T8" fmla="*/ 0 w 2069"/>
                <a:gd name="T9" fmla="*/ 0 h 1737"/>
                <a:gd name="T10" fmla="*/ 0 w 2069"/>
                <a:gd name="T11" fmla="*/ 1736 h 1737"/>
                <a:gd name="T12" fmla="*/ 867 w 2069"/>
                <a:gd name="T13" fmla="*/ 1736 h 1737"/>
              </a:gdLst>
              <a:ahLst/>
              <a:cxnLst>
                <a:cxn ang="0">
                  <a:pos x="T0" y="T1"/>
                </a:cxn>
                <a:cxn ang="0">
                  <a:pos x="T2" y="T3"/>
                </a:cxn>
                <a:cxn ang="0">
                  <a:pos x="T4" y="T5"/>
                </a:cxn>
                <a:cxn ang="0">
                  <a:pos x="T6" y="T7"/>
                </a:cxn>
                <a:cxn ang="0">
                  <a:pos x="T8" y="T9"/>
                </a:cxn>
                <a:cxn ang="0">
                  <a:pos x="T10" y="T11"/>
                </a:cxn>
                <a:cxn ang="0">
                  <a:pos x="T12" y="T13"/>
                </a:cxn>
              </a:cxnLst>
              <a:rect l="0" t="0" r="r" b="b"/>
              <a:pathLst>
                <a:path w="2069" h="1737">
                  <a:moveTo>
                    <a:pt x="867" y="1736"/>
                  </a:moveTo>
                  <a:lnTo>
                    <a:pt x="944" y="1736"/>
                  </a:lnTo>
                  <a:lnTo>
                    <a:pt x="2068" y="1736"/>
                  </a:lnTo>
                  <a:lnTo>
                    <a:pt x="1148" y="0"/>
                  </a:lnTo>
                  <a:lnTo>
                    <a:pt x="0" y="0"/>
                  </a:lnTo>
                  <a:lnTo>
                    <a:pt x="0" y="1736"/>
                  </a:lnTo>
                  <a:lnTo>
                    <a:pt x="867" y="1736"/>
                  </a:lnTo>
                </a:path>
              </a:pathLst>
            </a:custGeom>
            <a:gradFill flip="none" rotWithShape="1">
              <a:gsLst>
                <a:gs pos="0">
                  <a:schemeClr val="accent4">
                    <a:lumMod val="75000"/>
                  </a:schemeClr>
                </a:gs>
                <a:gs pos="48000">
                  <a:schemeClr val="accent4"/>
                </a:gs>
                <a:gs pos="100000">
                  <a:schemeClr val="accent4">
                    <a:lumMod val="40000"/>
                    <a:lumOff val="60000"/>
                  </a:schemeClr>
                </a:gs>
              </a:gsLst>
              <a:lin ang="16200000" scaled="1"/>
              <a:tileRect/>
            </a:gradFill>
            <a:ln>
              <a:solidFill>
                <a:schemeClr val="bg1"/>
              </a:solidFill>
            </a:ln>
            <a:effectLst>
              <a:outerShdw blurRad="50800" dist="38100" dir="2700000" algn="tl" rotWithShape="0">
                <a:prstClr val="black">
                  <a:alpha val="40000"/>
                </a:prstClr>
              </a:outerShdw>
            </a:effectLst>
          </p:spPr>
          <p:txBody>
            <a:bodyPr wrap="none" anchor="ctr">
              <a:normAutofit/>
            </a:bodyPr>
            <a:lstStyle/>
            <a:p>
              <a:pPr defTabSz="950928"/>
              <a:endParaRPr lang="en-US" sz="1867">
                <a:solidFill>
                  <a:srgbClr val="000000"/>
                </a:solidFill>
              </a:endParaRPr>
            </a:p>
          </p:txBody>
        </p:sp>
        <p:sp>
          <p:nvSpPr>
            <p:cNvPr id="143" name="Text Box 107"/>
            <p:cNvSpPr txBox="1">
              <a:spLocks noChangeArrowheads="1"/>
            </p:cNvSpPr>
            <p:nvPr/>
          </p:nvSpPr>
          <p:spPr bwMode="auto">
            <a:xfrm>
              <a:off x="4666979" y="2353435"/>
              <a:ext cx="726401" cy="27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6287" rIns="0" bIns="0">
              <a:normAutofit fontScale="47500" lnSpcReduction="20000"/>
            </a:bodyPr>
            <a:lstStyle/>
            <a:p>
              <a:pPr algn="ctr" defTabSz="950928">
                <a:lnSpc>
                  <a:spcPct val="88000"/>
                </a:lnSpc>
              </a:pPr>
              <a:r>
                <a:rPr lang="en-US" altLang="x-none" sz="5867" dirty="0">
                  <a:solidFill>
                    <a:srgbClr val="FFFFFF"/>
                  </a:solidFill>
                  <a:latin typeface="Squada One" charset="0"/>
                  <a:ea typeface="Squada One" charset="0"/>
                  <a:cs typeface="Squada One" charset="0"/>
                </a:rPr>
                <a:t>03</a:t>
              </a:r>
            </a:p>
          </p:txBody>
        </p:sp>
      </p:grpSp>
      <p:grpSp>
        <p:nvGrpSpPr>
          <p:cNvPr id="6" name="Group 5">
            <a:extLst>
              <a:ext uri="{FF2B5EF4-FFF2-40B4-BE49-F238E27FC236}">
                <a16:creationId xmlns:a16="http://schemas.microsoft.com/office/drawing/2014/main" id="{5EB25702-AD2D-41BE-91BD-D9F4D9D70BC8}"/>
              </a:ext>
            </a:extLst>
          </p:cNvPr>
          <p:cNvGrpSpPr/>
          <p:nvPr/>
        </p:nvGrpSpPr>
        <p:grpSpPr>
          <a:xfrm>
            <a:off x="7399637" y="4241897"/>
            <a:ext cx="1426617" cy="1305129"/>
            <a:chOff x="2884998" y="3187833"/>
            <a:chExt cx="1069963" cy="978847"/>
          </a:xfrm>
        </p:grpSpPr>
        <p:sp>
          <p:nvSpPr>
            <p:cNvPr id="132" name="Freeform 131"/>
            <p:cNvSpPr>
              <a:spLocks noChangeArrowheads="1"/>
            </p:cNvSpPr>
            <p:nvPr/>
          </p:nvSpPr>
          <p:spPr bwMode="auto">
            <a:xfrm>
              <a:off x="2884998" y="3187833"/>
              <a:ext cx="1069963" cy="978847"/>
            </a:xfrm>
            <a:custGeom>
              <a:avLst/>
              <a:gdLst>
                <a:gd name="T0" fmla="*/ 76 w 1813"/>
                <a:gd name="T1" fmla="*/ 1046 h 1660"/>
                <a:gd name="T2" fmla="*/ 76 w 1813"/>
                <a:gd name="T3" fmla="*/ 1046 h 1660"/>
                <a:gd name="T4" fmla="*/ 102 w 1813"/>
                <a:gd name="T5" fmla="*/ 1455 h 1660"/>
                <a:gd name="T6" fmla="*/ 459 w 1813"/>
                <a:gd name="T7" fmla="*/ 1659 h 1660"/>
                <a:gd name="T8" fmla="*/ 1812 w 1813"/>
                <a:gd name="T9" fmla="*/ 1659 h 1660"/>
                <a:gd name="T10" fmla="*/ 1812 w 1813"/>
                <a:gd name="T11" fmla="*/ 0 h 1660"/>
                <a:gd name="T12" fmla="*/ 638 w 1813"/>
                <a:gd name="T13" fmla="*/ 0 h 1660"/>
                <a:gd name="T14" fmla="*/ 76 w 1813"/>
                <a:gd name="T15" fmla="*/ 1046 h 16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3" h="1660">
                  <a:moveTo>
                    <a:pt x="76" y="1046"/>
                  </a:moveTo>
                  <a:lnTo>
                    <a:pt x="76" y="1046"/>
                  </a:lnTo>
                  <a:cubicBezTo>
                    <a:pt x="0" y="1174"/>
                    <a:pt x="26" y="1327"/>
                    <a:pt x="102" y="1455"/>
                  </a:cubicBezTo>
                  <a:cubicBezTo>
                    <a:pt x="178" y="1583"/>
                    <a:pt x="307" y="1659"/>
                    <a:pt x="459" y="1659"/>
                  </a:cubicBezTo>
                  <a:cubicBezTo>
                    <a:pt x="1812" y="1659"/>
                    <a:pt x="1812" y="1659"/>
                    <a:pt x="1812" y="1659"/>
                  </a:cubicBezTo>
                  <a:cubicBezTo>
                    <a:pt x="1812" y="0"/>
                    <a:pt x="1812" y="0"/>
                    <a:pt x="1812" y="0"/>
                  </a:cubicBezTo>
                  <a:cubicBezTo>
                    <a:pt x="638" y="0"/>
                    <a:pt x="638" y="0"/>
                    <a:pt x="638" y="0"/>
                  </a:cubicBezTo>
                  <a:lnTo>
                    <a:pt x="76" y="1046"/>
                  </a:lnTo>
                </a:path>
              </a:pathLst>
            </a:custGeom>
            <a:gradFill flip="none" rotWithShape="1">
              <a:gsLst>
                <a:gs pos="0">
                  <a:schemeClr val="accent1">
                    <a:lumMod val="75000"/>
                  </a:schemeClr>
                </a:gs>
                <a:gs pos="48000">
                  <a:schemeClr val="accent1"/>
                </a:gs>
                <a:gs pos="100000">
                  <a:schemeClr val="accent1">
                    <a:lumMod val="60000"/>
                    <a:lumOff val="40000"/>
                  </a:schemeClr>
                </a:gs>
              </a:gsLst>
              <a:lin ang="16200000" scaled="1"/>
              <a:tileRect/>
            </a:gradFill>
            <a:ln>
              <a:solidFill>
                <a:schemeClr val="bg1"/>
              </a:solidFill>
            </a:ln>
            <a:effectLst>
              <a:outerShdw blurRad="50800" dist="38100" dir="2700000" algn="tl" rotWithShape="0">
                <a:prstClr val="black">
                  <a:alpha val="40000"/>
                </a:prstClr>
              </a:outerShdw>
            </a:effectLst>
          </p:spPr>
          <p:txBody>
            <a:bodyPr wrap="none" anchor="ctr">
              <a:normAutofit/>
            </a:bodyPr>
            <a:lstStyle/>
            <a:p>
              <a:pPr defTabSz="950928"/>
              <a:endParaRPr lang="en-US" sz="1867">
                <a:solidFill>
                  <a:srgbClr val="000000"/>
                </a:solidFill>
              </a:endParaRPr>
            </a:p>
          </p:txBody>
        </p:sp>
        <p:sp>
          <p:nvSpPr>
            <p:cNvPr id="144" name="Text Box 107"/>
            <p:cNvSpPr txBox="1">
              <a:spLocks noChangeArrowheads="1"/>
            </p:cNvSpPr>
            <p:nvPr/>
          </p:nvSpPr>
          <p:spPr bwMode="auto">
            <a:xfrm>
              <a:off x="3177602" y="3399933"/>
              <a:ext cx="726401" cy="27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6287" rIns="0" bIns="0">
              <a:normAutofit fontScale="47500" lnSpcReduction="20000"/>
            </a:bodyPr>
            <a:lstStyle/>
            <a:p>
              <a:pPr algn="ctr" defTabSz="950928">
                <a:lnSpc>
                  <a:spcPct val="88000"/>
                </a:lnSpc>
              </a:pPr>
              <a:r>
                <a:rPr lang="en-US" altLang="x-none" sz="5867" dirty="0">
                  <a:solidFill>
                    <a:srgbClr val="FFFFFF"/>
                  </a:solidFill>
                  <a:latin typeface="Squada One" charset="0"/>
                  <a:ea typeface="Squada One" charset="0"/>
                  <a:cs typeface="Squada One" charset="0"/>
                </a:rPr>
                <a:t>04</a:t>
              </a:r>
            </a:p>
          </p:txBody>
        </p:sp>
      </p:grpSp>
      <p:grpSp>
        <p:nvGrpSpPr>
          <p:cNvPr id="5" name="Group 4">
            <a:extLst>
              <a:ext uri="{FF2B5EF4-FFF2-40B4-BE49-F238E27FC236}">
                <a16:creationId xmlns:a16="http://schemas.microsoft.com/office/drawing/2014/main" id="{3EFBE251-B638-406E-8CC1-7D6226847170}"/>
              </a:ext>
            </a:extLst>
          </p:cNvPr>
          <p:cNvGrpSpPr/>
          <p:nvPr/>
        </p:nvGrpSpPr>
        <p:grpSpPr>
          <a:xfrm>
            <a:off x="8888733" y="4241897"/>
            <a:ext cx="1447443" cy="1305129"/>
            <a:chOff x="4001821" y="3187833"/>
            <a:chExt cx="1085582" cy="978847"/>
          </a:xfrm>
        </p:grpSpPr>
        <p:sp>
          <p:nvSpPr>
            <p:cNvPr id="134" name="Freeform 133"/>
            <p:cNvSpPr>
              <a:spLocks noChangeArrowheads="1"/>
            </p:cNvSpPr>
            <p:nvPr/>
          </p:nvSpPr>
          <p:spPr bwMode="auto">
            <a:xfrm>
              <a:off x="4001821" y="3187833"/>
              <a:ext cx="1085582" cy="978847"/>
            </a:xfrm>
            <a:custGeom>
              <a:avLst/>
              <a:gdLst>
                <a:gd name="T0" fmla="*/ 894 w 1839"/>
                <a:gd name="T1" fmla="*/ 0 h 1660"/>
                <a:gd name="T2" fmla="*/ 0 w 1839"/>
                <a:gd name="T3" fmla="*/ 0 h 1660"/>
                <a:gd name="T4" fmla="*/ 0 w 1839"/>
                <a:gd name="T5" fmla="*/ 1659 h 1660"/>
                <a:gd name="T6" fmla="*/ 1838 w 1839"/>
                <a:gd name="T7" fmla="*/ 1659 h 1660"/>
                <a:gd name="T8" fmla="*/ 1838 w 1839"/>
                <a:gd name="T9" fmla="*/ 0 h 1660"/>
                <a:gd name="T10" fmla="*/ 971 w 1839"/>
                <a:gd name="T11" fmla="*/ 0 h 1660"/>
                <a:gd name="T12" fmla="*/ 894 w 1839"/>
                <a:gd name="T13" fmla="*/ 0 h 1660"/>
              </a:gdLst>
              <a:ahLst/>
              <a:cxnLst>
                <a:cxn ang="0">
                  <a:pos x="T0" y="T1"/>
                </a:cxn>
                <a:cxn ang="0">
                  <a:pos x="T2" y="T3"/>
                </a:cxn>
                <a:cxn ang="0">
                  <a:pos x="T4" y="T5"/>
                </a:cxn>
                <a:cxn ang="0">
                  <a:pos x="T6" y="T7"/>
                </a:cxn>
                <a:cxn ang="0">
                  <a:pos x="T8" y="T9"/>
                </a:cxn>
                <a:cxn ang="0">
                  <a:pos x="T10" y="T11"/>
                </a:cxn>
                <a:cxn ang="0">
                  <a:pos x="T12" y="T13"/>
                </a:cxn>
              </a:cxnLst>
              <a:rect l="0" t="0" r="r" b="b"/>
              <a:pathLst>
                <a:path w="1839" h="1660">
                  <a:moveTo>
                    <a:pt x="894" y="0"/>
                  </a:moveTo>
                  <a:lnTo>
                    <a:pt x="0" y="0"/>
                  </a:lnTo>
                  <a:lnTo>
                    <a:pt x="0" y="1659"/>
                  </a:lnTo>
                  <a:lnTo>
                    <a:pt x="1838" y="1659"/>
                  </a:lnTo>
                  <a:lnTo>
                    <a:pt x="1838" y="0"/>
                  </a:lnTo>
                  <a:lnTo>
                    <a:pt x="971" y="0"/>
                  </a:lnTo>
                  <a:lnTo>
                    <a:pt x="894" y="0"/>
                  </a:lnTo>
                </a:path>
              </a:pathLst>
            </a:custGeom>
            <a:gradFill flip="none" rotWithShape="1">
              <a:gsLst>
                <a:gs pos="0">
                  <a:schemeClr val="accent6">
                    <a:lumMod val="75000"/>
                  </a:schemeClr>
                </a:gs>
                <a:gs pos="48000">
                  <a:schemeClr val="accent6"/>
                </a:gs>
                <a:gs pos="100000">
                  <a:schemeClr val="accent6">
                    <a:lumMod val="60000"/>
                    <a:lumOff val="40000"/>
                  </a:schemeClr>
                </a:gs>
              </a:gsLst>
              <a:lin ang="16200000" scaled="1"/>
              <a:tileRect/>
            </a:gradFill>
            <a:ln>
              <a:solidFill>
                <a:schemeClr val="bg1"/>
              </a:solidFill>
            </a:ln>
            <a:effectLst>
              <a:outerShdw blurRad="50800" dist="38100" dir="2700000" algn="tl" rotWithShape="0">
                <a:prstClr val="black">
                  <a:alpha val="40000"/>
                </a:prstClr>
              </a:outerShdw>
            </a:effectLst>
          </p:spPr>
          <p:txBody>
            <a:bodyPr wrap="none" anchor="ctr">
              <a:normAutofit/>
            </a:bodyPr>
            <a:lstStyle/>
            <a:p>
              <a:pPr defTabSz="950928"/>
              <a:endParaRPr lang="en-US" sz="1867">
                <a:solidFill>
                  <a:srgbClr val="000000"/>
                </a:solidFill>
              </a:endParaRPr>
            </a:p>
          </p:txBody>
        </p:sp>
        <p:sp>
          <p:nvSpPr>
            <p:cNvPr id="145" name="Text Box 107"/>
            <p:cNvSpPr txBox="1">
              <a:spLocks noChangeArrowheads="1"/>
            </p:cNvSpPr>
            <p:nvPr/>
          </p:nvSpPr>
          <p:spPr bwMode="auto">
            <a:xfrm>
              <a:off x="4192589" y="3399933"/>
              <a:ext cx="726401" cy="27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6287" rIns="0" bIns="0">
              <a:normAutofit fontScale="47500" lnSpcReduction="20000"/>
            </a:bodyPr>
            <a:lstStyle/>
            <a:p>
              <a:pPr algn="ctr" defTabSz="950928">
                <a:lnSpc>
                  <a:spcPct val="88000"/>
                </a:lnSpc>
              </a:pPr>
              <a:r>
                <a:rPr lang="en-US" altLang="x-none" sz="5867" dirty="0">
                  <a:solidFill>
                    <a:srgbClr val="FFFFFF"/>
                  </a:solidFill>
                  <a:latin typeface="Squada One" charset="0"/>
                  <a:ea typeface="Squada One" charset="0"/>
                  <a:cs typeface="Squada One" charset="0"/>
                </a:rPr>
                <a:t>05</a:t>
              </a:r>
            </a:p>
          </p:txBody>
        </p:sp>
      </p:grpSp>
      <p:grpSp>
        <p:nvGrpSpPr>
          <p:cNvPr id="2" name="Group 1">
            <a:extLst>
              <a:ext uri="{FF2B5EF4-FFF2-40B4-BE49-F238E27FC236}">
                <a16:creationId xmlns:a16="http://schemas.microsoft.com/office/drawing/2014/main" id="{EF9E2ACD-D710-4512-A9A5-21EC0BA89229}"/>
              </a:ext>
            </a:extLst>
          </p:cNvPr>
          <p:cNvGrpSpPr/>
          <p:nvPr/>
        </p:nvGrpSpPr>
        <p:grpSpPr>
          <a:xfrm>
            <a:off x="10395185" y="4241897"/>
            <a:ext cx="1426616" cy="1305129"/>
            <a:chOff x="5131661" y="3187833"/>
            <a:chExt cx="1069962" cy="978847"/>
          </a:xfrm>
        </p:grpSpPr>
        <p:sp>
          <p:nvSpPr>
            <p:cNvPr id="133" name="Freeform 132"/>
            <p:cNvSpPr>
              <a:spLocks noChangeArrowheads="1"/>
            </p:cNvSpPr>
            <p:nvPr/>
          </p:nvSpPr>
          <p:spPr bwMode="auto">
            <a:xfrm>
              <a:off x="5131661" y="3187833"/>
              <a:ext cx="1069962" cy="978847"/>
            </a:xfrm>
            <a:custGeom>
              <a:avLst/>
              <a:gdLst>
                <a:gd name="T0" fmla="*/ 1353 w 1814"/>
                <a:gd name="T1" fmla="*/ 1659 h 1660"/>
                <a:gd name="T2" fmla="*/ 1353 w 1814"/>
                <a:gd name="T3" fmla="*/ 1659 h 1660"/>
                <a:gd name="T4" fmla="*/ 1736 w 1814"/>
                <a:gd name="T5" fmla="*/ 1455 h 1660"/>
                <a:gd name="T6" fmla="*/ 1736 w 1814"/>
                <a:gd name="T7" fmla="*/ 1046 h 1660"/>
                <a:gd name="T8" fmla="*/ 1174 w 1814"/>
                <a:gd name="T9" fmla="*/ 0 h 1660"/>
                <a:gd name="T10" fmla="*/ 0 w 1814"/>
                <a:gd name="T11" fmla="*/ 0 h 1660"/>
                <a:gd name="T12" fmla="*/ 0 w 1814"/>
                <a:gd name="T13" fmla="*/ 1659 h 1660"/>
                <a:gd name="T14" fmla="*/ 1353 w 1814"/>
                <a:gd name="T15" fmla="*/ 1659 h 16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4" h="1660">
                  <a:moveTo>
                    <a:pt x="1353" y="1659"/>
                  </a:moveTo>
                  <a:lnTo>
                    <a:pt x="1353" y="1659"/>
                  </a:lnTo>
                  <a:cubicBezTo>
                    <a:pt x="1507" y="1659"/>
                    <a:pt x="1659" y="1583"/>
                    <a:pt x="1736" y="1455"/>
                  </a:cubicBezTo>
                  <a:cubicBezTo>
                    <a:pt x="1813" y="1327"/>
                    <a:pt x="1813" y="1174"/>
                    <a:pt x="1736" y="1046"/>
                  </a:cubicBezTo>
                  <a:cubicBezTo>
                    <a:pt x="1174" y="0"/>
                    <a:pt x="1174" y="0"/>
                    <a:pt x="1174" y="0"/>
                  </a:cubicBezTo>
                  <a:cubicBezTo>
                    <a:pt x="0" y="0"/>
                    <a:pt x="0" y="0"/>
                    <a:pt x="0" y="0"/>
                  </a:cubicBezTo>
                  <a:cubicBezTo>
                    <a:pt x="0" y="1659"/>
                    <a:pt x="0" y="1659"/>
                    <a:pt x="0" y="1659"/>
                  </a:cubicBezTo>
                  <a:lnTo>
                    <a:pt x="1353" y="1659"/>
                  </a:lnTo>
                </a:path>
              </a:pathLst>
            </a:custGeom>
            <a:gradFill flip="none" rotWithShape="1">
              <a:gsLst>
                <a:gs pos="46000">
                  <a:schemeClr val="tx2">
                    <a:lumMod val="75000"/>
                  </a:schemeClr>
                </a:gs>
                <a:gs pos="100000">
                  <a:schemeClr val="tx2">
                    <a:lumMod val="50000"/>
                  </a:schemeClr>
                </a:gs>
              </a:gsLst>
              <a:path path="circle">
                <a:fillToRect l="50000" t="130000" r="50000" b="-30000"/>
              </a:path>
              <a:tileRect/>
            </a:gradFill>
            <a:ln>
              <a:solidFill>
                <a:schemeClr val="bg1"/>
              </a:solidFill>
            </a:ln>
            <a:effectLst>
              <a:outerShdw blurRad="50800" dist="38100" dir="2700000" algn="tl" rotWithShape="0">
                <a:prstClr val="black">
                  <a:alpha val="40000"/>
                </a:prstClr>
              </a:outerShdw>
            </a:effectLst>
          </p:spPr>
          <p:txBody>
            <a:bodyPr wrap="none" anchor="ctr">
              <a:normAutofit/>
            </a:bodyPr>
            <a:lstStyle/>
            <a:p>
              <a:pPr defTabSz="950928"/>
              <a:endParaRPr lang="en-US" sz="1867">
                <a:solidFill>
                  <a:srgbClr val="000000"/>
                </a:solidFill>
              </a:endParaRPr>
            </a:p>
          </p:txBody>
        </p:sp>
        <p:sp>
          <p:nvSpPr>
            <p:cNvPr id="146" name="Text Box 107"/>
            <p:cNvSpPr txBox="1">
              <a:spLocks noChangeArrowheads="1"/>
            </p:cNvSpPr>
            <p:nvPr/>
          </p:nvSpPr>
          <p:spPr bwMode="auto">
            <a:xfrm>
              <a:off x="5222776" y="3399933"/>
              <a:ext cx="726401" cy="27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6287" rIns="0" bIns="0">
              <a:normAutofit fontScale="47500" lnSpcReduction="20000"/>
            </a:bodyPr>
            <a:lstStyle/>
            <a:p>
              <a:pPr algn="ctr" defTabSz="950928">
                <a:lnSpc>
                  <a:spcPct val="88000"/>
                </a:lnSpc>
              </a:pPr>
              <a:r>
                <a:rPr lang="en-US" altLang="x-none" sz="5867" dirty="0">
                  <a:solidFill>
                    <a:srgbClr val="FFFFFF"/>
                  </a:solidFill>
                  <a:latin typeface="Squada One" charset="0"/>
                  <a:ea typeface="Squada One" charset="0"/>
                  <a:cs typeface="Squada One" charset="0"/>
                </a:rPr>
                <a:t>06</a:t>
              </a:r>
            </a:p>
          </p:txBody>
        </p:sp>
      </p:grpSp>
      <p:sp>
        <p:nvSpPr>
          <p:cNvPr id="32" name="TextBox 31"/>
          <p:cNvSpPr txBox="1"/>
          <p:nvPr/>
        </p:nvSpPr>
        <p:spPr>
          <a:xfrm>
            <a:off x="116525" y="764908"/>
            <a:ext cx="10136649" cy="451405"/>
          </a:xfrm>
          <a:prstGeom prst="rect">
            <a:avLst/>
          </a:prstGeom>
          <a:noFill/>
        </p:spPr>
        <p:txBody>
          <a:bodyPr wrap="square" lIns="121917" tIns="60959" rIns="121917" bIns="60959" rtlCol="0">
            <a:normAutofit fontScale="92500"/>
          </a:bodyPr>
          <a:lstStyle>
            <a:defPPr>
              <a:defRPr lang="en-US"/>
            </a:defPPr>
            <a:lvl1pPr>
              <a:defRPr sz="1600">
                <a:solidFill>
                  <a:schemeClr val="tx1">
                    <a:lumMod val="50000"/>
                    <a:lumOff val="50000"/>
                  </a:schemeClr>
                </a:solidFill>
              </a:defRPr>
            </a:lvl1pPr>
          </a:lstStyle>
          <a:p>
            <a:pPr defTabSz="950928"/>
            <a:r>
              <a:rPr lang="en-US" sz="2133" dirty="0">
                <a:solidFill>
                  <a:srgbClr val="000000">
                    <a:lumMod val="50000"/>
                    <a:lumOff val="50000"/>
                  </a:srgbClr>
                </a:solidFill>
              </a:rPr>
              <a:t>Your Unit Research Administrator (URA) can assist you with many of the pre-award processes:</a:t>
            </a:r>
          </a:p>
        </p:txBody>
      </p:sp>
      <p:grpSp>
        <p:nvGrpSpPr>
          <p:cNvPr id="51" name="Group 50">
            <a:extLst>
              <a:ext uri="{FF2B5EF4-FFF2-40B4-BE49-F238E27FC236}">
                <a16:creationId xmlns:a16="http://schemas.microsoft.com/office/drawing/2014/main" id="{B56CF7BD-83E0-49F2-8F3B-911F63C7B9AB}"/>
              </a:ext>
            </a:extLst>
          </p:cNvPr>
          <p:cNvGrpSpPr/>
          <p:nvPr/>
        </p:nvGrpSpPr>
        <p:grpSpPr>
          <a:xfrm>
            <a:off x="262266" y="1618798"/>
            <a:ext cx="628537" cy="628537"/>
            <a:chOff x="6897174" y="896987"/>
            <a:chExt cx="788229" cy="788229"/>
          </a:xfrm>
        </p:grpSpPr>
        <p:sp>
          <p:nvSpPr>
            <p:cNvPr id="52" name="Oval 51"/>
            <p:cNvSpPr/>
            <p:nvPr/>
          </p:nvSpPr>
          <p:spPr>
            <a:xfrm>
              <a:off x="6897174" y="896987"/>
              <a:ext cx="788229" cy="788229"/>
            </a:xfrm>
            <a:prstGeom prst="ellipse">
              <a:avLst/>
            </a:prstGeom>
            <a:gradFill flip="none" rotWithShape="1">
              <a:gsLst>
                <a:gs pos="0">
                  <a:schemeClr val="accent2">
                    <a:lumMod val="75000"/>
                  </a:schemeClr>
                </a:gs>
                <a:gs pos="48000">
                  <a:schemeClr val="accent2"/>
                </a:gs>
                <a:gs pos="100000">
                  <a:schemeClr val="accent2"/>
                </a:gs>
              </a:gsLst>
              <a:lin ang="1620000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50928"/>
              <a:endParaRPr lang="en-US" sz="1867">
                <a:solidFill>
                  <a:srgbClr val="FFFFFF"/>
                </a:solidFill>
              </a:endParaRPr>
            </a:p>
          </p:txBody>
        </p:sp>
        <p:sp>
          <p:nvSpPr>
            <p:cNvPr id="53" name="Rectangle 52"/>
            <p:cNvSpPr/>
            <p:nvPr/>
          </p:nvSpPr>
          <p:spPr>
            <a:xfrm>
              <a:off x="6956204" y="899107"/>
              <a:ext cx="719180" cy="786109"/>
            </a:xfrm>
            <a:prstGeom prst="rect">
              <a:avLst/>
            </a:prstGeom>
          </p:spPr>
          <p:txBody>
            <a:bodyPr wrap="square" anchor="ctr" anchorCtr="0">
              <a:normAutofit/>
            </a:bodyPr>
            <a:lstStyle/>
            <a:p>
              <a:pPr defTabSz="950928"/>
              <a:r>
                <a:rPr lang="en-US" sz="2933" b="1" dirty="0">
                  <a:solidFill>
                    <a:srgbClr val="FFFFFF"/>
                  </a:solidFill>
                </a:rPr>
                <a:t>01</a:t>
              </a:r>
            </a:p>
          </p:txBody>
        </p:sp>
      </p:grpSp>
      <p:grpSp>
        <p:nvGrpSpPr>
          <p:cNvPr id="54" name="Group 53">
            <a:extLst>
              <a:ext uri="{FF2B5EF4-FFF2-40B4-BE49-F238E27FC236}">
                <a16:creationId xmlns:a16="http://schemas.microsoft.com/office/drawing/2014/main" id="{B56CF7BD-83E0-49F2-8F3B-911F63C7B9AB}"/>
              </a:ext>
            </a:extLst>
          </p:cNvPr>
          <p:cNvGrpSpPr/>
          <p:nvPr/>
        </p:nvGrpSpPr>
        <p:grpSpPr>
          <a:xfrm>
            <a:off x="254277" y="3147742"/>
            <a:ext cx="628537" cy="628537"/>
            <a:chOff x="6897174" y="896987"/>
            <a:chExt cx="788229" cy="788229"/>
          </a:xfrm>
        </p:grpSpPr>
        <p:sp>
          <p:nvSpPr>
            <p:cNvPr id="55" name="Oval 54"/>
            <p:cNvSpPr/>
            <p:nvPr/>
          </p:nvSpPr>
          <p:spPr>
            <a:xfrm>
              <a:off x="6897174" y="896987"/>
              <a:ext cx="788229" cy="788229"/>
            </a:xfrm>
            <a:prstGeom prst="ellipse">
              <a:avLst/>
            </a:prstGeom>
            <a:gradFill flip="none" rotWithShape="1">
              <a:gsLst>
                <a:gs pos="0">
                  <a:schemeClr val="accent4">
                    <a:lumMod val="50000"/>
                  </a:schemeClr>
                </a:gs>
                <a:gs pos="48000">
                  <a:schemeClr val="accent4">
                    <a:lumMod val="75000"/>
                  </a:schemeClr>
                </a:gs>
                <a:gs pos="100000">
                  <a:schemeClr val="accent4">
                    <a:lumMod val="75000"/>
                  </a:schemeClr>
                </a:gs>
              </a:gsLst>
              <a:lin ang="1620000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50928"/>
              <a:endParaRPr lang="en-US" sz="1867">
                <a:solidFill>
                  <a:srgbClr val="FFFFFF"/>
                </a:solidFill>
              </a:endParaRPr>
            </a:p>
          </p:txBody>
        </p:sp>
        <p:sp>
          <p:nvSpPr>
            <p:cNvPr id="56" name="Rectangle 55"/>
            <p:cNvSpPr/>
            <p:nvPr/>
          </p:nvSpPr>
          <p:spPr>
            <a:xfrm>
              <a:off x="6956204" y="899107"/>
              <a:ext cx="719180" cy="786109"/>
            </a:xfrm>
            <a:prstGeom prst="rect">
              <a:avLst/>
            </a:prstGeom>
          </p:spPr>
          <p:txBody>
            <a:bodyPr wrap="square" anchor="ctr" anchorCtr="0">
              <a:normAutofit/>
            </a:bodyPr>
            <a:lstStyle/>
            <a:p>
              <a:pPr defTabSz="950928"/>
              <a:r>
                <a:rPr lang="en-US" sz="2933" b="1" dirty="0">
                  <a:solidFill>
                    <a:srgbClr val="FFFFFF"/>
                  </a:solidFill>
                </a:rPr>
                <a:t>03</a:t>
              </a:r>
            </a:p>
          </p:txBody>
        </p:sp>
      </p:grpSp>
      <p:grpSp>
        <p:nvGrpSpPr>
          <p:cNvPr id="57" name="Group 56">
            <a:extLst>
              <a:ext uri="{FF2B5EF4-FFF2-40B4-BE49-F238E27FC236}">
                <a16:creationId xmlns:a16="http://schemas.microsoft.com/office/drawing/2014/main" id="{B56CF7BD-83E0-49F2-8F3B-911F63C7B9AB}"/>
              </a:ext>
            </a:extLst>
          </p:cNvPr>
          <p:cNvGrpSpPr/>
          <p:nvPr/>
        </p:nvGrpSpPr>
        <p:grpSpPr>
          <a:xfrm>
            <a:off x="246288" y="4676686"/>
            <a:ext cx="628537" cy="628537"/>
            <a:chOff x="6897174" y="896987"/>
            <a:chExt cx="788229" cy="788229"/>
          </a:xfrm>
        </p:grpSpPr>
        <p:sp>
          <p:nvSpPr>
            <p:cNvPr id="58" name="Oval 57"/>
            <p:cNvSpPr/>
            <p:nvPr/>
          </p:nvSpPr>
          <p:spPr>
            <a:xfrm>
              <a:off x="6897174" y="896987"/>
              <a:ext cx="788229" cy="788229"/>
            </a:xfrm>
            <a:prstGeom prst="ellipse">
              <a:avLst/>
            </a:prstGeom>
            <a:gradFill flip="none" rotWithShape="1">
              <a:gsLst>
                <a:gs pos="0">
                  <a:schemeClr val="accent6">
                    <a:lumMod val="75000"/>
                  </a:schemeClr>
                </a:gs>
                <a:gs pos="48000">
                  <a:schemeClr val="accent6"/>
                </a:gs>
                <a:gs pos="100000">
                  <a:schemeClr val="accent6"/>
                </a:gs>
              </a:gsLst>
              <a:lin ang="1620000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50928"/>
              <a:endParaRPr lang="en-US" sz="1867">
                <a:solidFill>
                  <a:srgbClr val="FFFFFF"/>
                </a:solidFill>
              </a:endParaRPr>
            </a:p>
          </p:txBody>
        </p:sp>
        <p:sp>
          <p:nvSpPr>
            <p:cNvPr id="59" name="Rectangle 58"/>
            <p:cNvSpPr/>
            <p:nvPr/>
          </p:nvSpPr>
          <p:spPr>
            <a:xfrm>
              <a:off x="6956204" y="899107"/>
              <a:ext cx="719180" cy="786109"/>
            </a:xfrm>
            <a:prstGeom prst="rect">
              <a:avLst/>
            </a:prstGeom>
          </p:spPr>
          <p:txBody>
            <a:bodyPr wrap="square" anchor="ctr" anchorCtr="0">
              <a:normAutofit/>
            </a:bodyPr>
            <a:lstStyle/>
            <a:p>
              <a:pPr defTabSz="950928"/>
              <a:r>
                <a:rPr lang="en-US" sz="2933" b="1" dirty="0">
                  <a:solidFill>
                    <a:srgbClr val="FFFFFF"/>
                  </a:solidFill>
                </a:rPr>
                <a:t>05</a:t>
              </a:r>
            </a:p>
          </p:txBody>
        </p:sp>
      </p:grpSp>
      <p:grpSp>
        <p:nvGrpSpPr>
          <p:cNvPr id="60" name="Group 59">
            <a:extLst>
              <a:ext uri="{FF2B5EF4-FFF2-40B4-BE49-F238E27FC236}">
                <a16:creationId xmlns:a16="http://schemas.microsoft.com/office/drawing/2014/main" id="{B56CF7BD-83E0-49F2-8F3B-911F63C7B9AB}"/>
              </a:ext>
            </a:extLst>
          </p:cNvPr>
          <p:cNvGrpSpPr/>
          <p:nvPr/>
        </p:nvGrpSpPr>
        <p:grpSpPr>
          <a:xfrm>
            <a:off x="3728008" y="1620489"/>
            <a:ext cx="628537" cy="628537"/>
            <a:chOff x="6897174" y="896987"/>
            <a:chExt cx="788229" cy="788229"/>
          </a:xfrm>
        </p:grpSpPr>
        <p:sp>
          <p:nvSpPr>
            <p:cNvPr id="61" name="Oval 60"/>
            <p:cNvSpPr/>
            <p:nvPr/>
          </p:nvSpPr>
          <p:spPr>
            <a:xfrm>
              <a:off x="6897174" y="896987"/>
              <a:ext cx="788229" cy="788229"/>
            </a:xfrm>
            <a:prstGeom prst="ellipse">
              <a:avLst/>
            </a:prstGeom>
            <a:gradFill flip="none" rotWithShape="1">
              <a:gsLst>
                <a:gs pos="0">
                  <a:schemeClr val="accent3">
                    <a:lumMod val="75000"/>
                  </a:schemeClr>
                </a:gs>
                <a:gs pos="48000">
                  <a:schemeClr val="accent3"/>
                </a:gs>
                <a:gs pos="100000">
                  <a:schemeClr val="accent3"/>
                </a:gs>
              </a:gsLst>
              <a:lin ang="1620000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50928"/>
              <a:endParaRPr lang="en-US" sz="1867">
                <a:solidFill>
                  <a:srgbClr val="FFFFFF"/>
                </a:solidFill>
              </a:endParaRPr>
            </a:p>
          </p:txBody>
        </p:sp>
        <p:sp>
          <p:nvSpPr>
            <p:cNvPr id="62" name="Rectangle 61"/>
            <p:cNvSpPr/>
            <p:nvPr/>
          </p:nvSpPr>
          <p:spPr>
            <a:xfrm>
              <a:off x="6956204" y="899107"/>
              <a:ext cx="719180" cy="786109"/>
            </a:xfrm>
            <a:prstGeom prst="rect">
              <a:avLst/>
            </a:prstGeom>
          </p:spPr>
          <p:txBody>
            <a:bodyPr wrap="square" anchor="ctr" anchorCtr="0">
              <a:normAutofit/>
            </a:bodyPr>
            <a:lstStyle/>
            <a:p>
              <a:pPr defTabSz="950928"/>
              <a:r>
                <a:rPr lang="en-US" sz="2933" b="1" dirty="0">
                  <a:solidFill>
                    <a:srgbClr val="FFFFFF"/>
                  </a:solidFill>
                </a:rPr>
                <a:t>02</a:t>
              </a:r>
            </a:p>
          </p:txBody>
        </p:sp>
      </p:grpSp>
      <p:grpSp>
        <p:nvGrpSpPr>
          <p:cNvPr id="63" name="Group 62">
            <a:extLst>
              <a:ext uri="{FF2B5EF4-FFF2-40B4-BE49-F238E27FC236}">
                <a16:creationId xmlns:a16="http://schemas.microsoft.com/office/drawing/2014/main" id="{B56CF7BD-83E0-49F2-8F3B-911F63C7B9AB}"/>
              </a:ext>
            </a:extLst>
          </p:cNvPr>
          <p:cNvGrpSpPr/>
          <p:nvPr/>
        </p:nvGrpSpPr>
        <p:grpSpPr>
          <a:xfrm>
            <a:off x="3728008" y="3148588"/>
            <a:ext cx="628537" cy="628537"/>
            <a:chOff x="6897174" y="896987"/>
            <a:chExt cx="788229" cy="788229"/>
          </a:xfrm>
        </p:grpSpPr>
        <p:sp>
          <p:nvSpPr>
            <p:cNvPr id="64" name="Oval 63"/>
            <p:cNvSpPr/>
            <p:nvPr/>
          </p:nvSpPr>
          <p:spPr>
            <a:xfrm>
              <a:off x="6897174" y="896987"/>
              <a:ext cx="788229" cy="788229"/>
            </a:xfrm>
            <a:prstGeom prst="ellipse">
              <a:avLst/>
            </a:prstGeom>
            <a:gradFill flip="none" rotWithShape="1">
              <a:gsLst>
                <a:gs pos="0">
                  <a:schemeClr val="accent1">
                    <a:lumMod val="75000"/>
                  </a:schemeClr>
                </a:gs>
                <a:gs pos="48000">
                  <a:schemeClr val="accent1"/>
                </a:gs>
                <a:gs pos="100000">
                  <a:schemeClr val="accent1"/>
                </a:gs>
              </a:gsLst>
              <a:lin ang="1620000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50928"/>
              <a:endParaRPr lang="en-US" sz="1867">
                <a:solidFill>
                  <a:srgbClr val="FFFFFF"/>
                </a:solidFill>
              </a:endParaRPr>
            </a:p>
          </p:txBody>
        </p:sp>
        <p:sp>
          <p:nvSpPr>
            <p:cNvPr id="65" name="Rectangle 64"/>
            <p:cNvSpPr/>
            <p:nvPr/>
          </p:nvSpPr>
          <p:spPr>
            <a:xfrm>
              <a:off x="6956204" y="899107"/>
              <a:ext cx="719180" cy="786109"/>
            </a:xfrm>
            <a:prstGeom prst="rect">
              <a:avLst/>
            </a:prstGeom>
          </p:spPr>
          <p:txBody>
            <a:bodyPr wrap="square" anchor="ctr" anchorCtr="0">
              <a:normAutofit/>
            </a:bodyPr>
            <a:lstStyle/>
            <a:p>
              <a:pPr defTabSz="950928"/>
              <a:r>
                <a:rPr lang="en-US" sz="2933" b="1" dirty="0">
                  <a:solidFill>
                    <a:srgbClr val="FFFFFF"/>
                  </a:solidFill>
                </a:rPr>
                <a:t>04</a:t>
              </a:r>
            </a:p>
          </p:txBody>
        </p:sp>
      </p:grpSp>
      <p:grpSp>
        <p:nvGrpSpPr>
          <p:cNvPr id="66" name="Group 65">
            <a:extLst>
              <a:ext uri="{FF2B5EF4-FFF2-40B4-BE49-F238E27FC236}">
                <a16:creationId xmlns:a16="http://schemas.microsoft.com/office/drawing/2014/main" id="{B56CF7BD-83E0-49F2-8F3B-911F63C7B9AB}"/>
              </a:ext>
            </a:extLst>
          </p:cNvPr>
          <p:cNvGrpSpPr/>
          <p:nvPr/>
        </p:nvGrpSpPr>
        <p:grpSpPr>
          <a:xfrm>
            <a:off x="3728008" y="4676686"/>
            <a:ext cx="628537" cy="628537"/>
            <a:chOff x="6897174" y="896987"/>
            <a:chExt cx="788229" cy="788229"/>
          </a:xfrm>
        </p:grpSpPr>
        <p:sp>
          <p:nvSpPr>
            <p:cNvPr id="67" name="Oval 66"/>
            <p:cNvSpPr/>
            <p:nvPr/>
          </p:nvSpPr>
          <p:spPr>
            <a:xfrm>
              <a:off x="6897174" y="896987"/>
              <a:ext cx="788229" cy="788229"/>
            </a:xfrm>
            <a:prstGeom prst="ellipse">
              <a:avLst/>
            </a:prstGeom>
            <a:gradFill flip="none" rotWithShape="1">
              <a:gsLst>
                <a:gs pos="0">
                  <a:schemeClr val="tx2">
                    <a:lumMod val="75000"/>
                  </a:schemeClr>
                </a:gs>
                <a:gs pos="48000">
                  <a:schemeClr val="tx2"/>
                </a:gs>
                <a:gs pos="100000">
                  <a:schemeClr val="tx2"/>
                </a:gs>
              </a:gsLst>
              <a:lin ang="1620000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50928"/>
              <a:endParaRPr lang="en-US" sz="1867">
                <a:solidFill>
                  <a:srgbClr val="FFFFFF"/>
                </a:solidFill>
              </a:endParaRPr>
            </a:p>
          </p:txBody>
        </p:sp>
        <p:sp>
          <p:nvSpPr>
            <p:cNvPr id="68" name="Rectangle 67"/>
            <p:cNvSpPr/>
            <p:nvPr/>
          </p:nvSpPr>
          <p:spPr>
            <a:xfrm>
              <a:off x="6956204" y="899107"/>
              <a:ext cx="719180" cy="786109"/>
            </a:xfrm>
            <a:prstGeom prst="rect">
              <a:avLst/>
            </a:prstGeom>
          </p:spPr>
          <p:txBody>
            <a:bodyPr wrap="square" anchor="ctr" anchorCtr="0">
              <a:normAutofit/>
            </a:bodyPr>
            <a:lstStyle/>
            <a:p>
              <a:pPr defTabSz="950928"/>
              <a:r>
                <a:rPr lang="en-US" sz="2933" b="1" dirty="0">
                  <a:solidFill>
                    <a:srgbClr val="FFFFFF"/>
                  </a:solidFill>
                </a:rPr>
                <a:t>06</a:t>
              </a:r>
            </a:p>
          </p:txBody>
        </p:sp>
      </p:grpSp>
      <p:sp>
        <p:nvSpPr>
          <p:cNvPr id="69" name="TextBox 68"/>
          <p:cNvSpPr txBox="1"/>
          <p:nvPr/>
        </p:nvSpPr>
        <p:spPr>
          <a:xfrm>
            <a:off x="906370" y="1365952"/>
            <a:ext cx="2829761" cy="1157968"/>
          </a:xfrm>
          <a:prstGeom prst="rect">
            <a:avLst/>
          </a:prstGeom>
          <a:noFill/>
        </p:spPr>
        <p:txBody>
          <a:bodyPr wrap="square" lIns="121917" tIns="60959" rIns="121917" bIns="60959" rtlCol="0" anchor="ctr" anchorCtr="0">
            <a:normAutofit/>
          </a:bodyPr>
          <a:lstStyle/>
          <a:p>
            <a:pPr defTabSz="950928"/>
            <a:r>
              <a:rPr lang="en-US" sz="1600" spc="400" dirty="0">
                <a:solidFill>
                  <a:srgbClr val="000000">
                    <a:lumMod val="75000"/>
                    <a:lumOff val="25000"/>
                  </a:srgbClr>
                </a:solidFill>
              </a:rPr>
              <a:t>Helping to review the RFP Guidelines</a:t>
            </a:r>
            <a:endParaRPr lang="en-US" sz="1467" dirty="0">
              <a:solidFill>
                <a:srgbClr val="000000">
                  <a:lumMod val="75000"/>
                  <a:lumOff val="25000"/>
                </a:srgbClr>
              </a:solidFill>
            </a:endParaRPr>
          </a:p>
        </p:txBody>
      </p:sp>
      <p:sp>
        <p:nvSpPr>
          <p:cNvPr id="70" name="TextBox 69"/>
          <p:cNvSpPr txBox="1"/>
          <p:nvPr/>
        </p:nvSpPr>
        <p:spPr>
          <a:xfrm>
            <a:off x="904336" y="2897624"/>
            <a:ext cx="2829761" cy="1157968"/>
          </a:xfrm>
          <a:prstGeom prst="rect">
            <a:avLst/>
          </a:prstGeom>
          <a:noFill/>
        </p:spPr>
        <p:txBody>
          <a:bodyPr wrap="square" lIns="121917" tIns="60959" rIns="121917" bIns="60959" rtlCol="0" anchor="ctr" anchorCtr="0">
            <a:normAutofit/>
          </a:bodyPr>
          <a:lstStyle/>
          <a:p>
            <a:pPr defTabSz="950928"/>
            <a:r>
              <a:rPr lang="en-US" sz="1600" spc="400" dirty="0">
                <a:solidFill>
                  <a:srgbClr val="000000">
                    <a:lumMod val="75000"/>
                    <a:lumOff val="25000"/>
                  </a:srgbClr>
                </a:solidFill>
              </a:rPr>
              <a:t>Initiating the internal form </a:t>
            </a:r>
            <a:endParaRPr lang="en-US" sz="1467" dirty="0">
              <a:solidFill>
                <a:srgbClr val="000000">
                  <a:lumMod val="75000"/>
                  <a:lumOff val="25000"/>
                </a:srgbClr>
              </a:solidFill>
            </a:endParaRPr>
          </a:p>
        </p:txBody>
      </p:sp>
      <p:sp>
        <p:nvSpPr>
          <p:cNvPr id="71" name="TextBox 70"/>
          <p:cNvSpPr txBox="1"/>
          <p:nvPr/>
        </p:nvSpPr>
        <p:spPr>
          <a:xfrm>
            <a:off x="866836" y="4410343"/>
            <a:ext cx="2829761" cy="1157968"/>
          </a:xfrm>
          <a:prstGeom prst="rect">
            <a:avLst/>
          </a:prstGeom>
          <a:noFill/>
        </p:spPr>
        <p:txBody>
          <a:bodyPr wrap="square" lIns="121917" tIns="60959" rIns="121917" bIns="60959" rtlCol="0" anchor="ctr" anchorCtr="0">
            <a:normAutofit fontScale="92500"/>
          </a:bodyPr>
          <a:lstStyle/>
          <a:p>
            <a:pPr defTabSz="950928"/>
            <a:r>
              <a:rPr lang="en-US" sz="1600" spc="400" dirty="0">
                <a:solidFill>
                  <a:srgbClr val="000000">
                    <a:lumMod val="75000"/>
                    <a:lumOff val="25000"/>
                  </a:srgbClr>
                </a:solidFill>
              </a:rPr>
              <a:t>Assembling the application package and reviewing the completed package</a:t>
            </a:r>
            <a:endParaRPr lang="en-US" sz="1467" dirty="0">
              <a:solidFill>
                <a:srgbClr val="000000">
                  <a:lumMod val="75000"/>
                  <a:lumOff val="25000"/>
                </a:srgbClr>
              </a:solidFill>
            </a:endParaRPr>
          </a:p>
        </p:txBody>
      </p:sp>
      <p:sp>
        <p:nvSpPr>
          <p:cNvPr id="72" name="TextBox 71"/>
          <p:cNvSpPr txBox="1"/>
          <p:nvPr/>
        </p:nvSpPr>
        <p:spPr>
          <a:xfrm>
            <a:off x="4355098" y="1340849"/>
            <a:ext cx="2829761" cy="1157968"/>
          </a:xfrm>
          <a:prstGeom prst="rect">
            <a:avLst/>
          </a:prstGeom>
          <a:noFill/>
        </p:spPr>
        <p:txBody>
          <a:bodyPr wrap="square" lIns="121917" tIns="60959" rIns="121917" bIns="60959" rtlCol="0" anchor="ctr" anchorCtr="0">
            <a:normAutofit/>
          </a:bodyPr>
          <a:lstStyle/>
          <a:p>
            <a:pPr defTabSz="950928"/>
            <a:r>
              <a:rPr lang="en-US" sz="1600" spc="400" dirty="0">
                <a:solidFill>
                  <a:srgbClr val="000000">
                    <a:lumMod val="75000"/>
                    <a:lumOff val="25000"/>
                  </a:srgbClr>
                </a:solidFill>
              </a:rPr>
              <a:t>Configuring the project budget</a:t>
            </a:r>
          </a:p>
        </p:txBody>
      </p:sp>
      <p:sp>
        <p:nvSpPr>
          <p:cNvPr id="73" name="TextBox 72"/>
          <p:cNvSpPr txBox="1"/>
          <p:nvPr/>
        </p:nvSpPr>
        <p:spPr>
          <a:xfrm>
            <a:off x="4353064" y="2872521"/>
            <a:ext cx="2829761" cy="1157968"/>
          </a:xfrm>
          <a:prstGeom prst="rect">
            <a:avLst/>
          </a:prstGeom>
          <a:noFill/>
        </p:spPr>
        <p:txBody>
          <a:bodyPr wrap="square" lIns="121917" tIns="60959" rIns="121917" bIns="60959" rtlCol="0" anchor="ctr" anchorCtr="0">
            <a:normAutofit/>
          </a:bodyPr>
          <a:lstStyle/>
          <a:p>
            <a:pPr defTabSz="950928"/>
            <a:r>
              <a:rPr lang="en-US" sz="1600" spc="400" dirty="0">
                <a:solidFill>
                  <a:srgbClr val="000000">
                    <a:lumMod val="75000"/>
                    <a:lumOff val="25000"/>
                  </a:srgbClr>
                </a:solidFill>
              </a:rPr>
              <a:t>Checking for and completing compliance forms</a:t>
            </a:r>
            <a:endParaRPr lang="en-US" sz="1467" dirty="0">
              <a:solidFill>
                <a:srgbClr val="000000">
                  <a:lumMod val="75000"/>
                  <a:lumOff val="25000"/>
                </a:srgbClr>
              </a:solidFill>
            </a:endParaRPr>
          </a:p>
        </p:txBody>
      </p:sp>
      <p:sp>
        <p:nvSpPr>
          <p:cNvPr id="74" name="TextBox 73"/>
          <p:cNvSpPr txBox="1"/>
          <p:nvPr/>
        </p:nvSpPr>
        <p:spPr>
          <a:xfrm>
            <a:off x="4391497" y="4313055"/>
            <a:ext cx="3016129" cy="1984336"/>
          </a:xfrm>
          <a:prstGeom prst="rect">
            <a:avLst/>
          </a:prstGeom>
          <a:noFill/>
        </p:spPr>
        <p:txBody>
          <a:bodyPr wrap="square" lIns="121917" tIns="60959" rIns="121917" bIns="60959" rtlCol="0" anchor="ctr" anchorCtr="0">
            <a:normAutofit/>
          </a:bodyPr>
          <a:lstStyle/>
          <a:p>
            <a:pPr defTabSz="950928"/>
            <a:r>
              <a:rPr lang="en-US" sz="1600" spc="400" dirty="0">
                <a:solidFill>
                  <a:srgbClr val="000000">
                    <a:lumMod val="75000"/>
                    <a:lumOff val="25000"/>
                  </a:srgbClr>
                </a:solidFill>
              </a:rPr>
              <a:t>Submitting the completed application package to the designated Sponsored Research Administrator(SRA) </a:t>
            </a:r>
            <a:endParaRPr lang="en-US" sz="1467" dirty="0">
              <a:solidFill>
                <a:srgbClr val="000000">
                  <a:lumMod val="75000"/>
                  <a:lumOff val="25000"/>
                </a:srgbClr>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spTree>
    <p:extLst>
      <p:ext uri="{BB962C8B-B14F-4D97-AF65-F5344CB8AC3E}">
        <p14:creationId xmlns:p14="http://schemas.microsoft.com/office/powerpoint/2010/main" val="12045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p:tgtEl>
                                          <p:spTgt spid="3"/>
                                        </p:tgtEl>
                                      </p:cBhvr>
                                    </p:animEffect>
                                    <p:anim calcmode="lin" valueType="num">
                                      <p:cBhvr>
                                        <p:cTn id="8" dur="800" fill="hold"/>
                                        <p:tgtEl>
                                          <p:spTgt spid="3"/>
                                        </p:tgtEl>
                                        <p:attrNameLst>
                                          <p:attrName>ppt_x</p:attrName>
                                        </p:attrNameLst>
                                      </p:cBhvr>
                                      <p:tavLst>
                                        <p:tav tm="0">
                                          <p:val>
                                            <p:strVal val="#ppt_x"/>
                                          </p:val>
                                        </p:tav>
                                        <p:tav tm="100000">
                                          <p:val>
                                            <p:strVal val="#ppt_x"/>
                                          </p:val>
                                        </p:tav>
                                      </p:tavLst>
                                    </p:anim>
                                    <p:anim calcmode="lin" valueType="num">
                                      <p:cBhvr>
                                        <p:cTn id="9" dur="8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10"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700"/>
                                        <p:tgtEl>
                                          <p:spTgt spid="3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600" fill="hold"/>
                                        <p:tgtEl>
                                          <p:spTgt spid="9"/>
                                        </p:tgtEl>
                                        <p:attrNameLst>
                                          <p:attrName>ppt_w</p:attrName>
                                        </p:attrNameLst>
                                      </p:cBhvr>
                                      <p:tavLst>
                                        <p:tav tm="0">
                                          <p:val>
                                            <p:fltVal val="0"/>
                                          </p:val>
                                        </p:tav>
                                        <p:tav tm="100000">
                                          <p:val>
                                            <p:strVal val="#ppt_w"/>
                                          </p:val>
                                        </p:tav>
                                      </p:tavLst>
                                    </p:anim>
                                    <p:anim calcmode="lin" valueType="num">
                                      <p:cBhvr>
                                        <p:cTn id="18" dur="600" fill="hold"/>
                                        <p:tgtEl>
                                          <p:spTgt spid="9"/>
                                        </p:tgtEl>
                                        <p:attrNameLst>
                                          <p:attrName>ppt_h</p:attrName>
                                        </p:attrNameLst>
                                      </p:cBhvr>
                                      <p:tavLst>
                                        <p:tav tm="0">
                                          <p:val>
                                            <p:fltVal val="0"/>
                                          </p:val>
                                        </p:tav>
                                        <p:tav tm="100000">
                                          <p:val>
                                            <p:strVal val="#ppt_h"/>
                                          </p:val>
                                        </p:tav>
                                      </p:tavLst>
                                    </p:anim>
                                    <p:animEffect transition="in" filter="fade">
                                      <p:cBhvr>
                                        <p:cTn id="19" dur="600"/>
                                        <p:tgtEl>
                                          <p:spTgt spid="9"/>
                                        </p:tgtEl>
                                      </p:cBhvr>
                                    </p:animEffect>
                                  </p:childTnLst>
                                </p:cTn>
                              </p:par>
                            </p:childTnLst>
                          </p:cTn>
                        </p:par>
                        <p:par>
                          <p:cTn id="20" fill="hold">
                            <p:stCondLst>
                              <p:cond delay="21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childTnLst>
                          </p:cTn>
                        </p:par>
                        <p:par>
                          <p:cTn id="27" fill="hold">
                            <p:stCondLst>
                              <p:cond delay="26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600" fill="hold"/>
                                        <p:tgtEl>
                                          <p:spTgt spid="7"/>
                                        </p:tgtEl>
                                        <p:attrNameLst>
                                          <p:attrName>ppt_w</p:attrName>
                                        </p:attrNameLst>
                                      </p:cBhvr>
                                      <p:tavLst>
                                        <p:tav tm="0">
                                          <p:val>
                                            <p:fltVal val="0"/>
                                          </p:val>
                                        </p:tav>
                                        <p:tav tm="100000">
                                          <p:val>
                                            <p:strVal val="#ppt_w"/>
                                          </p:val>
                                        </p:tav>
                                      </p:tavLst>
                                    </p:anim>
                                    <p:anim calcmode="lin" valueType="num">
                                      <p:cBhvr>
                                        <p:cTn id="31" dur="600" fill="hold"/>
                                        <p:tgtEl>
                                          <p:spTgt spid="7"/>
                                        </p:tgtEl>
                                        <p:attrNameLst>
                                          <p:attrName>ppt_h</p:attrName>
                                        </p:attrNameLst>
                                      </p:cBhvr>
                                      <p:tavLst>
                                        <p:tav tm="0">
                                          <p:val>
                                            <p:fltVal val="0"/>
                                          </p:val>
                                        </p:tav>
                                        <p:tav tm="100000">
                                          <p:val>
                                            <p:strVal val="#ppt_h"/>
                                          </p:val>
                                        </p:tav>
                                      </p:tavLst>
                                    </p:anim>
                                    <p:animEffect transition="in" filter="fade">
                                      <p:cBhvr>
                                        <p:cTn id="32" dur="600"/>
                                        <p:tgtEl>
                                          <p:spTgt spid="7"/>
                                        </p:tgtEl>
                                      </p:cBhvr>
                                    </p:animEffect>
                                  </p:childTnLst>
                                </p:cTn>
                              </p:par>
                            </p:childTnLst>
                          </p:cTn>
                        </p:par>
                        <p:par>
                          <p:cTn id="33" fill="hold">
                            <p:stCondLst>
                              <p:cond delay="3200"/>
                            </p:stCondLst>
                            <p:childTnLst>
                              <p:par>
                                <p:cTn id="34" presetID="10"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600" fill="hold"/>
                                        <p:tgtEl>
                                          <p:spTgt spid="8"/>
                                        </p:tgtEl>
                                        <p:attrNameLst>
                                          <p:attrName>ppt_w</p:attrName>
                                        </p:attrNameLst>
                                      </p:cBhvr>
                                      <p:tavLst>
                                        <p:tav tm="0">
                                          <p:val>
                                            <p:fltVal val="0"/>
                                          </p:val>
                                        </p:tav>
                                        <p:tav tm="100000">
                                          <p:val>
                                            <p:strVal val="#ppt_w"/>
                                          </p:val>
                                        </p:tav>
                                      </p:tavLst>
                                    </p:anim>
                                    <p:anim calcmode="lin" valueType="num">
                                      <p:cBhvr>
                                        <p:cTn id="45" dur="600" fill="hold"/>
                                        <p:tgtEl>
                                          <p:spTgt spid="8"/>
                                        </p:tgtEl>
                                        <p:attrNameLst>
                                          <p:attrName>ppt_h</p:attrName>
                                        </p:attrNameLst>
                                      </p:cBhvr>
                                      <p:tavLst>
                                        <p:tav tm="0">
                                          <p:val>
                                            <p:fltVal val="0"/>
                                          </p:val>
                                        </p:tav>
                                        <p:tav tm="100000">
                                          <p:val>
                                            <p:strVal val="#ppt_h"/>
                                          </p:val>
                                        </p:tav>
                                      </p:tavLst>
                                    </p:anim>
                                    <p:animEffect transition="in" filter="fade">
                                      <p:cBhvr>
                                        <p:cTn id="46" dur="600"/>
                                        <p:tgtEl>
                                          <p:spTgt spid="8"/>
                                        </p:tgtEl>
                                      </p:cBhvr>
                                    </p:animEffect>
                                  </p:childTnLst>
                                </p:cTn>
                              </p:par>
                            </p:childTnLst>
                          </p:cTn>
                        </p:par>
                        <p:par>
                          <p:cTn id="47" fill="hold">
                            <p:stCondLst>
                              <p:cond delay="600"/>
                            </p:stCondLst>
                            <p:childTnLst>
                              <p:par>
                                <p:cTn id="48" presetID="10"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500"/>
                                        <p:tgtEl>
                                          <p:spTgt spid="70"/>
                                        </p:tgtEl>
                                      </p:cBhvr>
                                    </p:animEffect>
                                  </p:childTnLst>
                                </p:cTn>
                              </p:par>
                            </p:childTnLst>
                          </p:cTn>
                        </p:par>
                        <p:par>
                          <p:cTn id="54" fill="hold">
                            <p:stCondLst>
                              <p:cond delay="1100"/>
                            </p:stCondLst>
                            <p:childTnLst>
                              <p:par>
                                <p:cTn id="55" presetID="53" presetClass="entr" presetSubtype="16"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600" fill="hold"/>
                                        <p:tgtEl>
                                          <p:spTgt spid="6"/>
                                        </p:tgtEl>
                                        <p:attrNameLst>
                                          <p:attrName>ppt_w</p:attrName>
                                        </p:attrNameLst>
                                      </p:cBhvr>
                                      <p:tavLst>
                                        <p:tav tm="0">
                                          <p:val>
                                            <p:fltVal val="0"/>
                                          </p:val>
                                        </p:tav>
                                        <p:tav tm="100000">
                                          <p:val>
                                            <p:strVal val="#ppt_w"/>
                                          </p:val>
                                        </p:tav>
                                      </p:tavLst>
                                    </p:anim>
                                    <p:anim calcmode="lin" valueType="num">
                                      <p:cBhvr>
                                        <p:cTn id="58" dur="600" fill="hold"/>
                                        <p:tgtEl>
                                          <p:spTgt spid="6"/>
                                        </p:tgtEl>
                                        <p:attrNameLst>
                                          <p:attrName>ppt_h</p:attrName>
                                        </p:attrNameLst>
                                      </p:cBhvr>
                                      <p:tavLst>
                                        <p:tav tm="0">
                                          <p:val>
                                            <p:fltVal val="0"/>
                                          </p:val>
                                        </p:tav>
                                        <p:tav tm="100000">
                                          <p:val>
                                            <p:strVal val="#ppt_h"/>
                                          </p:val>
                                        </p:tav>
                                      </p:tavLst>
                                    </p:anim>
                                    <p:animEffect transition="in" filter="fade">
                                      <p:cBhvr>
                                        <p:cTn id="59" dur="600"/>
                                        <p:tgtEl>
                                          <p:spTgt spid="6"/>
                                        </p:tgtEl>
                                      </p:cBhvr>
                                    </p:animEffect>
                                  </p:childTnLst>
                                </p:cTn>
                              </p:par>
                            </p:childTnLst>
                          </p:cTn>
                        </p:par>
                        <p:par>
                          <p:cTn id="60" fill="hold">
                            <p:stCondLst>
                              <p:cond delay="1700"/>
                            </p:stCondLst>
                            <p:childTnLst>
                              <p:par>
                                <p:cTn id="61" presetID="10" presetClass="entr" presetSubtype="0"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600" fill="hold"/>
                                        <p:tgtEl>
                                          <p:spTgt spid="5"/>
                                        </p:tgtEl>
                                        <p:attrNameLst>
                                          <p:attrName>ppt_w</p:attrName>
                                        </p:attrNameLst>
                                      </p:cBhvr>
                                      <p:tavLst>
                                        <p:tav tm="0">
                                          <p:val>
                                            <p:fltVal val="0"/>
                                          </p:val>
                                        </p:tav>
                                        <p:tav tm="100000">
                                          <p:val>
                                            <p:strVal val="#ppt_w"/>
                                          </p:val>
                                        </p:tav>
                                      </p:tavLst>
                                    </p:anim>
                                    <p:anim calcmode="lin" valueType="num">
                                      <p:cBhvr>
                                        <p:cTn id="72" dur="600" fill="hold"/>
                                        <p:tgtEl>
                                          <p:spTgt spid="5"/>
                                        </p:tgtEl>
                                        <p:attrNameLst>
                                          <p:attrName>ppt_h</p:attrName>
                                        </p:attrNameLst>
                                      </p:cBhvr>
                                      <p:tavLst>
                                        <p:tav tm="0">
                                          <p:val>
                                            <p:fltVal val="0"/>
                                          </p:val>
                                        </p:tav>
                                        <p:tav tm="100000">
                                          <p:val>
                                            <p:strVal val="#ppt_h"/>
                                          </p:val>
                                        </p:tav>
                                      </p:tavLst>
                                    </p:anim>
                                    <p:animEffect transition="in" filter="fade">
                                      <p:cBhvr>
                                        <p:cTn id="73" dur="600"/>
                                        <p:tgtEl>
                                          <p:spTgt spid="5"/>
                                        </p:tgtEl>
                                      </p:cBhvr>
                                    </p:animEffect>
                                  </p:childTnLst>
                                </p:cTn>
                              </p:par>
                            </p:childTnLst>
                          </p:cTn>
                        </p:par>
                        <p:par>
                          <p:cTn id="74" fill="hold">
                            <p:stCondLst>
                              <p:cond delay="600"/>
                            </p:stCondLst>
                            <p:childTnLst>
                              <p:par>
                                <p:cTn id="75" presetID="10" presetClass="entr" presetSubtype="0"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childTnLst>
                          </p:cTn>
                        </p:par>
                        <p:par>
                          <p:cTn id="81" fill="hold">
                            <p:stCondLst>
                              <p:cond delay="1100"/>
                            </p:stCondLst>
                            <p:childTnLst>
                              <p:par>
                                <p:cTn id="82" presetID="53" presetClass="entr" presetSubtype="16"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600" fill="hold"/>
                                        <p:tgtEl>
                                          <p:spTgt spid="2"/>
                                        </p:tgtEl>
                                        <p:attrNameLst>
                                          <p:attrName>ppt_w</p:attrName>
                                        </p:attrNameLst>
                                      </p:cBhvr>
                                      <p:tavLst>
                                        <p:tav tm="0">
                                          <p:val>
                                            <p:fltVal val="0"/>
                                          </p:val>
                                        </p:tav>
                                        <p:tav tm="100000">
                                          <p:val>
                                            <p:strVal val="#ppt_w"/>
                                          </p:val>
                                        </p:tav>
                                      </p:tavLst>
                                    </p:anim>
                                    <p:anim calcmode="lin" valueType="num">
                                      <p:cBhvr>
                                        <p:cTn id="85" dur="600" fill="hold"/>
                                        <p:tgtEl>
                                          <p:spTgt spid="2"/>
                                        </p:tgtEl>
                                        <p:attrNameLst>
                                          <p:attrName>ppt_h</p:attrName>
                                        </p:attrNameLst>
                                      </p:cBhvr>
                                      <p:tavLst>
                                        <p:tav tm="0">
                                          <p:val>
                                            <p:fltVal val="0"/>
                                          </p:val>
                                        </p:tav>
                                        <p:tav tm="100000">
                                          <p:val>
                                            <p:strVal val="#ppt_h"/>
                                          </p:val>
                                        </p:tav>
                                      </p:tavLst>
                                    </p:anim>
                                    <p:animEffect transition="in" filter="fade">
                                      <p:cBhvr>
                                        <p:cTn id="86" dur="600"/>
                                        <p:tgtEl>
                                          <p:spTgt spid="2"/>
                                        </p:tgtEl>
                                      </p:cBhvr>
                                    </p:animEffect>
                                  </p:childTnLst>
                                </p:cTn>
                              </p:par>
                            </p:childTnLst>
                          </p:cTn>
                        </p:par>
                        <p:par>
                          <p:cTn id="87" fill="hold">
                            <p:stCondLst>
                              <p:cond delay="1700"/>
                            </p:stCondLst>
                            <p:childTnLst>
                              <p:par>
                                <p:cTn id="88" presetID="10" presetClass="entr" presetSubtype="0" fill="hold" nodeType="after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500"/>
                                        <p:tgtEl>
                                          <p:spTgt spid="6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69" grpId="0"/>
      <p:bldP spid="70" grpId="0"/>
      <p:bldP spid="71" grpId="0"/>
      <p:bldP spid="72" grpId="0"/>
      <p:bldP spid="73" grpId="0"/>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6000">
              <a:srgbClr val="D4D4D4"/>
            </a:gs>
            <a:gs pos="18000">
              <a:srgbClr val="D6D6D6"/>
            </a:gs>
            <a:gs pos="44000">
              <a:schemeClr val="bg1">
                <a:lumMod val="9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65000"/>
                    <a:lumOff val="35000"/>
                  </a:schemeClr>
                </a:solidFill>
              </a:rPr>
              <a:t>Identify a Funding Agency</a:t>
            </a:r>
          </a:p>
        </p:txBody>
      </p:sp>
      <p:sp>
        <p:nvSpPr>
          <p:cNvPr id="3" name="Rectangle 2"/>
          <p:cNvSpPr/>
          <p:nvPr/>
        </p:nvSpPr>
        <p:spPr>
          <a:xfrm>
            <a:off x="838200" y="1524547"/>
            <a:ext cx="6096000" cy="1754326"/>
          </a:xfrm>
          <a:prstGeom prst="rect">
            <a:avLst/>
          </a:prstGeom>
        </p:spPr>
        <p:txBody>
          <a:bodyPr>
            <a:spAutoFit/>
          </a:bodyPr>
          <a:lstStyle/>
          <a:p>
            <a:r>
              <a:rPr lang="en-US" dirty="0"/>
              <a:t>While your impactful research should drive your grant initiatives, identifying an appropriate funding source and determining your eligibility is critical to finding a good fit. </a:t>
            </a:r>
          </a:p>
          <a:p>
            <a:endParaRPr lang="en-US" dirty="0"/>
          </a:p>
          <a:p>
            <a:r>
              <a:rPr lang="en-US" dirty="0"/>
              <a:t>Review the Funding Search Tools to identify available funding sources. (click on image to go to funding site)</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659" y="1602377"/>
            <a:ext cx="2809875" cy="762000"/>
          </a:xfrm>
          <a:prstGeom prst="rect">
            <a:avLst/>
          </a:prstGeom>
        </p:spPr>
      </p:pic>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4124" y="2996308"/>
            <a:ext cx="1537677" cy="1000416"/>
          </a:xfrm>
          <a:prstGeom prst="rect">
            <a:avLst/>
          </a:prstGeom>
        </p:spPr>
      </p:pic>
      <p:pic>
        <p:nvPicPr>
          <p:cNvPr id="9" name="Picture 8">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8810" y="4665060"/>
            <a:ext cx="3627120" cy="853440"/>
          </a:xfrm>
          <a:prstGeom prst="rect">
            <a:avLst/>
          </a:prstGeom>
        </p:spPr>
      </p:pic>
      <p:pic>
        <p:nvPicPr>
          <p:cNvPr id="10" name="Picture 9">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07276" y="5378480"/>
            <a:ext cx="2543530" cy="752580"/>
          </a:xfrm>
          <a:prstGeom prst="rect">
            <a:avLst/>
          </a:prstGeom>
        </p:spPr>
      </p:pic>
      <p:pic>
        <p:nvPicPr>
          <p:cNvPr id="11" name="Picture 10">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682" y="3639735"/>
            <a:ext cx="2962688" cy="523948"/>
          </a:xfrm>
          <a:prstGeom prst="rect">
            <a:avLst/>
          </a:prstGeom>
        </p:spPr>
      </p:pic>
      <p:pic>
        <p:nvPicPr>
          <p:cNvPr id="12" name="Picture 11">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65930" y="3547510"/>
            <a:ext cx="2667372" cy="638264"/>
          </a:xfrm>
          <a:prstGeom prst="rect">
            <a:avLst/>
          </a:prstGeom>
        </p:spPr>
      </p:pic>
      <p:pic>
        <p:nvPicPr>
          <p:cNvPr id="13" name="Picture 1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34200" y="4501194"/>
            <a:ext cx="3724795" cy="571580"/>
          </a:xfrm>
          <a:prstGeom prst="rect">
            <a:avLst/>
          </a:prstGeom>
        </p:spPr>
      </p:pic>
      <p:pic>
        <p:nvPicPr>
          <p:cNvPr id="14" name="Picture 13">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22087" y="391595"/>
            <a:ext cx="3734321" cy="676369"/>
          </a:xfrm>
          <a:prstGeom prst="rect">
            <a:avLst/>
          </a:prstGeom>
        </p:spPr>
      </p:pic>
      <p:pic>
        <p:nvPicPr>
          <p:cNvPr id="15" name="Picture 14">
            <a:hlinkClick r:id="rId19"/>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2052" y="6000871"/>
            <a:ext cx="6208295" cy="391886"/>
          </a:xfrm>
          <a:prstGeom prst="rect">
            <a:avLst/>
          </a:prstGeom>
        </p:spPr>
      </p:pic>
      <p:pic>
        <p:nvPicPr>
          <p:cNvPr id="16" name="Picture 15">
            <a:hlinkClick r:id="rId21"/>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spTree>
    <p:extLst>
      <p:ext uri="{BB962C8B-B14F-4D97-AF65-F5344CB8AC3E}">
        <p14:creationId xmlns:p14="http://schemas.microsoft.com/office/powerpoint/2010/main" val="189592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6000">
              <a:srgbClr val="D4D4D4"/>
            </a:gs>
            <a:gs pos="18000">
              <a:srgbClr val="D6D6D6"/>
            </a:gs>
            <a:gs pos="44000">
              <a:schemeClr val="bg1">
                <a:lumMod val="9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173" name="gray rectangle"/>
          <p:cNvSpPr/>
          <p:nvPr/>
        </p:nvSpPr>
        <p:spPr>
          <a:xfrm>
            <a:off x="0" y="5565792"/>
            <a:ext cx="12192000" cy="1292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29" name="puzzle piece 1"/>
          <p:cNvSpPr>
            <a:spLocks/>
          </p:cNvSpPr>
          <p:nvPr/>
        </p:nvSpPr>
        <p:spPr bwMode="auto">
          <a:xfrm>
            <a:off x="6795033" y="711987"/>
            <a:ext cx="2236788" cy="2332038"/>
          </a:xfrm>
          <a:custGeom>
            <a:avLst/>
            <a:gdLst>
              <a:gd name="T0" fmla="*/ 534 w 594"/>
              <a:gd name="T1" fmla="*/ 181 h 621"/>
              <a:gd name="T2" fmla="*/ 509 w 594"/>
              <a:gd name="T3" fmla="*/ 187 h 621"/>
              <a:gd name="T4" fmla="*/ 481 w 594"/>
              <a:gd name="T5" fmla="*/ 214 h 621"/>
              <a:gd name="T6" fmla="*/ 474 w 594"/>
              <a:gd name="T7" fmla="*/ 216 h 621"/>
              <a:gd name="T8" fmla="*/ 456 w 594"/>
              <a:gd name="T9" fmla="*/ 173 h 621"/>
              <a:gd name="T10" fmla="*/ 456 w 594"/>
              <a:gd name="T11" fmla="*/ 0 h 621"/>
              <a:gd name="T12" fmla="*/ 452 w 594"/>
              <a:gd name="T13" fmla="*/ 0 h 621"/>
              <a:gd name="T14" fmla="*/ 83 w 594"/>
              <a:gd name="T15" fmla="*/ 191 h 621"/>
              <a:gd name="T16" fmla="*/ 28 w 594"/>
              <a:gd name="T17" fmla="*/ 297 h 621"/>
              <a:gd name="T18" fmla="*/ 0 w 594"/>
              <a:gd name="T19" fmla="*/ 452 h 621"/>
              <a:gd name="T20" fmla="*/ 3 w 594"/>
              <a:gd name="T21" fmla="*/ 483 h 621"/>
              <a:gd name="T22" fmla="*/ 59 w 594"/>
              <a:gd name="T23" fmla="*/ 483 h 621"/>
              <a:gd name="T24" fmla="*/ 146 w 594"/>
              <a:gd name="T25" fmla="*/ 483 h 621"/>
              <a:gd name="T26" fmla="*/ 189 w 594"/>
              <a:gd name="T27" fmla="*/ 501 h 621"/>
              <a:gd name="T28" fmla="*/ 154 w 594"/>
              <a:gd name="T29" fmla="*/ 561 h 621"/>
              <a:gd name="T30" fmla="*/ 156 w 594"/>
              <a:gd name="T31" fmla="*/ 573 h 621"/>
              <a:gd name="T32" fmla="*/ 214 w 594"/>
              <a:gd name="T33" fmla="*/ 621 h 621"/>
              <a:gd name="T34" fmla="*/ 243 w 594"/>
              <a:gd name="T35" fmla="*/ 614 h 621"/>
              <a:gd name="T36" fmla="*/ 273 w 594"/>
              <a:gd name="T37" fmla="*/ 573 h 621"/>
              <a:gd name="T38" fmla="*/ 274 w 594"/>
              <a:gd name="T39" fmla="*/ 561 h 621"/>
              <a:gd name="T40" fmla="*/ 272 w 594"/>
              <a:gd name="T41" fmla="*/ 545 h 621"/>
              <a:gd name="T42" fmla="*/ 266 w 594"/>
              <a:gd name="T43" fmla="*/ 532 h 621"/>
              <a:gd name="T44" fmla="*/ 266 w 594"/>
              <a:gd name="T45" fmla="*/ 532 h 621"/>
              <a:gd name="T46" fmla="*/ 240 w 594"/>
              <a:gd name="T47" fmla="*/ 501 h 621"/>
              <a:gd name="T48" fmla="*/ 250 w 594"/>
              <a:gd name="T49" fmla="*/ 488 h 621"/>
              <a:gd name="T50" fmla="*/ 283 w 594"/>
              <a:gd name="T51" fmla="*/ 483 h 621"/>
              <a:gd name="T52" fmla="*/ 456 w 594"/>
              <a:gd name="T53" fmla="*/ 483 h 621"/>
              <a:gd name="T54" fmla="*/ 456 w 594"/>
              <a:gd name="T55" fmla="*/ 483 h 621"/>
              <a:gd name="T56" fmla="*/ 456 w 594"/>
              <a:gd name="T57" fmla="*/ 458 h 621"/>
              <a:gd name="T58" fmla="*/ 456 w 594"/>
              <a:gd name="T59" fmla="*/ 423 h 621"/>
              <a:gd name="T60" fmla="*/ 456 w 594"/>
              <a:gd name="T61" fmla="*/ 388 h 621"/>
              <a:gd name="T62" fmla="*/ 456 w 594"/>
              <a:gd name="T63" fmla="*/ 310 h 621"/>
              <a:gd name="T64" fmla="*/ 467 w 594"/>
              <a:gd name="T65" fmla="*/ 269 h 621"/>
              <a:gd name="T66" fmla="*/ 474 w 594"/>
              <a:gd name="T67" fmla="*/ 267 h 621"/>
              <a:gd name="T68" fmla="*/ 534 w 594"/>
              <a:gd name="T69" fmla="*/ 301 h 621"/>
              <a:gd name="T70" fmla="*/ 562 w 594"/>
              <a:gd name="T71" fmla="*/ 294 h 621"/>
              <a:gd name="T72" fmla="*/ 594 w 594"/>
              <a:gd name="T73" fmla="*/ 241 h 621"/>
              <a:gd name="T74" fmla="*/ 534 w 594"/>
              <a:gd name="T75" fmla="*/ 18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4" h="621">
                <a:moveTo>
                  <a:pt x="534" y="181"/>
                </a:moveTo>
                <a:cubicBezTo>
                  <a:pt x="523" y="181"/>
                  <a:pt x="515" y="184"/>
                  <a:pt x="509" y="187"/>
                </a:cubicBezTo>
                <a:cubicBezTo>
                  <a:pt x="494" y="195"/>
                  <a:pt x="490" y="210"/>
                  <a:pt x="481" y="214"/>
                </a:cubicBezTo>
                <a:cubicBezTo>
                  <a:pt x="479" y="215"/>
                  <a:pt x="476" y="216"/>
                  <a:pt x="474" y="216"/>
                </a:cubicBezTo>
                <a:cubicBezTo>
                  <a:pt x="454" y="216"/>
                  <a:pt x="456" y="173"/>
                  <a:pt x="456" y="173"/>
                </a:cubicBezTo>
                <a:cubicBezTo>
                  <a:pt x="456" y="0"/>
                  <a:pt x="456" y="0"/>
                  <a:pt x="456" y="0"/>
                </a:cubicBezTo>
                <a:cubicBezTo>
                  <a:pt x="454" y="0"/>
                  <a:pt x="453" y="0"/>
                  <a:pt x="452" y="0"/>
                </a:cubicBezTo>
                <a:cubicBezTo>
                  <a:pt x="300" y="0"/>
                  <a:pt x="165" y="76"/>
                  <a:pt x="83" y="191"/>
                </a:cubicBezTo>
                <a:cubicBezTo>
                  <a:pt x="60" y="223"/>
                  <a:pt x="42" y="259"/>
                  <a:pt x="28" y="297"/>
                </a:cubicBezTo>
                <a:cubicBezTo>
                  <a:pt x="10" y="345"/>
                  <a:pt x="0" y="397"/>
                  <a:pt x="0" y="452"/>
                </a:cubicBezTo>
                <a:cubicBezTo>
                  <a:pt x="0" y="461"/>
                  <a:pt x="2" y="477"/>
                  <a:pt x="3" y="483"/>
                </a:cubicBezTo>
                <a:cubicBezTo>
                  <a:pt x="59" y="483"/>
                  <a:pt x="59" y="483"/>
                  <a:pt x="59" y="483"/>
                </a:cubicBezTo>
                <a:cubicBezTo>
                  <a:pt x="146" y="483"/>
                  <a:pt x="146" y="483"/>
                  <a:pt x="146" y="483"/>
                </a:cubicBezTo>
                <a:cubicBezTo>
                  <a:pt x="146" y="483"/>
                  <a:pt x="189" y="481"/>
                  <a:pt x="189" y="501"/>
                </a:cubicBezTo>
                <a:cubicBezTo>
                  <a:pt x="189" y="521"/>
                  <a:pt x="154" y="519"/>
                  <a:pt x="154" y="561"/>
                </a:cubicBezTo>
                <a:cubicBezTo>
                  <a:pt x="154" y="565"/>
                  <a:pt x="155" y="569"/>
                  <a:pt x="156" y="573"/>
                </a:cubicBezTo>
                <a:cubicBezTo>
                  <a:pt x="161" y="600"/>
                  <a:pt x="185" y="621"/>
                  <a:pt x="214" y="621"/>
                </a:cubicBezTo>
                <a:cubicBezTo>
                  <a:pt x="225" y="621"/>
                  <a:pt x="234" y="618"/>
                  <a:pt x="243" y="614"/>
                </a:cubicBezTo>
                <a:cubicBezTo>
                  <a:pt x="258" y="605"/>
                  <a:pt x="269" y="590"/>
                  <a:pt x="273" y="573"/>
                </a:cubicBezTo>
                <a:cubicBezTo>
                  <a:pt x="274" y="569"/>
                  <a:pt x="274" y="565"/>
                  <a:pt x="274" y="561"/>
                </a:cubicBezTo>
                <a:cubicBezTo>
                  <a:pt x="274" y="555"/>
                  <a:pt x="273" y="549"/>
                  <a:pt x="272" y="545"/>
                </a:cubicBezTo>
                <a:cubicBezTo>
                  <a:pt x="271" y="540"/>
                  <a:pt x="269" y="536"/>
                  <a:pt x="266" y="532"/>
                </a:cubicBezTo>
                <a:cubicBezTo>
                  <a:pt x="266" y="532"/>
                  <a:pt x="266" y="532"/>
                  <a:pt x="266" y="532"/>
                </a:cubicBezTo>
                <a:cubicBezTo>
                  <a:pt x="256" y="518"/>
                  <a:pt x="240" y="515"/>
                  <a:pt x="240" y="501"/>
                </a:cubicBezTo>
                <a:cubicBezTo>
                  <a:pt x="240" y="495"/>
                  <a:pt x="244" y="491"/>
                  <a:pt x="250" y="488"/>
                </a:cubicBezTo>
                <a:cubicBezTo>
                  <a:pt x="262" y="482"/>
                  <a:pt x="283" y="483"/>
                  <a:pt x="283" y="483"/>
                </a:cubicBezTo>
                <a:cubicBezTo>
                  <a:pt x="456" y="483"/>
                  <a:pt x="456" y="483"/>
                  <a:pt x="456" y="483"/>
                </a:cubicBezTo>
                <a:cubicBezTo>
                  <a:pt x="456" y="483"/>
                  <a:pt x="456" y="483"/>
                  <a:pt x="456" y="483"/>
                </a:cubicBezTo>
                <a:cubicBezTo>
                  <a:pt x="456" y="458"/>
                  <a:pt x="456" y="458"/>
                  <a:pt x="456" y="458"/>
                </a:cubicBezTo>
                <a:cubicBezTo>
                  <a:pt x="456" y="423"/>
                  <a:pt x="456" y="423"/>
                  <a:pt x="456" y="423"/>
                </a:cubicBezTo>
                <a:cubicBezTo>
                  <a:pt x="456" y="388"/>
                  <a:pt x="456" y="388"/>
                  <a:pt x="456" y="388"/>
                </a:cubicBezTo>
                <a:cubicBezTo>
                  <a:pt x="456" y="310"/>
                  <a:pt x="456" y="310"/>
                  <a:pt x="456" y="310"/>
                </a:cubicBezTo>
                <a:cubicBezTo>
                  <a:pt x="456" y="310"/>
                  <a:pt x="454" y="277"/>
                  <a:pt x="467" y="269"/>
                </a:cubicBezTo>
                <a:cubicBezTo>
                  <a:pt x="469" y="268"/>
                  <a:pt x="472" y="267"/>
                  <a:pt x="474" y="267"/>
                </a:cubicBezTo>
                <a:cubicBezTo>
                  <a:pt x="494" y="267"/>
                  <a:pt x="491" y="301"/>
                  <a:pt x="534" y="301"/>
                </a:cubicBezTo>
                <a:cubicBezTo>
                  <a:pt x="544" y="301"/>
                  <a:pt x="554" y="299"/>
                  <a:pt x="562" y="294"/>
                </a:cubicBezTo>
                <a:cubicBezTo>
                  <a:pt x="581" y="284"/>
                  <a:pt x="594" y="264"/>
                  <a:pt x="594" y="241"/>
                </a:cubicBezTo>
                <a:cubicBezTo>
                  <a:pt x="594" y="208"/>
                  <a:pt x="567" y="181"/>
                  <a:pt x="534" y="181"/>
                </a:cubicBezTo>
                <a:close/>
              </a:path>
            </a:pathLst>
          </a:custGeom>
          <a:solidFill>
            <a:schemeClr val="accent6">
              <a:lumMod val="50000"/>
            </a:schemeClr>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30" name="puzzle piece 3"/>
          <p:cNvSpPr>
            <a:spLocks/>
          </p:cNvSpPr>
          <p:nvPr/>
        </p:nvSpPr>
        <p:spPr bwMode="auto">
          <a:xfrm>
            <a:off x="6807733" y="2518562"/>
            <a:ext cx="2224088" cy="1830388"/>
          </a:xfrm>
          <a:custGeom>
            <a:avLst/>
            <a:gdLst>
              <a:gd name="T0" fmla="*/ 47 w 591"/>
              <a:gd name="T1" fmla="*/ 171 h 487"/>
              <a:gd name="T2" fmla="*/ 152 w 591"/>
              <a:gd name="T3" fmla="*/ 418 h 487"/>
              <a:gd name="T4" fmla="*/ 151 w 591"/>
              <a:gd name="T5" fmla="*/ 408 h 487"/>
              <a:gd name="T6" fmla="*/ 151 w 591"/>
              <a:gd name="T7" fmla="*/ 407 h 487"/>
              <a:gd name="T8" fmla="*/ 151 w 591"/>
              <a:gd name="T9" fmla="*/ 407 h 487"/>
              <a:gd name="T10" fmla="*/ 211 w 591"/>
              <a:gd name="T11" fmla="*/ 347 h 487"/>
              <a:gd name="T12" fmla="*/ 271 w 591"/>
              <a:gd name="T13" fmla="*/ 407 h 487"/>
              <a:gd name="T14" fmla="*/ 271 w 591"/>
              <a:gd name="T15" fmla="*/ 407 h 487"/>
              <a:gd name="T16" fmla="*/ 271 w 591"/>
              <a:gd name="T17" fmla="*/ 408 h 487"/>
              <a:gd name="T18" fmla="*/ 237 w 591"/>
              <a:gd name="T19" fmla="*/ 467 h 487"/>
              <a:gd name="T20" fmla="*/ 280 w 591"/>
              <a:gd name="T21" fmla="*/ 485 h 487"/>
              <a:gd name="T22" fmla="*/ 307 w 591"/>
              <a:gd name="T23" fmla="*/ 485 h 487"/>
              <a:gd name="T24" fmla="*/ 414 w 591"/>
              <a:gd name="T25" fmla="*/ 485 h 487"/>
              <a:gd name="T26" fmla="*/ 453 w 591"/>
              <a:gd name="T27" fmla="*/ 485 h 487"/>
              <a:gd name="T28" fmla="*/ 453 w 591"/>
              <a:gd name="T29" fmla="*/ 485 h 487"/>
              <a:gd name="T30" fmla="*/ 453 w 591"/>
              <a:gd name="T31" fmla="*/ 485 h 487"/>
              <a:gd name="T32" fmla="*/ 453 w 591"/>
              <a:gd name="T33" fmla="*/ 485 h 487"/>
              <a:gd name="T34" fmla="*/ 453 w 591"/>
              <a:gd name="T35" fmla="*/ 312 h 487"/>
              <a:gd name="T36" fmla="*/ 471 w 591"/>
              <a:gd name="T37" fmla="*/ 269 h 487"/>
              <a:gd name="T38" fmla="*/ 471 w 591"/>
              <a:gd name="T39" fmla="*/ 269 h 487"/>
              <a:gd name="T40" fmla="*/ 471 w 591"/>
              <a:gd name="T41" fmla="*/ 269 h 487"/>
              <a:gd name="T42" fmla="*/ 531 w 591"/>
              <a:gd name="T43" fmla="*/ 303 h 487"/>
              <a:gd name="T44" fmla="*/ 573 w 591"/>
              <a:gd name="T45" fmla="*/ 286 h 487"/>
              <a:gd name="T46" fmla="*/ 591 w 591"/>
              <a:gd name="T47" fmla="*/ 243 h 487"/>
              <a:gd name="T48" fmla="*/ 531 w 591"/>
              <a:gd name="T49" fmla="*/ 183 h 487"/>
              <a:gd name="T50" fmla="*/ 471 w 591"/>
              <a:gd name="T51" fmla="*/ 218 h 487"/>
              <a:gd name="T52" fmla="*/ 471 w 591"/>
              <a:gd name="T53" fmla="*/ 218 h 487"/>
              <a:gd name="T54" fmla="*/ 471 w 591"/>
              <a:gd name="T55" fmla="*/ 218 h 487"/>
              <a:gd name="T56" fmla="*/ 453 w 591"/>
              <a:gd name="T57" fmla="*/ 175 h 487"/>
              <a:gd name="T58" fmla="*/ 453 w 591"/>
              <a:gd name="T59" fmla="*/ 2 h 487"/>
              <a:gd name="T60" fmla="*/ 453 w 591"/>
              <a:gd name="T61" fmla="*/ 2 h 487"/>
              <a:gd name="T62" fmla="*/ 280 w 591"/>
              <a:gd name="T63" fmla="*/ 2 h 487"/>
              <a:gd name="T64" fmla="*/ 247 w 591"/>
              <a:gd name="T65" fmla="*/ 7 h 487"/>
              <a:gd name="T66" fmla="*/ 237 w 591"/>
              <a:gd name="T67" fmla="*/ 20 h 487"/>
              <a:gd name="T68" fmla="*/ 263 w 591"/>
              <a:gd name="T69" fmla="*/ 51 h 487"/>
              <a:gd name="T70" fmla="*/ 263 w 591"/>
              <a:gd name="T71" fmla="*/ 51 h 487"/>
              <a:gd name="T72" fmla="*/ 269 w 591"/>
              <a:gd name="T73" fmla="*/ 64 h 487"/>
              <a:gd name="T74" fmla="*/ 271 w 591"/>
              <a:gd name="T75" fmla="*/ 80 h 487"/>
              <a:gd name="T76" fmla="*/ 270 w 591"/>
              <a:gd name="T77" fmla="*/ 92 h 487"/>
              <a:gd name="T78" fmla="*/ 240 w 591"/>
              <a:gd name="T79" fmla="*/ 133 h 487"/>
              <a:gd name="T80" fmla="*/ 211 w 591"/>
              <a:gd name="T81" fmla="*/ 140 h 487"/>
              <a:gd name="T82" fmla="*/ 153 w 591"/>
              <a:gd name="T83" fmla="*/ 92 h 487"/>
              <a:gd name="T84" fmla="*/ 151 w 591"/>
              <a:gd name="T85" fmla="*/ 80 h 487"/>
              <a:gd name="T86" fmla="*/ 186 w 591"/>
              <a:gd name="T87" fmla="*/ 20 h 487"/>
              <a:gd name="T88" fmla="*/ 143 w 591"/>
              <a:gd name="T89" fmla="*/ 2 h 487"/>
              <a:gd name="T90" fmla="*/ 56 w 591"/>
              <a:gd name="T91" fmla="*/ 2 h 487"/>
              <a:gd name="T92" fmla="*/ 0 w 591"/>
              <a:gd name="T93" fmla="*/ 2 h 487"/>
              <a:gd name="T94" fmla="*/ 1 w 591"/>
              <a:gd name="T95" fmla="*/ 4 h 487"/>
              <a:gd name="T96" fmla="*/ 47 w 591"/>
              <a:gd name="T97" fmla="*/ 17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1" h="487">
                <a:moveTo>
                  <a:pt x="47" y="171"/>
                </a:moveTo>
                <a:cubicBezTo>
                  <a:pt x="152" y="418"/>
                  <a:pt x="152" y="418"/>
                  <a:pt x="152" y="418"/>
                </a:cubicBezTo>
                <a:cubicBezTo>
                  <a:pt x="152" y="415"/>
                  <a:pt x="151" y="412"/>
                  <a:pt x="151" y="408"/>
                </a:cubicBezTo>
                <a:cubicBezTo>
                  <a:pt x="151" y="408"/>
                  <a:pt x="151" y="408"/>
                  <a:pt x="151" y="407"/>
                </a:cubicBezTo>
                <a:cubicBezTo>
                  <a:pt x="151" y="407"/>
                  <a:pt x="151" y="407"/>
                  <a:pt x="151" y="407"/>
                </a:cubicBezTo>
                <a:cubicBezTo>
                  <a:pt x="151" y="374"/>
                  <a:pt x="178" y="347"/>
                  <a:pt x="211" y="347"/>
                </a:cubicBezTo>
                <a:cubicBezTo>
                  <a:pt x="244" y="347"/>
                  <a:pt x="271" y="374"/>
                  <a:pt x="271" y="407"/>
                </a:cubicBezTo>
                <a:cubicBezTo>
                  <a:pt x="271" y="407"/>
                  <a:pt x="271" y="407"/>
                  <a:pt x="271" y="407"/>
                </a:cubicBezTo>
                <a:cubicBezTo>
                  <a:pt x="271" y="408"/>
                  <a:pt x="271" y="408"/>
                  <a:pt x="271" y="408"/>
                </a:cubicBezTo>
                <a:cubicBezTo>
                  <a:pt x="271" y="450"/>
                  <a:pt x="238" y="448"/>
                  <a:pt x="237" y="467"/>
                </a:cubicBezTo>
                <a:cubicBezTo>
                  <a:pt x="238" y="487"/>
                  <a:pt x="280" y="485"/>
                  <a:pt x="280" y="485"/>
                </a:cubicBezTo>
                <a:cubicBezTo>
                  <a:pt x="307" y="485"/>
                  <a:pt x="307" y="485"/>
                  <a:pt x="307" y="485"/>
                </a:cubicBezTo>
                <a:cubicBezTo>
                  <a:pt x="414" y="485"/>
                  <a:pt x="414" y="485"/>
                  <a:pt x="414" y="485"/>
                </a:cubicBezTo>
                <a:cubicBezTo>
                  <a:pt x="453" y="485"/>
                  <a:pt x="453" y="485"/>
                  <a:pt x="453" y="485"/>
                </a:cubicBezTo>
                <a:cubicBezTo>
                  <a:pt x="453" y="485"/>
                  <a:pt x="453" y="485"/>
                  <a:pt x="453" y="485"/>
                </a:cubicBezTo>
                <a:cubicBezTo>
                  <a:pt x="453" y="485"/>
                  <a:pt x="453" y="485"/>
                  <a:pt x="453" y="485"/>
                </a:cubicBezTo>
                <a:cubicBezTo>
                  <a:pt x="453" y="485"/>
                  <a:pt x="453" y="485"/>
                  <a:pt x="453" y="485"/>
                </a:cubicBezTo>
                <a:cubicBezTo>
                  <a:pt x="453" y="312"/>
                  <a:pt x="453" y="312"/>
                  <a:pt x="453" y="312"/>
                </a:cubicBezTo>
                <a:cubicBezTo>
                  <a:pt x="453" y="312"/>
                  <a:pt x="451" y="269"/>
                  <a:pt x="471" y="269"/>
                </a:cubicBezTo>
                <a:cubicBezTo>
                  <a:pt x="471" y="269"/>
                  <a:pt x="471" y="269"/>
                  <a:pt x="471" y="269"/>
                </a:cubicBezTo>
                <a:cubicBezTo>
                  <a:pt x="471" y="269"/>
                  <a:pt x="471" y="269"/>
                  <a:pt x="471" y="269"/>
                </a:cubicBezTo>
                <a:cubicBezTo>
                  <a:pt x="491" y="269"/>
                  <a:pt x="488" y="303"/>
                  <a:pt x="531" y="303"/>
                </a:cubicBezTo>
                <a:cubicBezTo>
                  <a:pt x="547" y="303"/>
                  <a:pt x="562" y="296"/>
                  <a:pt x="573" y="286"/>
                </a:cubicBezTo>
                <a:cubicBezTo>
                  <a:pt x="584" y="275"/>
                  <a:pt x="591" y="260"/>
                  <a:pt x="591" y="243"/>
                </a:cubicBezTo>
                <a:cubicBezTo>
                  <a:pt x="591" y="210"/>
                  <a:pt x="564" y="183"/>
                  <a:pt x="531" y="183"/>
                </a:cubicBezTo>
                <a:cubicBezTo>
                  <a:pt x="488" y="183"/>
                  <a:pt x="491" y="218"/>
                  <a:pt x="471" y="218"/>
                </a:cubicBezTo>
                <a:cubicBezTo>
                  <a:pt x="471" y="218"/>
                  <a:pt x="471" y="218"/>
                  <a:pt x="471" y="218"/>
                </a:cubicBezTo>
                <a:cubicBezTo>
                  <a:pt x="471" y="218"/>
                  <a:pt x="471" y="218"/>
                  <a:pt x="471" y="218"/>
                </a:cubicBezTo>
                <a:cubicBezTo>
                  <a:pt x="451" y="218"/>
                  <a:pt x="453" y="175"/>
                  <a:pt x="453" y="175"/>
                </a:cubicBezTo>
                <a:cubicBezTo>
                  <a:pt x="453" y="2"/>
                  <a:pt x="453" y="2"/>
                  <a:pt x="453" y="2"/>
                </a:cubicBezTo>
                <a:cubicBezTo>
                  <a:pt x="453" y="2"/>
                  <a:pt x="453" y="2"/>
                  <a:pt x="453" y="2"/>
                </a:cubicBezTo>
                <a:cubicBezTo>
                  <a:pt x="280" y="2"/>
                  <a:pt x="280" y="2"/>
                  <a:pt x="280" y="2"/>
                </a:cubicBezTo>
                <a:cubicBezTo>
                  <a:pt x="280" y="2"/>
                  <a:pt x="259" y="1"/>
                  <a:pt x="247" y="7"/>
                </a:cubicBezTo>
                <a:cubicBezTo>
                  <a:pt x="241" y="10"/>
                  <a:pt x="237" y="14"/>
                  <a:pt x="237" y="20"/>
                </a:cubicBezTo>
                <a:cubicBezTo>
                  <a:pt x="237" y="34"/>
                  <a:pt x="253" y="37"/>
                  <a:pt x="263" y="51"/>
                </a:cubicBezTo>
                <a:cubicBezTo>
                  <a:pt x="263" y="51"/>
                  <a:pt x="263" y="51"/>
                  <a:pt x="263" y="51"/>
                </a:cubicBezTo>
                <a:cubicBezTo>
                  <a:pt x="266" y="55"/>
                  <a:pt x="268" y="59"/>
                  <a:pt x="269" y="64"/>
                </a:cubicBezTo>
                <a:cubicBezTo>
                  <a:pt x="270" y="68"/>
                  <a:pt x="271" y="74"/>
                  <a:pt x="271" y="80"/>
                </a:cubicBezTo>
                <a:cubicBezTo>
                  <a:pt x="271" y="84"/>
                  <a:pt x="271" y="88"/>
                  <a:pt x="270" y="92"/>
                </a:cubicBezTo>
                <a:cubicBezTo>
                  <a:pt x="266" y="109"/>
                  <a:pt x="255" y="124"/>
                  <a:pt x="240" y="133"/>
                </a:cubicBezTo>
                <a:cubicBezTo>
                  <a:pt x="231" y="137"/>
                  <a:pt x="222" y="140"/>
                  <a:pt x="211" y="140"/>
                </a:cubicBezTo>
                <a:cubicBezTo>
                  <a:pt x="182" y="140"/>
                  <a:pt x="158" y="119"/>
                  <a:pt x="153" y="92"/>
                </a:cubicBezTo>
                <a:cubicBezTo>
                  <a:pt x="152" y="88"/>
                  <a:pt x="151" y="84"/>
                  <a:pt x="151" y="80"/>
                </a:cubicBezTo>
                <a:cubicBezTo>
                  <a:pt x="151" y="38"/>
                  <a:pt x="186" y="40"/>
                  <a:pt x="186" y="20"/>
                </a:cubicBezTo>
                <a:cubicBezTo>
                  <a:pt x="186" y="0"/>
                  <a:pt x="143" y="2"/>
                  <a:pt x="143" y="2"/>
                </a:cubicBezTo>
                <a:cubicBezTo>
                  <a:pt x="56" y="2"/>
                  <a:pt x="56" y="2"/>
                  <a:pt x="56" y="2"/>
                </a:cubicBezTo>
                <a:cubicBezTo>
                  <a:pt x="0" y="2"/>
                  <a:pt x="0" y="2"/>
                  <a:pt x="0" y="2"/>
                </a:cubicBezTo>
                <a:cubicBezTo>
                  <a:pt x="0" y="3"/>
                  <a:pt x="1" y="4"/>
                  <a:pt x="1" y="4"/>
                </a:cubicBezTo>
                <a:cubicBezTo>
                  <a:pt x="8" y="52"/>
                  <a:pt x="29" y="127"/>
                  <a:pt x="47" y="171"/>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31" name="puzzle piece 5"/>
          <p:cNvSpPr>
            <a:spLocks/>
          </p:cNvSpPr>
          <p:nvPr/>
        </p:nvSpPr>
        <p:spPr bwMode="auto">
          <a:xfrm>
            <a:off x="7376059" y="3826662"/>
            <a:ext cx="1135063" cy="2325688"/>
          </a:xfrm>
          <a:custGeom>
            <a:avLst/>
            <a:gdLst>
              <a:gd name="T0" fmla="*/ 54 w 302"/>
              <a:gd name="T1" fmla="*/ 194 h 619"/>
              <a:gd name="T2" fmla="*/ 73 w 302"/>
              <a:gd name="T3" fmla="*/ 208 h 619"/>
              <a:gd name="T4" fmla="*/ 71 w 302"/>
              <a:gd name="T5" fmla="*/ 219 h 619"/>
              <a:gd name="T6" fmla="*/ 71 w 302"/>
              <a:gd name="T7" fmla="*/ 252 h 619"/>
              <a:gd name="T8" fmla="*/ 86 w 302"/>
              <a:gd name="T9" fmla="*/ 281 h 619"/>
              <a:gd name="T10" fmla="*/ 71 w 302"/>
              <a:gd name="T11" fmla="*/ 310 h 619"/>
              <a:gd name="T12" fmla="*/ 71 w 302"/>
              <a:gd name="T13" fmla="*/ 342 h 619"/>
              <a:gd name="T14" fmla="*/ 86 w 302"/>
              <a:gd name="T15" fmla="*/ 371 h 619"/>
              <a:gd name="T16" fmla="*/ 71 w 302"/>
              <a:gd name="T17" fmla="*/ 400 h 619"/>
              <a:gd name="T18" fmla="*/ 71 w 302"/>
              <a:gd name="T19" fmla="*/ 432 h 619"/>
              <a:gd name="T20" fmla="*/ 86 w 302"/>
              <a:gd name="T21" fmla="*/ 461 h 619"/>
              <a:gd name="T22" fmla="*/ 71 w 302"/>
              <a:gd name="T23" fmla="*/ 490 h 619"/>
              <a:gd name="T24" fmla="*/ 71 w 302"/>
              <a:gd name="T25" fmla="*/ 523 h 619"/>
              <a:gd name="T26" fmla="*/ 107 w 302"/>
              <a:gd name="T27" fmla="*/ 558 h 619"/>
              <a:gd name="T28" fmla="*/ 143 w 302"/>
              <a:gd name="T29" fmla="*/ 558 h 619"/>
              <a:gd name="T30" fmla="*/ 162 w 302"/>
              <a:gd name="T31" fmla="*/ 593 h 619"/>
              <a:gd name="T32" fmla="*/ 206 w 302"/>
              <a:gd name="T33" fmla="*/ 619 h 619"/>
              <a:gd name="T34" fmla="*/ 302 w 302"/>
              <a:gd name="T35" fmla="*/ 619 h 619"/>
              <a:gd name="T36" fmla="*/ 302 w 302"/>
              <a:gd name="T37" fmla="*/ 448 h 619"/>
              <a:gd name="T38" fmla="*/ 302 w 302"/>
              <a:gd name="T39" fmla="*/ 447 h 619"/>
              <a:gd name="T40" fmla="*/ 302 w 302"/>
              <a:gd name="T41" fmla="*/ 445 h 619"/>
              <a:gd name="T42" fmla="*/ 283 w 302"/>
              <a:gd name="T43" fmla="*/ 405 h 619"/>
              <a:gd name="T44" fmla="*/ 224 w 302"/>
              <a:gd name="T45" fmla="*/ 439 h 619"/>
              <a:gd name="T46" fmla="*/ 164 w 302"/>
              <a:gd name="T47" fmla="*/ 379 h 619"/>
              <a:gd name="T48" fmla="*/ 164 w 302"/>
              <a:gd name="T49" fmla="*/ 378 h 619"/>
              <a:gd name="T50" fmla="*/ 224 w 302"/>
              <a:gd name="T51" fmla="*/ 318 h 619"/>
              <a:gd name="T52" fmla="*/ 283 w 302"/>
              <a:gd name="T53" fmla="*/ 352 h 619"/>
              <a:gd name="T54" fmla="*/ 302 w 302"/>
              <a:gd name="T55" fmla="*/ 314 h 619"/>
              <a:gd name="T56" fmla="*/ 302 w 302"/>
              <a:gd name="T57" fmla="*/ 311 h 619"/>
              <a:gd name="T58" fmla="*/ 302 w 302"/>
              <a:gd name="T59" fmla="*/ 284 h 619"/>
              <a:gd name="T60" fmla="*/ 302 w 302"/>
              <a:gd name="T61" fmla="*/ 221 h 619"/>
              <a:gd name="T62" fmla="*/ 302 w 302"/>
              <a:gd name="T63" fmla="*/ 149 h 619"/>
              <a:gd name="T64" fmla="*/ 302 w 302"/>
              <a:gd name="T65" fmla="*/ 138 h 619"/>
              <a:gd name="T66" fmla="*/ 129 w 302"/>
              <a:gd name="T67" fmla="*/ 138 h 619"/>
              <a:gd name="T68" fmla="*/ 86 w 302"/>
              <a:gd name="T69" fmla="*/ 119 h 619"/>
              <a:gd name="T70" fmla="*/ 86 w 302"/>
              <a:gd name="T71" fmla="*/ 118 h 619"/>
              <a:gd name="T72" fmla="*/ 120 w 302"/>
              <a:gd name="T73" fmla="*/ 59 h 619"/>
              <a:gd name="T74" fmla="*/ 60 w 302"/>
              <a:gd name="T75" fmla="*/ 0 h 619"/>
              <a:gd name="T76" fmla="*/ 0 w 302"/>
              <a:gd name="T77" fmla="*/ 59 h 619"/>
              <a:gd name="T78" fmla="*/ 1 w 302"/>
              <a:gd name="T79" fmla="*/ 71 h 619"/>
              <a:gd name="T80" fmla="*/ 9 w 302"/>
              <a:gd name="T81" fmla="*/ 88 h 619"/>
              <a:gd name="T82" fmla="*/ 10 w 302"/>
              <a:gd name="T83" fmla="*/ 91 h 619"/>
              <a:gd name="T84" fmla="*/ 27 w 302"/>
              <a:gd name="T85" fmla="*/ 1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619">
                <a:moveTo>
                  <a:pt x="54" y="194"/>
                </a:moveTo>
                <a:cubicBezTo>
                  <a:pt x="56" y="199"/>
                  <a:pt x="63" y="204"/>
                  <a:pt x="73" y="208"/>
                </a:cubicBezTo>
                <a:cubicBezTo>
                  <a:pt x="72" y="212"/>
                  <a:pt x="71" y="215"/>
                  <a:pt x="71" y="219"/>
                </a:cubicBezTo>
                <a:cubicBezTo>
                  <a:pt x="71" y="252"/>
                  <a:pt x="71" y="252"/>
                  <a:pt x="71" y="252"/>
                </a:cubicBezTo>
                <a:cubicBezTo>
                  <a:pt x="71" y="264"/>
                  <a:pt x="77" y="274"/>
                  <a:pt x="86" y="281"/>
                </a:cubicBezTo>
                <a:cubicBezTo>
                  <a:pt x="77" y="287"/>
                  <a:pt x="71" y="298"/>
                  <a:pt x="71" y="310"/>
                </a:cubicBezTo>
                <a:cubicBezTo>
                  <a:pt x="71" y="342"/>
                  <a:pt x="71" y="342"/>
                  <a:pt x="71" y="342"/>
                </a:cubicBezTo>
                <a:cubicBezTo>
                  <a:pt x="71" y="354"/>
                  <a:pt x="77" y="364"/>
                  <a:pt x="86" y="371"/>
                </a:cubicBezTo>
                <a:cubicBezTo>
                  <a:pt x="77" y="377"/>
                  <a:pt x="71" y="388"/>
                  <a:pt x="71" y="400"/>
                </a:cubicBezTo>
                <a:cubicBezTo>
                  <a:pt x="71" y="432"/>
                  <a:pt x="71" y="432"/>
                  <a:pt x="71" y="432"/>
                </a:cubicBezTo>
                <a:cubicBezTo>
                  <a:pt x="71" y="444"/>
                  <a:pt x="77" y="455"/>
                  <a:pt x="86" y="461"/>
                </a:cubicBezTo>
                <a:cubicBezTo>
                  <a:pt x="77" y="468"/>
                  <a:pt x="71" y="478"/>
                  <a:pt x="71" y="490"/>
                </a:cubicBezTo>
                <a:cubicBezTo>
                  <a:pt x="71" y="523"/>
                  <a:pt x="71" y="523"/>
                  <a:pt x="71" y="523"/>
                </a:cubicBezTo>
                <a:cubicBezTo>
                  <a:pt x="71" y="542"/>
                  <a:pt x="87" y="558"/>
                  <a:pt x="107" y="558"/>
                </a:cubicBezTo>
                <a:cubicBezTo>
                  <a:pt x="143" y="558"/>
                  <a:pt x="143" y="558"/>
                  <a:pt x="143" y="558"/>
                </a:cubicBezTo>
                <a:cubicBezTo>
                  <a:pt x="162" y="593"/>
                  <a:pt x="162" y="593"/>
                  <a:pt x="162" y="593"/>
                </a:cubicBezTo>
                <a:cubicBezTo>
                  <a:pt x="170" y="607"/>
                  <a:pt x="190" y="619"/>
                  <a:pt x="206" y="619"/>
                </a:cubicBezTo>
                <a:cubicBezTo>
                  <a:pt x="302" y="619"/>
                  <a:pt x="302" y="619"/>
                  <a:pt x="302" y="619"/>
                </a:cubicBezTo>
                <a:cubicBezTo>
                  <a:pt x="302" y="448"/>
                  <a:pt x="302" y="448"/>
                  <a:pt x="302" y="448"/>
                </a:cubicBezTo>
                <a:cubicBezTo>
                  <a:pt x="302" y="447"/>
                  <a:pt x="302" y="447"/>
                  <a:pt x="302" y="447"/>
                </a:cubicBezTo>
                <a:cubicBezTo>
                  <a:pt x="302" y="447"/>
                  <a:pt x="302" y="446"/>
                  <a:pt x="302" y="445"/>
                </a:cubicBezTo>
                <a:cubicBezTo>
                  <a:pt x="302" y="435"/>
                  <a:pt x="300" y="405"/>
                  <a:pt x="283" y="405"/>
                </a:cubicBezTo>
                <a:cubicBezTo>
                  <a:pt x="264" y="405"/>
                  <a:pt x="266" y="439"/>
                  <a:pt x="224" y="439"/>
                </a:cubicBezTo>
                <a:cubicBezTo>
                  <a:pt x="191" y="439"/>
                  <a:pt x="164" y="412"/>
                  <a:pt x="164" y="379"/>
                </a:cubicBezTo>
                <a:cubicBezTo>
                  <a:pt x="164" y="378"/>
                  <a:pt x="164" y="378"/>
                  <a:pt x="164" y="378"/>
                </a:cubicBezTo>
                <a:cubicBezTo>
                  <a:pt x="164" y="345"/>
                  <a:pt x="191" y="318"/>
                  <a:pt x="224" y="318"/>
                </a:cubicBezTo>
                <a:cubicBezTo>
                  <a:pt x="266" y="318"/>
                  <a:pt x="264" y="352"/>
                  <a:pt x="283" y="352"/>
                </a:cubicBezTo>
                <a:cubicBezTo>
                  <a:pt x="300" y="352"/>
                  <a:pt x="302" y="325"/>
                  <a:pt x="302" y="314"/>
                </a:cubicBezTo>
                <a:cubicBezTo>
                  <a:pt x="302" y="312"/>
                  <a:pt x="302" y="311"/>
                  <a:pt x="302" y="311"/>
                </a:cubicBezTo>
                <a:cubicBezTo>
                  <a:pt x="302" y="284"/>
                  <a:pt x="302" y="284"/>
                  <a:pt x="302" y="284"/>
                </a:cubicBezTo>
                <a:cubicBezTo>
                  <a:pt x="302" y="221"/>
                  <a:pt x="302" y="221"/>
                  <a:pt x="302" y="221"/>
                </a:cubicBezTo>
                <a:cubicBezTo>
                  <a:pt x="302" y="149"/>
                  <a:pt x="302" y="149"/>
                  <a:pt x="302" y="149"/>
                </a:cubicBezTo>
                <a:cubicBezTo>
                  <a:pt x="302" y="138"/>
                  <a:pt x="302" y="138"/>
                  <a:pt x="302" y="138"/>
                </a:cubicBezTo>
                <a:cubicBezTo>
                  <a:pt x="129" y="138"/>
                  <a:pt x="129" y="138"/>
                  <a:pt x="129" y="138"/>
                </a:cubicBezTo>
                <a:cubicBezTo>
                  <a:pt x="129" y="138"/>
                  <a:pt x="86" y="140"/>
                  <a:pt x="86" y="119"/>
                </a:cubicBezTo>
                <a:cubicBezTo>
                  <a:pt x="86" y="118"/>
                  <a:pt x="86" y="118"/>
                  <a:pt x="86" y="118"/>
                </a:cubicBezTo>
                <a:cubicBezTo>
                  <a:pt x="86" y="99"/>
                  <a:pt x="120" y="101"/>
                  <a:pt x="120" y="59"/>
                </a:cubicBezTo>
                <a:cubicBezTo>
                  <a:pt x="120" y="26"/>
                  <a:pt x="93" y="0"/>
                  <a:pt x="60" y="0"/>
                </a:cubicBezTo>
                <a:cubicBezTo>
                  <a:pt x="27" y="0"/>
                  <a:pt x="1" y="26"/>
                  <a:pt x="0" y="59"/>
                </a:cubicBezTo>
                <a:cubicBezTo>
                  <a:pt x="0" y="64"/>
                  <a:pt x="1" y="67"/>
                  <a:pt x="1" y="71"/>
                </a:cubicBezTo>
                <a:cubicBezTo>
                  <a:pt x="9" y="88"/>
                  <a:pt x="9" y="88"/>
                  <a:pt x="9" y="88"/>
                </a:cubicBezTo>
                <a:cubicBezTo>
                  <a:pt x="10" y="91"/>
                  <a:pt x="10" y="91"/>
                  <a:pt x="10" y="91"/>
                </a:cubicBezTo>
                <a:cubicBezTo>
                  <a:pt x="27" y="130"/>
                  <a:pt x="27" y="130"/>
                  <a:pt x="27" y="130"/>
                </a:cubicBezTo>
              </a:path>
            </a:pathLst>
          </a:custGeom>
          <a:solidFill>
            <a:schemeClr val="bg2">
              <a:lumMod val="75000"/>
            </a:schemeClr>
          </a:solidFill>
          <a:ln>
            <a:solidFill>
              <a:schemeClr val="bg2">
                <a:lumMod val="75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32" name="puzzle piece 4"/>
          <p:cNvSpPr>
            <a:spLocks/>
          </p:cNvSpPr>
          <p:nvPr/>
        </p:nvSpPr>
        <p:spPr bwMode="auto">
          <a:xfrm>
            <a:off x="8504772" y="2007387"/>
            <a:ext cx="1681163" cy="2833688"/>
          </a:xfrm>
          <a:custGeom>
            <a:avLst/>
            <a:gdLst>
              <a:gd name="T0" fmla="*/ 269 w 447"/>
              <a:gd name="T1" fmla="*/ 119 h 754"/>
              <a:gd name="T2" fmla="*/ 269 w 447"/>
              <a:gd name="T3" fmla="*/ 119 h 754"/>
              <a:gd name="T4" fmla="*/ 269 w 447"/>
              <a:gd name="T5" fmla="*/ 119 h 754"/>
              <a:gd name="T6" fmla="*/ 292 w 447"/>
              <a:gd name="T7" fmla="*/ 92 h 754"/>
              <a:gd name="T8" fmla="*/ 303 w 447"/>
              <a:gd name="T9" fmla="*/ 60 h 754"/>
              <a:gd name="T10" fmla="*/ 243 w 447"/>
              <a:gd name="T11" fmla="*/ 0 h 754"/>
              <a:gd name="T12" fmla="*/ 201 w 447"/>
              <a:gd name="T13" fmla="*/ 17 h 754"/>
              <a:gd name="T14" fmla="*/ 183 w 447"/>
              <a:gd name="T15" fmla="*/ 60 h 754"/>
              <a:gd name="T16" fmla="*/ 217 w 447"/>
              <a:gd name="T17" fmla="*/ 119 h 754"/>
              <a:gd name="T18" fmla="*/ 217 w 447"/>
              <a:gd name="T19" fmla="*/ 119 h 754"/>
              <a:gd name="T20" fmla="*/ 217 w 447"/>
              <a:gd name="T21" fmla="*/ 119 h 754"/>
              <a:gd name="T22" fmla="*/ 175 w 447"/>
              <a:gd name="T23" fmla="*/ 138 h 754"/>
              <a:gd name="T24" fmla="*/ 2 w 447"/>
              <a:gd name="T25" fmla="*/ 138 h 754"/>
              <a:gd name="T26" fmla="*/ 2 w 447"/>
              <a:gd name="T27" fmla="*/ 311 h 754"/>
              <a:gd name="T28" fmla="*/ 20 w 447"/>
              <a:gd name="T29" fmla="*/ 354 h 754"/>
              <a:gd name="T30" fmla="*/ 80 w 447"/>
              <a:gd name="T31" fmla="*/ 319 h 754"/>
              <a:gd name="T32" fmla="*/ 80 w 447"/>
              <a:gd name="T33" fmla="*/ 319 h 754"/>
              <a:gd name="T34" fmla="*/ 80 w 447"/>
              <a:gd name="T35" fmla="*/ 319 h 754"/>
              <a:gd name="T36" fmla="*/ 140 w 447"/>
              <a:gd name="T37" fmla="*/ 379 h 754"/>
              <a:gd name="T38" fmla="*/ 122 w 447"/>
              <a:gd name="T39" fmla="*/ 422 h 754"/>
              <a:gd name="T40" fmla="*/ 80 w 447"/>
              <a:gd name="T41" fmla="*/ 439 h 754"/>
              <a:gd name="T42" fmla="*/ 20 w 447"/>
              <a:gd name="T43" fmla="*/ 405 h 754"/>
              <a:gd name="T44" fmla="*/ 2 w 447"/>
              <a:gd name="T45" fmla="*/ 448 h 754"/>
              <a:gd name="T46" fmla="*/ 2 w 447"/>
              <a:gd name="T47" fmla="*/ 621 h 754"/>
              <a:gd name="T48" fmla="*/ 2 w 447"/>
              <a:gd name="T49" fmla="*/ 621 h 754"/>
              <a:gd name="T50" fmla="*/ 2 w 447"/>
              <a:gd name="T51" fmla="*/ 621 h 754"/>
              <a:gd name="T52" fmla="*/ 2 w 447"/>
              <a:gd name="T53" fmla="*/ 621 h 754"/>
              <a:gd name="T54" fmla="*/ 175 w 447"/>
              <a:gd name="T55" fmla="*/ 621 h 754"/>
              <a:gd name="T56" fmla="*/ 217 w 447"/>
              <a:gd name="T57" fmla="*/ 639 h 754"/>
              <a:gd name="T58" fmla="*/ 194 w 447"/>
              <a:gd name="T59" fmla="*/ 666 h 754"/>
              <a:gd name="T60" fmla="*/ 183 w 447"/>
              <a:gd name="T61" fmla="*/ 699 h 754"/>
              <a:gd name="T62" fmla="*/ 195 w 447"/>
              <a:gd name="T63" fmla="*/ 734 h 754"/>
              <a:gd name="T64" fmla="*/ 220 w 447"/>
              <a:gd name="T65" fmla="*/ 754 h 754"/>
              <a:gd name="T66" fmla="*/ 225 w 447"/>
              <a:gd name="T67" fmla="*/ 736 h 754"/>
              <a:gd name="T68" fmla="*/ 225 w 447"/>
              <a:gd name="T69" fmla="*/ 703 h 754"/>
              <a:gd name="T70" fmla="*/ 223 w 447"/>
              <a:gd name="T71" fmla="*/ 692 h 754"/>
              <a:gd name="T72" fmla="*/ 242 w 447"/>
              <a:gd name="T73" fmla="*/ 678 h 754"/>
              <a:gd name="T74" fmla="*/ 400 w 447"/>
              <a:gd name="T75" fmla="*/ 307 h 754"/>
              <a:gd name="T76" fmla="*/ 446 w 447"/>
              <a:gd name="T77" fmla="*/ 140 h 754"/>
              <a:gd name="T78" fmla="*/ 447 w 447"/>
              <a:gd name="T79" fmla="*/ 138 h 754"/>
              <a:gd name="T80" fmla="*/ 312 w 447"/>
              <a:gd name="T81" fmla="*/ 138 h 754"/>
              <a:gd name="T82" fmla="*/ 269 w 447"/>
              <a:gd name="T83" fmla="*/ 11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754">
                <a:moveTo>
                  <a:pt x="269" y="119"/>
                </a:moveTo>
                <a:cubicBezTo>
                  <a:pt x="269" y="119"/>
                  <a:pt x="269" y="119"/>
                  <a:pt x="269" y="119"/>
                </a:cubicBezTo>
                <a:cubicBezTo>
                  <a:pt x="269" y="119"/>
                  <a:pt x="269" y="119"/>
                  <a:pt x="269" y="119"/>
                </a:cubicBezTo>
                <a:cubicBezTo>
                  <a:pt x="269" y="107"/>
                  <a:pt x="282" y="103"/>
                  <a:pt x="292" y="92"/>
                </a:cubicBezTo>
                <a:cubicBezTo>
                  <a:pt x="298" y="85"/>
                  <a:pt x="303" y="75"/>
                  <a:pt x="303" y="60"/>
                </a:cubicBezTo>
                <a:cubicBezTo>
                  <a:pt x="303" y="27"/>
                  <a:pt x="276" y="0"/>
                  <a:pt x="243" y="0"/>
                </a:cubicBezTo>
                <a:cubicBezTo>
                  <a:pt x="227" y="0"/>
                  <a:pt x="212" y="7"/>
                  <a:pt x="201" y="17"/>
                </a:cubicBezTo>
                <a:cubicBezTo>
                  <a:pt x="190" y="28"/>
                  <a:pt x="183" y="43"/>
                  <a:pt x="183" y="60"/>
                </a:cubicBezTo>
                <a:cubicBezTo>
                  <a:pt x="183" y="102"/>
                  <a:pt x="217" y="100"/>
                  <a:pt x="217" y="119"/>
                </a:cubicBezTo>
                <a:cubicBezTo>
                  <a:pt x="217" y="119"/>
                  <a:pt x="217" y="119"/>
                  <a:pt x="217" y="119"/>
                </a:cubicBezTo>
                <a:cubicBezTo>
                  <a:pt x="217" y="119"/>
                  <a:pt x="217" y="119"/>
                  <a:pt x="217" y="119"/>
                </a:cubicBezTo>
                <a:cubicBezTo>
                  <a:pt x="217" y="140"/>
                  <a:pt x="175" y="138"/>
                  <a:pt x="175" y="138"/>
                </a:cubicBezTo>
                <a:cubicBezTo>
                  <a:pt x="2" y="138"/>
                  <a:pt x="2" y="138"/>
                  <a:pt x="2" y="138"/>
                </a:cubicBezTo>
                <a:cubicBezTo>
                  <a:pt x="2" y="311"/>
                  <a:pt x="2" y="311"/>
                  <a:pt x="2" y="311"/>
                </a:cubicBezTo>
                <a:cubicBezTo>
                  <a:pt x="2" y="311"/>
                  <a:pt x="0" y="354"/>
                  <a:pt x="20" y="354"/>
                </a:cubicBezTo>
                <a:cubicBezTo>
                  <a:pt x="40" y="354"/>
                  <a:pt x="37" y="319"/>
                  <a:pt x="80" y="319"/>
                </a:cubicBezTo>
                <a:cubicBezTo>
                  <a:pt x="80" y="319"/>
                  <a:pt x="80" y="319"/>
                  <a:pt x="80" y="319"/>
                </a:cubicBezTo>
                <a:cubicBezTo>
                  <a:pt x="80" y="319"/>
                  <a:pt x="80" y="319"/>
                  <a:pt x="80" y="319"/>
                </a:cubicBezTo>
                <a:cubicBezTo>
                  <a:pt x="113" y="319"/>
                  <a:pt x="140" y="346"/>
                  <a:pt x="140" y="379"/>
                </a:cubicBezTo>
                <a:cubicBezTo>
                  <a:pt x="140" y="396"/>
                  <a:pt x="133" y="411"/>
                  <a:pt x="122" y="422"/>
                </a:cubicBezTo>
                <a:cubicBezTo>
                  <a:pt x="111" y="432"/>
                  <a:pt x="96" y="439"/>
                  <a:pt x="80" y="439"/>
                </a:cubicBezTo>
                <a:cubicBezTo>
                  <a:pt x="37" y="439"/>
                  <a:pt x="40" y="405"/>
                  <a:pt x="20" y="405"/>
                </a:cubicBezTo>
                <a:cubicBezTo>
                  <a:pt x="0" y="405"/>
                  <a:pt x="2" y="448"/>
                  <a:pt x="2" y="448"/>
                </a:cubicBezTo>
                <a:cubicBezTo>
                  <a:pt x="2" y="621"/>
                  <a:pt x="2" y="621"/>
                  <a:pt x="2" y="621"/>
                </a:cubicBezTo>
                <a:cubicBezTo>
                  <a:pt x="2" y="621"/>
                  <a:pt x="2" y="621"/>
                  <a:pt x="2" y="621"/>
                </a:cubicBezTo>
                <a:cubicBezTo>
                  <a:pt x="2" y="621"/>
                  <a:pt x="2" y="621"/>
                  <a:pt x="2" y="621"/>
                </a:cubicBezTo>
                <a:cubicBezTo>
                  <a:pt x="2" y="621"/>
                  <a:pt x="2" y="621"/>
                  <a:pt x="2" y="621"/>
                </a:cubicBezTo>
                <a:cubicBezTo>
                  <a:pt x="175" y="621"/>
                  <a:pt x="175" y="621"/>
                  <a:pt x="175" y="621"/>
                </a:cubicBezTo>
                <a:cubicBezTo>
                  <a:pt x="175" y="621"/>
                  <a:pt x="217" y="619"/>
                  <a:pt x="217" y="639"/>
                </a:cubicBezTo>
                <a:cubicBezTo>
                  <a:pt x="217" y="651"/>
                  <a:pt x="204" y="655"/>
                  <a:pt x="194" y="666"/>
                </a:cubicBezTo>
                <a:cubicBezTo>
                  <a:pt x="188" y="673"/>
                  <a:pt x="183" y="683"/>
                  <a:pt x="183" y="699"/>
                </a:cubicBezTo>
                <a:cubicBezTo>
                  <a:pt x="183" y="712"/>
                  <a:pt x="188" y="724"/>
                  <a:pt x="195" y="734"/>
                </a:cubicBezTo>
                <a:cubicBezTo>
                  <a:pt x="201" y="743"/>
                  <a:pt x="210" y="750"/>
                  <a:pt x="220" y="754"/>
                </a:cubicBezTo>
                <a:cubicBezTo>
                  <a:pt x="223" y="748"/>
                  <a:pt x="225" y="742"/>
                  <a:pt x="225" y="736"/>
                </a:cubicBezTo>
                <a:cubicBezTo>
                  <a:pt x="225" y="703"/>
                  <a:pt x="225" y="703"/>
                  <a:pt x="225" y="703"/>
                </a:cubicBezTo>
                <a:cubicBezTo>
                  <a:pt x="225" y="699"/>
                  <a:pt x="224" y="696"/>
                  <a:pt x="223" y="692"/>
                </a:cubicBezTo>
                <a:cubicBezTo>
                  <a:pt x="233" y="688"/>
                  <a:pt x="240" y="683"/>
                  <a:pt x="242" y="678"/>
                </a:cubicBezTo>
                <a:cubicBezTo>
                  <a:pt x="400" y="307"/>
                  <a:pt x="400" y="307"/>
                  <a:pt x="400" y="307"/>
                </a:cubicBezTo>
                <a:cubicBezTo>
                  <a:pt x="418" y="263"/>
                  <a:pt x="439" y="188"/>
                  <a:pt x="446" y="140"/>
                </a:cubicBezTo>
                <a:cubicBezTo>
                  <a:pt x="446" y="140"/>
                  <a:pt x="447" y="139"/>
                  <a:pt x="447" y="138"/>
                </a:cubicBezTo>
                <a:cubicBezTo>
                  <a:pt x="312" y="138"/>
                  <a:pt x="312" y="138"/>
                  <a:pt x="312" y="138"/>
                </a:cubicBezTo>
                <a:cubicBezTo>
                  <a:pt x="312" y="138"/>
                  <a:pt x="269" y="140"/>
                  <a:pt x="269" y="119"/>
                </a:cubicBezTo>
                <a:close/>
              </a:path>
            </a:pathLst>
          </a:cu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sp>
        <p:nvSpPr>
          <p:cNvPr id="33" name="puzzle piece 6"/>
          <p:cNvSpPr>
            <a:spLocks/>
          </p:cNvSpPr>
          <p:nvPr/>
        </p:nvSpPr>
        <p:spPr bwMode="auto">
          <a:xfrm>
            <a:off x="7992008" y="4333076"/>
            <a:ext cx="1358900" cy="1819275"/>
          </a:xfrm>
          <a:custGeom>
            <a:avLst/>
            <a:gdLst>
              <a:gd name="T0" fmla="*/ 361 w 361"/>
              <a:gd name="T1" fmla="*/ 207 h 484"/>
              <a:gd name="T2" fmla="*/ 361 w 361"/>
              <a:gd name="T3" fmla="*/ 175 h 484"/>
              <a:gd name="T4" fmla="*/ 346 w 361"/>
              <a:gd name="T5" fmla="*/ 146 h 484"/>
              <a:gd name="T6" fmla="*/ 356 w 361"/>
              <a:gd name="T7" fmla="*/ 135 h 484"/>
              <a:gd name="T8" fmla="*/ 331 w 361"/>
              <a:gd name="T9" fmla="*/ 115 h 484"/>
              <a:gd name="T10" fmla="*/ 319 w 361"/>
              <a:gd name="T11" fmla="*/ 80 h 484"/>
              <a:gd name="T12" fmla="*/ 330 w 361"/>
              <a:gd name="T13" fmla="*/ 47 h 484"/>
              <a:gd name="T14" fmla="*/ 353 w 361"/>
              <a:gd name="T15" fmla="*/ 20 h 484"/>
              <a:gd name="T16" fmla="*/ 311 w 361"/>
              <a:gd name="T17" fmla="*/ 2 h 484"/>
              <a:gd name="T18" fmla="*/ 138 w 361"/>
              <a:gd name="T19" fmla="*/ 2 h 484"/>
              <a:gd name="T20" fmla="*/ 138 w 361"/>
              <a:gd name="T21" fmla="*/ 14 h 484"/>
              <a:gd name="T22" fmla="*/ 138 w 361"/>
              <a:gd name="T23" fmla="*/ 41 h 484"/>
              <a:gd name="T24" fmla="*/ 138 w 361"/>
              <a:gd name="T25" fmla="*/ 86 h 484"/>
              <a:gd name="T26" fmla="*/ 138 w 361"/>
              <a:gd name="T27" fmla="*/ 175 h 484"/>
              <a:gd name="T28" fmla="*/ 138 w 361"/>
              <a:gd name="T29" fmla="*/ 179 h 484"/>
              <a:gd name="T30" fmla="*/ 119 w 361"/>
              <a:gd name="T31" fmla="*/ 219 h 484"/>
              <a:gd name="T32" fmla="*/ 60 w 361"/>
              <a:gd name="T33" fmla="*/ 184 h 484"/>
              <a:gd name="T34" fmla="*/ 0 w 361"/>
              <a:gd name="T35" fmla="*/ 244 h 484"/>
              <a:gd name="T36" fmla="*/ 60 w 361"/>
              <a:gd name="T37" fmla="*/ 303 h 484"/>
              <a:gd name="T38" fmla="*/ 119 w 361"/>
              <a:gd name="T39" fmla="*/ 269 h 484"/>
              <a:gd name="T40" fmla="*/ 138 w 361"/>
              <a:gd name="T41" fmla="*/ 310 h 484"/>
              <a:gd name="T42" fmla="*/ 138 w 361"/>
              <a:gd name="T43" fmla="*/ 313 h 484"/>
              <a:gd name="T44" fmla="*/ 138 w 361"/>
              <a:gd name="T45" fmla="*/ 484 h 484"/>
              <a:gd name="T46" fmla="*/ 226 w 361"/>
              <a:gd name="T47" fmla="*/ 484 h 484"/>
              <a:gd name="T48" fmla="*/ 270 w 361"/>
              <a:gd name="T49" fmla="*/ 458 h 484"/>
              <a:gd name="T50" fmla="*/ 289 w 361"/>
              <a:gd name="T51" fmla="*/ 423 h 484"/>
              <a:gd name="T52" fmla="*/ 321 w 361"/>
              <a:gd name="T53" fmla="*/ 423 h 484"/>
              <a:gd name="T54" fmla="*/ 321 w 361"/>
              <a:gd name="T55" fmla="*/ 423 h 484"/>
              <a:gd name="T56" fmla="*/ 325 w 361"/>
              <a:gd name="T57" fmla="*/ 423 h 484"/>
              <a:gd name="T58" fmla="*/ 361 w 361"/>
              <a:gd name="T59" fmla="*/ 388 h 484"/>
              <a:gd name="T60" fmla="*/ 361 w 361"/>
              <a:gd name="T61" fmla="*/ 355 h 484"/>
              <a:gd name="T62" fmla="*/ 360 w 361"/>
              <a:gd name="T63" fmla="*/ 351 h 484"/>
              <a:gd name="T64" fmla="*/ 360 w 361"/>
              <a:gd name="T65" fmla="*/ 350 h 484"/>
              <a:gd name="T66" fmla="*/ 346 w 361"/>
              <a:gd name="T67" fmla="*/ 326 h 484"/>
              <a:gd name="T68" fmla="*/ 361 w 361"/>
              <a:gd name="T69" fmla="*/ 297 h 484"/>
              <a:gd name="T70" fmla="*/ 361 w 361"/>
              <a:gd name="T71" fmla="*/ 265 h 484"/>
              <a:gd name="T72" fmla="*/ 346 w 361"/>
              <a:gd name="T73" fmla="*/ 236 h 484"/>
              <a:gd name="T74" fmla="*/ 361 w 361"/>
              <a:gd name="T75" fmla="*/ 20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1" h="484">
                <a:moveTo>
                  <a:pt x="361" y="207"/>
                </a:moveTo>
                <a:cubicBezTo>
                  <a:pt x="361" y="175"/>
                  <a:pt x="361" y="175"/>
                  <a:pt x="361" y="175"/>
                </a:cubicBezTo>
                <a:cubicBezTo>
                  <a:pt x="361" y="163"/>
                  <a:pt x="355" y="152"/>
                  <a:pt x="346" y="146"/>
                </a:cubicBezTo>
                <a:cubicBezTo>
                  <a:pt x="350" y="143"/>
                  <a:pt x="353" y="139"/>
                  <a:pt x="356" y="135"/>
                </a:cubicBezTo>
                <a:cubicBezTo>
                  <a:pt x="346" y="131"/>
                  <a:pt x="337" y="124"/>
                  <a:pt x="331" y="115"/>
                </a:cubicBezTo>
                <a:cubicBezTo>
                  <a:pt x="324" y="105"/>
                  <a:pt x="319" y="93"/>
                  <a:pt x="319" y="80"/>
                </a:cubicBezTo>
                <a:cubicBezTo>
                  <a:pt x="319" y="64"/>
                  <a:pt x="324" y="54"/>
                  <a:pt x="330" y="47"/>
                </a:cubicBezTo>
                <a:cubicBezTo>
                  <a:pt x="340" y="36"/>
                  <a:pt x="353" y="32"/>
                  <a:pt x="353" y="20"/>
                </a:cubicBezTo>
                <a:cubicBezTo>
                  <a:pt x="353" y="0"/>
                  <a:pt x="311" y="2"/>
                  <a:pt x="311" y="2"/>
                </a:cubicBezTo>
                <a:cubicBezTo>
                  <a:pt x="138" y="2"/>
                  <a:pt x="138" y="2"/>
                  <a:pt x="138" y="2"/>
                </a:cubicBezTo>
                <a:cubicBezTo>
                  <a:pt x="138" y="14"/>
                  <a:pt x="138" y="14"/>
                  <a:pt x="138" y="14"/>
                </a:cubicBezTo>
                <a:cubicBezTo>
                  <a:pt x="138" y="41"/>
                  <a:pt x="138" y="41"/>
                  <a:pt x="138" y="41"/>
                </a:cubicBezTo>
                <a:cubicBezTo>
                  <a:pt x="138" y="86"/>
                  <a:pt x="138" y="86"/>
                  <a:pt x="138" y="86"/>
                </a:cubicBezTo>
                <a:cubicBezTo>
                  <a:pt x="138" y="175"/>
                  <a:pt x="138" y="175"/>
                  <a:pt x="138" y="175"/>
                </a:cubicBezTo>
                <a:cubicBezTo>
                  <a:pt x="138" y="175"/>
                  <a:pt x="138" y="176"/>
                  <a:pt x="138" y="179"/>
                </a:cubicBezTo>
                <a:cubicBezTo>
                  <a:pt x="138" y="189"/>
                  <a:pt x="136" y="219"/>
                  <a:pt x="119" y="219"/>
                </a:cubicBezTo>
                <a:cubicBezTo>
                  <a:pt x="100" y="219"/>
                  <a:pt x="102" y="184"/>
                  <a:pt x="60" y="184"/>
                </a:cubicBezTo>
                <a:cubicBezTo>
                  <a:pt x="27" y="184"/>
                  <a:pt x="0" y="211"/>
                  <a:pt x="0" y="244"/>
                </a:cubicBezTo>
                <a:cubicBezTo>
                  <a:pt x="0" y="276"/>
                  <a:pt x="27" y="303"/>
                  <a:pt x="60" y="303"/>
                </a:cubicBezTo>
                <a:cubicBezTo>
                  <a:pt x="102" y="303"/>
                  <a:pt x="100" y="269"/>
                  <a:pt x="119" y="269"/>
                </a:cubicBezTo>
                <a:cubicBezTo>
                  <a:pt x="137" y="269"/>
                  <a:pt x="138" y="302"/>
                  <a:pt x="138" y="310"/>
                </a:cubicBezTo>
                <a:cubicBezTo>
                  <a:pt x="138" y="311"/>
                  <a:pt x="138" y="312"/>
                  <a:pt x="138" y="313"/>
                </a:cubicBezTo>
                <a:cubicBezTo>
                  <a:pt x="138" y="484"/>
                  <a:pt x="138" y="484"/>
                  <a:pt x="138" y="484"/>
                </a:cubicBezTo>
                <a:cubicBezTo>
                  <a:pt x="226" y="484"/>
                  <a:pt x="226" y="484"/>
                  <a:pt x="226" y="484"/>
                </a:cubicBezTo>
                <a:cubicBezTo>
                  <a:pt x="242" y="484"/>
                  <a:pt x="262" y="472"/>
                  <a:pt x="270" y="458"/>
                </a:cubicBezTo>
                <a:cubicBezTo>
                  <a:pt x="289" y="423"/>
                  <a:pt x="289" y="423"/>
                  <a:pt x="289" y="423"/>
                </a:cubicBezTo>
                <a:cubicBezTo>
                  <a:pt x="321" y="423"/>
                  <a:pt x="321" y="423"/>
                  <a:pt x="321" y="423"/>
                </a:cubicBezTo>
                <a:cubicBezTo>
                  <a:pt x="321" y="423"/>
                  <a:pt x="321" y="423"/>
                  <a:pt x="321" y="423"/>
                </a:cubicBezTo>
                <a:cubicBezTo>
                  <a:pt x="325" y="423"/>
                  <a:pt x="325" y="423"/>
                  <a:pt x="325" y="423"/>
                </a:cubicBezTo>
                <a:cubicBezTo>
                  <a:pt x="345" y="423"/>
                  <a:pt x="361" y="407"/>
                  <a:pt x="361" y="388"/>
                </a:cubicBezTo>
                <a:cubicBezTo>
                  <a:pt x="361" y="355"/>
                  <a:pt x="361" y="355"/>
                  <a:pt x="361" y="355"/>
                </a:cubicBezTo>
                <a:cubicBezTo>
                  <a:pt x="361" y="354"/>
                  <a:pt x="360" y="352"/>
                  <a:pt x="360" y="351"/>
                </a:cubicBezTo>
                <a:cubicBezTo>
                  <a:pt x="360" y="350"/>
                  <a:pt x="360" y="350"/>
                  <a:pt x="360" y="350"/>
                </a:cubicBezTo>
                <a:cubicBezTo>
                  <a:pt x="359" y="340"/>
                  <a:pt x="353" y="332"/>
                  <a:pt x="346" y="326"/>
                </a:cubicBezTo>
                <a:cubicBezTo>
                  <a:pt x="355" y="320"/>
                  <a:pt x="361" y="309"/>
                  <a:pt x="361" y="297"/>
                </a:cubicBezTo>
                <a:cubicBezTo>
                  <a:pt x="361" y="265"/>
                  <a:pt x="361" y="265"/>
                  <a:pt x="361" y="265"/>
                </a:cubicBezTo>
                <a:cubicBezTo>
                  <a:pt x="361" y="253"/>
                  <a:pt x="355" y="242"/>
                  <a:pt x="346" y="236"/>
                </a:cubicBezTo>
                <a:cubicBezTo>
                  <a:pt x="355" y="229"/>
                  <a:pt x="361" y="219"/>
                  <a:pt x="361" y="207"/>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en-US" dirty="0"/>
          </a:p>
        </p:txBody>
      </p:sp>
      <p:sp>
        <p:nvSpPr>
          <p:cNvPr id="34" name="puzzle piece 2"/>
          <p:cNvSpPr>
            <a:spLocks/>
          </p:cNvSpPr>
          <p:nvPr/>
        </p:nvSpPr>
        <p:spPr bwMode="auto">
          <a:xfrm>
            <a:off x="8504772" y="711988"/>
            <a:ext cx="1693863" cy="1820863"/>
          </a:xfrm>
          <a:custGeom>
            <a:avLst/>
            <a:gdLst>
              <a:gd name="T0" fmla="*/ 423 w 450"/>
              <a:gd name="T1" fmla="*/ 299 h 485"/>
              <a:gd name="T2" fmla="*/ 369 w 450"/>
              <a:gd name="T3" fmla="*/ 195 h 485"/>
              <a:gd name="T4" fmla="*/ 2 w 450"/>
              <a:gd name="T5" fmla="*/ 0 h 485"/>
              <a:gd name="T6" fmla="*/ 2 w 450"/>
              <a:gd name="T7" fmla="*/ 173 h 485"/>
              <a:gd name="T8" fmla="*/ 20 w 450"/>
              <a:gd name="T9" fmla="*/ 216 h 485"/>
              <a:gd name="T10" fmla="*/ 27 w 450"/>
              <a:gd name="T11" fmla="*/ 214 h 485"/>
              <a:gd name="T12" fmla="*/ 55 w 450"/>
              <a:gd name="T13" fmla="*/ 187 h 485"/>
              <a:gd name="T14" fmla="*/ 80 w 450"/>
              <a:gd name="T15" fmla="*/ 181 h 485"/>
              <a:gd name="T16" fmla="*/ 140 w 450"/>
              <a:gd name="T17" fmla="*/ 241 h 485"/>
              <a:gd name="T18" fmla="*/ 108 w 450"/>
              <a:gd name="T19" fmla="*/ 294 h 485"/>
              <a:gd name="T20" fmla="*/ 80 w 450"/>
              <a:gd name="T21" fmla="*/ 301 h 485"/>
              <a:gd name="T22" fmla="*/ 20 w 450"/>
              <a:gd name="T23" fmla="*/ 267 h 485"/>
              <a:gd name="T24" fmla="*/ 13 w 450"/>
              <a:gd name="T25" fmla="*/ 269 h 485"/>
              <a:gd name="T26" fmla="*/ 2 w 450"/>
              <a:gd name="T27" fmla="*/ 310 h 485"/>
              <a:gd name="T28" fmla="*/ 2 w 450"/>
              <a:gd name="T29" fmla="*/ 337 h 485"/>
              <a:gd name="T30" fmla="*/ 2 w 450"/>
              <a:gd name="T31" fmla="*/ 388 h 485"/>
              <a:gd name="T32" fmla="*/ 2 w 450"/>
              <a:gd name="T33" fmla="*/ 458 h 485"/>
              <a:gd name="T34" fmla="*/ 2 w 450"/>
              <a:gd name="T35" fmla="*/ 483 h 485"/>
              <a:gd name="T36" fmla="*/ 175 w 450"/>
              <a:gd name="T37" fmla="*/ 483 h 485"/>
              <a:gd name="T38" fmla="*/ 217 w 450"/>
              <a:gd name="T39" fmla="*/ 464 h 485"/>
              <a:gd name="T40" fmla="*/ 183 w 450"/>
              <a:gd name="T41" fmla="*/ 405 h 485"/>
              <a:gd name="T42" fmla="*/ 201 w 450"/>
              <a:gd name="T43" fmla="*/ 362 h 485"/>
              <a:gd name="T44" fmla="*/ 243 w 450"/>
              <a:gd name="T45" fmla="*/ 345 h 485"/>
              <a:gd name="T46" fmla="*/ 303 w 450"/>
              <a:gd name="T47" fmla="*/ 405 h 485"/>
              <a:gd name="T48" fmla="*/ 292 w 450"/>
              <a:gd name="T49" fmla="*/ 437 h 485"/>
              <a:gd name="T50" fmla="*/ 269 w 450"/>
              <a:gd name="T51" fmla="*/ 464 h 485"/>
              <a:gd name="T52" fmla="*/ 312 w 450"/>
              <a:gd name="T53" fmla="*/ 483 h 485"/>
              <a:gd name="T54" fmla="*/ 447 w 450"/>
              <a:gd name="T55" fmla="*/ 483 h 485"/>
              <a:gd name="T56" fmla="*/ 450 w 450"/>
              <a:gd name="T57" fmla="*/ 452 h 485"/>
              <a:gd name="T58" fmla="*/ 423 w 450"/>
              <a:gd name="T59" fmla="*/ 29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0" h="485">
                <a:moveTo>
                  <a:pt x="423" y="299"/>
                </a:moveTo>
                <a:cubicBezTo>
                  <a:pt x="410" y="262"/>
                  <a:pt x="391" y="227"/>
                  <a:pt x="369" y="195"/>
                </a:cubicBezTo>
                <a:cubicBezTo>
                  <a:pt x="288" y="78"/>
                  <a:pt x="154" y="1"/>
                  <a:pt x="2" y="0"/>
                </a:cubicBezTo>
                <a:cubicBezTo>
                  <a:pt x="2" y="173"/>
                  <a:pt x="2" y="173"/>
                  <a:pt x="2" y="173"/>
                </a:cubicBezTo>
                <a:cubicBezTo>
                  <a:pt x="2" y="173"/>
                  <a:pt x="0" y="216"/>
                  <a:pt x="20" y="216"/>
                </a:cubicBezTo>
                <a:cubicBezTo>
                  <a:pt x="22" y="216"/>
                  <a:pt x="25" y="215"/>
                  <a:pt x="27" y="214"/>
                </a:cubicBezTo>
                <a:cubicBezTo>
                  <a:pt x="36" y="210"/>
                  <a:pt x="40" y="195"/>
                  <a:pt x="55" y="187"/>
                </a:cubicBezTo>
                <a:cubicBezTo>
                  <a:pt x="61" y="184"/>
                  <a:pt x="69" y="181"/>
                  <a:pt x="80" y="181"/>
                </a:cubicBezTo>
                <a:cubicBezTo>
                  <a:pt x="113" y="181"/>
                  <a:pt x="140" y="208"/>
                  <a:pt x="140" y="241"/>
                </a:cubicBezTo>
                <a:cubicBezTo>
                  <a:pt x="140" y="264"/>
                  <a:pt x="127" y="284"/>
                  <a:pt x="108" y="294"/>
                </a:cubicBezTo>
                <a:cubicBezTo>
                  <a:pt x="100" y="299"/>
                  <a:pt x="90" y="301"/>
                  <a:pt x="80" y="301"/>
                </a:cubicBezTo>
                <a:cubicBezTo>
                  <a:pt x="37" y="301"/>
                  <a:pt x="40" y="267"/>
                  <a:pt x="20" y="267"/>
                </a:cubicBezTo>
                <a:cubicBezTo>
                  <a:pt x="17" y="267"/>
                  <a:pt x="15" y="268"/>
                  <a:pt x="13" y="269"/>
                </a:cubicBezTo>
                <a:cubicBezTo>
                  <a:pt x="0" y="277"/>
                  <a:pt x="2" y="310"/>
                  <a:pt x="2" y="310"/>
                </a:cubicBezTo>
                <a:cubicBezTo>
                  <a:pt x="2" y="337"/>
                  <a:pt x="2" y="337"/>
                  <a:pt x="2" y="337"/>
                </a:cubicBezTo>
                <a:cubicBezTo>
                  <a:pt x="2" y="388"/>
                  <a:pt x="2" y="388"/>
                  <a:pt x="2" y="388"/>
                </a:cubicBezTo>
                <a:cubicBezTo>
                  <a:pt x="2" y="458"/>
                  <a:pt x="2" y="458"/>
                  <a:pt x="2" y="458"/>
                </a:cubicBezTo>
                <a:cubicBezTo>
                  <a:pt x="2" y="483"/>
                  <a:pt x="2" y="483"/>
                  <a:pt x="2" y="483"/>
                </a:cubicBezTo>
                <a:cubicBezTo>
                  <a:pt x="175" y="483"/>
                  <a:pt x="175" y="483"/>
                  <a:pt x="175" y="483"/>
                </a:cubicBezTo>
                <a:cubicBezTo>
                  <a:pt x="175" y="483"/>
                  <a:pt x="217" y="485"/>
                  <a:pt x="217" y="464"/>
                </a:cubicBezTo>
                <a:cubicBezTo>
                  <a:pt x="217" y="445"/>
                  <a:pt x="183" y="447"/>
                  <a:pt x="183" y="405"/>
                </a:cubicBezTo>
                <a:cubicBezTo>
                  <a:pt x="183" y="388"/>
                  <a:pt x="190" y="373"/>
                  <a:pt x="201" y="362"/>
                </a:cubicBezTo>
                <a:cubicBezTo>
                  <a:pt x="212" y="352"/>
                  <a:pt x="227" y="345"/>
                  <a:pt x="243" y="345"/>
                </a:cubicBezTo>
                <a:cubicBezTo>
                  <a:pt x="276" y="345"/>
                  <a:pt x="303" y="372"/>
                  <a:pt x="303" y="405"/>
                </a:cubicBezTo>
                <a:cubicBezTo>
                  <a:pt x="303" y="420"/>
                  <a:pt x="298" y="430"/>
                  <a:pt x="292" y="437"/>
                </a:cubicBezTo>
                <a:cubicBezTo>
                  <a:pt x="282" y="448"/>
                  <a:pt x="269" y="452"/>
                  <a:pt x="269" y="464"/>
                </a:cubicBezTo>
                <a:cubicBezTo>
                  <a:pt x="269" y="485"/>
                  <a:pt x="312" y="483"/>
                  <a:pt x="312" y="483"/>
                </a:cubicBezTo>
                <a:cubicBezTo>
                  <a:pt x="447" y="483"/>
                  <a:pt x="447" y="483"/>
                  <a:pt x="447" y="483"/>
                </a:cubicBezTo>
                <a:cubicBezTo>
                  <a:pt x="448" y="477"/>
                  <a:pt x="450" y="461"/>
                  <a:pt x="450" y="452"/>
                </a:cubicBezTo>
                <a:cubicBezTo>
                  <a:pt x="450" y="398"/>
                  <a:pt x="440" y="347"/>
                  <a:pt x="423" y="299"/>
                </a:cubicBezTo>
                <a:close/>
              </a:path>
            </a:pathLst>
          </a:custGeom>
          <a:solidFill>
            <a:schemeClr val="bg2"/>
          </a:solid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 name="1"/>
          <p:cNvSpPr/>
          <p:nvPr/>
        </p:nvSpPr>
        <p:spPr>
          <a:xfrm>
            <a:off x="7515422" y="1200193"/>
            <a:ext cx="591829" cy="923330"/>
          </a:xfrm>
          <a:prstGeom prst="rect">
            <a:avLst/>
          </a:prstGeom>
        </p:spPr>
        <p:txBody>
          <a:bodyPr wrap="none">
            <a:spAutoFit/>
          </a:bodyPr>
          <a:lstStyle/>
          <a:p>
            <a:r>
              <a:rPr lang="en-US" sz="5400" b="1" dirty="0">
                <a:solidFill>
                  <a:schemeClr val="bg1"/>
                </a:solidFill>
                <a:latin typeface="+mj-lt"/>
              </a:rPr>
              <a:t>1</a:t>
            </a:r>
            <a:endParaRPr lang="en-US" sz="5400" dirty="0">
              <a:solidFill>
                <a:schemeClr val="bg1"/>
              </a:solidFill>
              <a:latin typeface="+mj-lt"/>
            </a:endParaRPr>
          </a:p>
        </p:txBody>
      </p:sp>
      <p:sp>
        <p:nvSpPr>
          <p:cNvPr id="15" name="2"/>
          <p:cNvSpPr/>
          <p:nvPr/>
        </p:nvSpPr>
        <p:spPr>
          <a:xfrm>
            <a:off x="9044519" y="1200193"/>
            <a:ext cx="591829" cy="923330"/>
          </a:xfrm>
          <a:prstGeom prst="rect">
            <a:avLst/>
          </a:prstGeom>
        </p:spPr>
        <p:txBody>
          <a:bodyPr wrap="none">
            <a:spAutoFit/>
          </a:bodyPr>
          <a:lstStyle/>
          <a:p>
            <a:r>
              <a:rPr lang="en-US" sz="5400" b="1" dirty="0">
                <a:solidFill>
                  <a:schemeClr val="bg1"/>
                </a:solidFill>
                <a:latin typeface="+mj-lt"/>
              </a:rPr>
              <a:t>2</a:t>
            </a:r>
            <a:endParaRPr lang="en-US" sz="5400" dirty="0">
              <a:solidFill>
                <a:schemeClr val="bg1"/>
              </a:solidFill>
              <a:latin typeface="+mj-lt"/>
            </a:endParaRPr>
          </a:p>
        </p:txBody>
      </p:sp>
      <p:sp>
        <p:nvSpPr>
          <p:cNvPr id="16" name="3"/>
          <p:cNvSpPr/>
          <p:nvPr/>
        </p:nvSpPr>
        <p:spPr>
          <a:xfrm>
            <a:off x="7515422" y="2957258"/>
            <a:ext cx="591829" cy="923330"/>
          </a:xfrm>
          <a:prstGeom prst="rect">
            <a:avLst/>
          </a:prstGeom>
        </p:spPr>
        <p:txBody>
          <a:bodyPr wrap="none">
            <a:spAutoFit/>
          </a:bodyPr>
          <a:lstStyle/>
          <a:p>
            <a:r>
              <a:rPr lang="en-US" sz="5400" b="1" dirty="0">
                <a:solidFill>
                  <a:schemeClr val="bg1"/>
                </a:solidFill>
                <a:latin typeface="+mj-lt"/>
              </a:rPr>
              <a:t>3</a:t>
            </a:r>
            <a:endParaRPr lang="en-US" sz="5400" dirty="0">
              <a:solidFill>
                <a:schemeClr val="bg1"/>
              </a:solidFill>
              <a:latin typeface="+mj-lt"/>
            </a:endParaRPr>
          </a:p>
        </p:txBody>
      </p:sp>
      <p:sp>
        <p:nvSpPr>
          <p:cNvPr id="17" name="4"/>
          <p:cNvSpPr/>
          <p:nvPr/>
        </p:nvSpPr>
        <p:spPr>
          <a:xfrm>
            <a:off x="9044519" y="2957258"/>
            <a:ext cx="591829" cy="923330"/>
          </a:xfrm>
          <a:prstGeom prst="rect">
            <a:avLst/>
          </a:prstGeom>
        </p:spPr>
        <p:txBody>
          <a:bodyPr wrap="none">
            <a:spAutoFit/>
          </a:bodyPr>
          <a:lstStyle/>
          <a:p>
            <a:r>
              <a:rPr lang="en-US" sz="5400" b="1" dirty="0">
                <a:solidFill>
                  <a:schemeClr val="bg1"/>
                </a:solidFill>
                <a:latin typeface="+mj-lt"/>
              </a:rPr>
              <a:t>4</a:t>
            </a:r>
            <a:endParaRPr lang="en-US" sz="5400" dirty="0">
              <a:solidFill>
                <a:schemeClr val="bg1"/>
              </a:solidFill>
              <a:latin typeface="+mj-lt"/>
            </a:endParaRPr>
          </a:p>
        </p:txBody>
      </p:sp>
      <p:sp>
        <p:nvSpPr>
          <p:cNvPr id="18" name="5"/>
          <p:cNvSpPr/>
          <p:nvPr/>
        </p:nvSpPr>
        <p:spPr>
          <a:xfrm>
            <a:off x="7783177" y="4642461"/>
            <a:ext cx="591829" cy="923330"/>
          </a:xfrm>
          <a:prstGeom prst="rect">
            <a:avLst/>
          </a:prstGeom>
        </p:spPr>
        <p:txBody>
          <a:bodyPr wrap="none">
            <a:spAutoFit/>
          </a:bodyPr>
          <a:lstStyle/>
          <a:p>
            <a:r>
              <a:rPr lang="en-US" sz="5400" b="1" dirty="0">
                <a:solidFill>
                  <a:schemeClr val="bg1"/>
                </a:solidFill>
                <a:latin typeface="+mj-lt"/>
              </a:rPr>
              <a:t>5</a:t>
            </a:r>
            <a:endParaRPr lang="en-US" sz="5400" dirty="0">
              <a:solidFill>
                <a:schemeClr val="bg1"/>
              </a:solidFill>
              <a:latin typeface="+mj-lt"/>
            </a:endParaRPr>
          </a:p>
        </p:txBody>
      </p:sp>
      <p:sp>
        <p:nvSpPr>
          <p:cNvPr id="19" name="6"/>
          <p:cNvSpPr/>
          <p:nvPr/>
        </p:nvSpPr>
        <p:spPr>
          <a:xfrm>
            <a:off x="8628060" y="4642461"/>
            <a:ext cx="591829" cy="923330"/>
          </a:xfrm>
          <a:prstGeom prst="rect">
            <a:avLst/>
          </a:prstGeom>
        </p:spPr>
        <p:txBody>
          <a:bodyPr wrap="none">
            <a:spAutoFit/>
          </a:bodyPr>
          <a:lstStyle/>
          <a:p>
            <a:r>
              <a:rPr lang="en-US" sz="5400" b="1" dirty="0">
                <a:solidFill>
                  <a:schemeClr val="bg1"/>
                </a:solidFill>
                <a:latin typeface="+mj-lt"/>
              </a:rPr>
              <a:t>6</a:t>
            </a:r>
            <a:endParaRPr lang="en-US" sz="5400" dirty="0">
              <a:solidFill>
                <a:schemeClr val="bg1"/>
              </a:solidFill>
              <a:latin typeface="+mj-lt"/>
            </a:endParaRPr>
          </a:p>
        </p:txBody>
      </p:sp>
      <p:sp>
        <p:nvSpPr>
          <p:cNvPr id="13" name="point one"/>
          <p:cNvSpPr txBox="1"/>
          <p:nvPr/>
        </p:nvSpPr>
        <p:spPr>
          <a:xfrm>
            <a:off x="2819961" y="346719"/>
            <a:ext cx="3666988" cy="369332"/>
          </a:xfrm>
          <a:prstGeom prst="rect">
            <a:avLst/>
          </a:prstGeom>
          <a:noFill/>
        </p:spPr>
        <p:txBody>
          <a:bodyPr wrap="square" rtlCol="0">
            <a:spAutoFit/>
          </a:bodyPr>
          <a:lstStyle/>
          <a:p>
            <a:r>
              <a:rPr lang="en-US" b="1" dirty="0">
                <a:solidFill>
                  <a:schemeClr val="tx1">
                    <a:lumMod val="75000"/>
                    <a:lumOff val="25000"/>
                  </a:schemeClr>
                </a:solidFill>
                <a:latin typeface="+mj-lt"/>
              </a:rPr>
              <a:t>1. PI and institution eligibility</a:t>
            </a:r>
          </a:p>
        </p:txBody>
      </p:sp>
      <p:sp>
        <p:nvSpPr>
          <p:cNvPr id="24" name="point two"/>
          <p:cNvSpPr txBox="1"/>
          <p:nvPr/>
        </p:nvSpPr>
        <p:spPr>
          <a:xfrm>
            <a:off x="2819960" y="1022722"/>
            <a:ext cx="3666988" cy="369332"/>
          </a:xfrm>
          <a:prstGeom prst="rect">
            <a:avLst/>
          </a:prstGeom>
          <a:noFill/>
        </p:spPr>
        <p:txBody>
          <a:bodyPr wrap="square" rtlCol="0">
            <a:spAutoFit/>
          </a:bodyPr>
          <a:lstStyle/>
          <a:p>
            <a:r>
              <a:rPr lang="en-US" b="1" dirty="0">
                <a:solidFill>
                  <a:schemeClr val="tx1">
                    <a:lumMod val="75000"/>
                    <a:lumOff val="25000"/>
                  </a:schemeClr>
                </a:solidFill>
                <a:latin typeface="+mj-lt"/>
              </a:rPr>
              <a:t>2. Project deadlines</a:t>
            </a:r>
            <a:endParaRPr lang="en-US" sz="1400" dirty="0">
              <a:solidFill>
                <a:schemeClr val="tx1">
                  <a:lumMod val="75000"/>
                  <a:lumOff val="25000"/>
                </a:schemeClr>
              </a:solidFill>
            </a:endParaRPr>
          </a:p>
        </p:txBody>
      </p:sp>
      <p:sp>
        <p:nvSpPr>
          <p:cNvPr id="25" name="point three"/>
          <p:cNvSpPr txBox="1"/>
          <p:nvPr/>
        </p:nvSpPr>
        <p:spPr>
          <a:xfrm>
            <a:off x="2819960" y="1722349"/>
            <a:ext cx="3666988" cy="646331"/>
          </a:xfrm>
          <a:prstGeom prst="rect">
            <a:avLst/>
          </a:prstGeom>
          <a:noFill/>
        </p:spPr>
        <p:txBody>
          <a:bodyPr wrap="square" rtlCol="0">
            <a:spAutoFit/>
          </a:bodyPr>
          <a:lstStyle/>
          <a:p>
            <a:r>
              <a:rPr lang="en-US" b="1" dirty="0">
                <a:solidFill>
                  <a:schemeClr val="tx1">
                    <a:lumMod val="75000"/>
                    <a:lumOff val="25000"/>
                  </a:schemeClr>
                </a:solidFill>
                <a:latin typeface="+mj-lt"/>
              </a:rPr>
              <a:t>3. Project’s fit with agency’s </a:t>
            </a:r>
          </a:p>
          <a:p>
            <a:r>
              <a:rPr lang="en-US" b="1" dirty="0">
                <a:solidFill>
                  <a:schemeClr val="tx1">
                    <a:lumMod val="75000"/>
                    <a:lumOff val="25000"/>
                  </a:schemeClr>
                </a:solidFill>
                <a:latin typeface="+mj-lt"/>
              </a:rPr>
              <a:t>    goals/objectives and timelines</a:t>
            </a:r>
          </a:p>
        </p:txBody>
      </p:sp>
      <p:sp>
        <p:nvSpPr>
          <p:cNvPr id="26" name="point four"/>
          <p:cNvSpPr txBox="1"/>
          <p:nvPr/>
        </p:nvSpPr>
        <p:spPr>
          <a:xfrm>
            <a:off x="2819960" y="2564881"/>
            <a:ext cx="3666988" cy="800219"/>
          </a:xfrm>
          <a:prstGeom prst="rect">
            <a:avLst/>
          </a:prstGeom>
          <a:noFill/>
        </p:spPr>
        <p:txBody>
          <a:bodyPr wrap="square" rtlCol="0">
            <a:spAutoFit/>
          </a:bodyPr>
          <a:lstStyle/>
          <a:p>
            <a:r>
              <a:rPr lang="en-US" b="1" dirty="0">
                <a:solidFill>
                  <a:schemeClr val="tx1">
                    <a:lumMod val="75000"/>
                    <a:lumOff val="25000"/>
                  </a:schemeClr>
                </a:solidFill>
                <a:latin typeface="+mj-lt"/>
              </a:rPr>
              <a:t>4. Proposal format and structure</a:t>
            </a:r>
          </a:p>
          <a:p>
            <a:r>
              <a:rPr lang="en-US" sz="1400" dirty="0">
                <a:solidFill>
                  <a:schemeClr val="tx1">
                    <a:lumMod val="75000"/>
                    <a:lumOff val="25000"/>
                  </a:schemeClr>
                </a:solidFill>
              </a:rPr>
              <a:t>     (e.g., page limits, margins, font type and   </a:t>
            </a:r>
          </a:p>
          <a:p>
            <a:r>
              <a:rPr lang="en-US" sz="1400" dirty="0">
                <a:solidFill>
                  <a:schemeClr val="tx1">
                    <a:lumMod val="75000"/>
                    <a:lumOff val="25000"/>
                  </a:schemeClr>
                </a:solidFill>
              </a:rPr>
              <a:t>     size, etc.)  </a:t>
            </a:r>
          </a:p>
        </p:txBody>
      </p:sp>
      <p:sp>
        <p:nvSpPr>
          <p:cNvPr id="27" name="point five"/>
          <p:cNvSpPr txBox="1"/>
          <p:nvPr/>
        </p:nvSpPr>
        <p:spPr>
          <a:xfrm>
            <a:off x="2819960" y="3603289"/>
            <a:ext cx="3666988" cy="369332"/>
          </a:xfrm>
          <a:prstGeom prst="rect">
            <a:avLst/>
          </a:prstGeom>
          <a:noFill/>
        </p:spPr>
        <p:txBody>
          <a:bodyPr wrap="square" rtlCol="0">
            <a:spAutoFit/>
          </a:bodyPr>
          <a:lstStyle/>
          <a:p>
            <a:r>
              <a:rPr lang="en-US" b="1" dirty="0">
                <a:solidFill>
                  <a:schemeClr val="tx1">
                    <a:lumMod val="75000"/>
                    <a:lumOff val="25000"/>
                  </a:schemeClr>
                </a:solidFill>
                <a:latin typeface="+mj-lt"/>
              </a:rPr>
              <a:t>5. Supporting materials required</a:t>
            </a:r>
          </a:p>
        </p:txBody>
      </p:sp>
      <p:sp>
        <p:nvSpPr>
          <p:cNvPr id="28" name="point six"/>
          <p:cNvSpPr txBox="1"/>
          <p:nvPr/>
        </p:nvSpPr>
        <p:spPr>
          <a:xfrm>
            <a:off x="2806468" y="4287860"/>
            <a:ext cx="4128189" cy="369332"/>
          </a:xfrm>
          <a:prstGeom prst="rect">
            <a:avLst/>
          </a:prstGeom>
          <a:noFill/>
        </p:spPr>
        <p:txBody>
          <a:bodyPr wrap="square" rtlCol="0">
            <a:spAutoFit/>
          </a:bodyPr>
          <a:lstStyle/>
          <a:p>
            <a:r>
              <a:rPr lang="en-US" b="1" dirty="0">
                <a:solidFill>
                  <a:schemeClr val="tx1">
                    <a:lumMod val="75000"/>
                    <a:lumOff val="25000"/>
                  </a:schemeClr>
                </a:solidFill>
                <a:latin typeface="+mj-lt"/>
              </a:rPr>
              <a:t>6. Budget limitations and requirements</a:t>
            </a:r>
          </a:p>
        </p:txBody>
      </p:sp>
      <p:sp>
        <p:nvSpPr>
          <p:cNvPr id="23" name="light bulb points animated"/>
          <p:cNvSpPr txBox="1"/>
          <p:nvPr/>
        </p:nvSpPr>
        <p:spPr>
          <a:xfrm>
            <a:off x="611419" y="5810631"/>
            <a:ext cx="8792863" cy="1046440"/>
          </a:xfrm>
          <a:prstGeom prst="rect">
            <a:avLst/>
          </a:prstGeom>
          <a:noFill/>
        </p:spPr>
        <p:txBody>
          <a:bodyPr wrap="square" rtlCol="0">
            <a:spAutoFit/>
          </a:bodyPr>
          <a:lstStyle/>
          <a:p>
            <a:r>
              <a:rPr lang="en-US" sz="4400" b="1" dirty="0">
                <a:solidFill>
                  <a:schemeClr val="bg1"/>
                </a:solidFill>
                <a:latin typeface="+mj-lt"/>
              </a:rPr>
              <a:t>Review Agency Guidelines</a:t>
            </a:r>
          </a:p>
          <a:p>
            <a:r>
              <a:rPr lang="en-US" dirty="0">
                <a:solidFill>
                  <a:schemeClr val="bg1"/>
                </a:solidFill>
                <a:latin typeface="+mj-lt"/>
              </a:rPr>
              <a:t>Once a funding agency is identified, the guidelines should be reviewed carefully.</a:t>
            </a:r>
            <a:endParaRPr lang="en-US" b="1" dirty="0">
              <a:solidFill>
                <a:schemeClr val="bg1"/>
              </a:solidFill>
              <a:latin typeface="+mj-lt"/>
            </a:endParaRPr>
          </a:p>
        </p:txBody>
      </p:sp>
      <p:pic>
        <p:nvPicPr>
          <p:cNvPr id="36" name="Picture 3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spTree>
    <p:extLst>
      <p:ext uri="{BB962C8B-B14F-4D97-AF65-F5344CB8AC3E}">
        <p14:creationId xmlns:p14="http://schemas.microsoft.com/office/powerpoint/2010/main" val="28417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1371601" y="-33091"/>
            <a:ext cx="9448799" cy="325478"/>
          </a:xfrm>
          <a:prstGeom prst="roundRect">
            <a:avLst/>
          </a:prstGeom>
          <a:gradFill>
            <a:gsLst>
              <a:gs pos="0">
                <a:schemeClr val="tx1">
                  <a:lumMod val="85000"/>
                  <a:lumOff val="15000"/>
                </a:schemeClr>
              </a:gs>
              <a:gs pos="55000">
                <a:schemeClr val="tx1">
                  <a:lumMod val="85000"/>
                  <a:lumOff val="15000"/>
                </a:schemeClr>
              </a:gs>
              <a:gs pos="77000">
                <a:schemeClr val="tx1">
                  <a:lumMod val="75000"/>
                  <a:lumOff val="2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4" name="Rounded Rectangle 23"/>
          <p:cNvSpPr/>
          <p:nvPr/>
        </p:nvSpPr>
        <p:spPr>
          <a:xfrm>
            <a:off x="2828212" y="1"/>
            <a:ext cx="7001589" cy="58477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hidden="1"/>
          <p:cNvSpPr>
            <a:spLocks noGrp="1"/>
          </p:cNvSpPr>
          <p:nvPr>
            <p:ph type="ctrTitle"/>
          </p:nvPr>
        </p:nvSpPr>
        <p:spPr/>
        <p:txBody>
          <a:bodyPr/>
          <a:lstStyle/>
          <a:p>
            <a:r>
              <a:rPr lang="en-US" dirty="0"/>
              <a:t>`</a:t>
            </a:r>
          </a:p>
        </p:txBody>
      </p:sp>
      <p:sp>
        <p:nvSpPr>
          <p:cNvPr id="3" name="Subtitle 2" hidden="1"/>
          <p:cNvSpPr>
            <a:spLocks noGrp="1"/>
          </p:cNvSpPr>
          <p:nvPr>
            <p:ph type="subTitle" idx="1"/>
          </p:nvPr>
        </p:nvSpPr>
        <p:spPr/>
        <p:txBody>
          <a:bodyPr/>
          <a:lstStyle/>
          <a:p>
            <a:endParaRPr lang="en-US"/>
          </a:p>
        </p:txBody>
      </p:sp>
      <p:sp>
        <p:nvSpPr>
          <p:cNvPr id="23" name="TextBox 22"/>
          <p:cNvSpPr txBox="1"/>
          <p:nvPr/>
        </p:nvSpPr>
        <p:spPr>
          <a:xfrm>
            <a:off x="3581400" y="1"/>
            <a:ext cx="5776086" cy="584775"/>
          </a:xfrm>
          <a:prstGeom prst="rect">
            <a:avLst/>
          </a:prstGeom>
          <a:noFill/>
        </p:spPr>
        <p:txBody>
          <a:bodyPr wrap="square" rtlCol="0">
            <a:spAutoFit/>
          </a:bodyPr>
          <a:lstStyle/>
          <a:p>
            <a:pPr algn="ctr"/>
            <a:r>
              <a:rPr lang="en-US" sz="3200" b="1" dirty="0">
                <a:ln>
                  <a:solidFill>
                    <a:schemeClr val="tx2">
                      <a:lumMod val="75000"/>
                    </a:schemeClr>
                  </a:solidFill>
                </a:ln>
                <a:solidFill>
                  <a:schemeClr val="bg1">
                    <a:lumMod val="95000"/>
                  </a:schemeClr>
                </a:solidFill>
              </a:rPr>
              <a:t>Design Checklists &amp; Timelines</a:t>
            </a:r>
          </a:p>
        </p:txBody>
      </p:sp>
      <p:sp>
        <p:nvSpPr>
          <p:cNvPr id="11" name="TextBox 10"/>
          <p:cNvSpPr txBox="1"/>
          <p:nvPr/>
        </p:nvSpPr>
        <p:spPr>
          <a:xfrm>
            <a:off x="3124200" y="1014170"/>
            <a:ext cx="5242686" cy="369332"/>
          </a:xfrm>
          <a:prstGeom prst="rect">
            <a:avLst/>
          </a:prstGeom>
          <a:noFill/>
        </p:spPr>
        <p:txBody>
          <a:bodyPr wrap="square" rtlCol="0">
            <a:spAutoFit/>
          </a:bodyPr>
          <a:lstStyle/>
          <a:p>
            <a:r>
              <a:rPr lang="en-US" dirty="0"/>
              <a:t>What proposal pieces will you need to provide?</a:t>
            </a:r>
          </a:p>
        </p:txBody>
      </p:sp>
      <p:sp>
        <p:nvSpPr>
          <p:cNvPr id="4" name="Rectangle 3"/>
          <p:cNvSpPr/>
          <p:nvPr/>
        </p:nvSpPr>
        <p:spPr>
          <a:xfrm>
            <a:off x="2400094" y="1050472"/>
            <a:ext cx="355489" cy="367711"/>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494" y="832627"/>
            <a:ext cx="517021" cy="5970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480" y="-3200400"/>
            <a:ext cx="1612912" cy="1086700"/>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445" y="2779441"/>
            <a:ext cx="2679810" cy="4287696"/>
          </a:xfrm>
          <a:prstGeom prst="rect">
            <a:avLst/>
          </a:prstGeom>
        </p:spPr>
      </p:pic>
      <p:sp>
        <p:nvSpPr>
          <p:cNvPr id="46" name="TextBox 45"/>
          <p:cNvSpPr txBox="1"/>
          <p:nvPr/>
        </p:nvSpPr>
        <p:spPr>
          <a:xfrm>
            <a:off x="3124200" y="1673138"/>
            <a:ext cx="5242686" cy="369332"/>
          </a:xfrm>
          <a:prstGeom prst="rect">
            <a:avLst/>
          </a:prstGeom>
          <a:noFill/>
        </p:spPr>
        <p:txBody>
          <a:bodyPr wrap="square" rtlCol="0">
            <a:spAutoFit/>
          </a:bodyPr>
          <a:lstStyle/>
          <a:p>
            <a:r>
              <a:rPr lang="en-US" dirty="0"/>
              <a:t>What letters of support will you need?</a:t>
            </a:r>
          </a:p>
        </p:txBody>
      </p:sp>
      <p:sp>
        <p:nvSpPr>
          <p:cNvPr id="48" name="Rectangle 47"/>
          <p:cNvSpPr/>
          <p:nvPr/>
        </p:nvSpPr>
        <p:spPr>
          <a:xfrm>
            <a:off x="2422458" y="1738378"/>
            <a:ext cx="355489" cy="342579"/>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398" y="1491965"/>
            <a:ext cx="517021" cy="597022"/>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171" y="-2942226"/>
            <a:ext cx="1612912" cy="1086700"/>
          </a:xfrm>
          <a:prstGeom prst="rect">
            <a:avLst/>
          </a:prstGeom>
        </p:spPr>
      </p:pic>
      <p:sp>
        <p:nvSpPr>
          <p:cNvPr id="51" name="TextBox 50"/>
          <p:cNvSpPr txBox="1"/>
          <p:nvPr/>
        </p:nvSpPr>
        <p:spPr>
          <a:xfrm>
            <a:off x="3125463" y="2274522"/>
            <a:ext cx="5014086" cy="646331"/>
          </a:xfrm>
          <a:prstGeom prst="rect">
            <a:avLst/>
          </a:prstGeom>
          <a:noFill/>
        </p:spPr>
        <p:txBody>
          <a:bodyPr wrap="square" rtlCol="0">
            <a:spAutoFit/>
          </a:bodyPr>
          <a:lstStyle/>
          <a:p>
            <a:r>
              <a:rPr lang="en-US" dirty="0"/>
              <a:t>Who will be engaged as partners, collaborators, subcontractors?</a:t>
            </a:r>
          </a:p>
        </p:txBody>
      </p:sp>
      <p:sp>
        <p:nvSpPr>
          <p:cNvPr id="52" name="Rectangle 51"/>
          <p:cNvSpPr/>
          <p:nvPr/>
        </p:nvSpPr>
        <p:spPr>
          <a:xfrm>
            <a:off x="2399369" y="2498503"/>
            <a:ext cx="355489" cy="342579"/>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494" y="2265616"/>
            <a:ext cx="517021" cy="597022"/>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480" y="-2637426"/>
            <a:ext cx="1612912" cy="1086700"/>
          </a:xfrm>
          <a:prstGeom prst="rect">
            <a:avLst/>
          </a:prstGeom>
        </p:spPr>
      </p:pic>
      <p:sp>
        <p:nvSpPr>
          <p:cNvPr id="55" name="TextBox 54"/>
          <p:cNvSpPr txBox="1"/>
          <p:nvPr/>
        </p:nvSpPr>
        <p:spPr>
          <a:xfrm>
            <a:off x="3124200" y="3152903"/>
            <a:ext cx="5242686" cy="369332"/>
          </a:xfrm>
          <a:prstGeom prst="rect">
            <a:avLst/>
          </a:prstGeom>
          <a:noFill/>
        </p:spPr>
        <p:txBody>
          <a:bodyPr wrap="square" rtlCol="0">
            <a:spAutoFit/>
          </a:bodyPr>
          <a:lstStyle/>
          <a:p>
            <a:r>
              <a:rPr lang="en-US" dirty="0"/>
              <a:t>What does your preliminary budget look like?</a:t>
            </a:r>
          </a:p>
        </p:txBody>
      </p:sp>
      <p:sp>
        <p:nvSpPr>
          <p:cNvPr id="56" name="Rectangle 55"/>
          <p:cNvSpPr/>
          <p:nvPr/>
        </p:nvSpPr>
        <p:spPr>
          <a:xfrm>
            <a:off x="2388503" y="3238241"/>
            <a:ext cx="355489" cy="342579"/>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172" y="3022690"/>
            <a:ext cx="517021" cy="597022"/>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480" y="-2332626"/>
            <a:ext cx="1612912" cy="1086700"/>
          </a:xfrm>
          <a:prstGeom prst="rect">
            <a:avLst/>
          </a:prstGeom>
        </p:spPr>
      </p:pic>
      <p:sp>
        <p:nvSpPr>
          <p:cNvPr id="59" name="TextBox 58"/>
          <p:cNvSpPr txBox="1"/>
          <p:nvPr/>
        </p:nvSpPr>
        <p:spPr>
          <a:xfrm>
            <a:off x="3124200" y="3707906"/>
            <a:ext cx="5242686" cy="646331"/>
          </a:xfrm>
          <a:prstGeom prst="rect">
            <a:avLst/>
          </a:prstGeom>
          <a:noFill/>
        </p:spPr>
        <p:txBody>
          <a:bodyPr wrap="square" rtlCol="0">
            <a:spAutoFit/>
          </a:bodyPr>
          <a:lstStyle/>
          <a:p>
            <a:r>
              <a:rPr lang="en-US" dirty="0"/>
              <a:t>What funding registration and/or internal forms need to be completed?</a:t>
            </a:r>
          </a:p>
        </p:txBody>
      </p:sp>
      <p:sp>
        <p:nvSpPr>
          <p:cNvPr id="60" name="Rectangle 59"/>
          <p:cNvSpPr/>
          <p:nvPr/>
        </p:nvSpPr>
        <p:spPr>
          <a:xfrm>
            <a:off x="2377982" y="4011551"/>
            <a:ext cx="355489" cy="365907"/>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458" y="3779931"/>
            <a:ext cx="517021" cy="597022"/>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0768" y="-2027826"/>
            <a:ext cx="1612912" cy="1086700"/>
          </a:xfrm>
          <a:prstGeom prst="rect">
            <a:avLst/>
          </a:prstGeom>
        </p:spPr>
      </p:pic>
      <p:sp>
        <p:nvSpPr>
          <p:cNvPr id="63" name="TextBox 62"/>
          <p:cNvSpPr txBox="1"/>
          <p:nvPr/>
        </p:nvSpPr>
        <p:spPr>
          <a:xfrm>
            <a:off x="3124200" y="4494413"/>
            <a:ext cx="5242686" cy="923330"/>
          </a:xfrm>
          <a:prstGeom prst="rect">
            <a:avLst/>
          </a:prstGeom>
          <a:noFill/>
        </p:spPr>
        <p:txBody>
          <a:bodyPr wrap="square" rtlCol="0">
            <a:spAutoFit/>
          </a:bodyPr>
          <a:lstStyle/>
          <a:p>
            <a:r>
              <a:rPr lang="en-US" dirty="0"/>
              <a:t>What will you require in terms of data management, post-doc mentoring, digital data research, and intellectual property plans? </a:t>
            </a:r>
          </a:p>
        </p:txBody>
      </p:sp>
      <p:sp>
        <p:nvSpPr>
          <p:cNvPr id="64" name="Rectangle 63"/>
          <p:cNvSpPr/>
          <p:nvPr/>
        </p:nvSpPr>
        <p:spPr>
          <a:xfrm>
            <a:off x="2377983" y="4871702"/>
            <a:ext cx="355489" cy="342579"/>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171" y="4608573"/>
            <a:ext cx="517021" cy="597022"/>
          </a:xfrm>
          <a:prstGeom prst="rect">
            <a:avLst/>
          </a:prstGeom>
        </p:spPr>
      </p:pic>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480" y="-1666726"/>
            <a:ext cx="1612912" cy="1086700"/>
          </a:xfrm>
          <a:prstGeom prst="rect">
            <a:avLst/>
          </a:prstGeom>
        </p:spPr>
      </p:pic>
      <p:sp>
        <p:nvSpPr>
          <p:cNvPr id="67" name="TextBox 66"/>
          <p:cNvSpPr txBox="1"/>
          <p:nvPr/>
        </p:nvSpPr>
        <p:spPr>
          <a:xfrm>
            <a:off x="3124200" y="5705973"/>
            <a:ext cx="5242686" cy="369332"/>
          </a:xfrm>
          <a:prstGeom prst="rect">
            <a:avLst/>
          </a:prstGeom>
          <a:noFill/>
        </p:spPr>
        <p:txBody>
          <a:bodyPr wrap="square" rtlCol="0">
            <a:spAutoFit/>
          </a:bodyPr>
          <a:lstStyle/>
          <a:p>
            <a:r>
              <a:rPr lang="en-US" dirty="0"/>
              <a:t>How complete is your CV and </a:t>
            </a:r>
            <a:r>
              <a:rPr lang="en-US" dirty="0" err="1"/>
              <a:t>Biosketch</a:t>
            </a:r>
            <a:r>
              <a:rPr lang="en-US" dirty="0"/>
              <a:t>? </a:t>
            </a:r>
          </a:p>
        </p:txBody>
      </p:sp>
      <p:sp>
        <p:nvSpPr>
          <p:cNvPr id="68" name="Rectangle 67"/>
          <p:cNvSpPr/>
          <p:nvPr/>
        </p:nvSpPr>
        <p:spPr>
          <a:xfrm>
            <a:off x="2388503" y="5740958"/>
            <a:ext cx="355489" cy="365907"/>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172" y="5522897"/>
            <a:ext cx="517021" cy="597022"/>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480" y="-1418226"/>
            <a:ext cx="1612912" cy="1086700"/>
          </a:xfrm>
          <a:prstGeom prst="rect">
            <a:avLst/>
          </a:prstGeom>
        </p:spPr>
      </p:pic>
      <p:sp>
        <p:nvSpPr>
          <p:cNvPr id="75" name="Rounded Rectangle 74"/>
          <p:cNvSpPr/>
          <p:nvPr/>
        </p:nvSpPr>
        <p:spPr>
          <a:xfrm>
            <a:off x="1512126" y="-63873"/>
            <a:ext cx="106878" cy="692187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1" name="Picture 4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22609" y="1"/>
            <a:ext cx="369391" cy="35448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8202" y="2805990"/>
            <a:ext cx="1168947" cy="879049"/>
          </a:xfrm>
          <a:prstGeom prst="rect">
            <a:avLst/>
          </a:prstGeom>
        </p:spPr>
      </p:pic>
    </p:spTree>
    <p:extLst>
      <p:ext uri="{BB962C8B-B14F-4D97-AF65-F5344CB8AC3E}">
        <p14:creationId xmlns:p14="http://schemas.microsoft.com/office/powerpoint/2010/main" val="17277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par>
                          <p:cTn id="8" fill="hold">
                            <p:stCondLst>
                              <p:cond delay="1250"/>
                            </p:stCondLst>
                            <p:childTnLst>
                              <p:par>
                                <p:cTn id="9" presetID="2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1250"/>
                                        <p:tgtEl>
                                          <p:spTgt spid="49"/>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1250"/>
                                        <p:tgtEl>
                                          <p:spTgt spid="53"/>
                                        </p:tgtEl>
                                      </p:cBhvr>
                                    </p:animEffect>
                                  </p:childTnLst>
                                </p:cTn>
                              </p:par>
                            </p:childTnLst>
                          </p:cTn>
                        </p:par>
                        <p:par>
                          <p:cTn id="16" fill="hold">
                            <p:stCondLst>
                              <p:cond delay="3750"/>
                            </p:stCondLst>
                            <p:childTnLst>
                              <p:par>
                                <p:cTn id="17" presetID="22" presetClass="entr" presetSubtype="4"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1250"/>
                                        <p:tgtEl>
                                          <p:spTgt spid="57"/>
                                        </p:tgtEl>
                                      </p:cBhvr>
                                    </p:animEffect>
                                  </p:childTnLst>
                                </p:cTn>
                              </p:par>
                            </p:childTnLst>
                          </p:cTn>
                        </p:par>
                        <p:par>
                          <p:cTn id="20" fill="hold">
                            <p:stCondLst>
                              <p:cond delay="5000"/>
                            </p:stCondLst>
                            <p:childTnLst>
                              <p:par>
                                <p:cTn id="21" presetID="22" presetClass="entr" presetSubtype="4"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1250"/>
                                        <p:tgtEl>
                                          <p:spTgt spid="61"/>
                                        </p:tgtEl>
                                      </p:cBhvr>
                                    </p:animEffect>
                                  </p:childTnLst>
                                </p:cTn>
                              </p:par>
                            </p:childTnLst>
                          </p:cTn>
                        </p:par>
                        <p:par>
                          <p:cTn id="24" fill="hold">
                            <p:stCondLst>
                              <p:cond delay="6250"/>
                            </p:stCondLst>
                            <p:childTnLst>
                              <p:par>
                                <p:cTn id="25" presetID="22" presetClass="entr" presetSubtype="4"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1250"/>
                                        <p:tgtEl>
                                          <p:spTgt spid="65"/>
                                        </p:tgtEl>
                                      </p:cBhvr>
                                    </p:animEffect>
                                  </p:childTnLst>
                                </p:cTn>
                              </p:par>
                            </p:childTnLst>
                          </p:cTn>
                        </p:par>
                        <p:par>
                          <p:cTn id="28" fill="hold">
                            <p:stCondLst>
                              <p:cond delay="750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1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withEffect">
                                  <p:stCondLst>
                                    <p:cond delay="0"/>
                                  </p:stCondLst>
                                  <p:childTnLst>
                                    <p:animMotion origin="layout" path="M -0.39913 0.54949 L -0.38698 0.55435 L -0.37916 0.57054 L -0.37673 0.54995 L -0.37274 0.53261 L -0.36493 0.51642 L -0.34461 0.50231 L -0.33489 0.49792 " pathEditMode="relative" rAng="0" ptsTypes="AAAAAAAA">
                                      <p:cBhvr>
                                        <p:cTn id="36" dur="2200" fill="hold"/>
                                        <p:tgtEl>
                                          <p:spTgt spid="5"/>
                                        </p:tgtEl>
                                        <p:attrNameLst>
                                          <p:attrName>ppt_x</p:attrName>
                                          <p:attrName>ppt_y</p:attrName>
                                        </p:attrNameLst>
                                      </p:cBhvr>
                                      <p:rCtr x="3212" y="-1526"/>
                                    </p:animMotion>
                                  </p:childTnLst>
                                </p:cTn>
                              </p:par>
                              <p:par>
                                <p:cTn id="37" presetID="1" presetClass="exit" presetSubtype="0" fill="hold" nodeType="withEffect">
                                  <p:stCondLst>
                                    <p:cond delay="2200"/>
                                  </p:stCondLst>
                                  <p:childTnLst>
                                    <p:set>
                                      <p:cBhvr>
                                        <p:cTn id="3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48"/>
                    </p:tgtEl>
                  </p:cond>
                </p:stCondLst>
                <p:endSync evt="end" delay="0">
                  <p:rtn val="all"/>
                </p:endSync>
                <p:childTnLst>
                  <p:par>
                    <p:cTn id="40" fill="hold">
                      <p:stCondLst>
                        <p:cond delay="0"/>
                      </p:stCondLst>
                      <p:childTnLst>
                        <p:par>
                          <p:cTn id="41" fill="hold">
                            <p:stCondLst>
                              <p:cond delay="0"/>
                            </p:stCondLst>
                            <p:childTnLst>
                              <p:par>
                                <p:cTn id="42" presetID="0" presetClass="path" presetSubtype="0" accel="50000" decel="50000" fill="hold" nodeType="withEffect">
                                  <p:stCondLst>
                                    <p:cond delay="0"/>
                                  </p:stCondLst>
                                  <p:childTnLst>
                                    <p:animMotion origin="layout" path="M -0.39913 0.61285 L -0.38698 0.61771 L -0.37916 0.6339 L -0.37673 0.61332 L -0.37274 0.59597 L -0.36493 0.57978 L -0.34462 0.56567 L -0.33489 0.56128 " pathEditMode="relative" rAng="0" ptsTypes="AAAAAAAA">
                                      <p:cBhvr>
                                        <p:cTn id="43" dur="2200" fill="hold"/>
                                        <p:tgtEl>
                                          <p:spTgt spid="50"/>
                                        </p:tgtEl>
                                        <p:attrNameLst>
                                          <p:attrName>ppt_x</p:attrName>
                                          <p:attrName>ppt_y</p:attrName>
                                        </p:attrNameLst>
                                      </p:cBhvr>
                                      <p:rCtr x="3212" y="-1526"/>
                                    </p:animMotion>
                                  </p:childTnLst>
                                </p:cTn>
                              </p:par>
                              <p:par>
                                <p:cTn id="44" presetID="1" presetClass="exit" presetSubtype="0" fill="hold" nodeType="withEffect">
                                  <p:stCondLst>
                                    <p:cond delay="2200"/>
                                  </p:stCondLst>
                                  <p:childTnLst>
                                    <p:set>
                                      <p:cBhvr>
                                        <p:cTn id="45"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6" restart="whenNotActive" fill="hold" evtFilter="cancelBubble" nodeType="interactiveSeq">
                <p:stCondLst>
                  <p:cond evt="onClick" delay="0">
                    <p:tgtEl>
                      <p:spTgt spid="52"/>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withEffect">
                                  <p:stCondLst>
                                    <p:cond delay="0"/>
                                  </p:stCondLst>
                                  <p:childTnLst>
                                    <p:animMotion origin="layout" path="M -0.39913 0.67969 L -0.38698 0.68455 L -0.37916 0.70074 L -0.37673 0.68016 L -0.37274 0.66281 L -0.36493 0.64662 L -0.34461 0.63228 L -0.33489 0.62789 " pathEditMode="relative" rAng="0" ptsTypes="AAAAAAAA">
                                      <p:cBhvr>
                                        <p:cTn id="50" dur="2200" fill="hold"/>
                                        <p:tgtEl>
                                          <p:spTgt spid="54"/>
                                        </p:tgtEl>
                                        <p:attrNameLst>
                                          <p:attrName>ppt_x</p:attrName>
                                          <p:attrName>ppt_y</p:attrName>
                                        </p:attrNameLst>
                                      </p:cBhvr>
                                      <p:rCtr x="3212" y="-1549"/>
                                    </p:animMotion>
                                  </p:childTnLst>
                                </p:cTn>
                              </p:par>
                              <p:par>
                                <p:cTn id="51" presetID="1" presetClass="exit" presetSubtype="0" fill="hold" nodeType="withEffect">
                                  <p:stCondLst>
                                    <p:cond delay="2200"/>
                                  </p:stCondLst>
                                  <p:childTnLst>
                                    <p:set>
                                      <p:cBhvr>
                                        <p:cTn id="52"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56"/>
                    </p:tgtEl>
                  </p:cond>
                </p:stCondLst>
                <p:endSync evt="end" delay="0">
                  <p:rtn val="all"/>
                </p:endSync>
                <p:childTnLst>
                  <p:par>
                    <p:cTn id="54" fill="hold">
                      <p:stCondLst>
                        <p:cond delay="0"/>
                      </p:stCondLst>
                      <p:childTnLst>
                        <p:par>
                          <p:cTn id="55" fill="hold">
                            <p:stCondLst>
                              <p:cond delay="0"/>
                            </p:stCondLst>
                            <p:childTnLst>
                              <p:par>
                                <p:cTn id="56" presetID="0" presetClass="path" presetSubtype="0" accel="50000" decel="50000" fill="hold" nodeType="withEffect">
                                  <p:stCondLst>
                                    <p:cond delay="0"/>
                                  </p:stCondLst>
                                  <p:childTnLst>
                                    <p:animMotion origin="layout" path="M -0.39913 0.7463 L -0.38698 0.75116 L -0.37916 0.76735 L -0.37673 0.74676 L -0.37274 0.72942 L -0.36493 0.71323 L -0.34461 0.69912 L -0.33489 0.69473 " pathEditMode="relative" rAng="0" ptsTypes="AAAAAAAA">
                                      <p:cBhvr>
                                        <p:cTn id="57" dur="2200" fill="hold"/>
                                        <p:tgtEl>
                                          <p:spTgt spid="58"/>
                                        </p:tgtEl>
                                        <p:attrNameLst>
                                          <p:attrName>ppt_x</p:attrName>
                                          <p:attrName>ppt_y</p:attrName>
                                        </p:attrNameLst>
                                      </p:cBhvr>
                                      <p:rCtr x="3212" y="-1526"/>
                                    </p:animMotion>
                                  </p:childTnLst>
                                </p:cTn>
                              </p:par>
                              <p:par>
                                <p:cTn id="58" presetID="1" presetClass="exit" presetSubtype="0" fill="hold" nodeType="withEffect">
                                  <p:stCondLst>
                                    <p:cond delay="2200"/>
                                  </p:stCondLst>
                                  <p:childTnLst>
                                    <p:set>
                                      <p:cBhvr>
                                        <p:cTn id="5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60" restart="whenNotActive" fill="hold" evtFilter="cancelBubble" nodeType="interactiveSeq">
                <p:stCondLst>
                  <p:cond evt="onClick" delay="0">
                    <p:tgtEl>
                      <p:spTgt spid="60"/>
                    </p:tgtEl>
                  </p:cond>
                </p:stCondLst>
                <p:endSync evt="end" delay="0">
                  <p:rtn val="all"/>
                </p:endSync>
                <p:childTnLst>
                  <p:par>
                    <p:cTn id="61" fill="hold">
                      <p:stCondLst>
                        <p:cond delay="0"/>
                      </p:stCondLst>
                      <p:childTnLst>
                        <p:par>
                          <p:cTn id="62" fill="hold">
                            <p:stCondLst>
                              <p:cond delay="0"/>
                            </p:stCondLst>
                            <p:childTnLst>
                              <p:par>
                                <p:cTn id="63" presetID="0" presetClass="path" presetSubtype="0" accel="50000" decel="50000" fill="hold" nodeType="withEffect">
                                  <p:stCondLst>
                                    <p:cond delay="0"/>
                                  </p:stCondLst>
                                  <p:childTnLst>
                                    <p:animMotion origin="layout" path="M -0.39809 0.81221 L -0.38594 0.81706 L -0.37812 0.83325 L -0.37569 0.81267 L -0.3717 0.79532 L -0.36389 0.77913 L -0.34358 0.76503 L -0.33385 0.76063 " pathEditMode="relative" rAng="0" ptsTypes="AAAAAAAA">
                                      <p:cBhvr>
                                        <p:cTn id="64" dur="2200" fill="hold"/>
                                        <p:tgtEl>
                                          <p:spTgt spid="62"/>
                                        </p:tgtEl>
                                        <p:attrNameLst>
                                          <p:attrName>ppt_x</p:attrName>
                                          <p:attrName>ppt_y</p:attrName>
                                        </p:attrNameLst>
                                      </p:cBhvr>
                                      <p:rCtr x="3212" y="-1526"/>
                                    </p:animMotion>
                                  </p:childTnLst>
                                </p:cTn>
                              </p:par>
                              <p:par>
                                <p:cTn id="65" presetID="1" presetClass="exit" presetSubtype="0" fill="hold" nodeType="withEffect">
                                  <p:stCondLst>
                                    <p:cond delay="2200"/>
                                  </p:stCondLst>
                                  <p:childTnLst>
                                    <p:set>
                                      <p:cBhvr>
                                        <p:cTn id="66"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67" restart="whenNotActive" fill="hold" evtFilter="cancelBubble" nodeType="interactiveSeq">
                <p:stCondLst>
                  <p:cond evt="onClick" delay="0">
                    <p:tgtEl>
                      <p:spTgt spid="64"/>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withEffect">
                                  <p:stCondLst>
                                    <p:cond delay="0"/>
                                  </p:stCondLst>
                                  <p:childTnLst>
                                    <p:animMotion origin="layout" path="M -0.39913 0.87142 L -0.38698 0.87628 L -0.37916 0.8927 L -0.37673 0.87188 L -0.37274 0.85454 L -0.36493 0.83835 L -0.34461 0.82424 L -0.33489 0.81985 " pathEditMode="relative" rAng="0" ptsTypes="AAAAAAAA">
                                      <p:cBhvr>
                                        <p:cTn id="71" dur="2200" fill="hold"/>
                                        <p:tgtEl>
                                          <p:spTgt spid="66"/>
                                        </p:tgtEl>
                                        <p:attrNameLst>
                                          <p:attrName>ppt_x</p:attrName>
                                          <p:attrName>ppt_y</p:attrName>
                                        </p:attrNameLst>
                                      </p:cBhvr>
                                      <p:rCtr x="3212" y="-1526"/>
                                    </p:animMotion>
                                  </p:childTnLst>
                                </p:cTn>
                              </p:par>
                              <p:par>
                                <p:cTn id="72" presetID="1" presetClass="exit" presetSubtype="0" fill="hold" nodeType="withEffect">
                                  <p:stCondLst>
                                    <p:cond delay="2200"/>
                                  </p:stCondLst>
                                  <p:childTnLst>
                                    <p:set>
                                      <p:cBhvr>
                                        <p:cTn id="73"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74" restart="whenNotActive" fill="hold" evtFilter="cancelBubble" nodeType="interactiveSeq">
                <p:stCondLst>
                  <p:cond evt="onClick" delay="0">
                    <p:tgtEl>
                      <p:spTgt spid="68"/>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hold" nodeType="withEffect">
                                  <p:stCondLst>
                                    <p:cond delay="0"/>
                                  </p:stCondLst>
                                  <p:childTnLst>
                                    <p:animMotion origin="layout" path="M -0.39913 0.94635 L -0.38698 0.9512 L -0.37916 0.96739 L -0.37673 0.94681 L -0.37274 0.92947 L -0.36493 0.91328 L -0.34461 0.89917 L -0.33489 0.89478 " pathEditMode="relative" rAng="0" ptsTypes="AAAAAAAA">
                                      <p:cBhvr>
                                        <p:cTn id="78" dur="2200" fill="hold"/>
                                        <p:tgtEl>
                                          <p:spTgt spid="70"/>
                                        </p:tgtEl>
                                        <p:attrNameLst>
                                          <p:attrName>ppt_x</p:attrName>
                                          <p:attrName>ppt_y</p:attrName>
                                        </p:attrNameLst>
                                      </p:cBhvr>
                                      <p:rCtr x="3212" y="-1526"/>
                                    </p:animMotion>
                                  </p:childTnLst>
                                </p:cTn>
                              </p:par>
                              <p:par>
                                <p:cTn id="79" presetID="1" presetClass="exit" presetSubtype="0" fill="hold" nodeType="withEffect">
                                  <p:stCondLst>
                                    <p:cond delay="2200"/>
                                  </p:stCondLst>
                                  <p:childTnLst>
                                    <p:set>
                                      <p:cBhvr>
                                        <p:cTn id="80"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6000">
              <a:srgbClr val="D4D4D4"/>
            </a:gs>
            <a:gs pos="18000">
              <a:srgbClr val="D6D6D6"/>
            </a:gs>
            <a:gs pos="44000">
              <a:schemeClr val="bg1">
                <a:lumMod val="9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43" name="TextBox 42"/>
          <p:cNvSpPr txBox="1"/>
          <p:nvPr/>
        </p:nvSpPr>
        <p:spPr>
          <a:xfrm>
            <a:off x="5504330" y="406452"/>
            <a:ext cx="5095320" cy="685765"/>
          </a:xfrm>
          <a:prstGeom prst="rect">
            <a:avLst/>
          </a:prstGeom>
          <a:noFill/>
        </p:spPr>
        <p:txBody>
          <a:bodyPr wrap="square" lIns="75445" tIns="37722" rIns="75445" bIns="37722" rtlCol="0">
            <a:normAutofit fontScale="62500" lnSpcReduction="20000"/>
          </a:bodyPr>
          <a:lstStyle/>
          <a:p>
            <a:pPr algn="r"/>
            <a:r>
              <a:rPr lang="en-US" sz="4000" b="1" dirty="0">
                <a:solidFill>
                  <a:schemeClr val="tx1">
                    <a:lumMod val="65000"/>
                    <a:lumOff val="35000"/>
                  </a:schemeClr>
                </a:solidFill>
              </a:rPr>
              <a:t>Respond to Compliance Documents</a:t>
            </a:r>
          </a:p>
        </p:txBody>
      </p:sp>
      <p:grpSp>
        <p:nvGrpSpPr>
          <p:cNvPr id="26" name="Group 25"/>
          <p:cNvGrpSpPr/>
          <p:nvPr/>
        </p:nvGrpSpPr>
        <p:grpSpPr>
          <a:xfrm>
            <a:off x="2945908" y="3500804"/>
            <a:ext cx="2750344" cy="2348929"/>
            <a:chOff x="2938463" y="3656013"/>
            <a:chExt cx="3333750" cy="2846388"/>
          </a:xfrm>
          <a:solidFill>
            <a:schemeClr val="accent6">
              <a:lumMod val="75000"/>
            </a:schemeClr>
          </a:solidFill>
          <a:effectLst>
            <a:outerShdw blurRad="1028700" dist="419100" dir="20760000" sx="106000" sy="106000" algn="ctr" rotWithShape="0">
              <a:srgbClr val="000000">
                <a:alpha val="38000"/>
              </a:srgbClr>
            </a:outerShdw>
          </a:effectLst>
        </p:grpSpPr>
        <p:sp>
          <p:nvSpPr>
            <p:cNvPr id="27" name="Freeform 8"/>
            <p:cNvSpPr>
              <a:spLocks/>
            </p:cNvSpPr>
            <p:nvPr/>
          </p:nvSpPr>
          <p:spPr bwMode="auto">
            <a:xfrm>
              <a:off x="2938463" y="3656013"/>
              <a:ext cx="3333750" cy="2846388"/>
            </a:xfrm>
            <a:custGeom>
              <a:avLst/>
              <a:gdLst>
                <a:gd name="T0" fmla="*/ 693 w 845"/>
                <a:gd name="T1" fmla="*/ 186 h 723"/>
                <a:gd name="T2" fmla="*/ 646 w 845"/>
                <a:gd name="T3" fmla="*/ 294 h 723"/>
                <a:gd name="T4" fmla="*/ 719 w 845"/>
                <a:gd name="T5" fmla="*/ 411 h 723"/>
                <a:gd name="T6" fmla="*/ 601 w 845"/>
                <a:gd name="T7" fmla="*/ 544 h 723"/>
                <a:gd name="T8" fmla="*/ 477 w 845"/>
                <a:gd name="T9" fmla="*/ 486 h 723"/>
                <a:gd name="T10" fmla="*/ 375 w 845"/>
                <a:gd name="T11" fmla="*/ 546 h 723"/>
                <a:gd name="T12" fmla="*/ 366 w 845"/>
                <a:gd name="T13" fmla="*/ 684 h 723"/>
                <a:gd name="T14" fmla="*/ 192 w 845"/>
                <a:gd name="T15" fmla="*/ 723 h 723"/>
                <a:gd name="T16" fmla="*/ 125 w 845"/>
                <a:gd name="T17" fmla="*/ 602 h 723"/>
                <a:gd name="T18" fmla="*/ 122 w 845"/>
                <a:gd name="T19" fmla="*/ 602 h 723"/>
                <a:gd name="T20" fmla="*/ 121 w 845"/>
                <a:gd name="T21" fmla="*/ 602 h 723"/>
                <a:gd name="T22" fmla="*/ 121 w 845"/>
                <a:gd name="T23" fmla="*/ 473 h 723"/>
                <a:gd name="T24" fmla="*/ 78 w 845"/>
                <a:gd name="T25" fmla="*/ 485 h 723"/>
                <a:gd name="T26" fmla="*/ 0 w 845"/>
                <a:gd name="T27" fmla="*/ 408 h 723"/>
                <a:gd name="T28" fmla="*/ 78 w 845"/>
                <a:gd name="T29" fmla="*/ 330 h 723"/>
                <a:gd name="T30" fmla="*/ 121 w 845"/>
                <a:gd name="T31" fmla="*/ 343 h 723"/>
                <a:gd name="T32" fmla="*/ 121 w 845"/>
                <a:gd name="T33" fmla="*/ 234 h 723"/>
                <a:gd name="T34" fmla="*/ 122 w 845"/>
                <a:gd name="T35" fmla="*/ 234 h 723"/>
                <a:gd name="T36" fmla="*/ 357 w 845"/>
                <a:gd name="T37" fmla="*/ 0 h 723"/>
                <a:gd name="T38" fmla="*/ 440 w 845"/>
                <a:gd name="T39" fmla="*/ 0 h 723"/>
                <a:gd name="T40" fmla="*/ 421 w 845"/>
                <a:gd name="T41" fmla="*/ 51 h 723"/>
                <a:gd name="T42" fmla="*/ 498 w 845"/>
                <a:gd name="T43" fmla="*/ 129 h 723"/>
                <a:gd name="T44" fmla="*/ 576 w 845"/>
                <a:gd name="T45" fmla="*/ 51 h 723"/>
                <a:gd name="T46" fmla="*/ 556 w 845"/>
                <a:gd name="T47" fmla="*/ 0 h 723"/>
                <a:gd name="T48" fmla="*/ 845 w 845"/>
                <a:gd name="T49" fmla="*/ 0 h 723"/>
                <a:gd name="T50" fmla="*/ 845 w 845"/>
                <a:gd name="T51" fmla="*/ 3 h 723"/>
                <a:gd name="T52" fmla="*/ 828 w 845"/>
                <a:gd name="T53" fmla="*/ 159 h 723"/>
                <a:gd name="T54" fmla="*/ 693 w 845"/>
                <a:gd name="T55" fmla="*/ 18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5" h="723">
                  <a:moveTo>
                    <a:pt x="693" y="186"/>
                  </a:moveTo>
                  <a:cubicBezTo>
                    <a:pt x="681" y="224"/>
                    <a:pt x="665" y="260"/>
                    <a:pt x="646" y="294"/>
                  </a:cubicBezTo>
                  <a:cubicBezTo>
                    <a:pt x="719" y="411"/>
                    <a:pt x="719" y="411"/>
                    <a:pt x="719" y="411"/>
                  </a:cubicBezTo>
                  <a:cubicBezTo>
                    <a:pt x="685" y="460"/>
                    <a:pt x="646" y="505"/>
                    <a:pt x="601" y="544"/>
                  </a:cubicBezTo>
                  <a:cubicBezTo>
                    <a:pt x="477" y="486"/>
                    <a:pt x="477" y="486"/>
                    <a:pt x="477" y="486"/>
                  </a:cubicBezTo>
                  <a:cubicBezTo>
                    <a:pt x="445" y="509"/>
                    <a:pt x="411" y="530"/>
                    <a:pt x="375" y="546"/>
                  </a:cubicBezTo>
                  <a:cubicBezTo>
                    <a:pt x="366" y="684"/>
                    <a:pt x="366" y="684"/>
                    <a:pt x="366" y="684"/>
                  </a:cubicBezTo>
                  <a:cubicBezTo>
                    <a:pt x="311" y="704"/>
                    <a:pt x="252" y="717"/>
                    <a:pt x="192" y="723"/>
                  </a:cubicBezTo>
                  <a:cubicBezTo>
                    <a:pt x="125" y="602"/>
                    <a:pt x="125" y="602"/>
                    <a:pt x="125" y="602"/>
                  </a:cubicBezTo>
                  <a:cubicBezTo>
                    <a:pt x="122" y="602"/>
                    <a:pt x="122" y="602"/>
                    <a:pt x="122" y="602"/>
                  </a:cubicBezTo>
                  <a:cubicBezTo>
                    <a:pt x="122" y="602"/>
                    <a:pt x="121" y="602"/>
                    <a:pt x="121" y="602"/>
                  </a:cubicBezTo>
                  <a:cubicBezTo>
                    <a:pt x="121" y="473"/>
                    <a:pt x="121" y="473"/>
                    <a:pt x="121" y="473"/>
                  </a:cubicBezTo>
                  <a:cubicBezTo>
                    <a:pt x="108" y="481"/>
                    <a:pt x="94" y="485"/>
                    <a:pt x="78" y="485"/>
                  </a:cubicBezTo>
                  <a:cubicBezTo>
                    <a:pt x="35" y="485"/>
                    <a:pt x="0" y="451"/>
                    <a:pt x="0" y="408"/>
                  </a:cubicBezTo>
                  <a:cubicBezTo>
                    <a:pt x="0" y="365"/>
                    <a:pt x="35" y="330"/>
                    <a:pt x="78" y="330"/>
                  </a:cubicBezTo>
                  <a:cubicBezTo>
                    <a:pt x="94" y="330"/>
                    <a:pt x="108" y="335"/>
                    <a:pt x="121" y="343"/>
                  </a:cubicBezTo>
                  <a:cubicBezTo>
                    <a:pt x="121" y="234"/>
                    <a:pt x="121" y="234"/>
                    <a:pt x="121" y="234"/>
                  </a:cubicBezTo>
                  <a:cubicBezTo>
                    <a:pt x="122" y="234"/>
                    <a:pt x="122" y="234"/>
                    <a:pt x="122" y="234"/>
                  </a:cubicBezTo>
                  <a:cubicBezTo>
                    <a:pt x="251" y="234"/>
                    <a:pt x="357" y="129"/>
                    <a:pt x="357" y="0"/>
                  </a:cubicBezTo>
                  <a:cubicBezTo>
                    <a:pt x="440" y="0"/>
                    <a:pt x="440" y="0"/>
                    <a:pt x="440" y="0"/>
                  </a:cubicBezTo>
                  <a:cubicBezTo>
                    <a:pt x="428" y="13"/>
                    <a:pt x="421" y="32"/>
                    <a:pt x="421" y="51"/>
                  </a:cubicBezTo>
                  <a:cubicBezTo>
                    <a:pt x="421" y="94"/>
                    <a:pt x="455" y="129"/>
                    <a:pt x="498" y="129"/>
                  </a:cubicBezTo>
                  <a:cubicBezTo>
                    <a:pt x="541" y="129"/>
                    <a:pt x="576" y="94"/>
                    <a:pt x="576" y="51"/>
                  </a:cubicBezTo>
                  <a:cubicBezTo>
                    <a:pt x="576" y="32"/>
                    <a:pt x="568" y="13"/>
                    <a:pt x="556" y="0"/>
                  </a:cubicBezTo>
                  <a:cubicBezTo>
                    <a:pt x="845" y="0"/>
                    <a:pt x="845" y="0"/>
                    <a:pt x="845" y="0"/>
                  </a:cubicBezTo>
                  <a:cubicBezTo>
                    <a:pt x="845" y="1"/>
                    <a:pt x="845" y="2"/>
                    <a:pt x="845" y="3"/>
                  </a:cubicBezTo>
                  <a:cubicBezTo>
                    <a:pt x="845" y="57"/>
                    <a:pt x="839" y="109"/>
                    <a:pt x="828" y="159"/>
                  </a:cubicBezTo>
                  <a:lnTo>
                    <a:pt x="693"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8" name="Freeform 9"/>
            <p:cNvSpPr>
              <a:spLocks/>
            </p:cNvSpPr>
            <p:nvPr/>
          </p:nvSpPr>
          <p:spPr bwMode="auto">
            <a:xfrm>
              <a:off x="3416301" y="3656013"/>
              <a:ext cx="930275" cy="920750"/>
            </a:xfrm>
            <a:custGeom>
              <a:avLst/>
              <a:gdLst>
                <a:gd name="T0" fmla="*/ 236 w 236"/>
                <a:gd name="T1" fmla="*/ 0 h 234"/>
                <a:gd name="T2" fmla="*/ 1 w 236"/>
                <a:gd name="T3" fmla="*/ 234 h 234"/>
                <a:gd name="T4" fmla="*/ 0 w 236"/>
                <a:gd name="T5" fmla="*/ 234 h 234"/>
                <a:gd name="T6" fmla="*/ 0 w 236"/>
                <a:gd name="T7" fmla="*/ 134 h 234"/>
                <a:gd name="T8" fmla="*/ 133 w 236"/>
                <a:gd name="T9" fmla="*/ 0 h 234"/>
                <a:gd name="T10" fmla="*/ 236 w 236"/>
                <a:gd name="T11" fmla="*/ 0 h 234"/>
              </a:gdLst>
              <a:ahLst/>
              <a:cxnLst>
                <a:cxn ang="0">
                  <a:pos x="T0" y="T1"/>
                </a:cxn>
                <a:cxn ang="0">
                  <a:pos x="T2" y="T3"/>
                </a:cxn>
                <a:cxn ang="0">
                  <a:pos x="T4" y="T5"/>
                </a:cxn>
                <a:cxn ang="0">
                  <a:pos x="T6" y="T7"/>
                </a:cxn>
                <a:cxn ang="0">
                  <a:pos x="T8" y="T9"/>
                </a:cxn>
                <a:cxn ang="0">
                  <a:pos x="T10" y="T11"/>
                </a:cxn>
              </a:cxnLst>
              <a:rect l="0" t="0" r="r" b="b"/>
              <a:pathLst>
                <a:path w="236" h="234">
                  <a:moveTo>
                    <a:pt x="236" y="0"/>
                  </a:moveTo>
                  <a:cubicBezTo>
                    <a:pt x="236" y="129"/>
                    <a:pt x="130" y="234"/>
                    <a:pt x="1" y="234"/>
                  </a:cubicBezTo>
                  <a:cubicBezTo>
                    <a:pt x="0" y="234"/>
                    <a:pt x="0" y="234"/>
                    <a:pt x="0" y="234"/>
                  </a:cubicBezTo>
                  <a:cubicBezTo>
                    <a:pt x="0" y="134"/>
                    <a:pt x="0" y="134"/>
                    <a:pt x="0" y="134"/>
                  </a:cubicBezTo>
                  <a:cubicBezTo>
                    <a:pt x="73" y="134"/>
                    <a:pt x="133" y="74"/>
                    <a:pt x="133" y="0"/>
                  </a:cubicBezTo>
                  <a:lnTo>
                    <a:pt x="2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grpSp>
        <p:nvGrpSpPr>
          <p:cNvPr id="29" name="Group 28"/>
          <p:cNvGrpSpPr/>
          <p:nvPr/>
        </p:nvGrpSpPr>
        <p:grpSpPr>
          <a:xfrm>
            <a:off x="991855" y="3162810"/>
            <a:ext cx="2348270" cy="2601769"/>
            <a:chOff x="569913" y="3246438"/>
            <a:chExt cx="2846388" cy="3152775"/>
          </a:xfrm>
          <a:solidFill>
            <a:srgbClr val="00B0F0"/>
          </a:solidFill>
          <a:effectLst>
            <a:outerShdw blurRad="1028700" dist="419100" dir="20760000" sx="106000" sy="106000" algn="ctr" rotWithShape="0">
              <a:srgbClr val="000000">
                <a:alpha val="38000"/>
              </a:srgbClr>
            </a:outerShdw>
          </a:effectLst>
        </p:grpSpPr>
        <p:sp>
          <p:nvSpPr>
            <p:cNvPr id="30" name="Freeform 7"/>
            <p:cNvSpPr>
              <a:spLocks/>
            </p:cNvSpPr>
            <p:nvPr/>
          </p:nvSpPr>
          <p:spPr bwMode="auto">
            <a:xfrm>
              <a:off x="569913" y="3246438"/>
              <a:ext cx="2846388" cy="3152775"/>
            </a:xfrm>
            <a:custGeom>
              <a:avLst/>
              <a:gdLst>
                <a:gd name="T0" fmla="*/ 600 w 721"/>
                <a:gd name="T1" fmla="*/ 512 h 801"/>
                <a:gd name="T2" fmla="*/ 678 w 721"/>
                <a:gd name="T3" fmla="*/ 589 h 801"/>
                <a:gd name="T4" fmla="*/ 721 w 721"/>
                <a:gd name="T5" fmla="*/ 577 h 801"/>
                <a:gd name="T6" fmla="*/ 721 w 721"/>
                <a:gd name="T7" fmla="*/ 706 h 801"/>
                <a:gd name="T8" fmla="*/ 608 w 721"/>
                <a:gd name="T9" fmla="*/ 695 h 801"/>
                <a:gd name="T10" fmla="*/ 519 w 721"/>
                <a:gd name="T11" fmla="*/ 801 h 801"/>
                <a:gd name="T12" fmla="*/ 356 w 721"/>
                <a:gd name="T13" fmla="*/ 730 h 801"/>
                <a:gd name="T14" fmla="*/ 373 w 721"/>
                <a:gd name="T15" fmla="*/ 593 h 801"/>
                <a:gd name="T16" fmla="*/ 284 w 721"/>
                <a:gd name="T17" fmla="*/ 515 h 801"/>
                <a:gd name="T18" fmla="*/ 151 w 721"/>
                <a:gd name="T19" fmla="*/ 549 h 801"/>
                <a:gd name="T20" fmla="*/ 60 w 721"/>
                <a:gd name="T21" fmla="*/ 396 h 801"/>
                <a:gd name="T22" fmla="*/ 154 w 721"/>
                <a:gd name="T23" fmla="*/ 295 h 801"/>
                <a:gd name="T24" fmla="*/ 128 w 721"/>
                <a:gd name="T25" fmla="*/ 180 h 801"/>
                <a:gd name="T26" fmla="*/ 0 w 721"/>
                <a:gd name="T27" fmla="*/ 129 h 801"/>
                <a:gd name="T28" fmla="*/ 0 w 721"/>
                <a:gd name="T29" fmla="*/ 107 h 801"/>
                <a:gd name="T30" fmla="*/ 0 w 721"/>
                <a:gd name="T31" fmla="*/ 104 h 801"/>
                <a:gd name="T32" fmla="*/ 241 w 721"/>
                <a:gd name="T33" fmla="*/ 104 h 801"/>
                <a:gd name="T34" fmla="*/ 236 w 721"/>
                <a:gd name="T35" fmla="*/ 78 h 801"/>
                <a:gd name="T36" fmla="*/ 314 w 721"/>
                <a:gd name="T37" fmla="*/ 0 h 801"/>
                <a:gd name="T38" fmla="*/ 391 w 721"/>
                <a:gd name="T39" fmla="*/ 78 h 801"/>
                <a:gd name="T40" fmla="*/ 387 w 721"/>
                <a:gd name="T41" fmla="*/ 104 h 801"/>
                <a:gd name="T42" fmla="*/ 486 w 721"/>
                <a:gd name="T43" fmla="*/ 104 h 801"/>
                <a:gd name="T44" fmla="*/ 721 w 721"/>
                <a:gd name="T45" fmla="*/ 338 h 801"/>
                <a:gd name="T46" fmla="*/ 721 w 721"/>
                <a:gd name="T47" fmla="*/ 447 h 801"/>
                <a:gd name="T48" fmla="*/ 678 w 721"/>
                <a:gd name="T49" fmla="*/ 434 h 801"/>
                <a:gd name="T50" fmla="*/ 600 w 721"/>
                <a:gd name="T51" fmla="*/ 512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1" h="801">
                  <a:moveTo>
                    <a:pt x="600" y="512"/>
                  </a:moveTo>
                  <a:cubicBezTo>
                    <a:pt x="600" y="555"/>
                    <a:pt x="635" y="589"/>
                    <a:pt x="678" y="589"/>
                  </a:cubicBezTo>
                  <a:cubicBezTo>
                    <a:pt x="694" y="589"/>
                    <a:pt x="708" y="585"/>
                    <a:pt x="721" y="577"/>
                  </a:cubicBezTo>
                  <a:cubicBezTo>
                    <a:pt x="721" y="706"/>
                    <a:pt x="721" y="706"/>
                    <a:pt x="721" y="706"/>
                  </a:cubicBezTo>
                  <a:cubicBezTo>
                    <a:pt x="682" y="706"/>
                    <a:pt x="644" y="702"/>
                    <a:pt x="608" y="695"/>
                  </a:cubicBezTo>
                  <a:cubicBezTo>
                    <a:pt x="519" y="801"/>
                    <a:pt x="519" y="801"/>
                    <a:pt x="519" y="801"/>
                  </a:cubicBezTo>
                  <a:cubicBezTo>
                    <a:pt x="462" y="784"/>
                    <a:pt x="407" y="760"/>
                    <a:pt x="356" y="730"/>
                  </a:cubicBezTo>
                  <a:cubicBezTo>
                    <a:pt x="373" y="593"/>
                    <a:pt x="373" y="593"/>
                    <a:pt x="373" y="593"/>
                  </a:cubicBezTo>
                  <a:cubicBezTo>
                    <a:pt x="341" y="570"/>
                    <a:pt x="311" y="544"/>
                    <a:pt x="284" y="515"/>
                  </a:cubicBezTo>
                  <a:cubicBezTo>
                    <a:pt x="151" y="549"/>
                    <a:pt x="151" y="549"/>
                    <a:pt x="151" y="549"/>
                  </a:cubicBezTo>
                  <a:cubicBezTo>
                    <a:pt x="114" y="502"/>
                    <a:pt x="84" y="451"/>
                    <a:pt x="60" y="396"/>
                  </a:cubicBezTo>
                  <a:cubicBezTo>
                    <a:pt x="154" y="295"/>
                    <a:pt x="154" y="295"/>
                    <a:pt x="154" y="295"/>
                  </a:cubicBezTo>
                  <a:cubicBezTo>
                    <a:pt x="142" y="258"/>
                    <a:pt x="133" y="220"/>
                    <a:pt x="128" y="180"/>
                  </a:cubicBezTo>
                  <a:cubicBezTo>
                    <a:pt x="0" y="129"/>
                    <a:pt x="0" y="129"/>
                    <a:pt x="0" y="129"/>
                  </a:cubicBezTo>
                  <a:cubicBezTo>
                    <a:pt x="0" y="122"/>
                    <a:pt x="0" y="115"/>
                    <a:pt x="0" y="107"/>
                  </a:cubicBezTo>
                  <a:cubicBezTo>
                    <a:pt x="0" y="106"/>
                    <a:pt x="0" y="105"/>
                    <a:pt x="0" y="104"/>
                  </a:cubicBezTo>
                  <a:cubicBezTo>
                    <a:pt x="241" y="104"/>
                    <a:pt x="241" y="104"/>
                    <a:pt x="241" y="104"/>
                  </a:cubicBezTo>
                  <a:cubicBezTo>
                    <a:pt x="238" y="96"/>
                    <a:pt x="236" y="87"/>
                    <a:pt x="236" y="78"/>
                  </a:cubicBezTo>
                  <a:cubicBezTo>
                    <a:pt x="236" y="35"/>
                    <a:pt x="271" y="0"/>
                    <a:pt x="314" y="0"/>
                  </a:cubicBezTo>
                  <a:cubicBezTo>
                    <a:pt x="357" y="0"/>
                    <a:pt x="391" y="35"/>
                    <a:pt x="391" y="78"/>
                  </a:cubicBezTo>
                  <a:cubicBezTo>
                    <a:pt x="391" y="87"/>
                    <a:pt x="390" y="96"/>
                    <a:pt x="387" y="104"/>
                  </a:cubicBezTo>
                  <a:cubicBezTo>
                    <a:pt x="486" y="104"/>
                    <a:pt x="486" y="104"/>
                    <a:pt x="486" y="104"/>
                  </a:cubicBezTo>
                  <a:cubicBezTo>
                    <a:pt x="487" y="233"/>
                    <a:pt x="592" y="337"/>
                    <a:pt x="721" y="338"/>
                  </a:cubicBezTo>
                  <a:cubicBezTo>
                    <a:pt x="721" y="447"/>
                    <a:pt x="721" y="447"/>
                    <a:pt x="721" y="447"/>
                  </a:cubicBezTo>
                  <a:cubicBezTo>
                    <a:pt x="708" y="439"/>
                    <a:pt x="694" y="434"/>
                    <a:pt x="678" y="434"/>
                  </a:cubicBezTo>
                  <a:cubicBezTo>
                    <a:pt x="635" y="434"/>
                    <a:pt x="600" y="469"/>
                    <a:pt x="600" y="5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1" name="Freeform 10"/>
            <p:cNvSpPr>
              <a:spLocks/>
            </p:cNvSpPr>
            <p:nvPr/>
          </p:nvSpPr>
          <p:spPr bwMode="auto">
            <a:xfrm>
              <a:off x="2487613" y="3656013"/>
              <a:ext cx="928688" cy="920750"/>
            </a:xfrm>
            <a:custGeom>
              <a:avLst/>
              <a:gdLst>
                <a:gd name="T0" fmla="*/ 235 w 235"/>
                <a:gd name="T1" fmla="*/ 134 h 234"/>
                <a:gd name="T2" fmla="*/ 235 w 235"/>
                <a:gd name="T3" fmla="*/ 234 h 234"/>
                <a:gd name="T4" fmla="*/ 0 w 235"/>
                <a:gd name="T5" fmla="*/ 0 h 234"/>
                <a:gd name="T6" fmla="*/ 98 w 235"/>
                <a:gd name="T7" fmla="*/ 0 h 234"/>
                <a:gd name="T8" fmla="*/ 233 w 235"/>
                <a:gd name="T9" fmla="*/ 134 h 234"/>
                <a:gd name="T10" fmla="*/ 235 w 235"/>
                <a:gd name="T11" fmla="*/ 134 h 234"/>
              </a:gdLst>
              <a:ahLst/>
              <a:cxnLst>
                <a:cxn ang="0">
                  <a:pos x="T0" y="T1"/>
                </a:cxn>
                <a:cxn ang="0">
                  <a:pos x="T2" y="T3"/>
                </a:cxn>
                <a:cxn ang="0">
                  <a:pos x="T4" y="T5"/>
                </a:cxn>
                <a:cxn ang="0">
                  <a:pos x="T6" y="T7"/>
                </a:cxn>
                <a:cxn ang="0">
                  <a:pos x="T8" y="T9"/>
                </a:cxn>
                <a:cxn ang="0">
                  <a:pos x="T10" y="T11"/>
                </a:cxn>
              </a:cxnLst>
              <a:rect l="0" t="0" r="r" b="b"/>
              <a:pathLst>
                <a:path w="235" h="234">
                  <a:moveTo>
                    <a:pt x="235" y="134"/>
                  </a:moveTo>
                  <a:cubicBezTo>
                    <a:pt x="235" y="234"/>
                    <a:pt x="235" y="234"/>
                    <a:pt x="235" y="234"/>
                  </a:cubicBezTo>
                  <a:cubicBezTo>
                    <a:pt x="106" y="233"/>
                    <a:pt x="1" y="129"/>
                    <a:pt x="0" y="0"/>
                  </a:cubicBezTo>
                  <a:cubicBezTo>
                    <a:pt x="98" y="0"/>
                    <a:pt x="98" y="0"/>
                    <a:pt x="98" y="0"/>
                  </a:cubicBezTo>
                  <a:cubicBezTo>
                    <a:pt x="99" y="74"/>
                    <a:pt x="159" y="134"/>
                    <a:pt x="233" y="134"/>
                  </a:cubicBezTo>
                  <a:lnTo>
                    <a:pt x="235"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grpSp>
        <p:nvGrpSpPr>
          <p:cNvPr id="32" name="Group 31"/>
          <p:cNvGrpSpPr/>
          <p:nvPr/>
        </p:nvGrpSpPr>
        <p:grpSpPr>
          <a:xfrm>
            <a:off x="991855" y="1175454"/>
            <a:ext cx="2712364" cy="2325348"/>
            <a:chOff x="569913" y="838200"/>
            <a:chExt cx="3287713" cy="2817813"/>
          </a:xfrm>
          <a:solidFill>
            <a:schemeClr val="accent5"/>
          </a:solidFill>
          <a:effectLst>
            <a:outerShdw blurRad="1028700" dist="419100" dir="20760000" sx="106000" sy="106000" algn="ctr" rotWithShape="0">
              <a:srgbClr val="000000">
                <a:alpha val="38000"/>
              </a:srgbClr>
            </a:outerShdw>
          </a:effectLst>
        </p:grpSpPr>
        <p:sp>
          <p:nvSpPr>
            <p:cNvPr id="33" name="Freeform 5"/>
            <p:cNvSpPr>
              <a:spLocks/>
            </p:cNvSpPr>
            <p:nvPr/>
          </p:nvSpPr>
          <p:spPr bwMode="auto">
            <a:xfrm>
              <a:off x="569913" y="838200"/>
              <a:ext cx="3287713" cy="2817813"/>
            </a:xfrm>
            <a:custGeom>
              <a:avLst/>
              <a:gdLst>
                <a:gd name="T0" fmla="*/ 833 w 833"/>
                <a:gd name="T1" fmla="*/ 293 h 716"/>
                <a:gd name="T2" fmla="*/ 755 w 833"/>
                <a:gd name="T3" fmla="*/ 371 h 716"/>
                <a:gd name="T4" fmla="*/ 721 w 833"/>
                <a:gd name="T5" fmla="*/ 363 h 716"/>
                <a:gd name="T6" fmla="*/ 721 w 833"/>
                <a:gd name="T7" fmla="*/ 479 h 716"/>
                <a:gd name="T8" fmla="*/ 486 w 833"/>
                <a:gd name="T9" fmla="*/ 714 h 716"/>
                <a:gd name="T10" fmla="*/ 486 w 833"/>
                <a:gd name="T11" fmla="*/ 716 h 716"/>
                <a:gd name="T12" fmla="*/ 387 w 833"/>
                <a:gd name="T13" fmla="*/ 716 h 716"/>
                <a:gd name="T14" fmla="*/ 391 w 833"/>
                <a:gd name="T15" fmla="*/ 690 h 716"/>
                <a:gd name="T16" fmla="*/ 314 w 833"/>
                <a:gd name="T17" fmla="*/ 612 h 716"/>
                <a:gd name="T18" fmla="*/ 236 w 833"/>
                <a:gd name="T19" fmla="*/ 690 h 716"/>
                <a:gd name="T20" fmla="*/ 241 w 833"/>
                <a:gd name="T21" fmla="*/ 716 h 716"/>
                <a:gd name="T22" fmla="*/ 0 w 833"/>
                <a:gd name="T23" fmla="*/ 716 h 716"/>
                <a:gd name="T24" fmla="*/ 17 w 833"/>
                <a:gd name="T25" fmla="*/ 563 h 716"/>
                <a:gd name="T26" fmla="*/ 152 w 833"/>
                <a:gd name="T27" fmla="*/ 537 h 716"/>
                <a:gd name="T28" fmla="*/ 199 w 833"/>
                <a:gd name="T29" fmla="*/ 429 h 716"/>
                <a:gd name="T30" fmla="*/ 125 w 833"/>
                <a:gd name="T31" fmla="*/ 312 h 716"/>
                <a:gd name="T32" fmla="*/ 243 w 833"/>
                <a:gd name="T33" fmla="*/ 179 h 716"/>
                <a:gd name="T34" fmla="*/ 368 w 833"/>
                <a:gd name="T35" fmla="*/ 237 h 716"/>
                <a:gd name="T36" fmla="*/ 470 w 833"/>
                <a:gd name="T37" fmla="*/ 176 h 716"/>
                <a:gd name="T38" fmla="*/ 479 w 833"/>
                <a:gd name="T39" fmla="*/ 39 h 716"/>
                <a:gd name="T40" fmla="*/ 653 w 833"/>
                <a:gd name="T41" fmla="*/ 0 h 716"/>
                <a:gd name="T42" fmla="*/ 720 w 833"/>
                <a:gd name="T43" fmla="*/ 121 h 716"/>
                <a:gd name="T44" fmla="*/ 721 w 833"/>
                <a:gd name="T45" fmla="*/ 121 h 716"/>
                <a:gd name="T46" fmla="*/ 721 w 833"/>
                <a:gd name="T47" fmla="*/ 224 h 716"/>
                <a:gd name="T48" fmla="*/ 755 w 833"/>
                <a:gd name="T49" fmla="*/ 216 h 716"/>
                <a:gd name="T50" fmla="*/ 833 w 833"/>
                <a:gd name="T51" fmla="*/ 29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3" h="716">
                  <a:moveTo>
                    <a:pt x="833" y="293"/>
                  </a:moveTo>
                  <a:cubicBezTo>
                    <a:pt x="833" y="336"/>
                    <a:pt x="798" y="371"/>
                    <a:pt x="755" y="371"/>
                  </a:cubicBezTo>
                  <a:cubicBezTo>
                    <a:pt x="743" y="371"/>
                    <a:pt x="731" y="368"/>
                    <a:pt x="721" y="363"/>
                  </a:cubicBezTo>
                  <a:cubicBezTo>
                    <a:pt x="721" y="479"/>
                    <a:pt x="721" y="479"/>
                    <a:pt x="721" y="479"/>
                  </a:cubicBezTo>
                  <a:cubicBezTo>
                    <a:pt x="591" y="480"/>
                    <a:pt x="486" y="585"/>
                    <a:pt x="486" y="714"/>
                  </a:cubicBezTo>
                  <a:cubicBezTo>
                    <a:pt x="486" y="716"/>
                    <a:pt x="486" y="716"/>
                    <a:pt x="486" y="716"/>
                  </a:cubicBezTo>
                  <a:cubicBezTo>
                    <a:pt x="387" y="716"/>
                    <a:pt x="387" y="716"/>
                    <a:pt x="387" y="716"/>
                  </a:cubicBezTo>
                  <a:cubicBezTo>
                    <a:pt x="390" y="708"/>
                    <a:pt x="391" y="699"/>
                    <a:pt x="391" y="690"/>
                  </a:cubicBezTo>
                  <a:cubicBezTo>
                    <a:pt x="391" y="647"/>
                    <a:pt x="357" y="612"/>
                    <a:pt x="314" y="612"/>
                  </a:cubicBezTo>
                  <a:cubicBezTo>
                    <a:pt x="271" y="612"/>
                    <a:pt x="236" y="647"/>
                    <a:pt x="236" y="690"/>
                  </a:cubicBezTo>
                  <a:cubicBezTo>
                    <a:pt x="236" y="699"/>
                    <a:pt x="238" y="708"/>
                    <a:pt x="241" y="716"/>
                  </a:cubicBezTo>
                  <a:cubicBezTo>
                    <a:pt x="0" y="716"/>
                    <a:pt x="0" y="716"/>
                    <a:pt x="0" y="716"/>
                  </a:cubicBezTo>
                  <a:cubicBezTo>
                    <a:pt x="0" y="663"/>
                    <a:pt x="6" y="613"/>
                    <a:pt x="17" y="563"/>
                  </a:cubicBezTo>
                  <a:cubicBezTo>
                    <a:pt x="152" y="537"/>
                    <a:pt x="152" y="537"/>
                    <a:pt x="152" y="537"/>
                  </a:cubicBezTo>
                  <a:cubicBezTo>
                    <a:pt x="164" y="499"/>
                    <a:pt x="180" y="463"/>
                    <a:pt x="199" y="429"/>
                  </a:cubicBezTo>
                  <a:cubicBezTo>
                    <a:pt x="125" y="312"/>
                    <a:pt x="125" y="312"/>
                    <a:pt x="125" y="312"/>
                  </a:cubicBezTo>
                  <a:cubicBezTo>
                    <a:pt x="159" y="263"/>
                    <a:pt x="199" y="218"/>
                    <a:pt x="243" y="179"/>
                  </a:cubicBezTo>
                  <a:cubicBezTo>
                    <a:pt x="368" y="237"/>
                    <a:pt x="368" y="237"/>
                    <a:pt x="368" y="237"/>
                  </a:cubicBezTo>
                  <a:cubicBezTo>
                    <a:pt x="400" y="213"/>
                    <a:pt x="434" y="193"/>
                    <a:pt x="470" y="176"/>
                  </a:cubicBezTo>
                  <a:cubicBezTo>
                    <a:pt x="479" y="39"/>
                    <a:pt x="479" y="39"/>
                    <a:pt x="479" y="39"/>
                  </a:cubicBezTo>
                  <a:cubicBezTo>
                    <a:pt x="534" y="19"/>
                    <a:pt x="592" y="6"/>
                    <a:pt x="653" y="0"/>
                  </a:cubicBezTo>
                  <a:cubicBezTo>
                    <a:pt x="720" y="121"/>
                    <a:pt x="720" y="121"/>
                    <a:pt x="720" y="121"/>
                  </a:cubicBezTo>
                  <a:cubicBezTo>
                    <a:pt x="721" y="121"/>
                    <a:pt x="721" y="121"/>
                    <a:pt x="721" y="121"/>
                  </a:cubicBezTo>
                  <a:cubicBezTo>
                    <a:pt x="721" y="224"/>
                    <a:pt x="721" y="224"/>
                    <a:pt x="721" y="224"/>
                  </a:cubicBezTo>
                  <a:cubicBezTo>
                    <a:pt x="731" y="219"/>
                    <a:pt x="743" y="216"/>
                    <a:pt x="755" y="216"/>
                  </a:cubicBezTo>
                  <a:cubicBezTo>
                    <a:pt x="798" y="216"/>
                    <a:pt x="833" y="250"/>
                    <a:pt x="83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4" name="Freeform 11"/>
            <p:cNvSpPr>
              <a:spLocks/>
            </p:cNvSpPr>
            <p:nvPr/>
          </p:nvSpPr>
          <p:spPr bwMode="auto">
            <a:xfrm>
              <a:off x="2487613" y="2722563"/>
              <a:ext cx="928688" cy="933450"/>
            </a:xfrm>
            <a:custGeom>
              <a:avLst/>
              <a:gdLst>
                <a:gd name="T0" fmla="*/ 235 w 235"/>
                <a:gd name="T1" fmla="*/ 0 h 237"/>
                <a:gd name="T2" fmla="*/ 235 w 235"/>
                <a:gd name="T3" fmla="*/ 102 h 237"/>
                <a:gd name="T4" fmla="*/ 233 w 235"/>
                <a:gd name="T5" fmla="*/ 102 h 237"/>
                <a:gd name="T6" fmla="*/ 98 w 235"/>
                <a:gd name="T7" fmla="*/ 237 h 237"/>
                <a:gd name="T8" fmla="*/ 98 w 235"/>
                <a:gd name="T9" fmla="*/ 237 h 237"/>
                <a:gd name="T10" fmla="*/ 0 w 235"/>
                <a:gd name="T11" fmla="*/ 237 h 237"/>
                <a:gd name="T12" fmla="*/ 0 w 235"/>
                <a:gd name="T13" fmla="*/ 235 h 237"/>
                <a:gd name="T14" fmla="*/ 235 w 235"/>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37">
                  <a:moveTo>
                    <a:pt x="235" y="0"/>
                  </a:moveTo>
                  <a:cubicBezTo>
                    <a:pt x="235" y="102"/>
                    <a:pt x="235" y="102"/>
                    <a:pt x="235" y="102"/>
                  </a:cubicBezTo>
                  <a:cubicBezTo>
                    <a:pt x="233" y="102"/>
                    <a:pt x="233" y="102"/>
                    <a:pt x="233" y="102"/>
                  </a:cubicBezTo>
                  <a:cubicBezTo>
                    <a:pt x="159" y="102"/>
                    <a:pt x="98" y="162"/>
                    <a:pt x="98" y="237"/>
                  </a:cubicBezTo>
                  <a:cubicBezTo>
                    <a:pt x="98" y="237"/>
                    <a:pt x="98" y="237"/>
                    <a:pt x="98" y="237"/>
                  </a:cubicBezTo>
                  <a:cubicBezTo>
                    <a:pt x="0" y="237"/>
                    <a:pt x="0" y="237"/>
                    <a:pt x="0" y="237"/>
                  </a:cubicBezTo>
                  <a:cubicBezTo>
                    <a:pt x="0" y="235"/>
                    <a:pt x="0" y="235"/>
                    <a:pt x="0" y="235"/>
                  </a:cubicBezTo>
                  <a:cubicBezTo>
                    <a:pt x="0" y="106"/>
                    <a:pt x="105" y="1"/>
                    <a:pt x="2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grpSp>
        <p:nvGrpSpPr>
          <p:cNvPr id="35" name="Group 34"/>
          <p:cNvGrpSpPr/>
          <p:nvPr/>
        </p:nvGrpSpPr>
        <p:grpSpPr>
          <a:xfrm>
            <a:off x="3347669" y="1259297"/>
            <a:ext cx="2356129" cy="2660723"/>
            <a:chOff x="3407157" y="939800"/>
            <a:chExt cx="2855913" cy="3224213"/>
          </a:xfrm>
          <a:solidFill>
            <a:srgbClr val="00B050"/>
          </a:solidFill>
          <a:effectLst>
            <a:outerShdw blurRad="1028700" dist="419100" dir="20760000" sx="106000" sy="106000" algn="ctr" rotWithShape="0">
              <a:srgbClr val="000000">
                <a:alpha val="38000"/>
              </a:srgbClr>
            </a:outerShdw>
          </a:effectLst>
        </p:grpSpPr>
        <p:sp>
          <p:nvSpPr>
            <p:cNvPr id="36" name="Freeform 6"/>
            <p:cNvSpPr>
              <a:spLocks/>
            </p:cNvSpPr>
            <p:nvPr/>
          </p:nvSpPr>
          <p:spPr bwMode="auto">
            <a:xfrm>
              <a:off x="3407157" y="939800"/>
              <a:ext cx="2855913" cy="3224213"/>
            </a:xfrm>
            <a:custGeom>
              <a:avLst/>
              <a:gdLst>
                <a:gd name="T0" fmla="*/ 435 w 724"/>
                <a:gd name="T1" fmla="*/ 690 h 819"/>
                <a:gd name="T2" fmla="*/ 455 w 724"/>
                <a:gd name="T3" fmla="*/ 741 h 819"/>
                <a:gd name="T4" fmla="*/ 377 w 724"/>
                <a:gd name="T5" fmla="*/ 819 h 819"/>
                <a:gd name="T6" fmla="*/ 300 w 724"/>
                <a:gd name="T7" fmla="*/ 741 h 819"/>
                <a:gd name="T8" fmla="*/ 319 w 724"/>
                <a:gd name="T9" fmla="*/ 690 h 819"/>
                <a:gd name="T10" fmla="*/ 236 w 724"/>
                <a:gd name="T11" fmla="*/ 690 h 819"/>
                <a:gd name="T12" fmla="*/ 236 w 724"/>
                <a:gd name="T13" fmla="*/ 688 h 819"/>
                <a:gd name="T14" fmla="*/ 1 w 724"/>
                <a:gd name="T15" fmla="*/ 453 h 819"/>
                <a:gd name="T16" fmla="*/ 0 w 724"/>
                <a:gd name="T17" fmla="*/ 453 h 819"/>
                <a:gd name="T18" fmla="*/ 0 w 724"/>
                <a:gd name="T19" fmla="*/ 337 h 819"/>
                <a:gd name="T20" fmla="*/ 34 w 724"/>
                <a:gd name="T21" fmla="*/ 345 h 819"/>
                <a:gd name="T22" fmla="*/ 112 w 724"/>
                <a:gd name="T23" fmla="*/ 267 h 819"/>
                <a:gd name="T24" fmla="*/ 34 w 724"/>
                <a:gd name="T25" fmla="*/ 190 h 819"/>
                <a:gd name="T26" fmla="*/ 0 w 724"/>
                <a:gd name="T27" fmla="*/ 198 h 819"/>
                <a:gd name="T28" fmla="*/ 0 w 724"/>
                <a:gd name="T29" fmla="*/ 95 h 819"/>
                <a:gd name="T30" fmla="*/ 1 w 724"/>
                <a:gd name="T31" fmla="*/ 95 h 819"/>
                <a:gd name="T32" fmla="*/ 116 w 724"/>
                <a:gd name="T33" fmla="*/ 106 h 819"/>
                <a:gd name="T34" fmla="*/ 204 w 724"/>
                <a:gd name="T35" fmla="*/ 0 h 819"/>
                <a:gd name="T36" fmla="*/ 368 w 724"/>
                <a:gd name="T37" fmla="*/ 71 h 819"/>
                <a:gd name="T38" fmla="*/ 351 w 724"/>
                <a:gd name="T39" fmla="*/ 207 h 819"/>
                <a:gd name="T40" fmla="*/ 439 w 724"/>
                <a:gd name="T41" fmla="*/ 285 h 819"/>
                <a:gd name="T42" fmla="*/ 573 w 724"/>
                <a:gd name="T43" fmla="*/ 252 h 819"/>
                <a:gd name="T44" fmla="*/ 664 w 724"/>
                <a:gd name="T45" fmla="*/ 405 h 819"/>
                <a:gd name="T46" fmla="*/ 570 w 724"/>
                <a:gd name="T47" fmla="*/ 506 h 819"/>
                <a:gd name="T48" fmla="*/ 596 w 724"/>
                <a:gd name="T49" fmla="*/ 621 h 819"/>
                <a:gd name="T50" fmla="*/ 723 w 724"/>
                <a:gd name="T51" fmla="*/ 672 h 819"/>
                <a:gd name="T52" fmla="*/ 724 w 724"/>
                <a:gd name="T53" fmla="*/ 690 h 819"/>
                <a:gd name="T54" fmla="*/ 435 w 724"/>
                <a:gd name="T55" fmla="*/ 69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4" h="819">
                  <a:moveTo>
                    <a:pt x="435" y="690"/>
                  </a:moveTo>
                  <a:cubicBezTo>
                    <a:pt x="447" y="703"/>
                    <a:pt x="455" y="722"/>
                    <a:pt x="455" y="741"/>
                  </a:cubicBezTo>
                  <a:cubicBezTo>
                    <a:pt x="455" y="784"/>
                    <a:pt x="420" y="819"/>
                    <a:pt x="377" y="819"/>
                  </a:cubicBezTo>
                  <a:cubicBezTo>
                    <a:pt x="334" y="819"/>
                    <a:pt x="300" y="784"/>
                    <a:pt x="300" y="741"/>
                  </a:cubicBezTo>
                  <a:cubicBezTo>
                    <a:pt x="300" y="722"/>
                    <a:pt x="307" y="703"/>
                    <a:pt x="319" y="690"/>
                  </a:cubicBezTo>
                  <a:cubicBezTo>
                    <a:pt x="236" y="690"/>
                    <a:pt x="236" y="690"/>
                    <a:pt x="236" y="690"/>
                  </a:cubicBezTo>
                  <a:cubicBezTo>
                    <a:pt x="236" y="688"/>
                    <a:pt x="236" y="688"/>
                    <a:pt x="236" y="688"/>
                  </a:cubicBezTo>
                  <a:cubicBezTo>
                    <a:pt x="236" y="558"/>
                    <a:pt x="131" y="453"/>
                    <a:pt x="1" y="453"/>
                  </a:cubicBezTo>
                  <a:cubicBezTo>
                    <a:pt x="0" y="453"/>
                    <a:pt x="0" y="453"/>
                    <a:pt x="0" y="453"/>
                  </a:cubicBezTo>
                  <a:cubicBezTo>
                    <a:pt x="0" y="337"/>
                    <a:pt x="0" y="337"/>
                    <a:pt x="0" y="337"/>
                  </a:cubicBezTo>
                  <a:cubicBezTo>
                    <a:pt x="10" y="342"/>
                    <a:pt x="22" y="345"/>
                    <a:pt x="34" y="345"/>
                  </a:cubicBezTo>
                  <a:cubicBezTo>
                    <a:pt x="77" y="345"/>
                    <a:pt x="112" y="310"/>
                    <a:pt x="112" y="267"/>
                  </a:cubicBezTo>
                  <a:cubicBezTo>
                    <a:pt x="112" y="224"/>
                    <a:pt x="77" y="190"/>
                    <a:pt x="34" y="190"/>
                  </a:cubicBezTo>
                  <a:cubicBezTo>
                    <a:pt x="22" y="190"/>
                    <a:pt x="10" y="193"/>
                    <a:pt x="0" y="198"/>
                  </a:cubicBezTo>
                  <a:cubicBezTo>
                    <a:pt x="0" y="95"/>
                    <a:pt x="0" y="95"/>
                    <a:pt x="0" y="95"/>
                  </a:cubicBezTo>
                  <a:cubicBezTo>
                    <a:pt x="1" y="95"/>
                    <a:pt x="1" y="95"/>
                    <a:pt x="1" y="95"/>
                  </a:cubicBezTo>
                  <a:cubicBezTo>
                    <a:pt x="41" y="95"/>
                    <a:pt x="79" y="98"/>
                    <a:pt x="116" y="106"/>
                  </a:cubicBezTo>
                  <a:cubicBezTo>
                    <a:pt x="204" y="0"/>
                    <a:pt x="204" y="0"/>
                    <a:pt x="204" y="0"/>
                  </a:cubicBezTo>
                  <a:cubicBezTo>
                    <a:pt x="262" y="17"/>
                    <a:pt x="317" y="41"/>
                    <a:pt x="368" y="71"/>
                  </a:cubicBezTo>
                  <a:cubicBezTo>
                    <a:pt x="351" y="207"/>
                    <a:pt x="351" y="207"/>
                    <a:pt x="351" y="207"/>
                  </a:cubicBezTo>
                  <a:cubicBezTo>
                    <a:pt x="383" y="230"/>
                    <a:pt x="413" y="257"/>
                    <a:pt x="439" y="285"/>
                  </a:cubicBezTo>
                  <a:cubicBezTo>
                    <a:pt x="573" y="252"/>
                    <a:pt x="573" y="252"/>
                    <a:pt x="573" y="252"/>
                  </a:cubicBezTo>
                  <a:cubicBezTo>
                    <a:pt x="609" y="298"/>
                    <a:pt x="640" y="350"/>
                    <a:pt x="664" y="405"/>
                  </a:cubicBezTo>
                  <a:cubicBezTo>
                    <a:pt x="570" y="506"/>
                    <a:pt x="570" y="506"/>
                    <a:pt x="570" y="506"/>
                  </a:cubicBezTo>
                  <a:cubicBezTo>
                    <a:pt x="582" y="543"/>
                    <a:pt x="591" y="581"/>
                    <a:pt x="596" y="621"/>
                  </a:cubicBezTo>
                  <a:cubicBezTo>
                    <a:pt x="723" y="672"/>
                    <a:pt x="723" y="672"/>
                    <a:pt x="723" y="672"/>
                  </a:cubicBezTo>
                  <a:cubicBezTo>
                    <a:pt x="724" y="678"/>
                    <a:pt x="724" y="684"/>
                    <a:pt x="724" y="690"/>
                  </a:cubicBezTo>
                  <a:lnTo>
                    <a:pt x="435" y="6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7" name="Freeform 12"/>
            <p:cNvSpPr>
              <a:spLocks/>
            </p:cNvSpPr>
            <p:nvPr/>
          </p:nvSpPr>
          <p:spPr bwMode="auto">
            <a:xfrm>
              <a:off x="3416301" y="2722563"/>
              <a:ext cx="930275" cy="933450"/>
            </a:xfrm>
            <a:custGeom>
              <a:avLst/>
              <a:gdLst>
                <a:gd name="T0" fmla="*/ 236 w 236"/>
                <a:gd name="T1" fmla="*/ 235 h 237"/>
                <a:gd name="T2" fmla="*/ 236 w 236"/>
                <a:gd name="T3" fmla="*/ 237 h 237"/>
                <a:gd name="T4" fmla="*/ 133 w 236"/>
                <a:gd name="T5" fmla="*/ 237 h 237"/>
                <a:gd name="T6" fmla="*/ 133 w 236"/>
                <a:gd name="T7" fmla="*/ 237 h 237"/>
                <a:gd name="T8" fmla="*/ 0 w 236"/>
                <a:gd name="T9" fmla="*/ 102 h 237"/>
                <a:gd name="T10" fmla="*/ 0 w 236"/>
                <a:gd name="T11" fmla="*/ 0 h 237"/>
                <a:gd name="T12" fmla="*/ 1 w 236"/>
                <a:gd name="T13" fmla="*/ 0 h 237"/>
                <a:gd name="T14" fmla="*/ 236 w 236"/>
                <a:gd name="T15" fmla="*/ 235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37">
                  <a:moveTo>
                    <a:pt x="236" y="235"/>
                  </a:moveTo>
                  <a:cubicBezTo>
                    <a:pt x="236" y="237"/>
                    <a:pt x="236" y="237"/>
                    <a:pt x="236" y="237"/>
                  </a:cubicBezTo>
                  <a:cubicBezTo>
                    <a:pt x="133" y="237"/>
                    <a:pt x="133" y="237"/>
                    <a:pt x="133" y="237"/>
                  </a:cubicBezTo>
                  <a:cubicBezTo>
                    <a:pt x="133" y="237"/>
                    <a:pt x="133" y="237"/>
                    <a:pt x="133" y="237"/>
                  </a:cubicBezTo>
                  <a:cubicBezTo>
                    <a:pt x="133" y="163"/>
                    <a:pt x="73" y="103"/>
                    <a:pt x="0" y="102"/>
                  </a:cubicBezTo>
                  <a:cubicBezTo>
                    <a:pt x="0" y="0"/>
                    <a:pt x="0" y="0"/>
                    <a:pt x="0" y="0"/>
                  </a:cubicBezTo>
                  <a:cubicBezTo>
                    <a:pt x="1" y="0"/>
                    <a:pt x="1" y="0"/>
                    <a:pt x="1" y="0"/>
                  </a:cubicBezTo>
                  <a:cubicBezTo>
                    <a:pt x="131" y="0"/>
                    <a:pt x="236" y="105"/>
                    <a:pt x="236"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sp>
        <p:nvSpPr>
          <p:cNvPr id="39" name="TextBox 38"/>
          <p:cNvSpPr txBox="1"/>
          <p:nvPr/>
        </p:nvSpPr>
        <p:spPr>
          <a:xfrm>
            <a:off x="1736270" y="2411234"/>
            <a:ext cx="1386642" cy="1142941"/>
          </a:xfrm>
          <a:prstGeom prst="rect">
            <a:avLst/>
          </a:prstGeom>
          <a:noFill/>
        </p:spPr>
        <p:txBody>
          <a:bodyPr wrap="square" lIns="75445" tIns="37722" rIns="75445" bIns="37722" rtlCol="0">
            <a:normAutofit/>
          </a:bodyPr>
          <a:lstStyle/>
          <a:p>
            <a:pPr algn="ctr"/>
            <a:r>
              <a:rPr lang="en-US" sz="1200" b="1" dirty="0">
                <a:solidFill>
                  <a:schemeClr val="bg2"/>
                </a:solidFill>
              </a:rPr>
              <a:t>USF Internal Form</a:t>
            </a:r>
          </a:p>
          <a:p>
            <a:pPr algn="ctr"/>
            <a:endParaRPr lang="en-US" sz="1000" b="1" dirty="0">
              <a:solidFill>
                <a:schemeClr val="bg2"/>
              </a:solidFill>
            </a:endParaRPr>
          </a:p>
        </p:txBody>
      </p:sp>
      <p:sp>
        <p:nvSpPr>
          <p:cNvPr id="40" name="TextBox 39"/>
          <p:cNvSpPr txBox="1"/>
          <p:nvPr/>
        </p:nvSpPr>
        <p:spPr>
          <a:xfrm>
            <a:off x="3742361" y="2406544"/>
            <a:ext cx="1386642" cy="1142941"/>
          </a:xfrm>
          <a:prstGeom prst="rect">
            <a:avLst/>
          </a:prstGeom>
          <a:noFill/>
        </p:spPr>
        <p:txBody>
          <a:bodyPr wrap="square" lIns="75445" tIns="37722" rIns="75445" bIns="37722" rtlCol="0">
            <a:normAutofit/>
          </a:bodyPr>
          <a:lstStyle/>
          <a:p>
            <a:pPr algn="ctr"/>
            <a:r>
              <a:rPr lang="en-US" sz="1200" b="1" dirty="0">
                <a:solidFill>
                  <a:schemeClr val="bg2"/>
                </a:solidFill>
              </a:rPr>
              <a:t>USF Conflict of Interest Form</a:t>
            </a:r>
          </a:p>
          <a:p>
            <a:pPr algn="ctr"/>
            <a:endParaRPr lang="en-US" sz="1200" b="1" dirty="0">
              <a:solidFill>
                <a:schemeClr val="bg2"/>
              </a:solidFill>
            </a:endParaRPr>
          </a:p>
        </p:txBody>
      </p:sp>
      <p:sp>
        <p:nvSpPr>
          <p:cNvPr id="41" name="TextBox 40"/>
          <p:cNvSpPr txBox="1"/>
          <p:nvPr/>
        </p:nvSpPr>
        <p:spPr>
          <a:xfrm>
            <a:off x="3670168" y="4147623"/>
            <a:ext cx="1386642" cy="1142941"/>
          </a:xfrm>
          <a:prstGeom prst="rect">
            <a:avLst/>
          </a:prstGeom>
          <a:noFill/>
        </p:spPr>
        <p:txBody>
          <a:bodyPr wrap="square" lIns="75445" tIns="37722" rIns="75445" bIns="37722" rtlCol="0">
            <a:normAutofit/>
          </a:bodyPr>
          <a:lstStyle/>
          <a:p>
            <a:pPr algn="ctr"/>
            <a:r>
              <a:rPr lang="en-US" sz="1200" b="1" dirty="0">
                <a:solidFill>
                  <a:schemeClr val="bg2"/>
                </a:solidFill>
              </a:rPr>
              <a:t>Research Integrity &amp; Compliance Programs</a:t>
            </a:r>
          </a:p>
          <a:p>
            <a:pPr algn="ctr"/>
            <a:endParaRPr lang="en-US" sz="1000" b="1" dirty="0">
              <a:solidFill>
                <a:schemeClr val="bg2"/>
              </a:solidFill>
            </a:endParaRPr>
          </a:p>
        </p:txBody>
      </p:sp>
      <p:sp>
        <p:nvSpPr>
          <p:cNvPr id="42" name="TextBox 41"/>
          <p:cNvSpPr txBox="1"/>
          <p:nvPr/>
        </p:nvSpPr>
        <p:spPr>
          <a:xfrm>
            <a:off x="1669777" y="4024510"/>
            <a:ext cx="1386642" cy="1142941"/>
          </a:xfrm>
          <a:prstGeom prst="rect">
            <a:avLst/>
          </a:prstGeom>
          <a:noFill/>
        </p:spPr>
        <p:txBody>
          <a:bodyPr wrap="square" lIns="75445" tIns="37722" rIns="75445" bIns="37722" rtlCol="0">
            <a:normAutofit/>
          </a:bodyPr>
          <a:lstStyle/>
          <a:p>
            <a:pPr algn="ctr"/>
            <a:r>
              <a:rPr lang="en-US" sz="1200" b="1" dirty="0">
                <a:solidFill>
                  <a:schemeClr val="bg2"/>
                </a:solidFill>
              </a:rPr>
              <a:t>Forms &amp; Applications</a:t>
            </a:r>
          </a:p>
          <a:p>
            <a:pPr algn="ctr"/>
            <a:endParaRPr lang="en-US" sz="1000" b="1" dirty="0">
              <a:solidFill>
                <a:schemeClr val="bg2"/>
              </a:solidFill>
            </a:endParaRPr>
          </a:p>
        </p:txBody>
      </p:sp>
      <p:sp>
        <p:nvSpPr>
          <p:cNvPr id="24" name="TextBox 23"/>
          <p:cNvSpPr txBox="1"/>
          <p:nvPr/>
        </p:nvSpPr>
        <p:spPr>
          <a:xfrm>
            <a:off x="6765916" y="1034758"/>
            <a:ext cx="4849561" cy="506827"/>
          </a:xfrm>
          <a:prstGeom prst="rect">
            <a:avLst/>
          </a:prstGeom>
          <a:noFill/>
        </p:spPr>
        <p:txBody>
          <a:bodyPr wrap="square" lIns="91439" tIns="45719" rIns="91439" bIns="45719" rtlCol="0">
            <a:normAutofit lnSpcReduction="10000"/>
          </a:bodyPr>
          <a:lstStyle/>
          <a:p>
            <a:pPr algn="just">
              <a:spcBef>
                <a:spcPts val="1200"/>
              </a:spcBef>
            </a:pPr>
            <a:r>
              <a:rPr lang="en-US" sz="1400" dirty="0">
                <a:solidFill>
                  <a:schemeClr val="tx1">
                    <a:lumMod val="85000"/>
                    <a:lumOff val="15000"/>
                  </a:schemeClr>
                </a:solidFill>
              </a:rPr>
              <a:t>Researchers must complete the </a:t>
            </a:r>
            <a:r>
              <a:rPr lang="en-US" sz="1400" dirty="0">
                <a:solidFill>
                  <a:schemeClr val="tx1">
                    <a:lumMod val="85000"/>
                    <a:lumOff val="15000"/>
                  </a:schemeClr>
                </a:solidFill>
                <a:hlinkClick r:id="rId3"/>
              </a:rPr>
              <a:t>USF Internal Form</a:t>
            </a:r>
            <a:r>
              <a:rPr lang="en-US" sz="1400" dirty="0">
                <a:solidFill>
                  <a:schemeClr val="tx1">
                    <a:lumMod val="85000"/>
                    <a:lumOff val="15000"/>
                  </a:schemeClr>
                </a:solidFill>
              </a:rPr>
              <a:t> and Interest Application as well as any funding agency registration. </a:t>
            </a:r>
          </a:p>
          <a:p>
            <a:pPr algn="just">
              <a:spcBef>
                <a:spcPts val="1200"/>
              </a:spcBef>
            </a:pPr>
            <a:endParaRPr lang="en-US" sz="1600" dirty="0">
              <a:solidFill>
                <a:schemeClr val="tx1">
                  <a:lumMod val="85000"/>
                  <a:lumOff val="15000"/>
                </a:schemeClr>
              </a:solidFill>
            </a:endParaRPr>
          </a:p>
        </p:txBody>
      </p:sp>
      <p:sp>
        <p:nvSpPr>
          <p:cNvPr id="25" name="TextBox 24"/>
          <p:cNvSpPr txBox="1"/>
          <p:nvPr/>
        </p:nvSpPr>
        <p:spPr>
          <a:xfrm>
            <a:off x="6765916" y="1554205"/>
            <a:ext cx="4849561" cy="1075396"/>
          </a:xfrm>
          <a:prstGeom prst="rect">
            <a:avLst/>
          </a:prstGeom>
          <a:noFill/>
        </p:spPr>
        <p:txBody>
          <a:bodyPr wrap="square" lIns="91439" tIns="45719" rIns="91439" bIns="45719" rtlCol="0">
            <a:normAutofit/>
          </a:bodyPr>
          <a:lstStyle/>
          <a:p>
            <a:pPr algn="just">
              <a:spcBef>
                <a:spcPts val="990"/>
              </a:spcBef>
            </a:pPr>
            <a:r>
              <a:rPr lang="en-US" sz="1400" dirty="0">
                <a:solidFill>
                  <a:schemeClr val="tx1">
                    <a:lumMod val="85000"/>
                    <a:lumOff val="15000"/>
                  </a:schemeClr>
                </a:solidFill>
              </a:rPr>
              <a:t>Researchers must also fully disclose any financial interests that would reasonable appear to directly affect the sponsored project by completing the </a:t>
            </a:r>
            <a:r>
              <a:rPr lang="en-US" sz="1400" dirty="0">
                <a:solidFill>
                  <a:schemeClr val="tx1">
                    <a:lumMod val="85000"/>
                    <a:lumOff val="15000"/>
                  </a:schemeClr>
                </a:solidFill>
                <a:hlinkClick r:id="rId4"/>
              </a:rPr>
              <a:t>USF Financial Relationship Disclosure Form</a:t>
            </a:r>
            <a:r>
              <a:rPr lang="en-US" sz="1400" dirty="0">
                <a:solidFill>
                  <a:schemeClr val="tx1">
                    <a:lumMod val="85000"/>
                    <a:lumOff val="15000"/>
                  </a:schemeClr>
                </a:solidFill>
              </a:rPr>
              <a:t> (Conflict of Interest). </a:t>
            </a:r>
          </a:p>
        </p:txBody>
      </p:sp>
      <p:sp>
        <p:nvSpPr>
          <p:cNvPr id="45" name="TextBox 44"/>
          <p:cNvSpPr txBox="1"/>
          <p:nvPr/>
        </p:nvSpPr>
        <p:spPr>
          <a:xfrm>
            <a:off x="6767567" y="2589659"/>
            <a:ext cx="4786818" cy="2293112"/>
          </a:xfrm>
          <a:prstGeom prst="rect">
            <a:avLst/>
          </a:prstGeom>
          <a:noFill/>
        </p:spPr>
        <p:txBody>
          <a:bodyPr wrap="square" lIns="91439" tIns="45719" rIns="91439" bIns="45719" rtlCol="0">
            <a:normAutofit fontScale="92500" lnSpcReduction="10000"/>
          </a:bodyPr>
          <a:lstStyle/>
          <a:p>
            <a:pPr algn="just">
              <a:spcBef>
                <a:spcPts val="990"/>
              </a:spcBef>
            </a:pPr>
            <a:r>
              <a:rPr lang="en-US" sz="1500" dirty="0">
                <a:solidFill>
                  <a:schemeClr val="tx1">
                    <a:lumMod val="85000"/>
                    <a:lumOff val="15000"/>
                  </a:schemeClr>
                </a:solidFill>
              </a:rPr>
              <a:t>In your proposal, address your project’s proof-of-concept and those preliminary steps that demonstrate your relevant experience and the feasibility of your proposed research. Specific compliance </a:t>
            </a:r>
            <a:r>
              <a:rPr lang="en-US" sz="1500" dirty="0">
                <a:solidFill>
                  <a:schemeClr val="tx1">
                    <a:lumMod val="85000"/>
                    <a:lumOff val="15000"/>
                  </a:schemeClr>
                </a:solidFill>
                <a:hlinkClick r:id="rId5"/>
              </a:rPr>
              <a:t>forms &amp; applications </a:t>
            </a:r>
            <a:r>
              <a:rPr lang="en-US" sz="1500" dirty="0">
                <a:solidFill>
                  <a:schemeClr val="tx1">
                    <a:lumMod val="85000"/>
                    <a:lumOff val="15000"/>
                  </a:schemeClr>
                </a:solidFill>
              </a:rPr>
              <a:t>to applicable boards/committees are required if the proposal involves any of the following: </a:t>
            </a:r>
          </a:p>
          <a:p>
            <a:pPr algn="just">
              <a:spcBef>
                <a:spcPts val="990"/>
              </a:spcBef>
            </a:pPr>
            <a:r>
              <a:rPr lang="en-US" sz="1500" dirty="0">
                <a:solidFill>
                  <a:schemeClr val="tx1">
                    <a:lumMod val="85000"/>
                    <a:lumOff val="15000"/>
                  </a:schemeClr>
                </a:solidFill>
              </a:rPr>
              <a:t>Human subjects, live animals as subjects; Recombinant DNA/RNA; Infectious agents, biological toxins, human blood or body fluids; Narcotics/controlled substances; Radioactive materials, hazardous materials; Scuba activities. </a:t>
            </a:r>
          </a:p>
          <a:p>
            <a:pPr algn="just">
              <a:spcBef>
                <a:spcPts val="1200"/>
              </a:spcBef>
            </a:pPr>
            <a:endParaRPr lang="en-US" sz="1600" dirty="0">
              <a:solidFill>
                <a:schemeClr val="tx1">
                  <a:lumMod val="85000"/>
                  <a:lumOff val="15000"/>
                </a:schemeClr>
              </a:solidFill>
            </a:endParaRPr>
          </a:p>
        </p:txBody>
      </p:sp>
      <p:sp>
        <p:nvSpPr>
          <p:cNvPr id="46" name="TextBox 45"/>
          <p:cNvSpPr txBox="1"/>
          <p:nvPr/>
        </p:nvSpPr>
        <p:spPr>
          <a:xfrm>
            <a:off x="6765916" y="4802256"/>
            <a:ext cx="4849561" cy="1075396"/>
          </a:xfrm>
          <a:prstGeom prst="rect">
            <a:avLst/>
          </a:prstGeom>
          <a:noFill/>
        </p:spPr>
        <p:txBody>
          <a:bodyPr wrap="square" lIns="91439" tIns="45719" rIns="91439" bIns="45719" rtlCol="0">
            <a:normAutofit/>
          </a:bodyPr>
          <a:lstStyle/>
          <a:p>
            <a:pPr algn="just">
              <a:spcBef>
                <a:spcPts val="1200"/>
              </a:spcBef>
            </a:pPr>
            <a:r>
              <a:rPr lang="en-US" sz="1400" dirty="0">
                <a:solidFill>
                  <a:schemeClr val="tx1">
                    <a:lumMod val="85000"/>
                    <a:lumOff val="15000"/>
                  </a:schemeClr>
                </a:solidFill>
              </a:rPr>
              <a:t>See the below research integrity &amp; compliance programs for more information: </a:t>
            </a:r>
            <a:r>
              <a:rPr lang="en-US" sz="1400" dirty="0">
                <a:solidFill>
                  <a:schemeClr val="tx1">
                    <a:lumMod val="85000"/>
                    <a:lumOff val="15000"/>
                  </a:schemeClr>
                </a:solidFill>
                <a:hlinkClick r:id="rId6"/>
              </a:rPr>
              <a:t>Biosafety</a:t>
            </a:r>
            <a:r>
              <a:rPr lang="en-US" sz="1400" dirty="0">
                <a:solidFill>
                  <a:schemeClr val="tx1">
                    <a:lumMod val="85000"/>
                    <a:lumOff val="15000"/>
                  </a:schemeClr>
                </a:solidFill>
              </a:rPr>
              <a:t>, </a:t>
            </a:r>
            <a:r>
              <a:rPr lang="en-US" sz="1400" dirty="0">
                <a:solidFill>
                  <a:schemeClr val="tx1">
                    <a:lumMod val="85000"/>
                    <a:lumOff val="15000"/>
                  </a:schemeClr>
                </a:solidFill>
                <a:hlinkClick r:id="rId7"/>
              </a:rPr>
              <a:t>Office of Export Controls</a:t>
            </a:r>
            <a:r>
              <a:rPr lang="en-US" sz="1400" dirty="0">
                <a:solidFill>
                  <a:schemeClr val="tx1">
                    <a:lumMod val="85000"/>
                    <a:lumOff val="15000"/>
                  </a:schemeClr>
                </a:solidFill>
              </a:rPr>
              <a:t>, </a:t>
            </a:r>
            <a:r>
              <a:rPr lang="en-US" sz="1400" dirty="0">
                <a:solidFill>
                  <a:schemeClr val="tx1">
                    <a:lumMod val="85000"/>
                    <a:lumOff val="15000"/>
                  </a:schemeClr>
                </a:solidFill>
                <a:hlinkClick r:id="rId8"/>
              </a:rPr>
              <a:t>Institutional Review Board (IRB)</a:t>
            </a:r>
            <a:r>
              <a:rPr lang="en-US" sz="1400" dirty="0">
                <a:solidFill>
                  <a:schemeClr val="tx1">
                    <a:lumMod val="85000"/>
                    <a:lumOff val="15000"/>
                  </a:schemeClr>
                </a:solidFill>
              </a:rPr>
              <a:t>, </a:t>
            </a:r>
            <a:r>
              <a:rPr lang="en-US" sz="1400" dirty="0">
                <a:solidFill>
                  <a:schemeClr val="tx1">
                    <a:lumMod val="85000"/>
                    <a:lumOff val="15000"/>
                  </a:schemeClr>
                </a:solidFill>
                <a:hlinkClick r:id="rId9"/>
              </a:rPr>
              <a:t>Scientific Diving Program</a:t>
            </a:r>
            <a:r>
              <a:rPr lang="en-US" sz="1400" dirty="0">
                <a:solidFill>
                  <a:schemeClr val="tx1">
                    <a:lumMod val="85000"/>
                    <a:lumOff val="15000"/>
                  </a:schemeClr>
                </a:solidFill>
              </a:rPr>
              <a:t>, </a:t>
            </a:r>
            <a:r>
              <a:rPr lang="en-US" sz="1400" dirty="0">
                <a:solidFill>
                  <a:schemeClr val="tx1">
                    <a:lumMod val="85000"/>
                    <a:lumOff val="15000"/>
                  </a:schemeClr>
                </a:solidFill>
                <a:hlinkClick r:id="rId10"/>
              </a:rPr>
              <a:t>Radiation Safety Office</a:t>
            </a:r>
            <a:r>
              <a:rPr lang="en-US" sz="1400" dirty="0">
                <a:solidFill>
                  <a:schemeClr val="tx1">
                    <a:lumMod val="85000"/>
                    <a:lumOff val="15000"/>
                  </a:schemeClr>
                </a:solidFill>
              </a:rPr>
              <a:t>.</a:t>
            </a:r>
          </a:p>
          <a:p>
            <a:pPr algn="just">
              <a:spcBef>
                <a:spcPts val="1200"/>
              </a:spcBef>
            </a:pPr>
            <a:endParaRPr lang="en-US" sz="1600" dirty="0">
              <a:solidFill>
                <a:schemeClr val="tx1">
                  <a:lumMod val="85000"/>
                  <a:lumOff val="15000"/>
                </a:schemeClr>
              </a:solidFill>
            </a:endParaRP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0964" y="2874499"/>
            <a:ext cx="1053410" cy="1150011"/>
          </a:xfrm>
          <a:prstGeom prst="rect">
            <a:avLst/>
          </a:prstGeom>
        </p:spPr>
      </p:pic>
      <p:pic>
        <p:nvPicPr>
          <p:cNvPr id="48" name="Picture 47">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spTree>
    <p:extLst>
      <p:ext uri="{BB962C8B-B14F-4D97-AF65-F5344CB8AC3E}">
        <p14:creationId xmlns:p14="http://schemas.microsoft.com/office/powerpoint/2010/main" val="120567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2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10" presetClass="entr" presetSubtype="0" fill="hold" nodeType="afterEffect">
                                  <p:stCondLst>
                                    <p:cond delay="2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3500"/>
                            </p:stCondLst>
                            <p:childTnLst>
                              <p:par>
                                <p:cTn id="27" presetID="42" presetClass="entr" presetSubtype="0" fill="hold" grpId="0" nodeType="after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10" presetClass="entr" presetSubtype="0" fill="hold" nodeType="afterEffect">
                                  <p:stCondLst>
                                    <p:cond delay="25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6000"/>
                            </p:stCondLst>
                            <p:childTnLst>
                              <p:par>
                                <p:cTn id="41" presetID="42" presetClass="entr" presetSubtype="0" fill="hold" grpId="0" nodeType="afterEffect">
                                  <p:stCondLst>
                                    <p:cond delay="25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7250"/>
                            </p:stCondLst>
                            <p:childTnLst>
                              <p:par>
                                <p:cTn id="47" presetID="10" presetClass="entr" presetSubtype="0" fill="hold" nodeType="afterEffect">
                                  <p:stCondLst>
                                    <p:cond delay="25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8000"/>
                            </p:stCondLst>
                            <p:childTnLst>
                              <p:par>
                                <p:cTn id="51" presetID="10"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par>
                          <p:cTn id="54" fill="hold">
                            <p:stCondLst>
                              <p:cond delay="8500"/>
                            </p:stCondLst>
                            <p:childTnLst>
                              <p:par>
                                <p:cTn id="55" presetID="10" presetClass="entr" presetSubtype="0" fill="hold" grpId="0" nodeType="afterEffect">
                                  <p:stCondLst>
                                    <p:cond delay="25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par>
                          <p:cTn id="58" fill="hold">
                            <p:stCondLst>
                              <p:cond delay="9250"/>
                            </p:stCondLst>
                            <p:childTnLst>
                              <p:par>
                                <p:cTn id="59" presetID="26"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24" grpId="0"/>
      <p:bldP spid="25"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flipH="1">
            <a:off x="4228006" y="1201647"/>
            <a:ext cx="5706070" cy="5472112"/>
            <a:chOff x="2819398" y="1201647"/>
            <a:chExt cx="5475290" cy="5472112"/>
          </a:xfrm>
          <a:scene3d>
            <a:camera prst="orthographicFront">
              <a:rot lat="8400000" lon="0" rev="0"/>
            </a:camera>
            <a:lightRig rig="threePt" dir="t"/>
          </a:scene3d>
        </p:grpSpPr>
        <p:sp>
          <p:nvSpPr>
            <p:cNvPr id="5" name="Freeform 5">
              <a:hlinkClick r:id="rId3" action="ppaction://hlinksldjump"/>
            </p:cNvPr>
            <p:cNvSpPr>
              <a:spLocks/>
            </p:cNvSpPr>
            <p:nvPr/>
          </p:nvSpPr>
          <p:spPr bwMode="auto">
            <a:xfrm>
              <a:off x="2819398" y="3368584"/>
              <a:ext cx="2609851" cy="3298825"/>
            </a:xfrm>
            <a:custGeom>
              <a:avLst/>
              <a:gdLst>
                <a:gd name="T0" fmla="*/ 0 w 1644"/>
                <a:gd name="T1" fmla="*/ 367 h 2078"/>
                <a:gd name="T2" fmla="*/ 95 w 1644"/>
                <a:gd name="T3" fmla="*/ 277 h 2078"/>
                <a:gd name="T4" fmla="*/ 285 w 1644"/>
                <a:gd name="T5" fmla="*/ 91 h 2078"/>
                <a:gd name="T6" fmla="*/ 384 w 1644"/>
                <a:gd name="T7" fmla="*/ 0 h 2078"/>
                <a:gd name="T8" fmla="*/ 537 w 1644"/>
                <a:gd name="T9" fmla="*/ 154 h 2078"/>
                <a:gd name="T10" fmla="*/ 694 w 1644"/>
                <a:gd name="T11" fmla="*/ 317 h 2078"/>
                <a:gd name="T12" fmla="*/ 718 w 1644"/>
                <a:gd name="T13" fmla="*/ 343 h 2078"/>
                <a:gd name="T14" fmla="*/ 733 w 1644"/>
                <a:gd name="T15" fmla="*/ 363 h 2078"/>
                <a:gd name="T16" fmla="*/ 735 w 1644"/>
                <a:gd name="T17" fmla="*/ 404 h 2078"/>
                <a:gd name="T18" fmla="*/ 738 w 1644"/>
                <a:gd name="T19" fmla="*/ 462 h 2078"/>
                <a:gd name="T20" fmla="*/ 744 w 1644"/>
                <a:gd name="T21" fmla="*/ 507 h 2078"/>
                <a:gd name="T22" fmla="*/ 763 w 1644"/>
                <a:gd name="T23" fmla="*/ 591 h 2078"/>
                <a:gd name="T24" fmla="*/ 785 w 1644"/>
                <a:gd name="T25" fmla="*/ 671 h 2078"/>
                <a:gd name="T26" fmla="*/ 813 w 1644"/>
                <a:gd name="T27" fmla="*/ 745 h 2078"/>
                <a:gd name="T28" fmla="*/ 846 w 1644"/>
                <a:gd name="T29" fmla="*/ 816 h 2078"/>
                <a:gd name="T30" fmla="*/ 886 w 1644"/>
                <a:gd name="T31" fmla="*/ 883 h 2078"/>
                <a:gd name="T32" fmla="*/ 928 w 1644"/>
                <a:gd name="T33" fmla="*/ 947 h 2078"/>
                <a:gd name="T34" fmla="*/ 977 w 1644"/>
                <a:gd name="T35" fmla="*/ 1006 h 2078"/>
                <a:gd name="T36" fmla="*/ 1001 w 1644"/>
                <a:gd name="T37" fmla="*/ 1034 h 2078"/>
                <a:gd name="T38" fmla="*/ 1059 w 1644"/>
                <a:gd name="T39" fmla="*/ 1094 h 2078"/>
                <a:gd name="T40" fmla="*/ 1124 w 1644"/>
                <a:gd name="T41" fmla="*/ 1148 h 2078"/>
                <a:gd name="T42" fmla="*/ 1197 w 1644"/>
                <a:gd name="T43" fmla="*/ 1196 h 2078"/>
                <a:gd name="T44" fmla="*/ 1273 w 1644"/>
                <a:gd name="T45" fmla="*/ 1241 h 2078"/>
                <a:gd name="T46" fmla="*/ 1357 w 1644"/>
                <a:gd name="T47" fmla="*/ 1279 h 2078"/>
                <a:gd name="T48" fmla="*/ 1449 w 1644"/>
                <a:gd name="T49" fmla="*/ 1308 h 2078"/>
                <a:gd name="T50" fmla="*/ 1544 w 1644"/>
                <a:gd name="T51" fmla="*/ 1331 h 2078"/>
                <a:gd name="T52" fmla="*/ 1644 w 1644"/>
                <a:gd name="T53" fmla="*/ 1344 h 2078"/>
                <a:gd name="T54" fmla="*/ 1575 w 1644"/>
                <a:gd name="T55" fmla="*/ 1411 h 2078"/>
                <a:gd name="T56" fmla="*/ 1443 w 1644"/>
                <a:gd name="T57" fmla="*/ 1547 h 2078"/>
                <a:gd name="T58" fmla="*/ 1374 w 1644"/>
                <a:gd name="T59" fmla="*/ 1612 h 2078"/>
                <a:gd name="T60" fmla="*/ 1327 w 1644"/>
                <a:gd name="T61" fmla="*/ 1655 h 2078"/>
                <a:gd name="T62" fmla="*/ 1285 w 1644"/>
                <a:gd name="T63" fmla="*/ 1702 h 2078"/>
                <a:gd name="T64" fmla="*/ 1452 w 1644"/>
                <a:gd name="T65" fmla="*/ 1875 h 2078"/>
                <a:gd name="T66" fmla="*/ 1622 w 1644"/>
                <a:gd name="T67" fmla="*/ 2050 h 2078"/>
                <a:gd name="T68" fmla="*/ 1644 w 1644"/>
                <a:gd name="T69" fmla="*/ 2078 h 2078"/>
                <a:gd name="T70" fmla="*/ 1551 w 1644"/>
                <a:gd name="T71" fmla="*/ 2069 h 2078"/>
                <a:gd name="T72" fmla="*/ 1372 w 1644"/>
                <a:gd name="T73" fmla="*/ 2041 h 2078"/>
                <a:gd name="T74" fmla="*/ 1208 w 1644"/>
                <a:gd name="T75" fmla="*/ 2000 h 2078"/>
                <a:gd name="T76" fmla="*/ 1055 w 1644"/>
                <a:gd name="T77" fmla="*/ 1944 h 2078"/>
                <a:gd name="T78" fmla="*/ 914 w 1644"/>
                <a:gd name="T79" fmla="*/ 1877 h 2078"/>
                <a:gd name="T80" fmla="*/ 783 w 1644"/>
                <a:gd name="T81" fmla="*/ 1800 h 2078"/>
                <a:gd name="T82" fmla="*/ 662 w 1644"/>
                <a:gd name="T83" fmla="*/ 1713 h 2078"/>
                <a:gd name="T84" fmla="*/ 550 w 1644"/>
                <a:gd name="T85" fmla="*/ 1618 h 2078"/>
                <a:gd name="T86" fmla="*/ 498 w 1644"/>
                <a:gd name="T87" fmla="*/ 1567 h 2078"/>
                <a:gd name="T88" fmla="*/ 401 w 1644"/>
                <a:gd name="T89" fmla="*/ 1459 h 2078"/>
                <a:gd name="T90" fmla="*/ 309 w 1644"/>
                <a:gd name="T91" fmla="*/ 1344 h 2078"/>
                <a:gd name="T92" fmla="*/ 229 w 1644"/>
                <a:gd name="T93" fmla="*/ 1215 h 2078"/>
                <a:gd name="T94" fmla="*/ 160 w 1644"/>
                <a:gd name="T95" fmla="*/ 1077 h 2078"/>
                <a:gd name="T96" fmla="*/ 101 w 1644"/>
                <a:gd name="T97" fmla="*/ 928 h 2078"/>
                <a:gd name="T98" fmla="*/ 54 w 1644"/>
                <a:gd name="T99" fmla="*/ 768 h 2078"/>
                <a:gd name="T100" fmla="*/ 21 w 1644"/>
                <a:gd name="T101" fmla="*/ 596 h 2078"/>
                <a:gd name="T102" fmla="*/ 0 w 1644"/>
                <a:gd name="T103" fmla="*/ 412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4" h="2078">
                  <a:moveTo>
                    <a:pt x="0" y="367"/>
                  </a:moveTo>
                  <a:lnTo>
                    <a:pt x="0" y="367"/>
                  </a:lnTo>
                  <a:lnTo>
                    <a:pt x="47" y="322"/>
                  </a:lnTo>
                  <a:lnTo>
                    <a:pt x="95" y="277"/>
                  </a:lnTo>
                  <a:lnTo>
                    <a:pt x="188" y="184"/>
                  </a:lnTo>
                  <a:lnTo>
                    <a:pt x="285" y="91"/>
                  </a:lnTo>
                  <a:lnTo>
                    <a:pt x="334" y="44"/>
                  </a:lnTo>
                  <a:lnTo>
                    <a:pt x="384" y="0"/>
                  </a:lnTo>
                  <a:lnTo>
                    <a:pt x="384" y="0"/>
                  </a:lnTo>
                  <a:lnTo>
                    <a:pt x="537" y="154"/>
                  </a:lnTo>
                  <a:lnTo>
                    <a:pt x="615" y="235"/>
                  </a:lnTo>
                  <a:lnTo>
                    <a:pt x="694" y="317"/>
                  </a:lnTo>
                  <a:lnTo>
                    <a:pt x="694" y="317"/>
                  </a:lnTo>
                  <a:lnTo>
                    <a:pt x="718" y="343"/>
                  </a:lnTo>
                  <a:lnTo>
                    <a:pt x="729" y="356"/>
                  </a:lnTo>
                  <a:lnTo>
                    <a:pt x="733" y="363"/>
                  </a:lnTo>
                  <a:lnTo>
                    <a:pt x="733" y="363"/>
                  </a:lnTo>
                  <a:lnTo>
                    <a:pt x="735" y="404"/>
                  </a:lnTo>
                  <a:lnTo>
                    <a:pt x="736" y="434"/>
                  </a:lnTo>
                  <a:lnTo>
                    <a:pt x="738" y="462"/>
                  </a:lnTo>
                  <a:lnTo>
                    <a:pt x="738" y="462"/>
                  </a:lnTo>
                  <a:lnTo>
                    <a:pt x="744" y="507"/>
                  </a:lnTo>
                  <a:lnTo>
                    <a:pt x="753" y="550"/>
                  </a:lnTo>
                  <a:lnTo>
                    <a:pt x="763" y="591"/>
                  </a:lnTo>
                  <a:lnTo>
                    <a:pt x="772" y="632"/>
                  </a:lnTo>
                  <a:lnTo>
                    <a:pt x="785" y="671"/>
                  </a:lnTo>
                  <a:lnTo>
                    <a:pt x="798" y="708"/>
                  </a:lnTo>
                  <a:lnTo>
                    <a:pt x="813" y="745"/>
                  </a:lnTo>
                  <a:lnTo>
                    <a:pt x="830" y="783"/>
                  </a:lnTo>
                  <a:lnTo>
                    <a:pt x="846" y="816"/>
                  </a:lnTo>
                  <a:lnTo>
                    <a:pt x="865" y="850"/>
                  </a:lnTo>
                  <a:lnTo>
                    <a:pt x="886" y="883"/>
                  </a:lnTo>
                  <a:lnTo>
                    <a:pt x="906" y="915"/>
                  </a:lnTo>
                  <a:lnTo>
                    <a:pt x="928" y="947"/>
                  </a:lnTo>
                  <a:lnTo>
                    <a:pt x="953" y="976"/>
                  </a:lnTo>
                  <a:lnTo>
                    <a:pt x="977" y="1006"/>
                  </a:lnTo>
                  <a:lnTo>
                    <a:pt x="1001" y="1034"/>
                  </a:lnTo>
                  <a:lnTo>
                    <a:pt x="1001" y="1034"/>
                  </a:lnTo>
                  <a:lnTo>
                    <a:pt x="1029" y="1064"/>
                  </a:lnTo>
                  <a:lnTo>
                    <a:pt x="1059" y="1094"/>
                  </a:lnTo>
                  <a:lnTo>
                    <a:pt x="1091" y="1120"/>
                  </a:lnTo>
                  <a:lnTo>
                    <a:pt x="1124" y="1148"/>
                  </a:lnTo>
                  <a:lnTo>
                    <a:pt x="1160" y="1172"/>
                  </a:lnTo>
                  <a:lnTo>
                    <a:pt x="1197" y="1196"/>
                  </a:lnTo>
                  <a:lnTo>
                    <a:pt x="1234" y="1219"/>
                  </a:lnTo>
                  <a:lnTo>
                    <a:pt x="1273" y="1241"/>
                  </a:lnTo>
                  <a:lnTo>
                    <a:pt x="1314" y="1260"/>
                  </a:lnTo>
                  <a:lnTo>
                    <a:pt x="1357" y="1279"/>
                  </a:lnTo>
                  <a:lnTo>
                    <a:pt x="1402" y="1293"/>
                  </a:lnTo>
                  <a:lnTo>
                    <a:pt x="1449" y="1308"/>
                  </a:lnTo>
                  <a:lnTo>
                    <a:pt x="1495" y="1321"/>
                  </a:lnTo>
                  <a:lnTo>
                    <a:pt x="1544" y="1331"/>
                  </a:lnTo>
                  <a:lnTo>
                    <a:pt x="1594" y="1338"/>
                  </a:lnTo>
                  <a:lnTo>
                    <a:pt x="1644" y="1344"/>
                  </a:lnTo>
                  <a:lnTo>
                    <a:pt x="1644" y="1344"/>
                  </a:lnTo>
                  <a:lnTo>
                    <a:pt x="1575" y="1411"/>
                  </a:lnTo>
                  <a:lnTo>
                    <a:pt x="1510" y="1478"/>
                  </a:lnTo>
                  <a:lnTo>
                    <a:pt x="1443" y="1547"/>
                  </a:lnTo>
                  <a:lnTo>
                    <a:pt x="1408" y="1581"/>
                  </a:lnTo>
                  <a:lnTo>
                    <a:pt x="1374" y="1612"/>
                  </a:lnTo>
                  <a:lnTo>
                    <a:pt x="1374" y="1612"/>
                  </a:lnTo>
                  <a:lnTo>
                    <a:pt x="1327" y="1655"/>
                  </a:lnTo>
                  <a:lnTo>
                    <a:pt x="1305" y="1677"/>
                  </a:lnTo>
                  <a:lnTo>
                    <a:pt x="1285" y="1702"/>
                  </a:lnTo>
                  <a:lnTo>
                    <a:pt x="1285" y="1702"/>
                  </a:lnTo>
                  <a:lnTo>
                    <a:pt x="1452" y="1875"/>
                  </a:lnTo>
                  <a:lnTo>
                    <a:pt x="1622" y="2050"/>
                  </a:lnTo>
                  <a:lnTo>
                    <a:pt x="1622" y="2050"/>
                  </a:lnTo>
                  <a:lnTo>
                    <a:pt x="1633" y="2063"/>
                  </a:lnTo>
                  <a:lnTo>
                    <a:pt x="1644" y="2078"/>
                  </a:lnTo>
                  <a:lnTo>
                    <a:pt x="1644" y="2078"/>
                  </a:lnTo>
                  <a:lnTo>
                    <a:pt x="1551" y="2069"/>
                  </a:lnTo>
                  <a:lnTo>
                    <a:pt x="1460" y="2058"/>
                  </a:lnTo>
                  <a:lnTo>
                    <a:pt x="1372" y="2041"/>
                  </a:lnTo>
                  <a:lnTo>
                    <a:pt x="1288" y="2022"/>
                  </a:lnTo>
                  <a:lnTo>
                    <a:pt x="1208" y="2000"/>
                  </a:lnTo>
                  <a:lnTo>
                    <a:pt x="1130" y="1974"/>
                  </a:lnTo>
                  <a:lnTo>
                    <a:pt x="1055" y="1944"/>
                  </a:lnTo>
                  <a:lnTo>
                    <a:pt x="982" y="1912"/>
                  </a:lnTo>
                  <a:lnTo>
                    <a:pt x="914" y="1877"/>
                  </a:lnTo>
                  <a:lnTo>
                    <a:pt x="846" y="1840"/>
                  </a:lnTo>
                  <a:lnTo>
                    <a:pt x="783" y="1800"/>
                  </a:lnTo>
                  <a:lnTo>
                    <a:pt x="721" y="1758"/>
                  </a:lnTo>
                  <a:lnTo>
                    <a:pt x="662" y="1713"/>
                  </a:lnTo>
                  <a:lnTo>
                    <a:pt x="606" y="1666"/>
                  </a:lnTo>
                  <a:lnTo>
                    <a:pt x="550" y="1618"/>
                  </a:lnTo>
                  <a:lnTo>
                    <a:pt x="498" y="1567"/>
                  </a:lnTo>
                  <a:lnTo>
                    <a:pt x="498" y="1567"/>
                  </a:lnTo>
                  <a:lnTo>
                    <a:pt x="447" y="1515"/>
                  </a:lnTo>
                  <a:lnTo>
                    <a:pt x="401" y="1459"/>
                  </a:lnTo>
                  <a:lnTo>
                    <a:pt x="354" y="1403"/>
                  </a:lnTo>
                  <a:lnTo>
                    <a:pt x="309" y="1344"/>
                  </a:lnTo>
                  <a:lnTo>
                    <a:pt x="268" y="1280"/>
                  </a:lnTo>
                  <a:lnTo>
                    <a:pt x="229" y="1215"/>
                  </a:lnTo>
                  <a:lnTo>
                    <a:pt x="194" y="1148"/>
                  </a:lnTo>
                  <a:lnTo>
                    <a:pt x="160" y="1077"/>
                  </a:lnTo>
                  <a:lnTo>
                    <a:pt x="129" y="1004"/>
                  </a:lnTo>
                  <a:lnTo>
                    <a:pt x="101" y="928"/>
                  </a:lnTo>
                  <a:lnTo>
                    <a:pt x="76" y="850"/>
                  </a:lnTo>
                  <a:lnTo>
                    <a:pt x="54" y="768"/>
                  </a:lnTo>
                  <a:lnTo>
                    <a:pt x="35" y="684"/>
                  </a:lnTo>
                  <a:lnTo>
                    <a:pt x="21" y="596"/>
                  </a:lnTo>
                  <a:lnTo>
                    <a:pt x="7" y="505"/>
                  </a:lnTo>
                  <a:lnTo>
                    <a:pt x="0" y="412"/>
                  </a:lnTo>
                  <a:lnTo>
                    <a:pt x="0" y="367"/>
                  </a:lnTo>
                  <a:close/>
                </a:path>
              </a:pathLst>
            </a:custGeom>
            <a:solidFill>
              <a:schemeClr val="accent5">
                <a:lumMod val="60000"/>
                <a:lumOff val="40000"/>
              </a:schemeClr>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sp>
          <p:nvSpPr>
            <p:cNvPr id="7" name="Freeform 6">
              <a:hlinkClick r:id="rId4" action="ppaction://hlinksldjump"/>
            </p:cNvPr>
            <p:cNvSpPr>
              <a:spLocks/>
            </p:cNvSpPr>
            <p:nvPr/>
          </p:nvSpPr>
          <p:spPr bwMode="auto">
            <a:xfrm>
              <a:off x="2828924" y="1201647"/>
              <a:ext cx="3294063" cy="2605087"/>
            </a:xfrm>
            <a:custGeom>
              <a:avLst/>
              <a:gdLst>
                <a:gd name="T0" fmla="*/ 1661 w 2075"/>
                <a:gd name="T1" fmla="*/ 2 h 1641"/>
                <a:gd name="T2" fmla="*/ 1474 w 2075"/>
                <a:gd name="T3" fmla="*/ 19 h 1641"/>
                <a:gd name="T4" fmla="*/ 1301 w 2075"/>
                <a:gd name="T5" fmla="*/ 52 h 1641"/>
                <a:gd name="T6" fmla="*/ 1141 w 2075"/>
                <a:gd name="T7" fmla="*/ 99 h 1641"/>
                <a:gd name="T8" fmla="*/ 993 w 2075"/>
                <a:gd name="T9" fmla="*/ 158 h 1641"/>
                <a:gd name="T10" fmla="*/ 855 w 2075"/>
                <a:gd name="T11" fmla="*/ 229 h 1641"/>
                <a:gd name="T12" fmla="*/ 730 w 2075"/>
                <a:gd name="T13" fmla="*/ 311 h 1641"/>
                <a:gd name="T14" fmla="*/ 613 w 2075"/>
                <a:gd name="T15" fmla="*/ 401 h 1641"/>
                <a:gd name="T16" fmla="*/ 507 w 2075"/>
                <a:gd name="T17" fmla="*/ 500 h 1641"/>
                <a:gd name="T18" fmla="*/ 456 w 2075"/>
                <a:gd name="T19" fmla="*/ 552 h 1641"/>
                <a:gd name="T20" fmla="*/ 361 w 2075"/>
                <a:gd name="T21" fmla="*/ 662 h 1641"/>
                <a:gd name="T22" fmla="*/ 276 w 2075"/>
                <a:gd name="T23" fmla="*/ 783 h 1641"/>
                <a:gd name="T24" fmla="*/ 197 w 2075"/>
                <a:gd name="T25" fmla="*/ 912 h 1641"/>
                <a:gd name="T26" fmla="*/ 130 w 2075"/>
                <a:gd name="T27" fmla="*/ 1053 h 1641"/>
                <a:gd name="T28" fmla="*/ 76 w 2075"/>
                <a:gd name="T29" fmla="*/ 1204 h 1641"/>
                <a:gd name="T30" fmla="*/ 35 w 2075"/>
                <a:gd name="T31" fmla="*/ 1370 h 1641"/>
                <a:gd name="T32" fmla="*/ 7 w 2075"/>
                <a:gd name="T33" fmla="*/ 1547 h 1641"/>
                <a:gd name="T34" fmla="*/ 0 w 2075"/>
                <a:gd name="T35" fmla="*/ 1641 h 1641"/>
                <a:gd name="T36" fmla="*/ 22 w 2075"/>
                <a:gd name="T37" fmla="*/ 1622 h 1641"/>
                <a:gd name="T38" fmla="*/ 374 w 2075"/>
                <a:gd name="T39" fmla="*/ 1281 h 1641"/>
                <a:gd name="T40" fmla="*/ 399 w 2075"/>
                <a:gd name="T41" fmla="*/ 1301 h 1641"/>
                <a:gd name="T42" fmla="*/ 466 w 2075"/>
                <a:gd name="T43" fmla="*/ 1370 h 1641"/>
                <a:gd name="T44" fmla="*/ 553 w 2075"/>
                <a:gd name="T45" fmla="*/ 1462 h 1641"/>
                <a:gd name="T46" fmla="*/ 643 w 2075"/>
                <a:gd name="T47" fmla="*/ 1551 h 1641"/>
                <a:gd name="T48" fmla="*/ 708 w 2075"/>
                <a:gd name="T49" fmla="*/ 1616 h 1641"/>
                <a:gd name="T50" fmla="*/ 732 w 2075"/>
                <a:gd name="T51" fmla="*/ 1635 h 1641"/>
                <a:gd name="T52" fmla="*/ 747 w 2075"/>
                <a:gd name="T53" fmla="*/ 1536 h 1641"/>
                <a:gd name="T54" fmla="*/ 768 w 2075"/>
                <a:gd name="T55" fmla="*/ 1443 h 1641"/>
                <a:gd name="T56" fmla="*/ 798 w 2075"/>
                <a:gd name="T57" fmla="*/ 1353 h 1641"/>
                <a:gd name="T58" fmla="*/ 835 w 2075"/>
                <a:gd name="T59" fmla="*/ 1271 h 1641"/>
                <a:gd name="T60" fmla="*/ 878 w 2075"/>
                <a:gd name="T61" fmla="*/ 1193 h 1641"/>
                <a:gd name="T62" fmla="*/ 926 w 2075"/>
                <a:gd name="T63" fmla="*/ 1122 h 1641"/>
                <a:gd name="T64" fmla="*/ 980 w 2075"/>
                <a:gd name="T65" fmla="*/ 1059 h 1641"/>
                <a:gd name="T66" fmla="*/ 1040 w 2075"/>
                <a:gd name="T67" fmla="*/ 1001 h 1641"/>
                <a:gd name="T68" fmla="*/ 1068 w 2075"/>
                <a:gd name="T69" fmla="*/ 975 h 1641"/>
                <a:gd name="T70" fmla="*/ 1126 w 2075"/>
                <a:gd name="T71" fmla="*/ 928 h 1641"/>
                <a:gd name="T72" fmla="*/ 1187 w 2075"/>
                <a:gd name="T73" fmla="*/ 886 h 1641"/>
                <a:gd name="T74" fmla="*/ 1254 w 2075"/>
                <a:gd name="T75" fmla="*/ 846 h 1641"/>
                <a:gd name="T76" fmla="*/ 1325 w 2075"/>
                <a:gd name="T77" fmla="*/ 811 h 1641"/>
                <a:gd name="T78" fmla="*/ 1400 w 2075"/>
                <a:gd name="T79" fmla="*/ 781 h 1641"/>
                <a:gd name="T80" fmla="*/ 1480 w 2075"/>
                <a:gd name="T81" fmla="*/ 759 h 1641"/>
                <a:gd name="T82" fmla="*/ 1566 w 2075"/>
                <a:gd name="T83" fmla="*/ 740 h 1641"/>
                <a:gd name="T84" fmla="*/ 1610 w 2075"/>
                <a:gd name="T85" fmla="*/ 735 h 1641"/>
                <a:gd name="T86" fmla="*/ 1670 w 2075"/>
                <a:gd name="T87" fmla="*/ 731 h 1641"/>
                <a:gd name="T88" fmla="*/ 1709 w 2075"/>
                <a:gd name="T89" fmla="*/ 729 h 1641"/>
                <a:gd name="T90" fmla="*/ 1724 w 2075"/>
                <a:gd name="T91" fmla="*/ 720 h 1641"/>
                <a:gd name="T92" fmla="*/ 1804 w 2075"/>
                <a:gd name="T93" fmla="*/ 643 h 1641"/>
                <a:gd name="T94" fmla="*/ 1871 w 2075"/>
                <a:gd name="T95" fmla="*/ 576 h 1641"/>
                <a:gd name="T96" fmla="*/ 2075 w 2075"/>
                <a:gd name="T97" fmla="*/ 382 h 1641"/>
                <a:gd name="T98" fmla="*/ 1983 w 2075"/>
                <a:gd name="T99" fmla="*/ 285 h 1641"/>
                <a:gd name="T100" fmla="*/ 1797 w 2075"/>
                <a:gd name="T101" fmla="*/ 95 h 1641"/>
                <a:gd name="T102" fmla="*/ 1661 w 2075"/>
                <a:gd name="T103" fmla="*/ 2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5" h="1641">
                  <a:moveTo>
                    <a:pt x="1661" y="2"/>
                  </a:moveTo>
                  <a:lnTo>
                    <a:pt x="1661" y="2"/>
                  </a:lnTo>
                  <a:lnTo>
                    <a:pt x="1566" y="7"/>
                  </a:lnTo>
                  <a:lnTo>
                    <a:pt x="1474" y="19"/>
                  </a:lnTo>
                  <a:lnTo>
                    <a:pt x="1385" y="34"/>
                  </a:lnTo>
                  <a:lnTo>
                    <a:pt x="1301" y="52"/>
                  </a:lnTo>
                  <a:lnTo>
                    <a:pt x="1219" y="73"/>
                  </a:lnTo>
                  <a:lnTo>
                    <a:pt x="1141" y="99"/>
                  </a:lnTo>
                  <a:lnTo>
                    <a:pt x="1064" y="127"/>
                  </a:lnTo>
                  <a:lnTo>
                    <a:pt x="993" y="158"/>
                  </a:lnTo>
                  <a:lnTo>
                    <a:pt x="922" y="192"/>
                  </a:lnTo>
                  <a:lnTo>
                    <a:pt x="855" y="229"/>
                  </a:lnTo>
                  <a:lnTo>
                    <a:pt x="792" y="268"/>
                  </a:lnTo>
                  <a:lnTo>
                    <a:pt x="730" y="311"/>
                  </a:lnTo>
                  <a:lnTo>
                    <a:pt x="671" y="354"/>
                  </a:lnTo>
                  <a:lnTo>
                    <a:pt x="613" y="401"/>
                  </a:lnTo>
                  <a:lnTo>
                    <a:pt x="559" y="449"/>
                  </a:lnTo>
                  <a:lnTo>
                    <a:pt x="507" y="500"/>
                  </a:lnTo>
                  <a:lnTo>
                    <a:pt x="507" y="500"/>
                  </a:lnTo>
                  <a:lnTo>
                    <a:pt x="456" y="552"/>
                  </a:lnTo>
                  <a:lnTo>
                    <a:pt x="408" y="606"/>
                  </a:lnTo>
                  <a:lnTo>
                    <a:pt x="361" y="662"/>
                  </a:lnTo>
                  <a:lnTo>
                    <a:pt x="317" y="721"/>
                  </a:lnTo>
                  <a:lnTo>
                    <a:pt x="276" y="783"/>
                  </a:lnTo>
                  <a:lnTo>
                    <a:pt x="234" y="846"/>
                  </a:lnTo>
                  <a:lnTo>
                    <a:pt x="197" y="912"/>
                  </a:lnTo>
                  <a:lnTo>
                    <a:pt x="162" y="981"/>
                  </a:lnTo>
                  <a:lnTo>
                    <a:pt x="130" y="1053"/>
                  </a:lnTo>
                  <a:lnTo>
                    <a:pt x="102" y="1128"/>
                  </a:lnTo>
                  <a:lnTo>
                    <a:pt x="76" y="1204"/>
                  </a:lnTo>
                  <a:lnTo>
                    <a:pt x="54" y="1286"/>
                  </a:lnTo>
                  <a:lnTo>
                    <a:pt x="35" y="1370"/>
                  </a:lnTo>
                  <a:lnTo>
                    <a:pt x="18" y="1456"/>
                  </a:lnTo>
                  <a:lnTo>
                    <a:pt x="7" y="1547"/>
                  </a:lnTo>
                  <a:lnTo>
                    <a:pt x="0" y="1641"/>
                  </a:lnTo>
                  <a:lnTo>
                    <a:pt x="0" y="1641"/>
                  </a:lnTo>
                  <a:lnTo>
                    <a:pt x="22" y="1622"/>
                  </a:lnTo>
                  <a:lnTo>
                    <a:pt x="22" y="1622"/>
                  </a:lnTo>
                  <a:lnTo>
                    <a:pt x="197" y="1452"/>
                  </a:lnTo>
                  <a:lnTo>
                    <a:pt x="374" y="1281"/>
                  </a:lnTo>
                  <a:lnTo>
                    <a:pt x="374" y="1281"/>
                  </a:lnTo>
                  <a:lnTo>
                    <a:pt x="399" y="1301"/>
                  </a:lnTo>
                  <a:lnTo>
                    <a:pt x="423" y="1324"/>
                  </a:lnTo>
                  <a:lnTo>
                    <a:pt x="466" y="1370"/>
                  </a:lnTo>
                  <a:lnTo>
                    <a:pt x="466" y="1370"/>
                  </a:lnTo>
                  <a:lnTo>
                    <a:pt x="553" y="1462"/>
                  </a:lnTo>
                  <a:lnTo>
                    <a:pt x="643" y="1551"/>
                  </a:lnTo>
                  <a:lnTo>
                    <a:pt x="643" y="1551"/>
                  </a:lnTo>
                  <a:lnTo>
                    <a:pt x="686" y="1596"/>
                  </a:lnTo>
                  <a:lnTo>
                    <a:pt x="708" y="1616"/>
                  </a:lnTo>
                  <a:lnTo>
                    <a:pt x="732" y="1635"/>
                  </a:lnTo>
                  <a:lnTo>
                    <a:pt x="732" y="1635"/>
                  </a:lnTo>
                  <a:lnTo>
                    <a:pt x="738" y="1585"/>
                  </a:lnTo>
                  <a:lnTo>
                    <a:pt x="747" y="1536"/>
                  </a:lnTo>
                  <a:lnTo>
                    <a:pt x="757" y="1490"/>
                  </a:lnTo>
                  <a:lnTo>
                    <a:pt x="768" y="1443"/>
                  </a:lnTo>
                  <a:lnTo>
                    <a:pt x="783" y="1398"/>
                  </a:lnTo>
                  <a:lnTo>
                    <a:pt x="798" y="1353"/>
                  </a:lnTo>
                  <a:lnTo>
                    <a:pt x="816" y="1312"/>
                  </a:lnTo>
                  <a:lnTo>
                    <a:pt x="835" y="1271"/>
                  </a:lnTo>
                  <a:lnTo>
                    <a:pt x="855" y="1232"/>
                  </a:lnTo>
                  <a:lnTo>
                    <a:pt x="878" y="1193"/>
                  </a:lnTo>
                  <a:lnTo>
                    <a:pt x="902" y="1158"/>
                  </a:lnTo>
                  <a:lnTo>
                    <a:pt x="926" y="1122"/>
                  </a:lnTo>
                  <a:lnTo>
                    <a:pt x="954" y="1091"/>
                  </a:lnTo>
                  <a:lnTo>
                    <a:pt x="980" y="1059"/>
                  </a:lnTo>
                  <a:lnTo>
                    <a:pt x="1010" y="1029"/>
                  </a:lnTo>
                  <a:lnTo>
                    <a:pt x="1040" y="1001"/>
                  </a:lnTo>
                  <a:lnTo>
                    <a:pt x="1040" y="1001"/>
                  </a:lnTo>
                  <a:lnTo>
                    <a:pt x="1068" y="975"/>
                  </a:lnTo>
                  <a:lnTo>
                    <a:pt x="1096" y="953"/>
                  </a:lnTo>
                  <a:lnTo>
                    <a:pt x="1126" y="928"/>
                  </a:lnTo>
                  <a:lnTo>
                    <a:pt x="1155" y="906"/>
                  </a:lnTo>
                  <a:lnTo>
                    <a:pt x="1187" y="886"/>
                  </a:lnTo>
                  <a:lnTo>
                    <a:pt x="1221" y="865"/>
                  </a:lnTo>
                  <a:lnTo>
                    <a:pt x="1254" y="846"/>
                  </a:lnTo>
                  <a:lnTo>
                    <a:pt x="1288" y="828"/>
                  </a:lnTo>
                  <a:lnTo>
                    <a:pt x="1325" y="811"/>
                  </a:lnTo>
                  <a:lnTo>
                    <a:pt x="1361" y="796"/>
                  </a:lnTo>
                  <a:lnTo>
                    <a:pt x="1400" y="781"/>
                  </a:lnTo>
                  <a:lnTo>
                    <a:pt x="1439" y="770"/>
                  </a:lnTo>
                  <a:lnTo>
                    <a:pt x="1480" y="759"/>
                  </a:lnTo>
                  <a:lnTo>
                    <a:pt x="1521" y="749"/>
                  </a:lnTo>
                  <a:lnTo>
                    <a:pt x="1566" y="740"/>
                  </a:lnTo>
                  <a:lnTo>
                    <a:pt x="1610" y="735"/>
                  </a:lnTo>
                  <a:lnTo>
                    <a:pt x="1610" y="735"/>
                  </a:lnTo>
                  <a:lnTo>
                    <a:pt x="1638" y="733"/>
                  </a:lnTo>
                  <a:lnTo>
                    <a:pt x="1670" y="731"/>
                  </a:lnTo>
                  <a:lnTo>
                    <a:pt x="1709" y="729"/>
                  </a:lnTo>
                  <a:lnTo>
                    <a:pt x="1709" y="729"/>
                  </a:lnTo>
                  <a:lnTo>
                    <a:pt x="1715" y="727"/>
                  </a:lnTo>
                  <a:lnTo>
                    <a:pt x="1724" y="720"/>
                  </a:lnTo>
                  <a:lnTo>
                    <a:pt x="1752" y="695"/>
                  </a:lnTo>
                  <a:lnTo>
                    <a:pt x="1804" y="643"/>
                  </a:lnTo>
                  <a:lnTo>
                    <a:pt x="1804" y="643"/>
                  </a:lnTo>
                  <a:lnTo>
                    <a:pt x="1871" y="576"/>
                  </a:lnTo>
                  <a:lnTo>
                    <a:pt x="1940" y="511"/>
                  </a:lnTo>
                  <a:lnTo>
                    <a:pt x="2075" y="382"/>
                  </a:lnTo>
                  <a:lnTo>
                    <a:pt x="2075" y="382"/>
                  </a:lnTo>
                  <a:lnTo>
                    <a:pt x="1983" y="285"/>
                  </a:lnTo>
                  <a:lnTo>
                    <a:pt x="1890" y="190"/>
                  </a:lnTo>
                  <a:lnTo>
                    <a:pt x="1797" y="95"/>
                  </a:lnTo>
                  <a:lnTo>
                    <a:pt x="1705" y="0"/>
                  </a:lnTo>
                  <a:lnTo>
                    <a:pt x="1661" y="2"/>
                  </a:lnTo>
                  <a:close/>
                </a:path>
              </a:pathLst>
            </a:custGeom>
            <a:solidFill>
              <a:schemeClr val="accent3">
                <a:lumMod val="75000"/>
              </a:schemeClr>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sp>
          <p:nvSpPr>
            <p:cNvPr id="9" name="Freeform 7">
              <a:hlinkClick r:id="rId5" action="ppaction://hlinksldjump"/>
            </p:cNvPr>
            <p:cNvSpPr>
              <a:spLocks/>
            </p:cNvSpPr>
            <p:nvPr/>
          </p:nvSpPr>
          <p:spPr bwMode="auto">
            <a:xfrm>
              <a:off x="4991099" y="4063909"/>
              <a:ext cx="3300413" cy="2609850"/>
            </a:xfrm>
            <a:custGeom>
              <a:avLst/>
              <a:gdLst>
                <a:gd name="T0" fmla="*/ 412 w 2079"/>
                <a:gd name="T1" fmla="*/ 1644 h 1644"/>
                <a:gd name="T2" fmla="*/ 597 w 2079"/>
                <a:gd name="T3" fmla="*/ 1625 h 1644"/>
                <a:gd name="T4" fmla="*/ 770 w 2079"/>
                <a:gd name="T5" fmla="*/ 1590 h 1644"/>
                <a:gd name="T6" fmla="*/ 931 w 2079"/>
                <a:gd name="T7" fmla="*/ 1543 h 1644"/>
                <a:gd name="T8" fmla="*/ 1080 w 2079"/>
                <a:gd name="T9" fmla="*/ 1484 h 1644"/>
                <a:gd name="T10" fmla="*/ 1218 w 2079"/>
                <a:gd name="T11" fmla="*/ 1413 h 1644"/>
                <a:gd name="T12" fmla="*/ 1345 w 2079"/>
                <a:gd name="T13" fmla="*/ 1333 h 1644"/>
                <a:gd name="T14" fmla="*/ 1460 w 2079"/>
                <a:gd name="T15" fmla="*/ 1243 h 1644"/>
                <a:gd name="T16" fmla="*/ 1568 w 2079"/>
                <a:gd name="T17" fmla="*/ 1144 h 1644"/>
                <a:gd name="T18" fmla="*/ 1619 w 2079"/>
                <a:gd name="T19" fmla="*/ 1092 h 1644"/>
                <a:gd name="T20" fmla="*/ 1714 w 2079"/>
                <a:gd name="T21" fmla="*/ 980 h 1644"/>
                <a:gd name="T22" fmla="*/ 1801 w 2079"/>
                <a:gd name="T23" fmla="*/ 861 h 1644"/>
                <a:gd name="T24" fmla="*/ 1878 w 2079"/>
                <a:gd name="T25" fmla="*/ 731 h 1644"/>
                <a:gd name="T26" fmla="*/ 1945 w 2079"/>
                <a:gd name="T27" fmla="*/ 589 h 1644"/>
                <a:gd name="T28" fmla="*/ 2001 w 2079"/>
                <a:gd name="T29" fmla="*/ 436 h 1644"/>
                <a:gd name="T30" fmla="*/ 2044 w 2079"/>
                <a:gd name="T31" fmla="*/ 272 h 1644"/>
                <a:gd name="T32" fmla="*/ 2070 w 2079"/>
                <a:gd name="T33" fmla="*/ 95 h 1644"/>
                <a:gd name="T34" fmla="*/ 2079 w 2079"/>
                <a:gd name="T35" fmla="*/ 0 h 1644"/>
                <a:gd name="T36" fmla="*/ 2057 w 2079"/>
                <a:gd name="T37" fmla="*/ 20 h 1644"/>
                <a:gd name="T38" fmla="*/ 1880 w 2079"/>
                <a:gd name="T39" fmla="*/ 190 h 1644"/>
                <a:gd name="T40" fmla="*/ 1703 w 2079"/>
                <a:gd name="T41" fmla="*/ 360 h 1644"/>
                <a:gd name="T42" fmla="*/ 1656 w 2079"/>
                <a:gd name="T43" fmla="*/ 317 h 1644"/>
                <a:gd name="T44" fmla="*/ 1611 w 2079"/>
                <a:gd name="T45" fmla="*/ 272 h 1644"/>
                <a:gd name="T46" fmla="*/ 1479 w 2079"/>
                <a:gd name="T47" fmla="*/ 136 h 1644"/>
                <a:gd name="T48" fmla="*/ 1345 w 2079"/>
                <a:gd name="T49" fmla="*/ 3 h 1644"/>
                <a:gd name="T50" fmla="*/ 1332 w 2079"/>
                <a:gd name="T51" fmla="*/ 91 h 1644"/>
                <a:gd name="T52" fmla="*/ 1313 w 2079"/>
                <a:gd name="T53" fmla="*/ 177 h 1644"/>
                <a:gd name="T54" fmla="*/ 1287 w 2079"/>
                <a:gd name="T55" fmla="*/ 259 h 1644"/>
                <a:gd name="T56" fmla="*/ 1255 w 2079"/>
                <a:gd name="T57" fmla="*/ 337 h 1644"/>
                <a:gd name="T58" fmla="*/ 1218 w 2079"/>
                <a:gd name="T59" fmla="*/ 412 h 1644"/>
                <a:gd name="T60" fmla="*/ 1175 w 2079"/>
                <a:gd name="T61" fmla="*/ 483 h 1644"/>
                <a:gd name="T62" fmla="*/ 1126 w 2079"/>
                <a:gd name="T63" fmla="*/ 550 h 1644"/>
                <a:gd name="T64" fmla="*/ 1071 w 2079"/>
                <a:gd name="T65" fmla="*/ 611 h 1644"/>
                <a:gd name="T66" fmla="*/ 1013 w 2079"/>
                <a:gd name="T67" fmla="*/ 669 h 1644"/>
                <a:gd name="T68" fmla="*/ 947 w 2079"/>
                <a:gd name="T69" fmla="*/ 719 h 1644"/>
                <a:gd name="T70" fmla="*/ 877 w 2079"/>
                <a:gd name="T71" fmla="*/ 766 h 1644"/>
                <a:gd name="T72" fmla="*/ 804 w 2079"/>
                <a:gd name="T73" fmla="*/ 807 h 1644"/>
                <a:gd name="T74" fmla="*/ 724 w 2079"/>
                <a:gd name="T75" fmla="*/ 842 h 1644"/>
                <a:gd name="T76" fmla="*/ 640 w 2079"/>
                <a:gd name="T77" fmla="*/ 870 h 1644"/>
                <a:gd name="T78" fmla="*/ 552 w 2079"/>
                <a:gd name="T79" fmla="*/ 891 h 1644"/>
                <a:gd name="T80" fmla="*/ 461 w 2079"/>
                <a:gd name="T81" fmla="*/ 906 h 1644"/>
                <a:gd name="T82" fmla="*/ 403 w 2079"/>
                <a:gd name="T83" fmla="*/ 911 h 1644"/>
                <a:gd name="T84" fmla="*/ 362 w 2079"/>
                <a:gd name="T85" fmla="*/ 913 h 1644"/>
                <a:gd name="T86" fmla="*/ 345 w 2079"/>
                <a:gd name="T87" fmla="*/ 924 h 1644"/>
                <a:gd name="T88" fmla="*/ 269 w 2079"/>
                <a:gd name="T89" fmla="*/ 997 h 1644"/>
                <a:gd name="T90" fmla="*/ 133 w 2079"/>
                <a:gd name="T91" fmla="*/ 1131 h 1644"/>
                <a:gd name="T92" fmla="*/ 0 w 2079"/>
                <a:gd name="T93" fmla="*/ 1262 h 1644"/>
                <a:gd name="T94" fmla="*/ 90 w 2079"/>
                <a:gd name="T95" fmla="*/ 1359 h 1644"/>
                <a:gd name="T96" fmla="*/ 278 w 2079"/>
                <a:gd name="T97" fmla="*/ 1549 h 1644"/>
                <a:gd name="T98" fmla="*/ 412 w 2079"/>
                <a:gd name="T99" fmla="*/ 164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79" h="1644">
                  <a:moveTo>
                    <a:pt x="412" y="1644"/>
                  </a:moveTo>
                  <a:lnTo>
                    <a:pt x="412" y="1644"/>
                  </a:lnTo>
                  <a:lnTo>
                    <a:pt x="508" y="1637"/>
                  </a:lnTo>
                  <a:lnTo>
                    <a:pt x="597" y="1625"/>
                  </a:lnTo>
                  <a:lnTo>
                    <a:pt x="685" y="1609"/>
                  </a:lnTo>
                  <a:lnTo>
                    <a:pt x="770" y="1590"/>
                  </a:lnTo>
                  <a:lnTo>
                    <a:pt x="852" y="1569"/>
                  </a:lnTo>
                  <a:lnTo>
                    <a:pt x="931" y="1543"/>
                  </a:lnTo>
                  <a:lnTo>
                    <a:pt x="1007" y="1515"/>
                  </a:lnTo>
                  <a:lnTo>
                    <a:pt x="1080" y="1484"/>
                  </a:lnTo>
                  <a:lnTo>
                    <a:pt x="1149" y="1450"/>
                  </a:lnTo>
                  <a:lnTo>
                    <a:pt x="1218" y="1413"/>
                  </a:lnTo>
                  <a:lnTo>
                    <a:pt x="1281" y="1374"/>
                  </a:lnTo>
                  <a:lnTo>
                    <a:pt x="1345" y="1333"/>
                  </a:lnTo>
                  <a:lnTo>
                    <a:pt x="1404" y="1288"/>
                  </a:lnTo>
                  <a:lnTo>
                    <a:pt x="1460" y="1243"/>
                  </a:lnTo>
                  <a:lnTo>
                    <a:pt x="1516" y="1195"/>
                  </a:lnTo>
                  <a:lnTo>
                    <a:pt x="1568" y="1144"/>
                  </a:lnTo>
                  <a:lnTo>
                    <a:pt x="1568" y="1144"/>
                  </a:lnTo>
                  <a:lnTo>
                    <a:pt x="1619" y="1092"/>
                  </a:lnTo>
                  <a:lnTo>
                    <a:pt x="1667" y="1036"/>
                  </a:lnTo>
                  <a:lnTo>
                    <a:pt x="1714" y="980"/>
                  </a:lnTo>
                  <a:lnTo>
                    <a:pt x="1758" y="923"/>
                  </a:lnTo>
                  <a:lnTo>
                    <a:pt x="1801" y="861"/>
                  </a:lnTo>
                  <a:lnTo>
                    <a:pt x="1841" y="796"/>
                  </a:lnTo>
                  <a:lnTo>
                    <a:pt x="1878" y="731"/>
                  </a:lnTo>
                  <a:lnTo>
                    <a:pt x="1913" y="662"/>
                  </a:lnTo>
                  <a:lnTo>
                    <a:pt x="1945" y="589"/>
                  </a:lnTo>
                  <a:lnTo>
                    <a:pt x="1975" y="514"/>
                  </a:lnTo>
                  <a:lnTo>
                    <a:pt x="2001" y="436"/>
                  </a:lnTo>
                  <a:lnTo>
                    <a:pt x="2023" y="356"/>
                  </a:lnTo>
                  <a:lnTo>
                    <a:pt x="2044" y="272"/>
                  </a:lnTo>
                  <a:lnTo>
                    <a:pt x="2059" y="184"/>
                  </a:lnTo>
                  <a:lnTo>
                    <a:pt x="2070" y="95"/>
                  </a:lnTo>
                  <a:lnTo>
                    <a:pt x="2079" y="0"/>
                  </a:lnTo>
                  <a:lnTo>
                    <a:pt x="2079" y="0"/>
                  </a:lnTo>
                  <a:lnTo>
                    <a:pt x="2066" y="11"/>
                  </a:lnTo>
                  <a:lnTo>
                    <a:pt x="2057" y="20"/>
                  </a:lnTo>
                  <a:lnTo>
                    <a:pt x="2057" y="20"/>
                  </a:lnTo>
                  <a:lnTo>
                    <a:pt x="1880" y="190"/>
                  </a:lnTo>
                  <a:lnTo>
                    <a:pt x="1703" y="360"/>
                  </a:lnTo>
                  <a:lnTo>
                    <a:pt x="1703" y="360"/>
                  </a:lnTo>
                  <a:lnTo>
                    <a:pt x="1678" y="339"/>
                  </a:lnTo>
                  <a:lnTo>
                    <a:pt x="1656" y="317"/>
                  </a:lnTo>
                  <a:lnTo>
                    <a:pt x="1611" y="272"/>
                  </a:lnTo>
                  <a:lnTo>
                    <a:pt x="1611" y="272"/>
                  </a:lnTo>
                  <a:lnTo>
                    <a:pt x="1546" y="203"/>
                  </a:lnTo>
                  <a:lnTo>
                    <a:pt x="1479" y="136"/>
                  </a:lnTo>
                  <a:lnTo>
                    <a:pt x="1345" y="3"/>
                  </a:lnTo>
                  <a:lnTo>
                    <a:pt x="1345" y="3"/>
                  </a:lnTo>
                  <a:lnTo>
                    <a:pt x="1339" y="46"/>
                  </a:lnTo>
                  <a:lnTo>
                    <a:pt x="1332" y="91"/>
                  </a:lnTo>
                  <a:lnTo>
                    <a:pt x="1324" y="134"/>
                  </a:lnTo>
                  <a:lnTo>
                    <a:pt x="1313" y="177"/>
                  </a:lnTo>
                  <a:lnTo>
                    <a:pt x="1302" y="218"/>
                  </a:lnTo>
                  <a:lnTo>
                    <a:pt x="1287" y="259"/>
                  </a:lnTo>
                  <a:lnTo>
                    <a:pt x="1272" y="298"/>
                  </a:lnTo>
                  <a:lnTo>
                    <a:pt x="1255" y="337"/>
                  </a:lnTo>
                  <a:lnTo>
                    <a:pt x="1238" y="374"/>
                  </a:lnTo>
                  <a:lnTo>
                    <a:pt x="1218" y="412"/>
                  </a:lnTo>
                  <a:lnTo>
                    <a:pt x="1197" y="447"/>
                  </a:lnTo>
                  <a:lnTo>
                    <a:pt x="1175" y="483"/>
                  </a:lnTo>
                  <a:lnTo>
                    <a:pt x="1151" y="516"/>
                  </a:lnTo>
                  <a:lnTo>
                    <a:pt x="1126" y="550"/>
                  </a:lnTo>
                  <a:lnTo>
                    <a:pt x="1099" y="581"/>
                  </a:lnTo>
                  <a:lnTo>
                    <a:pt x="1071" y="611"/>
                  </a:lnTo>
                  <a:lnTo>
                    <a:pt x="1043" y="641"/>
                  </a:lnTo>
                  <a:lnTo>
                    <a:pt x="1013" y="669"/>
                  </a:lnTo>
                  <a:lnTo>
                    <a:pt x="979" y="695"/>
                  </a:lnTo>
                  <a:lnTo>
                    <a:pt x="947" y="719"/>
                  </a:lnTo>
                  <a:lnTo>
                    <a:pt x="912" y="744"/>
                  </a:lnTo>
                  <a:lnTo>
                    <a:pt x="877" y="766"/>
                  </a:lnTo>
                  <a:lnTo>
                    <a:pt x="841" y="788"/>
                  </a:lnTo>
                  <a:lnTo>
                    <a:pt x="804" y="807"/>
                  </a:lnTo>
                  <a:lnTo>
                    <a:pt x="765" y="826"/>
                  </a:lnTo>
                  <a:lnTo>
                    <a:pt x="724" y="842"/>
                  </a:lnTo>
                  <a:lnTo>
                    <a:pt x="683" y="857"/>
                  </a:lnTo>
                  <a:lnTo>
                    <a:pt x="640" y="870"/>
                  </a:lnTo>
                  <a:lnTo>
                    <a:pt x="597" y="882"/>
                  </a:lnTo>
                  <a:lnTo>
                    <a:pt x="552" y="891"/>
                  </a:lnTo>
                  <a:lnTo>
                    <a:pt x="508" y="900"/>
                  </a:lnTo>
                  <a:lnTo>
                    <a:pt x="461" y="906"/>
                  </a:lnTo>
                  <a:lnTo>
                    <a:pt x="461" y="906"/>
                  </a:lnTo>
                  <a:lnTo>
                    <a:pt x="403" y="911"/>
                  </a:lnTo>
                  <a:lnTo>
                    <a:pt x="362" y="913"/>
                  </a:lnTo>
                  <a:lnTo>
                    <a:pt x="362" y="913"/>
                  </a:lnTo>
                  <a:lnTo>
                    <a:pt x="355" y="917"/>
                  </a:lnTo>
                  <a:lnTo>
                    <a:pt x="345" y="924"/>
                  </a:lnTo>
                  <a:lnTo>
                    <a:pt x="319" y="947"/>
                  </a:lnTo>
                  <a:lnTo>
                    <a:pt x="269" y="997"/>
                  </a:lnTo>
                  <a:lnTo>
                    <a:pt x="269" y="997"/>
                  </a:lnTo>
                  <a:lnTo>
                    <a:pt x="133" y="1131"/>
                  </a:lnTo>
                  <a:lnTo>
                    <a:pt x="0" y="1262"/>
                  </a:lnTo>
                  <a:lnTo>
                    <a:pt x="0" y="1262"/>
                  </a:lnTo>
                  <a:lnTo>
                    <a:pt x="45" y="1310"/>
                  </a:lnTo>
                  <a:lnTo>
                    <a:pt x="90" y="1359"/>
                  </a:lnTo>
                  <a:lnTo>
                    <a:pt x="183" y="1454"/>
                  </a:lnTo>
                  <a:lnTo>
                    <a:pt x="278" y="1549"/>
                  </a:lnTo>
                  <a:lnTo>
                    <a:pt x="368" y="1644"/>
                  </a:lnTo>
                  <a:lnTo>
                    <a:pt x="412" y="1644"/>
                  </a:lnTo>
                  <a:close/>
                </a:path>
              </a:pathLst>
            </a:custGeom>
            <a:solidFill>
              <a:schemeClr val="accent3">
                <a:lumMod val="40000"/>
                <a:lumOff val="60000"/>
              </a:schemeClr>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sp>
          <p:nvSpPr>
            <p:cNvPr id="10" name="Freeform 8">
              <a:hlinkClick r:id="rId6" action="ppaction://hlinksldjump"/>
            </p:cNvPr>
            <p:cNvSpPr>
              <a:spLocks/>
            </p:cNvSpPr>
            <p:nvPr/>
          </p:nvSpPr>
          <p:spPr bwMode="auto">
            <a:xfrm>
              <a:off x="5675313" y="1201647"/>
              <a:ext cx="2619375" cy="3300412"/>
            </a:xfrm>
            <a:custGeom>
              <a:avLst/>
              <a:gdLst>
                <a:gd name="T0" fmla="*/ 1650 w 1650"/>
                <a:gd name="T1" fmla="*/ 1667 h 2079"/>
                <a:gd name="T2" fmla="*/ 1631 w 1650"/>
                <a:gd name="T3" fmla="*/ 1480 h 2079"/>
                <a:gd name="T4" fmla="*/ 1598 w 1650"/>
                <a:gd name="T5" fmla="*/ 1307 h 2079"/>
                <a:gd name="T6" fmla="*/ 1551 w 1650"/>
                <a:gd name="T7" fmla="*/ 1147 h 2079"/>
                <a:gd name="T8" fmla="*/ 1492 w 1650"/>
                <a:gd name="T9" fmla="*/ 997 h 2079"/>
                <a:gd name="T10" fmla="*/ 1421 w 1650"/>
                <a:gd name="T11" fmla="*/ 861 h 2079"/>
                <a:gd name="T12" fmla="*/ 1341 w 1650"/>
                <a:gd name="T13" fmla="*/ 735 h 2079"/>
                <a:gd name="T14" fmla="*/ 1249 w 1650"/>
                <a:gd name="T15" fmla="*/ 617 h 2079"/>
                <a:gd name="T16" fmla="*/ 1148 w 1650"/>
                <a:gd name="T17" fmla="*/ 509 h 2079"/>
                <a:gd name="T18" fmla="*/ 1096 w 1650"/>
                <a:gd name="T19" fmla="*/ 459 h 2079"/>
                <a:gd name="T20" fmla="*/ 984 w 1650"/>
                <a:gd name="T21" fmla="*/ 362 h 2079"/>
                <a:gd name="T22" fmla="*/ 863 w 1650"/>
                <a:gd name="T23" fmla="*/ 276 h 2079"/>
                <a:gd name="T24" fmla="*/ 731 w 1650"/>
                <a:gd name="T25" fmla="*/ 198 h 2079"/>
                <a:gd name="T26" fmla="*/ 589 w 1650"/>
                <a:gd name="T27" fmla="*/ 130 h 2079"/>
                <a:gd name="T28" fmla="*/ 436 w 1650"/>
                <a:gd name="T29" fmla="*/ 76 h 2079"/>
                <a:gd name="T30" fmla="*/ 270 w 1650"/>
                <a:gd name="T31" fmla="*/ 35 h 2079"/>
                <a:gd name="T32" fmla="*/ 93 w 1650"/>
                <a:gd name="T33" fmla="*/ 7 h 2079"/>
                <a:gd name="T34" fmla="*/ 0 w 1650"/>
                <a:gd name="T35" fmla="*/ 0 h 2079"/>
                <a:gd name="T36" fmla="*/ 21 w 1650"/>
                <a:gd name="T37" fmla="*/ 22 h 2079"/>
                <a:gd name="T38" fmla="*/ 278 w 1650"/>
                <a:gd name="T39" fmla="*/ 291 h 2079"/>
                <a:gd name="T40" fmla="*/ 364 w 1650"/>
                <a:gd name="T41" fmla="*/ 377 h 2079"/>
                <a:gd name="T42" fmla="*/ 276 w 1650"/>
                <a:gd name="T43" fmla="*/ 468 h 2079"/>
                <a:gd name="T44" fmla="*/ 95 w 1650"/>
                <a:gd name="T45" fmla="*/ 645 h 2079"/>
                <a:gd name="T46" fmla="*/ 8 w 1650"/>
                <a:gd name="T47" fmla="*/ 735 h 2079"/>
                <a:gd name="T48" fmla="*/ 60 w 1650"/>
                <a:gd name="T49" fmla="*/ 740 h 2079"/>
                <a:gd name="T50" fmla="*/ 159 w 1650"/>
                <a:gd name="T51" fmla="*/ 757 h 2079"/>
                <a:gd name="T52" fmla="*/ 252 w 1650"/>
                <a:gd name="T53" fmla="*/ 785 h 2079"/>
                <a:gd name="T54" fmla="*/ 339 w 1650"/>
                <a:gd name="T55" fmla="*/ 818 h 2079"/>
                <a:gd name="T56" fmla="*/ 420 w 1650"/>
                <a:gd name="T57" fmla="*/ 861 h 2079"/>
                <a:gd name="T58" fmla="*/ 494 w 1650"/>
                <a:gd name="T59" fmla="*/ 908 h 2079"/>
                <a:gd name="T60" fmla="*/ 563 w 1650"/>
                <a:gd name="T61" fmla="*/ 962 h 2079"/>
                <a:gd name="T62" fmla="*/ 625 w 1650"/>
                <a:gd name="T63" fmla="*/ 1018 h 2079"/>
                <a:gd name="T64" fmla="*/ 653 w 1650"/>
                <a:gd name="T65" fmla="*/ 1048 h 2079"/>
                <a:gd name="T66" fmla="*/ 707 w 1650"/>
                <a:gd name="T67" fmla="*/ 1111 h 2079"/>
                <a:gd name="T68" fmla="*/ 755 w 1650"/>
                <a:gd name="T69" fmla="*/ 1178 h 2079"/>
                <a:gd name="T70" fmla="*/ 798 w 1650"/>
                <a:gd name="T71" fmla="*/ 1249 h 2079"/>
                <a:gd name="T72" fmla="*/ 835 w 1650"/>
                <a:gd name="T73" fmla="*/ 1325 h 2079"/>
                <a:gd name="T74" fmla="*/ 867 w 1650"/>
                <a:gd name="T75" fmla="*/ 1404 h 2079"/>
                <a:gd name="T76" fmla="*/ 891 w 1650"/>
                <a:gd name="T77" fmla="*/ 1488 h 2079"/>
                <a:gd name="T78" fmla="*/ 908 w 1650"/>
                <a:gd name="T79" fmla="*/ 1573 h 2079"/>
                <a:gd name="T80" fmla="*/ 917 w 1650"/>
                <a:gd name="T81" fmla="*/ 1663 h 2079"/>
                <a:gd name="T82" fmla="*/ 917 w 1650"/>
                <a:gd name="T83" fmla="*/ 1689 h 2079"/>
                <a:gd name="T84" fmla="*/ 919 w 1650"/>
                <a:gd name="T85" fmla="*/ 1715 h 2079"/>
                <a:gd name="T86" fmla="*/ 929 w 1650"/>
                <a:gd name="T87" fmla="*/ 1730 h 2079"/>
                <a:gd name="T88" fmla="*/ 1003 w 1650"/>
                <a:gd name="T89" fmla="*/ 1806 h 2079"/>
                <a:gd name="T90" fmla="*/ 1070 w 1650"/>
                <a:gd name="T91" fmla="*/ 1874 h 2079"/>
                <a:gd name="T92" fmla="*/ 1203 w 1650"/>
                <a:gd name="T93" fmla="*/ 2013 h 2079"/>
                <a:gd name="T94" fmla="*/ 1270 w 1650"/>
                <a:gd name="T95" fmla="*/ 2079 h 2079"/>
                <a:gd name="T96" fmla="*/ 1462 w 1650"/>
                <a:gd name="T97" fmla="*/ 1896 h 2079"/>
                <a:gd name="T98" fmla="*/ 1650 w 1650"/>
                <a:gd name="T99" fmla="*/ 1711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0" h="2079">
                  <a:moveTo>
                    <a:pt x="1650" y="1667"/>
                  </a:moveTo>
                  <a:lnTo>
                    <a:pt x="1650" y="1667"/>
                  </a:lnTo>
                  <a:lnTo>
                    <a:pt x="1643" y="1572"/>
                  </a:lnTo>
                  <a:lnTo>
                    <a:pt x="1631" y="1480"/>
                  </a:lnTo>
                  <a:lnTo>
                    <a:pt x="1616" y="1393"/>
                  </a:lnTo>
                  <a:lnTo>
                    <a:pt x="1598" y="1307"/>
                  </a:lnTo>
                  <a:lnTo>
                    <a:pt x="1575" y="1225"/>
                  </a:lnTo>
                  <a:lnTo>
                    <a:pt x="1551" y="1147"/>
                  </a:lnTo>
                  <a:lnTo>
                    <a:pt x="1523" y="1072"/>
                  </a:lnTo>
                  <a:lnTo>
                    <a:pt x="1492" y="997"/>
                  </a:lnTo>
                  <a:lnTo>
                    <a:pt x="1458" y="928"/>
                  </a:lnTo>
                  <a:lnTo>
                    <a:pt x="1421" y="861"/>
                  </a:lnTo>
                  <a:lnTo>
                    <a:pt x="1382" y="796"/>
                  </a:lnTo>
                  <a:lnTo>
                    <a:pt x="1341" y="735"/>
                  </a:lnTo>
                  <a:lnTo>
                    <a:pt x="1296" y="675"/>
                  </a:lnTo>
                  <a:lnTo>
                    <a:pt x="1249" y="617"/>
                  </a:lnTo>
                  <a:lnTo>
                    <a:pt x="1201" y="561"/>
                  </a:lnTo>
                  <a:lnTo>
                    <a:pt x="1148" y="509"/>
                  </a:lnTo>
                  <a:lnTo>
                    <a:pt x="1148" y="509"/>
                  </a:lnTo>
                  <a:lnTo>
                    <a:pt x="1096" y="459"/>
                  </a:lnTo>
                  <a:lnTo>
                    <a:pt x="1042" y="410"/>
                  </a:lnTo>
                  <a:lnTo>
                    <a:pt x="984" y="362"/>
                  </a:lnTo>
                  <a:lnTo>
                    <a:pt x="925" y="317"/>
                  </a:lnTo>
                  <a:lnTo>
                    <a:pt x="863" y="276"/>
                  </a:lnTo>
                  <a:lnTo>
                    <a:pt x="798" y="235"/>
                  </a:lnTo>
                  <a:lnTo>
                    <a:pt x="731" y="198"/>
                  </a:lnTo>
                  <a:lnTo>
                    <a:pt x="662" y="162"/>
                  </a:lnTo>
                  <a:lnTo>
                    <a:pt x="589" y="130"/>
                  </a:lnTo>
                  <a:lnTo>
                    <a:pt x="513" y="103"/>
                  </a:lnTo>
                  <a:lnTo>
                    <a:pt x="436" y="76"/>
                  </a:lnTo>
                  <a:lnTo>
                    <a:pt x="354" y="54"/>
                  </a:lnTo>
                  <a:lnTo>
                    <a:pt x="270" y="35"/>
                  </a:lnTo>
                  <a:lnTo>
                    <a:pt x="183" y="19"/>
                  </a:lnTo>
                  <a:lnTo>
                    <a:pt x="93" y="7"/>
                  </a:lnTo>
                  <a:lnTo>
                    <a:pt x="0" y="0"/>
                  </a:lnTo>
                  <a:lnTo>
                    <a:pt x="0" y="0"/>
                  </a:lnTo>
                  <a:lnTo>
                    <a:pt x="21" y="22"/>
                  </a:lnTo>
                  <a:lnTo>
                    <a:pt x="21" y="22"/>
                  </a:lnTo>
                  <a:lnTo>
                    <a:pt x="190" y="199"/>
                  </a:lnTo>
                  <a:lnTo>
                    <a:pt x="278" y="291"/>
                  </a:lnTo>
                  <a:lnTo>
                    <a:pt x="364" y="377"/>
                  </a:lnTo>
                  <a:lnTo>
                    <a:pt x="364" y="377"/>
                  </a:lnTo>
                  <a:lnTo>
                    <a:pt x="321" y="423"/>
                  </a:lnTo>
                  <a:lnTo>
                    <a:pt x="276" y="468"/>
                  </a:lnTo>
                  <a:lnTo>
                    <a:pt x="187" y="557"/>
                  </a:lnTo>
                  <a:lnTo>
                    <a:pt x="95" y="645"/>
                  </a:lnTo>
                  <a:lnTo>
                    <a:pt x="52" y="688"/>
                  </a:lnTo>
                  <a:lnTo>
                    <a:pt x="8" y="735"/>
                  </a:lnTo>
                  <a:lnTo>
                    <a:pt x="8" y="735"/>
                  </a:lnTo>
                  <a:lnTo>
                    <a:pt x="60" y="740"/>
                  </a:lnTo>
                  <a:lnTo>
                    <a:pt x="110" y="748"/>
                  </a:lnTo>
                  <a:lnTo>
                    <a:pt x="159" y="757"/>
                  </a:lnTo>
                  <a:lnTo>
                    <a:pt x="205" y="770"/>
                  </a:lnTo>
                  <a:lnTo>
                    <a:pt x="252" y="785"/>
                  </a:lnTo>
                  <a:lnTo>
                    <a:pt x="297" y="802"/>
                  </a:lnTo>
                  <a:lnTo>
                    <a:pt x="339" y="818"/>
                  </a:lnTo>
                  <a:lnTo>
                    <a:pt x="380" y="839"/>
                  </a:lnTo>
                  <a:lnTo>
                    <a:pt x="420" y="861"/>
                  </a:lnTo>
                  <a:lnTo>
                    <a:pt x="457" y="884"/>
                  </a:lnTo>
                  <a:lnTo>
                    <a:pt x="494" y="908"/>
                  </a:lnTo>
                  <a:lnTo>
                    <a:pt x="530" y="934"/>
                  </a:lnTo>
                  <a:lnTo>
                    <a:pt x="563" y="962"/>
                  </a:lnTo>
                  <a:lnTo>
                    <a:pt x="595" y="990"/>
                  </a:lnTo>
                  <a:lnTo>
                    <a:pt x="625" y="1018"/>
                  </a:lnTo>
                  <a:lnTo>
                    <a:pt x="653" y="1048"/>
                  </a:lnTo>
                  <a:lnTo>
                    <a:pt x="653" y="1048"/>
                  </a:lnTo>
                  <a:lnTo>
                    <a:pt x="681" y="1079"/>
                  </a:lnTo>
                  <a:lnTo>
                    <a:pt x="707" y="1111"/>
                  </a:lnTo>
                  <a:lnTo>
                    <a:pt x="731" y="1145"/>
                  </a:lnTo>
                  <a:lnTo>
                    <a:pt x="755" y="1178"/>
                  </a:lnTo>
                  <a:lnTo>
                    <a:pt x="777" y="1214"/>
                  </a:lnTo>
                  <a:lnTo>
                    <a:pt x="798" y="1249"/>
                  </a:lnTo>
                  <a:lnTo>
                    <a:pt x="819" y="1286"/>
                  </a:lnTo>
                  <a:lnTo>
                    <a:pt x="835" y="1325"/>
                  </a:lnTo>
                  <a:lnTo>
                    <a:pt x="852" y="1365"/>
                  </a:lnTo>
                  <a:lnTo>
                    <a:pt x="867" y="1404"/>
                  </a:lnTo>
                  <a:lnTo>
                    <a:pt x="880" y="1445"/>
                  </a:lnTo>
                  <a:lnTo>
                    <a:pt x="891" y="1488"/>
                  </a:lnTo>
                  <a:lnTo>
                    <a:pt x="901" y="1531"/>
                  </a:lnTo>
                  <a:lnTo>
                    <a:pt x="908" y="1573"/>
                  </a:lnTo>
                  <a:lnTo>
                    <a:pt x="914" y="1618"/>
                  </a:lnTo>
                  <a:lnTo>
                    <a:pt x="917" y="1663"/>
                  </a:lnTo>
                  <a:lnTo>
                    <a:pt x="917" y="1663"/>
                  </a:lnTo>
                  <a:lnTo>
                    <a:pt x="917" y="1689"/>
                  </a:lnTo>
                  <a:lnTo>
                    <a:pt x="919" y="1715"/>
                  </a:lnTo>
                  <a:lnTo>
                    <a:pt x="919" y="1715"/>
                  </a:lnTo>
                  <a:lnTo>
                    <a:pt x="921" y="1721"/>
                  </a:lnTo>
                  <a:lnTo>
                    <a:pt x="929" y="1730"/>
                  </a:lnTo>
                  <a:lnTo>
                    <a:pt x="953" y="1756"/>
                  </a:lnTo>
                  <a:lnTo>
                    <a:pt x="1003" y="1806"/>
                  </a:lnTo>
                  <a:lnTo>
                    <a:pt x="1003" y="1806"/>
                  </a:lnTo>
                  <a:lnTo>
                    <a:pt x="1070" y="1874"/>
                  </a:lnTo>
                  <a:lnTo>
                    <a:pt x="1137" y="1944"/>
                  </a:lnTo>
                  <a:lnTo>
                    <a:pt x="1203" y="2013"/>
                  </a:lnTo>
                  <a:lnTo>
                    <a:pt x="1270" y="2079"/>
                  </a:lnTo>
                  <a:lnTo>
                    <a:pt x="1270" y="2079"/>
                  </a:lnTo>
                  <a:lnTo>
                    <a:pt x="1367" y="1989"/>
                  </a:lnTo>
                  <a:lnTo>
                    <a:pt x="1462" y="1896"/>
                  </a:lnTo>
                  <a:lnTo>
                    <a:pt x="1557" y="1803"/>
                  </a:lnTo>
                  <a:lnTo>
                    <a:pt x="1650" y="1711"/>
                  </a:lnTo>
                  <a:lnTo>
                    <a:pt x="1650" y="1667"/>
                  </a:lnTo>
                  <a:close/>
                </a:path>
              </a:pathLst>
            </a:custGeom>
            <a:solidFill>
              <a:schemeClr val="bg2"/>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grpSp>
      <p:sp>
        <p:nvSpPr>
          <p:cNvPr id="6" name="Title 5"/>
          <p:cNvSpPr>
            <a:spLocks noGrp="1"/>
          </p:cNvSpPr>
          <p:nvPr>
            <p:ph type="ctrTitle"/>
          </p:nvPr>
        </p:nvSpPr>
        <p:spPr>
          <a:xfrm>
            <a:off x="1600200" y="-304800"/>
            <a:ext cx="8382000" cy="1470025"/>
          </a:xfrm>
        </p:spPr>
        <p:txBody>
          <a:bodyPr>
            <a:normAutofit/>
          </a:bodyPr>
          <a:lstStyle/>
          <a:p>
            <a:pPr algn="l"/>
            <a:r>
              <a:rPr lang="en-US" dirty="0"/>
              <a:t>Develop Proposal Narrative</a:t>
            </a:r>
          </a:p>
        </p:txBody>
      </p:sp>
      <p:sp>
        <p:nvSpPr>
          <p:cNvPr id="8" name="Green Content Placeholder 7"/>
          <p:cNvSpPr>
            <a:spLocks noGrp="1"/>
          </p:cNvSpPr>
          <p:nvPr>
            <p:ph type="subTitle" idx="1"/>
          </p:nvPr>
        </p:nvSpPr>
        <p:spPr>
          <a:xfrm>
            <a:off x="1752600" y="871424"/>
            <a:ext cx="8305800" cy="576377"/>
          </a:xfrm>
        </p:spPr>
        <p:txBody>
          <a:bodyPr>
            <a:normAutofit/>
          </a:bodyPr>
          <a:lstStyle/>
          <a:p>
            <a:r>
              <a:rPr lang="en-US" sz="2400" dirty="0">
                <a:solidFill>
                  <a:schemeClr val="tx1">
                    <a:lumMod val="95000"/>
                    <a:lumOff val="5000"/>
                  </a:schemeClr>
                </a:solidFill>
              </a:rPr>
              <a:t>Typical Sections in the proposal narrative include the following:</a:t>
            </a:r>
          </a:p>
        </p:txBody>
      </p:sp>
      <p:pic>
        <p:nvPicPr>
          <p:cNvPr id="22" name="stick figur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600200" y="1928950"/>
            <a:ext cx="3455263" cy="4573603"/>
          </a:xfrm>
          <a:prstGeom prst="rect">
            <a:avLst/>
          </a:prstGeom>
        </p:spPr>
      </p:pic>
      <p:sp>
        <p:nvSpPr>
          <p:cNvPr id="24" name="orange text">
            <a:hlinkClick r:id="rId5" action="ppaction://hlinksldjump"/>
          </p:cNvPr>
          <p:cNvSpPr txBox="1"/>
          <p:nvPr/>
        </p:nvSpPr>
        <p:spPr>
          <a:xfrm rot="20150578">
            <a:off x="4375722" y="2020083"/>
            <a:ext cx="2895600" cy="461665"/>
          </a:xfrm>
          <a:prstGeom prst="rect">
            <a:avLst/>
          </a:prstGeom>
          <a:noFill/>
        </p:spPr>
        <p:txBody>
          <a:bodyPr wrap="square" rtlCol="0">
            <a:spAutoFit/>
          </a:bodyPr>
          <a:lstStyle/>
          <a:p>
            <a:pPr algn="ctr"/>
            <a:r>
              <a:rPr lang="en-US" sz="2400" b="1" dirty="0"/>
              <a:t>Project Summary</a:t>
            </a:r>
          </a:p>
        </p:txBody>
      </p:sp>
      <p:sp>
        <p:nvSpPr>
          <p:cNvPr id="25" name="gray TextBox 24">
            <a:hlinkClick r:id="rId3" action="ppaction://hlinksldjump"/>
          </p:cNvPr>
          <p:cNvSpPr txBox="1"/>
          <p:nvPr/>
        </p:nvSpPr>
        <p:spPr>
          <a:xfrm rot="2420801">
            <a:off x="7448767" y="2466182"/>
            <a:ext cx="2895600" cy="461665"/>
          </a:xfrm>
          <a:prstGeom prst="rect">
            <a:avLst/>
          </a:prstGeom>
          <a:noFill/>
        </p:spPr>
        <p:txBody>
          <a:bodyPr wrap="square" rtlCol="0">
            <a:spAutoFit/>
          </a:bodyPr>
          <a:lstStyle/>
          <a:p>
            <a:pPr algn="ctr"/>
            <a:r>
              <a:rPr lang="en-US" sz="2400" b="1" dirty="0"/>
              <a:t>Project Description</a:t>
            </a:r>
          </a:p>
        </p:txBody>
      </p:sp>
      <p:sp>
        <p:nvSpPr>
          <p:cNvPr id="26" name="green TextBox 25">
            <a:hlinkClick r:id="rId6" action="ppaction://hlinksldjump"/>
          </p:cNvPr>
          <p:cNvSpPr txBox="1"/>
          <p:nvPr/>
        </p:nvSpPr>
        <p:spPr>
          <a:xfrm rot="2934726">
            <a:off x="3903561" y="4312269"/>
            <a:ext cx="2895600" cy="461665"/>
          </a:xfrm>
          <a:prstGeom prst="rect">
            <a:avLst/>
          </a:prstGeom>
          <a:noFill/>
        </p:spPr>
        <p:txBody>
          <a:bodyPr wrap="square" rtlCol="0">
            <a:spAutoFit/>
          </a:bodyPr>
          <a:lstStyle/>
          <a:p>
            <a:pPr algn="ctr"/>
            <a:r>
              <a:rPr lang="en-US" sz="2400" b="1" dirty="0"/>
              <a:t>Project Personnel</a:t>
            </a:r>
          </a:p>
        </p:txBody>
      </p:sp>
      <p:sp>
        <p:nvSpPr>
          <p:cNvPr id="20" name="green TextBox 25">
            <a:hlinkClick r:id="rId4" action="ppaction://hlinksldjump"/>
          </p:cNvPr>
          <p:cNvSpPr txBox="1"/>
          <p:nvPr/>
        </p:nvSpPr>
        <p:spPr>
          <a:xfrm rot="20078859">
            <a:off x="6873840" y="4718981"/>
            <a:ext cx="2895600" cy="461665"/>
          </a:xfrm>
          <a:prstGeom prst="rect">
            <a:avLst/>
          </a:prstGeom>
          <a:noFill/>
        </p:spPr>
        <p:txBody>
          <a:bodyPr wrap="square" rtlCol="0">
            <a:spAutoFit/>
          </a:bodyPr>
          <a:lstStyle/>
          <a:p>
            <a:pPr algn="ctr"/>
            <a:r>
              <a:rPr lang="en-US" sz="2400" b="1" dirty="0"/>
              <a:t>Budget justification</a:t>
            </a:r>
          </a:p>
        </p:txBody>
      </p:sp>
      <p:pic>
        <p:nvPicPr>
          <p:cNvPr id="18" name="Picture 1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22609" y="0"/>
            <a:ext cx="369391" cy="354482"/>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55859">
            <a:off x="2598896" y="2000916"/>
            <a:ext cx="1338495" cy="1006548"/>
          </a:xfrm>
          <a:prstGeom prst="rect">
            <a:avLst/>
          </a:prstGeom>
        </p:spPr>
      </p:pic>
    </p:spTree>
    <p:extLst>
      <p:ext uri="{BB962C8B-B14F-4D97-AF65-F5344CB8AC3E}">
        <p14:creationId xmlns:p14="http://schemas.microsoft.com/office/powerpoint/2010/main" val="2479874277"/>
      </p:ext>
    </p:extLst>
  </p:cSld>
  <p:clrMapOvr>
    <a:masterClrMapping/>
  </p:clrMapOvr>
</p:sld>
</file>

<file path=ppt/theme/theme1.xml><?xml version="1.0" encoding="utf-8"?>
<a:theme xmlns:a="http://schemas.openxmlformats.org/drawingml/2006/main" name="Navigate_Timeline">
  <a:themeElements>
    <a:clrScheme name="simple_arrow_design">
      <a:dk1>
        <a:srgbClr val="000000"/>
      </a:dk1>
      <a:lt1>
        <a:srgbClr val="FFFFFF"/>
      </a:lt1>
      <a:dk2>
        <a:srgbClr val="E2380A"/>
      </a:dk2>
      <a:lt2>
        <a:srgbClr val="F0F3FB"/>
      </a:lt2>
      <a:accent1>
        <a:srgbClr val="4B4959"/>
      </a:accent1>
      <a:accent2>
        <a:srgbClr val="595249"/>
      </a:accent2>
      <a:accent3>
        <a:srgbClr val="7F7F7F"/>
      </a:accent3>
      <a:accent4>
        <a:srgbClr val="49594A"/>
      </a:accent4>
      <a:accent5>
        <a:srgbClr val="E87630"/>
      </a:accent5>
      <a:accent6>
        <a:srgbClr val="484B59"/>
      </a:accent6>
      <a:hlink>
        <a:srgbClr val="657C95"/>
      </a:hlink>
      <a:folHlink>
        <a:srgbClr val="D8DBE4"/>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ptA604.tmp">
  <a:themeElements>
    <a:clrScheme name="Custom 1">
      <a:dk1>
        <a:srgbClr val="707070"/>
      </a:dk1>
      <a:lt1>
        <a:sysClr val="window" lastClr="FFFFFF"/>
      </a:lt1>
      <a:dk2>
        <a:srgbClr val="F7F7F9"/>
      </a:dk2>
      <a:lt2>
        <a:srgbClr val="EEECE1"/>
      </a:lt2>
      <a:accent1>
        <a:srgbClr val="225378"/>
      </a:accent1>
      <a:accent2>
        <a:srgbClr val="1695A3"/>
      </a:accent2>
      <a:accent3>
        <a:srgbClr val="ACF0F2"/>
      </a:accent3>
      <a:accent4>
        <a:srgbClr val="F3FFE2"/>
      </a:accent4>
      <a:accent5>
        <a:srgbClr val="EB7F00"/>
      </a:accent5>
      <a:accent6>
        <a:srgbClr val="8E28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puzzle">
      <a:dk1>
        <a:sysClr val="windowText" lastClr="000000"/>
      </a:dk1>
      <a:lt1>
        <a:sysClr val="window" lastClr="FFFFFF"/>
      </a:lt1>
      <a:dk2>
        <a:srgbClr val="0D1081"/>
      </a:dk2>
      <a:lt2>
        <a:srgbClr val="A8DA2A"/>
      </a:lt2>
      <a:accent1>
        <a:srgbClr val="FFC111"/>
      </a:accent1>
      <a:accent2>
        <a:srgbClr val="BC0000"/>
      </a:accent2>
      <a:accent3>
        <a:srgbClr val="D7CA95"/>
      </a:accent3>
      <a:accent4>
        <a:srgbClr val="FF5C01"/>
      </a:accent4>
      <a:accent5>
        <a:srgbClr val="078697"/>
      </a:accent5>
      <a:accent6>
        <a:srgbClr val="003399"/>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Office Theme">
  <a:themeElements>
    <a:clrScheme name="pyraminds">
      <a:dk1>
        <a:srgbClr val="000000"/>
      </a:dk1>
      <a:lt1>
        <a:srgbClr val="FFFFFF"/>
      </a:lt1>
      <a:dk2>
        <a:srgbClr val="44546A"/>
      </a:dk2>
      <a:lt2>
        <a:srgbClr val="E7E6E6"/>
      </a:lt2>
      <a:accent1>
        <a:srgbClr val="0096FF"/>
      </a:accent1>
      <a:accent2>
        <a:srgbClr val="FF2600"/>
      </a:accent2>
      <a:accent3>
        <a:srgbClr val="FF9300"/>
      </a:accent3>
      <a:accent4>
        <a:srgbClr val="92D050"/>
      </a:accent4>
      <a:accent5>
        <a:srgbClr val="8DA5D4"/>
      </a:accent5>
      <a:accent6>
        <a:srgbClr val="94209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B948.tmp">
  <a:themeElements>
    <a:clrScheme name="puzzle">
      <a:dk1>
        <a:sysClr val="windowText" lastClr="000000"/>
      </a:dk1>
      <a:lt1>
        <a:sysClr val="window" lastClr="FFFFFF"/>
      </a:lt1>
      <a:dk2>
        <a:srgbClr val="0D1081"/>
      </a:dk2>
      <a:lt2>
        <a:srgbClr val="A8DA2A"/>
      </a:lt2>
      <a:accent1>
        <a:srgbClr val="FFC111"/>
      </a:accent1>
      <a:accent2>
        <a:srgbClr val="BC0000"/>
      </a:accent2>
      <a:accent3>
        <a:srgbClr val="D7CA95"/>
      </a:accent3>
      <a:accent4>
        <a:srgbClr val="FF5C01"/>
      </a:accent4>
      <a:accent5>
        <a:srgbClr val="078697"/>
      </a:accent5>
      <a:accent6>
        <a:srgbClr val="003399"/>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72BA.tmp">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7271.tmp">
  <a:themeElements>
    <a:clrScheme name="puzzle">
      <a:dk1>
        <a:sysClr val="windowText" lastClr="000000"/>
      </a:dk1>
      <a:lt1>
        <a:sysClr val="window" lastClr="FFFFFF"/>
      </a:lt1>
      <a:dk2>
        <a:srgbClr val="0D1081"/>
      </a:dk2>
      <a:lt2>
        <a:srgbClr val="A8DA2A"/>
      </a:lt2>
      <a:accent1>
        <a:srgbClr val="FFC111"/>
      </a:accent1>
      <a:accent2>
        <a:srgbClr val="BC0000"/>
      </a:accent2>
      <a:accent3>
        <a:srgbClr val="D7CA95"/>
      </a:accent3>
      <a:accent4>
        <a:srgbClr val="FF5C01"/>
      </a:accent4>
      <a:accent5>
        <a:srgbClr val="078697"/>
      </a:accent5>
      <a:accent6>
        <a:srgbClr val="003399"/>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pt66F1.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ptCC8D.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pt92EA.tmp">
  <a:themeElements>
    <a:clrScheme name="Custom 3">
      <a:dk1>
        <a:srgbClr val="000E3D"/>
      </a:dk1>
      <a:lt1>
        <a:srgbClr val="FFFFFF"/>
      </a:lt1>
      <a:dk2>
        <a:srgbClr val="4E73A4"/>
      </a:dk2>
      <a:lt2>
        <a:srgbClr val="EEE6C5"/>
      </a:lt2>
      <a:accent1>
        <a:srgbClr val="78A9CF"/>
      </a:accent1>
      <a:accent2>
        <a:srgbClr val="71903D"/>
      </a:accent2>
      <a:accent3>
        <a:srgbClr val="BAE36D"/>
      </a:accent3>
      <a:accent4>
        <a:srgbClr val="8BA226"/>
      </a:accent4>
      <a:accent5>
        <a:srgbClr val="352515"/>
      </a:accent5>
      <a:accent6>
        <a:srgbClr val="F7C91C"/>
      </a:accent6>
      <a:hlink>
        <a:srgbClr val="4F91FF"/>
      </a:hlink>
      <a:folHlink>
        <a:srgbClr val="0300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pt7FD9.tmp">
  <a:themeElements>
    <a:clrScheme name="Custom 1">
      <a:dk1>
        <a:srgbClr val="707070"/>
      </a:dk1>
      <a:lt1>
        <a:sysClr val="window" lastClr="FFFFFF"/>
      </a:lt1>
      <a:dk2>
        <a:srgbClr val="F7F7F9"/>
      </a:dk2>
      <a:lt2>
        <a:srgbClr val="EEECE1"/>
      </a:lt2>
      <a:accent1>
        <a:srgbClr val="225378"/>
      </a:accent1>
      <a:accent2>
        <a:srgbClr val="1695A3"/>
      </a:accent2>
      <a:accent3>
        <a:srgbClr val="ACF0F2"/>
      </a:accent3>
      <a:accent4>
        <a:srgbClr val="F3FFE2"/>
      </a:accent4>
      <a:accent5>
        <a:srgbClr val="EB7F00"/>
      </a:accent5>
      <a:accent6>
        <a:srgbClr val="8E28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ptC0DB.tmp">
  <a:themeElements>
    <a:clrScheme name="Custom 2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69854</TotalTime>
  <Words>1347</Words>
  <Application>Microsoft Office PowerPoint</Application>
  <PresentationFormat>Widescreen</PresentationFormat>
  <Paragraphs>195</Paragraphs>
  <Slides>14</Slides>
  <Notes>14</Notes>
  <HiddenSlides>0</HiddenSlides>
  <MMClips>0</MMClips>
  <ScaleCrop>false</ScaleCrop>
  <HeadingPairs>
    <vt:vector size="8" baseType="variant">
      <vt:variant>
        <vt:lpstr>Fonts Used</vt:lpstr>
      </vt:variant>
      <vt:variant>
        <vt:i4>7</vt:i4>
      </vt:variant>
      <vt:variant>
        <vt:lpstr>Theme</vt:lpstr>
      </vt:variant>
      <vt:variant>
        <vt:i4>13</vt:i4>
      </vt:variant>
      <vt:variant>
        <vt:lpstr>Slide Titles</vt:lpstr>
      </vt:variant>
      <vt:variant>
        <vt:i4>14</vt:i4>
      </vt:variant>
      <vt:variant>
        <vt:lpstr>Custom Shows</vt:lpstr>
      </vt:variant>
      <vt:variant>
        <vt:i4>2</vt:i4>
      </vt:variant>
    </vt:vector>
  </HeadingPairs>
  <TitlesOfParts>
    <vt:vector size="36" baseType="lpstr">
      <vt:lpstr>Arial</vt:lpstr>
      <vt:lpstr>Calibri</vt:lpstr>
      <vt:lpstr>Calibri Light</vt:lpstr>
      <vt:lpstr>Franklin Gothic Book</vt:lpstr>
      <vt:lpstr>Franklin Gothic Medium</vt:lpstr>
      <vt:lpstr>Palanquin</vt:lpstr>
      <vt:lpstr>Squada One</vt:lpstr>
      <vt:lpstr>Navigate_Timeline</vt:lpstr>
      <vt:lpstr>pptB948.tmp</vt:lpstr>
      <vt:lpstr>ppt72BA.tmp</vt:lpstr>
      <vt:lpstr>ppt7271.tmp</vt:lpstr>
      <vt:lpstr>ppt66F1.tmp</vt:lpstr>
      <vt:lpstr>pptCC8D.tmp</vt:lpstr>
      <vt:lpstr>ppt92EA.tmp</vt:lpstr>
      <vt:lpstr>ppt7FD9.tmp</vt:lpstr>
      <vt:lpstr>pptC0DB.tmp</vt:lpstr>
      <vt:lpstr>pptA604.tmp</vt:lpstr>
      <vt:lpstr>Office Theme</vt:lpstr>
      <vt:lpstr>7_Office Theme</vt:lpstr>
      <vt:lpstr>Office Theme</vt:lpstr>
      <vt:lpstr>PowerPoint Presentation</vt:lpstr>
      <vt:lpstr>PowerPoint Presentation</vt:lpstr>
      <vt:lpstr>PowerPoint Presentation</vt:lpstr>
      <vt:lpstr>PowerPoint Presentation</vt:lpstr>
      <vt:lpstr>Identify a Funding Agency</vt:lpstr>
      <vt:lpstr>PowerPoint Presentation</vt:lpstr>
      <vt:lpstr>`</vt:lpstr>
      <vt:lpstr>PowerPoint Presentation</vt:lpstr>
      <vt:lpstr>Develop Proposal Narrative</vt:lpstr>
      <vt:lpstr>Receive a Proposal Narrative Review</vt:lpstr>
      <vt:lpstr>PowerPoint Presentation</vt:lpstr>
      <vt:lpstr>Slide#1 – do not delete this text</vt:lpstr>
      <vt:lpstr>PowerPoint Presentation</vt:lpstr>
      <vt:lpstr>PowerPoint Presentation</vt:lpstr>
      <vt:lpstr>Custom Show 1</vt:lpstr>
      <vt:lpstr>Custom 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USF CAS Pre-Award Proposal Path</dc:title>
  <dc:subject>USF CAS Pre-Award Proposal Path</dc:subject>
  <dc:creator>USF CAS Office of Research &amp; Scholarship;ddonnelly@usf.edu</dc:creator>
  <cp:keywords>USF CAS Pre-Award Proposal Path</cp:keywords>
  <cp:lastModifiedBy>Dianne Donnelly</cp:lastModifiedBy>
  <cp:revision>1123</cp:revision>
  <dcterms:created xsi:type="dcterms:W3CDTF">2013-10-01T18:56:24Z</dcterms:created>
  <dcterms:modified xsi:type="dcterms:W3CDTF">2023-08-06T19:14:40Z</dcterms:modified>
</cp:coreProperties>
</file>