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0"/>
  </p:notesMasterIdLst>
  <p:sldIdLst>
    <p:sldId id="321" r:id="rId2"/>
    <p:sldId id="326" r:id="rId3"/>
    <p:sldId id="271" r:id="rId4"/>
    <p:sldId id="318" r:id="rId5"/>
    <p:sldId id="258" r:id="rId6"/>
    <p:sldId id="365" r:id="rId7"/>
    <p:sldId id="366" r:id="rId8"/>
    <p:sldId id="369" r:id="rId9"/>
    <p:sldId id="272" r:id="rId10"/>
    <p:sldId id="330" r:id="rId11"/>
    <p:sldId id="356" r:id="rId12"/>
    <p:sldId id="273" r:id="rId13"/>
    <p:sldId id="351" r:id="rId14"/>
    <p:sldId id="353" r:id="rId15"/>
    <p:sldId id="337" r:id="rId16"/>
    <p:sldId id="364" r:id="rId17"/>
    <p:sldId id="328" r:id="rId18"/>
    <p:sldId id="362" r:id="rId19"/>
    <p:sldId id="363" r:id="rId20"/>
    <p:sldId id="331" r:id="rId21"/>
    <p:sldId id="359" r:id="rId22"/>
    <p:sldId id="360" r:id="rId23"/>
    <p:sldId id="361" r:id="rId24"/>
    <p:sldId id="332" r:id="rId25"/>
    <p:sldId id="367" r:id="rId26"/>
    <p:sldId id="368" r:id="rId27"/>
    <p:sldId id="339" r:id="rId28"/>
    <p:sldId id="267" r:id="rId2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04" userDrawn="1">
          <p15:clr>
            <a:srgbClr val="A4A3A4"/>
          </p15:clr>
        </p15:guide>
        <p15:guide id="2" pos="2880">
          <p15:clr>
            <a:srgbClr val="A4A3A4"/>
          </p15:clr>
        </p15:guide>
        <p15:guide id="3" pos="2808" userDrawn="1">
          <p15:clr>
            <a:srgbClr val="A4A3A4"/>
          </p15:clr>
        </p15:guide>
        <p15:guide id="4" pos="29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nteno, Tara" initials="CT" lastIdx="3" clrIdx="0">
    <p:extLst>
      <p:ext uri="{19B8F6BF-5375-455C-9EA6-DF929625EA0E}">
        <p15:presenceInfo xmlns:p15="http://schemas.microsoft.com/office/powerpoint/2012/main" userId="S::tcenteno@usf.edu::074d3f93-6d75-4add-ad9c-27e201a3473c" providerId="AD"/>
      </p:ext>
    </p:extLst>
  </p:cmAuthor>
  <p:cmAuthor id="2" name="Microsoft Office User" initials="MOU" lastIdx="6" clrIdx="1"/>
  <p:cmAuthor id="3" name="Tara Centeno" initials="TC" lastIdx="7" clrIdx="2">
    <p:extLst>
      <p:ext uri="{19B8F6BF-5375-455C-9EA6-DF929625EA0E}">
        <p15:presenceInfo xmlns:p15="http://schemas.microsoft.com/office/powerpoint/2012/main" userId="+AbiJrilmEnnWdf9MadPvC0bb2DUGva3pSKXYJwjzUo=" providerId="None"/>
      </p:ext>
    </p:extLst>
  </p:cmAuthor>
  <p:cmAuthor id="4" name="Travis Miller" initials="TM" lastIdx="1" clrIdx="3">
    <p:extLst>
      <p:ext uri="{19B8F6BF-5375-455C-9EA6-DF929625EA0E}">
        <p15:presenceInfo xmlns:p15="http://schemas.microsoft.com/office/powerpoint/2012/main" userId="Travis Mil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90"/>
    <p:restoredTop sz="96197"/>
  </p:normalViewPr>
  <p:slideViewPr>
    <p:cSldViewPr snapToGrid="0" snapToObjects="1">
      <p:cViewPr varScale="1">
        <p:scale>
          <a:sx n="132" d="100"/>
          <a:sy n="132" d="100"/>
        </p:scale>
        <p:origin x="92" y="388"/>
      </p:cViewPr>
      <p:guideLst>
        <p:guide orient="horz" pos="1404"/>
        <p:guide pos="2880"/>
        <p:guide pos="2808"/>
        <p:guide pos="2952"/>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55541-99CC-4BF1-89BC-17B8C5680C42}" type="datetimeFigureOut">
              <a:rPr lang="en-US"/>
              <a:t>6/30/2023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0DDD21-FF0C-46A8-96DE-DC1D6EE96B49}" type="slidenum">
              <a:rPr lang="en-US"/>
              <a:t>‹#›</a:t>
            </a:fld>
            <a:endParaRPr lang="en-US"/>
          </a:p>
        </p:txBody>
      </p:sp>
    </p:spTree>
    <p:extLst>
      <p:ext uri="{BB962C8B-B14F-4D97-AF65-F5344CB8AC3E}">
        <p14:creationId xmlns:p14="http://schemas.microsoft.com/office/powerpoint/2010/main" val="264925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205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DDD21-FF0C-46A8-96DE-DC1D6EE96B49}" type="slidenum">
              <a:rPr lang="en-US" smtClean="0"/>
              <a:t>1</a:t>
            </a:fld>
            <a:endParaRPr lang="en-US"/>
          </a:p>
        </p:txBody>
      </p:sp>
    </p:spTree>
    <p:extLst>
      <p:ext uri="{BB962C8B-B14F-4D97-AF65-F5344CB8AC3E}">
        <p14:creationId xmlns:p14="http://schemas.microsoft.com/office/powerpoint/2010/main" val="166054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2D0DDD21-FF0C-46A8-96DE-DC1D6EE96B49}" type="slidenum">
              <a:rPr lang="en-US" smtClean="0"/>
              <a:t>11</a:t>
            </a:fld>
            <a:endParaRPr lang="en-US"/>
          </a:p>
        </p:txBody>
      </p:sp>
    </p:spTree>
    <p:extLst>
      <p:ext uri="{BB962C8B-B14F-4D97-AF65-F5344CB8AC3E}">
        <p14:creationId xmlns:p14="http://schemas.microsoft.com/office/powerpoint/2010/main" val="3576543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DD21-FF0C-46A8-96DE-DC1D6EE96B49}" type="slidenum">
              <a:rPr lang="en-US" smtClean="0"/>
              <a:t>12</a:t>
            </a:fld>
            <a:endParaRPr lang="en-US"/>
          </a:p>
        </p:txBody>
      </p:sp>
    </p:spTree>
    <p:extLst>
      <p:ext uri="{BB962C8B-B14F-4D97-AF65-F5344CB8AC3E}">
        <p14:creationId xmlns:p14="http://schemas.microsoft.com/office/powerpoint/2010/main" val="266266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DDD21-FF0C-46A8-96DE-DC1D6EE96B49}" type="slidenum">
              <a:rPr lang="en-US" smtClean="0"/>
              <a:t>13</a:t>
            </a:fld>
            <a:endParaRPr lang="en-US"/>
          </a:p>
        </p:txBody>
      </p:sp>
    </p:spTree>
    <p:extLst>
      <p:ext uri="{BB962C8B-B14F-4D97-AF65-F5344CB8AC3E}">
        <p14:creationId xmlns:p14="http://schemas.microsoft.com/office/powerpoint/2010/main" val="3682005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DDD21-FF0C-46A8-96DE-DC1D6EE96B49}" type="slidenum">
              <a:rPr lang="en-US" smtClean="0"/>
              <a:t>14</a:t>
            </a:fld>
            <a:endParaRPr lang="en-US"/>
          </a:p>
        </p:txBody>
      </p:sp>
    </p:spTree>
    <p:extLst>
      <p:ext uri="{BB962C8B-B14F-4D97-AF65-F5344CB8AC3E}">
        <p14:creationId xmlns:p14="http://schemas.microsoft.com/office/powerpoint/2010/main" val="224058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DDD21-FF0C-46A8-96DE-DC1D6EE96B49}" type="slidenum">
              <a:rPr lang="en-US" smtClean="0"/>
              <a:t>15</a:t>
            </a:fld>
            <a:endParaRPr lang="en-US"/>
          </a:p>
        </p:txBody>
      </p:sp>
    </p:spTree>
    <p:extLst>
      <p:ext uri="{BB962C8B-B14F-4D97-AF65-F5344CB8AC3E}">
        <p14:creationId xmlns:p14="http://schemas.microsoft.com/office/powerpoint/2010/main" val="179620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DDD21-FF0C-46A8-96DE-DC1D6EE96B49}" type="slidenum">
              <a:rPr lang="en-US" smtClean="0"/>
              <a:t>16</a:t>
            </a:fld>
            <a:endParaRPr lang="en-US"/>
          </a:p>
        </p:txBody>
      </p:sp>
    </p:spTree>
    <p:extLst>
      <p:ext uri="{BB962C8B-B14F-4D97-AF65-F5344CB8AC3E}">
        <p14:creationId xmlns:p14="http://schemas.microsoft.com/office/powerpoint/2010/main" val="2036047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2D0DDD21-FF0C-46A8-96DE-DC1D6EE96B49}" type="slidenum">
              <a:rPr lang="en-US" smtClean="0"/>
              <a:t>19</a:t>
            </a:fld>
            <a:endParaRPr lang="en-US"/>
          </a:p>
        </p:txBody>
      </p:sp>
    </p:spTree>
    <p:extLst>
      <p:ext uri="{BB962C8B-B14F-4D97-AF65-F5344CB8AC3E}">
        <p14:creationId xmlns:p14="http://schemas.microsoft.com/office/powerpoint/2010/main" val="4144677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DD21-FF0C-46A8-96DE-DC1D6EE96B49}" type="slidenum">
              <a:rPr lang="en-US" smtClean="0"/>
              <a:t>20</a:t>
            </a:fld>
            <a:endParaRPr lang="en-US"/>
          </a:p>
        </p:txBody>
      </p:sp>
    </p:spTree>
    <p:extLst>
      <p:ext uri="{BB962C8B-B14F-4D97-AF65-F5344CB8AC3E}">
        <p14:creationId xmlns:p14="http://schemas.microsoft.com/office/powerpoint/2010/main" val="2052747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DD21-FF0C-46A8-96DE-DC1D6EE96B49}" type="slidenum">
              <a:rPr lang="en-US" smtClean="0"/>
              <a:t>21</a:t>
            </a:fld>
            <a:endParaRPr lang="en-US"/>
          </a:p>
        </p:txBody>
      </p:sp>
    </p:spTree>
    <p:extLst>
      <p:ext uri="{BB962C8B-B14F-4D97-AF65-F5344CB8AC3E}">
        <p14:creationId xmlns:p14="http://schemas.microsoft.com/office/powerpoint/2010/main" val="290792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DD21-FF0C-46A8-96DE-DC1D6EE96B49}" type="slidenum">
              <a:rPr lang="en-US" smtClean="0"/>
              <a:t>24</a:t>
            </a:fld>
            <a:endParaRPr lang="en-US"/>
          </a:p>
        </p:txBody>
      </p:sp>
    </p:spTree>
    <p:extLst>
      <p:ext uri="{BB962C8B-B14F-4D97-AF65-F5344CB8AC3E}">
        <p14:creationId xmlns:p14="http://schemas.microsoft.com/office/powerpoint/2010/main" val="1552837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D0DDD21-FF0C-46A8-96DE-DC1D6EE96B49}" type="slidenum">
              <a:rPr lang="en-US"/>
              <a:t>3</a:t>
            </a:fld>
            <a:endParaRPr lang="en-US"/>
          </a:p>
        </p:txBody>
      </p:sp>
    </p:spTree>
    <p:extLst>
      <p:ext uri="{BB962C8B-B14F-4D97-AF65-F5344CB8AC3E}">
        <p14:creationId xmlns:p14="http://schemas.microsoft.com/office/powerpoint/2010/main" val="3006880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D0DDD21-FF0C-46A8-96DE-DC1D6EE96B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27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DD21-FF0C-46A8-96DE-DC1D6EE96B49}" type="slidenum">
              <a:rPr lang="en-US" smtClean="0"/>
              <a:t>27</a:t>
            </a:fld>
            <a:endParaRPr lang="en-US"/>
          </a:p>
        </p:txBody>
      </p:sp>
    </p:spTree>
    <p:extLst>
      <p:ext uri="{BB962C8B-B14F-4D97-AF65-F5344CB8AC3E}">
        <p14:creationId xmlns:p14="http://schemas.microsoft.com/office/powerpoint/2010/main" val="2277402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DD21-FF0C-46A8-96DE-DC1D6EE96B49}" type="slidenum">
              <a:rPr lang="en-US" smtClean="0"/>
              <a:t>28</a:t>
            </a:fld>
            <a:endParaRPr lang="en-US"/>
          </a:p>
        </p:txBody>
      </p:sp>
    </p:spTree>
    <p:extLst>
      <p:ext uri="{BB962C8B-B14F-4D97-AF65-F5344CB8AC3E}">
        <p14:creationId xmlns:p14="http://schemas.microsoft.com/office/powerpoint/2010/main" val="319524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DDD21-FF0C-46A8-96DE-DC1D6EE96B49}" type="slidenum">
              <a:rPr lang="en-US" smtClean="0"/>
              <a:t>4</a:t>
            </a:fld>
            <a:endParaRPr lang="en-US"/>
          </a:p>
        </p:txBody>
      </p:sp>
    </p:spTree>
    <p:extLst>
      <p:ext uri="{BB962C8B-B14F-4D97-AF65-F5344CB8AC3E}">
        <p14:creationId xmlns:p14="http://schemas.microsoft.com/office/powerpoint/2010/main" val="220930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DD21-FF0C-46A8-96DE-DC1D6EE96B49}" type="slidenum">
              <a:rPr lang="en-US" smtClean="0"/>
              <a:t>5</a:t>
            </a:fld>
            <a:endParaRPr lang="en-US"/>
          </a:p>
        </p:txBody>
      </p:sp>
    </p:spTree>
    <p:extLst>
      <p:ext uri="{BB962C8B-B14F-4D97-AF65-F5344CB8AC3E}">
        <p14:creationId xmlns:p14="http://schemas.microsoft.com/office/powerpoint/2010/main" val="188553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DD21-FF0C-46A8-96DE-DC1D6EE96B49}" type="slidenum">
              <a:rPr lang="en-US" smtClean="0"/>
              <a:t>6</a:t>
            </a:fld>
            <a:endParaRPr lang="en-US"/>
          </a:p>
        </p:txBody>
      </p:sp>
    </p:spTree>
    <p:extLst>
      <p:ext uri="{BB962C8B-B14F-4D97-AF65-F5344CB8AC3E}">
        <p14:creationId xmlns:p14="http://schemas.microsoft.com/office/powerpoint/2010/main" val="598976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DD21-FF0C-46A8-96DE-DC1D6EE96B49}" type="slidenum">
              <a:rPr lang="en-US" smtClean="0"/>
              <a:t>7</a:t>
            </a:fld>
            <a:endParaRPr lang="en-US"/>
          </a:p>
        </p:txBody>
      </p:sp>
    </p:spTree>
    <p:extLst>
      <p:ext uri="{BB962C8B-B14F-4D97-AF65-F5344CB8AC3E}">
        <p14:creationId xmlns:p14="http://schemas.microsoft.com/office/powerpoint/2010/main" val="4229643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DD21-FF0C-46A8-96DE-DC1D6EE96B49}" type="slidenum">
              <a:rPr lang="en-US" smtClean="0"/>
              <a:t>8</a:t>
            </a:fld>
            <a:endParaRPr lang="en-US"/>
          </a:p>
        </p:txBody>
      </p:sp>
    </p:spTree>
    <p:extLst>
      <p:ext uri="{BB962C8B-B14F-4D97-AF65-F5344CB8AC3E}">
        <p14:creationId xmlns:p14="http://schemas.microsoft.com/office/powerpoint/2010/main" val="337263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0DDD21-FF0C-46A8-96DE-DC1D6EE96B49}" type="slidenum">
              <a:rPr lang="en-US" smtClean="0"/>
              <a:t>9</a:t>
            </a:fld>
            <a:endParaRPr lang="en-US"/>
          </a:p>
        </p:txBody>
      </p:sp>
    </p:spTree>
    <p:extLst>
      <p:ext uri="{BB962C8B-B14F-4D97-AF65-F5344CB8AC3E}">
        <p14:creationId xmlns:p14="http://schemas.microsoft.com/office/powerpoint/2010/main" val="4239722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DD21-FF0C-46A8-96DE-DC1D6EE96B49}" type="slidenum">
              <a:rPr lang="en-US" smtClean="0"/>
              <a:t>10</a:t>
            </a:fld>
            <a:endParaRPr lang="en-US"/>
          </a:p>
        </p:txBody>
      </p:sp>
    </p:spTree>
    <p:extLst>
      <p:ext uri="{BB962C8B-B14F-4D97-AF65-F5344CB8AC3E}">
        <p14:creationId xmlns:p14="http://schemas.microsoft.com/office/powerpoint/2010/main" val="2817814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6747"/>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D488C8C-1B01-554E-ACC6-8C39DB14C6A2}"/>
              </a:ext>
            </a:extLst>
          </p:cNvPr>
          <p:cNvSpPr>
            <a:spLocks noGrp="1"/>
          </p:cNvSpPr>
          <p:nvPr>
            <p:ph type="body" idx="11" hasCustomPrompt="1"/>
          </p:nvPr>
        </p:nvSpPr>
        <p:spPr>
          <a:xfrm>
            <a:off x="322924" y="4342256"/>
            <a:ext cx="5276398" cy="297332"/>
          </a:xfrm>
          <a:prstGeom prst="rect">
            <a:avLst/>
          </a:prstGeom>
        </p:spPr>
        <p:txBody>
          <a:bodyPr>
            <a:normAutofit/>
          </a:bodyPr>
          <a:lstStyle>
            <a:lvl1pPr marL="0" indent="0">
              <a:buNone/>
              <a:defRPr sz="1400" b="0" i="0">
                <a:solidFill>
                  <a:schemeClr val="bg1"/>
                </a:solidFill>
                <a:effectLst/>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Presenter Name | Date</a:t>
            </a:r>
          </a:p>
        </p:txBody>
      </p:sp>
      <p:pic>
        <p:nvPicPr>
          <p:cNvPr id="3" name="Picture 2" descr="A picture containing drawing&#10;&#10;Description automatically generated">
            <a:extLst>
              <a:ext uri="{FF2B5EF4-FFF2-40B4-BE49-F238E27FC236}">
                <a16:creationId xmlns:a16="http://schemas.microsoft.com/office/drawing/2014/main" id="{E51B5141-3799-6746-95F3-BC4F608E9447}"/>
              </a:ext>
            </a:extLst>
          </p:cNvPr>
          <p:cNvPicPr>
            <a:picLocks noChangeAspect="1"/>
          </p:cNvPicPr>
          <p:nvPr userDrawn="1"/>
        </p:nvPicPr>
        <p:blipFill>
          <a:blip r:embed="rId2"/>
          <a:stretch>
            <a:fillRect/>
          </a:stretch>
        </p:blipFill>
        <p:spPr>
          <a:xfrm>
            <a:off x="6174169" y="4128652"/>
            <a:ext cx="2775865" cy="665290"/>
          </a:xfrm>
          <a:prstGeom prst="rect">
            <a:avLst/>
          </a:prstGeom>
        </p:spPr>
      </p:pic>
      <p:sp>
        <p:nvSpPr>
          <p:cNvPr id="4" name="Content Placeholder 3">
            <a:extLst>
              <a:ext uri="{FF2B5EF4-FFF2-40B4-BE49-F238E27FC236}">
                <a16:creationId xmlns:a16="http://schemas.microsoft.com/office/drawing/2014/main" id="{621B00D7-7F18-8B44-93CA-4BE3FD5C593A}"/>
              </a:ext>
            </a:extLst>
          </p:cNvPr>
          <p:cNvSpPr>
            <a:spLocks noGrp="1"/>
          </p:cNvSpPr>
          <p:nvPr>
            <p:ph sz="quarter" idx="12" hasCustomPrompt="1"/>
          </p:nvPr>
        </p:nvSpPr>
        <p:spPr>
          <a:xfrm>
            <a:off x="315304" y="579120"/>
            <a:ext cx="8534400" cy="1405385"/>
          </a:xfrm>
          <a:prstGeom prst="rect">
            <a:avLst/>
          </a:prstGeom>
        </p:spPr>
        <p:txBody>
          <a:bodyPr anchor="b"/>
          <a:lstStyle>
            <a:lvl1pPr marL="0" indent="0">
              <a:buNone/>
              <a:defRPr lang="en-US" sz="4500" b="0" i="0" kern="1200" dirty="0">
                <a:solidFill>
                  <a:schemeClr val="bg1"/>
                </a:solidFill>
                <a:latin typeface="Calibri" panose="020F0502020204030204" pitchFamily="34" charset="0"/>
                <a:ea typeface="+mj-ea"/>
                <a:cs typeface="Calibri" panose="020F0502020204030204" pitchFamily="34" charset="0"/>
              </a:defRPr>
            </a:lvl1pPr>
          </a:lstStyle>
          <a:p>
            <a:pPr lvl="0"/>
            <a:r>
              <a:rPr lang="en-US" dirty="0"/>
              <a:t>Title Goes Here </a:t>
            </a:r>
          </a:p>
        </p:txBody>
      </p:sp>
      <p:sp>
        <p:nvSpPr>
          <p:cNvPr id="6" name="Content Placeholder 5">
            <a:extLst>
              <a:ext uri="{FF2B5EF4-FFF2-40B4-BE49-F238E27FC236}">
                <a16:creationId xmlns:a16="http://schemas.microsoft.com/office/drawing/2014/main" id="{FC4F79BE-1D37-9B40-93A7-3417989BA3C4}"/>
              </a:ext>
            </a:extLst>
          </p:cNvPr>
          <p:cNvSpPr>
            <a:spLocks noGrp="1"/>
          </p:cNvSpPr>
          <p:nvPr>
            <p:ph sz="quarter" idx="13" hasCustomPrompt="1"/>
          </p:nvPr>
        </p:nvSpPr>
        <p:spPr>
          <a:xfrm>
            <a:off x="312420" y="2008000"/>
            <a:ext cx="8534400" cy="358775"/>
          </a:xfrm>
          <a:prstGeom prst="rect">
            <a:avLst/>
          </a:prstGeom>
        </p:spPr>
        <p:txBody>
          <a:bodyPr/>
          <a:lstStyle>
            <a:lvl1pPr marL="0" indent="0">
              <a:buNone/>
              <a:defRPr lang="en-US" sz="1600" b="0" i="0" kern="1200" spc="100" baseline="0" dirty="0">
                <a:solidFill>
                  <a:schemeClr val="bg1"/>
                </a:solidFill>
                <a:latin typeface="Calibri" panose="020F0502020204030204" pitchFamily="34" charset="0"/>
                <a:ea typeface="+mn-ea"/>
                <a:cs typeface="Calibri" panose="020F0502020204030204" pitchFamily="34" charset="0"/>
              </a:defRPr>
            </a:lvl1pPr>
          </a:lstStyle>
          <a:p>
            <a:pPr lvl="0"/>
            <a:r>
              <a:rPr lang="en-US" dirty="0"/>
              <a:t>SUBTITLE GOES HERE</a:t>
            </a:r>
          </a:p>
        </p:txBody>
      </p:sp>
    </p:spTree>
    <p:extLst>
      <p:ext uri="{BB962C8B-B14F-4D97-AF65-F5344CB8AC3E}">
        <p14:creationId xmlns:p14="http://schemas.microsoft.com/office/powerpoint/2010/main" val="319696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uts 1 lin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58036" y="4784180"/>
            <a:ext cx="786264" cy="273844"/>
          </a:xfrm>
          <a:prstGeom prst="rect">
            <a:avLst/>
          </a:prstGeom>
        </p:spPr>
        <p:txBody>
          <a:bodyPr/>
          <a:lstStyle>
            <a:lvl1pPr algn="r">
              <a:defRPr sz="1200" b="0" i="0">
                <a:solidFill>
                  <a:srgbClr val="466069"/>
                </a:solidFill>
                <a:latin typeface="Calibri" panose="020F0502020204030204" pitchFamily="34" charset="0"/>
              </a:defRPr>
            </a:lvl1pPr>
          </a:lstStyle>
          <a:p>
            <a:fld id="{0F5EC011-0DA0-DB45-996E-85C7F379AB45}" type="slidenum">
              <a:rPr lang="en-US" smtClean="0"/>
              <a:pPr/>
              <a:t>‹#›</a:t>
            </a:fld>
            <a:endParaRPr lang="en-US" dirty="0"/>
          </a:p>
        </p:txBody>
      </p:sp>
      <p:sp>
        <p:nvSpPr>
          <p:cNvPr id="8" name="Content Placeholder 7">
            <a:extLst>
              <a:ext uri="{FF2B5EF4-FFF2-40B4-BE49-F238E27FC236}">
                <a16:creationId xmlns:a16="http://schemas.microsoft.com/office/drawing/2014/main" id="{564BA887-6465-C844-A8C7-96EB2938E9F1}"/>
              </a:ext>
            </a:extLst>
          </p:cNvPr>
          <p:cNvSpPr>
            <a:spLocks noGrp="1"/>
          </p:cNvSpPr>
          <p:nvPr>
            <p:ph sz="quarter" idx="14"/>
          </p:nvPr>
        </p:nvSpPr>
        <p:spPr>
          <a:xfrm>
            <a:off x="304800" y="1162050"/>
            <a:ext cx="8534400" cy="3622130"/>
          </a:xfrm>
          <a:prstGeom prst="rect">
            <a:avLst/>
          </a:prstGeom>
        </p:spPr>
        <p:txBody>
          <a:bodyPr/>
          <a:lstStyle>
            <a:lvl1pPr marL="0" indent="0">
              <a:buNone/>
              <a:defRPr sz="2000" b="0" i="0">
                <a:solidFill>
                  <a:srgbClr val="466069"/>
                </a:solidFill>
                <a:latin typeface="Calibri" panose="020F0502020204030204" pitchFamily="34" charset="0"/>
                <a:cs typeface="Calibri" panose="020F0502020204030204" pitchFamily="34" charset="0"/>
              </a:defRPr>
            </a:lvl1pPr>
            <a:lvl2pPr marL="342900" indent="0">
              <a:buNone/>
              <a:defRPr>
                <a:solidFill>
                  <a:srgbClr val="466069"/>
                </a:solidFill>
              </a:defRPr>
            </a:lvl2pPr>
            <a:lvl3pPr marL="685800" indent="0">
              <a:buNone/>
              <a:defRPr>
                <a:solidFill>
                  <a:srgbClr val="466069"/>
                </a:solidFill>
              </a:defRPr>
            </a:lvl3pPr>
            <a:lvl4pPr marL="1028700" indent="0">
              <a:buNone/>
              <a:defRPr>
                <a:solidFill>
                  <a:srgbClr val="466069"/>
                </a:solidFill>
              </a:defRPr>
            </a:lvl4pPr>
            <a:lvl5pPr marL="1371600" indent="0">
              <a:buNone/>
              <a:defRPr>
                <a:solidFill>
                  <a:srgbClr val="466069"/>
                </a:solidFill>
              </a:defRPr>
            </a:lvl5pPr>
          </a:lstStyle>
          <a:p>
            <a:pPr lvl="0"/>
            <a:r>
              <a:rPr lang="en-US" dirty="0"/>
              <a:t>Click to edit Master text styles</a:t>
            </a:r>
          </a:p>
        </p:txBody>
      </p:sp>
      <p:sp>
        <p:nvSpPr>
          <p:cNvPr id="10" name="Content Placeholder 9">
            <a:extLst>
              <a:ext uri="{FF2B5EF4-FFF2-40B4-BE49-F238E27FC236}">
                <a16:creationId xmlns:a16="http://schemas.microsoft.com/office/drawing/2014/main" id="{959CB893-D0BC-6345-8588-C91468041D12}"/>
              </a:ext>
            </a:extLst>
          </p:cNvPr>
          <p:cNvSpPr>
            <a:spLocks noGrp="1"/>
          </p:cNvSpPr>
          <p:nvPr>
            <p:ph sz="quarter" idx="15"/>
          </p:nvPr>
        </p:nvSpPr>
        <p:spPr>
          <a:xfrm>
            <a:off x="304800" y="485546"/>
            <a:ext cx="8534400" cy="676503"/>
          </a:xfrm>
          <a:prstGeom prst="rect">
            <a:avLst/>
          </a:prstGeom>
        </p:spPr>
        <p:txBody>
          <a:bodyPr anchor="ctr"/>
          <a:lstStyle>
            <a:lvl1pPr marL="0" indent="0">
              <a:buNone/>
              <a:defRPr lang="en-US" sz="2800" b="0" i="0" kern="1200" dirty="0" smtClean="0">
                <a:solidFill>
                  <a:srgbClr val="006747"/>
                </a:solidFill>
                <a:latin typeface="Calibri" panose="020F0502020204030204" pitchFamily="34" charset="0"/>
                <a:ea typeface="+mj-ea"/>
                <a:cs typeface="Calibri" panose="020F0502020204030204" pitchFamily="34" charset="0"/>
              </a:defRPr>
            </a:lvl1pPr>
            <a:lvl2pPr marL="342900" indent="0">
              <a:buNone/>
              <a:defRPr lang="en-US" sz="3000" b="1" kern="1200" dirty="0" smtClean="0">
                <a:solidFill>
                  <a:srgbClr val="006747"/>
                </a:solidFill>
                <a:latin typeface="Arial" panose="020B0604020202020204" pitchFamily="34" charset="0"/>
                <a:ea typeface="+mj-ea"/>
                <a:cs typeface="Arial" panose="020B0604020202020204" pitchFamily="34" charset="0"/>
              </a:defRPr>
            </a:lvl2pPr>
            <a:lvl3pPr>
              <a:defRPr lang="en-US" sz="3000" b="1" kern="1200" dirty="0" smtClean="0">
                <a:solidFill>
                  <a:srgbClr val="006747"/>
                </a:solidFill>
                <a:latin typeface="Arial" panose="020B0604020202020204" pitchFamily="34" charset="0"/>
                <a:ea typeface="+mj-ea"/>
                <a:cs typeface="Arial" panose="020B0604020202020204" pitchFamily="34" charset="0"/>
              </a:defRPr>
            </a:lvl3pPr>
            <a:lvl4pPr>
              <a:defRPr lang="en-US" sz="3000" b="1" kern="1200" dirty="0" smtClean="0">
                <a:solidFill>
                  <a:srgbClr val="006747"/>
                </a:solidFill>
                <a:latin typeface="Arial" panose="020B0604020202020204" pitchFamily="34" charset="0"/>
                <a:ea typeface="+mj-ea"/>
                <a:cs typeface="Arial" panose="020B0604020202020204" pitchFamily="34" charset="0"/>
              </a:defRPr>
            </a:lvl4pPr>
            <a:lvl5pPr>
              <a:defRPr lang="en-US" sz="3000" b="1" kern="1200" dirty="0" smtClean="0">
                <a:solidFill>
                  <a:srgbClr val="006747"/>
                </a:solidFill>
                <a:latin typeface="Arial" panose="020B0604020202020204" pitchFamily="34" charset="0"/>
                <a:ea typeface="+mj-ea"/>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5041564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7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uts 2 lin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478971"/>
            <a:ext cx="8534400" cy="979170"/>
          </a:xfrm>
          <a:prstGeom prst="rect">
            <a:avLst/>
          </a:prstGeom>
        </p:spPr>
        <p:txBody>
          <a:bodyPr anchor="ctr"/>
          <a:lstStyle>
            <a:lvl1pPr>
              <a:defRPr sz="2800" b="0" i="0">
                <a:solidFill>
                  <a:srgbClr val="006747"/>
                </a:solidFill>
                <a:latin typeface="Calibri" panose="020F0502020204030204" pitchFamily="34" charset="0"/>
                <a:cs typeface="Calibri" panose="020F0502020204030204" pitchFamily="34" charset="0"/>
              </a:defRPr>
            </a:lvl1pPr>
          </a:lstStyle>
          <a:p>
            <a:r>
              <a:rPr lang="en-US" dirty="0"/>
              <a:t>2 line Header Goes Here 2 line Header Goes Here 2 line Header Goes Here </a:t>
            </a:r>
          </a:p>
        </p:txBody>
      </p:sp>
      <p:sp>
        <p:nvSpPr>
          <p:cNvPr id="3" name="Content Placeholder 2"/>
          <p:cNvSpPr>
            <a:spLocks noGrp="1"/>
          </p:cNvSpPr>
          <p:nvPr>
            <p:ph idx="1"/>
          </p:nvPr>
        </p:nvSpPr>
        <p:spPr>
          <a:xfrm>
            <a:off x="318654" y="1486193"/>
            <a:ext cx="8520546" cy="3302977"/>
          </a:xfrm>
          <a:prstGeom prst="rect">
            <a:avLst/>
          </a:prstGeom>
        </p:spPr>
        <p:txBody>
          <a:bodyPr/>
          <a:lstStyle>
            <a:lvl1pPr marL="0" indent="0">
              <a:buNone/>
              <a:defRPr sz="2000" b="0" i="0">
                <a:solidFill>
                  <a:srgbClr val="466069"/>
                </a:solidFill>
                <a:latin typeface="Calibri" panose="020F0502020204030204" pitchFamily="34" charset="0"/>
                <a:cs typeface="Calibri" panose="020F0502020204030204" pitchFamily="34" charset="0"/>
              </a:defRPr>
            </a:lvl1pPr>
            <a:lvl2pPr marL="342900" indent="0">
              <a:buNone/>
              <a:defRPr>
                <a:solidFill>
                  <a:srgbClr val="466069"/>
                </a:solidFill>
              </a:defRPr>
            </a:lvl2pPr>
            <a:lvl3pPr marL="685800" indent="0">
              <a:buNone/>
              <a:defRPr>
                <a:solidFill>
                  <a:srgbClr val="466069"/>
                </a:solidFill>
              </a:defRPr>
            </a:lvl3pPr>
            <a:lvl4pPr marL="1028700" indent="0">
              <a:buNone/>
              <a:defRPr>
                <a:solidFill>
                  <a:srgbClr val="466069"/>
                </a:solidFill>
              </a:defRPr>
            </a:lvl4pPr>
            <a:lvl5pPr marL="1371600" indent="0">
              <a:buNone/>
              <a:defRPr>
                <a:solidFill>
                  <a:srgbClr val="466069"/>
                </a:solidFill>
              </a:defRPr>
            </a:lvl5pPr>
          </a:lstStyle>
          <a:p>
            <a:pPr lvl="0"/>
            <a:r>
              <a:rPr lang="en-US" dirty="0"/>
              <a:t>Click to edit Master text styles</a:t>
            </a:r>
          </a:p>
        </p:txBody>
      </p:sp>
      <p:sp>
        <p:nvSpPr>
          <p:cNvPr id="6" name="Slide Number Placeholder 5"/>
          <p:cNvSpPr>
            <a:spLocks noGrp="1"/>
          </p:cNvSpPr>
          <p:nvPr>
            <p:ph type="sldNum" sz="quarter" idx="12"/>
          </p:nvPr>
        </p:nvSpPr>
        <p:spPr>
          <a:xfrm>
            <a:off x="8158036" y="4784180"/>
            <a:ext cx="786264" cy="273844"/>
          </a:xfrm>
          <a:prstGeom prst="rect">
            <a:avLst/>
          </a:prstGeom>
        </p:spPr>
        <p:txBody>
          <a:bodyPr/>
          <a:lstStyle>
            <a:lvl1pPr algn="r">
              <a:defRPr sz="1200" b="0" i="0">
                <a:solidFill>
                  <a:srgbClr val="466069"/>
                </a:solidFill>
                <a:latin typeface="Calibri" panose="020F0502020204030204" pitchFamily="34" charset="0"/>
              </a:defRPr>
            </a:lvl1pPr>
          </a:lstStyle>
          <a:p>
            <a:fld id="{0F5EC011-0DA0-DB45-996E-85C7F379AB45}" type="slidenum">
              <a:rPr lang="en-US" smtClean="0"/>
              <a:pPr/>
              <a:t>‹#›</a:t>
            </a:fld>
            <a:endParaRPr lang="en-US" dirty="0"/>
          </a:p>
        </p:txBody>
      </p:sp>
    </p:spTree>
    <p:extLst>
      <p:ext uri="{BB962C8B-B14F-4D97-AF65-F5344CB8AC3E}">
        <p14:creationId xmlns:p14="http://schemas.microsoft.com/office/powerpoint/2010/main" val="2781999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9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Green">
    <p:bg>
      <p:bgPr>
        <a:solidFill>
          <a:srgbClr val="006747"/>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1617C4B-3662-E347-AFC1-A3D3D0AC39CA}"/>
              </a:ext>
            </a:extLst>
          </p:cNvPr>
          <p:cNvSpPr>
            <a:spLocks noGrp="1"/>
          </p:cNvSpPr>
          <p:nvPr>
            <p:ph sz="quarter" idx="10" hasCustomPrompt="1"/>
          </p:nvPr>
        </p:nvSpPr>
        <p:spPr>
          <a:xfrm>
            <a:off x="304800" y="1952171"/>
            <a:ext cx="8534400" cy="1136350"/>
          </a:xfrm>
          <a:prstGeom prst="rect">
            <a:avLst/>
          </a:prstGeom>
        </p:spPr>
        <p:txBody>
          <a:bodyPr anchor="ctr"/>
          <a:lstStyle>
            <a:lvl1pPr marL="0" indent="0" algn="ctr">
              <a:buNone/>
              <a:defRPr lang="en-US" sz="3000" b="0" i="0" kern="1200" dirty="0" smtClean="0">
                <a:solidFill>
                  <a:schemeClr val="bg1"/>
                </a:solidFill>
                <a:latin typeface="Calibri" panose="020F0502020204030204" pitchFamily="34" charset="0"/>
                <a:ea typeface="+mj-ea"/>
                <a:cs typeface="Calibri" panose="020F0502020204030204" pitchFamily="34" charset="0"/>
              </a:defRPr>
            </a:lvl1pPr>
            <a:lvl2pPr marL="342900" indent="0">
              <a:buNone/>
              <a:defRPr lang="en-US" sz="3000" b="1" kern="1200" dirty="0" smtClean="0">
                <a:solidFill>
                  <a:schemeClr val="bg1"/>
                </a:solidFill>
                <a:latin typeface="Arial" panose="020B0604020202020204" pitchFamily="34" charset="0"/>
                <a:ea typeface="+mj-ea"/>
                <a:cs typeface="Arial" panose="020B0604020202020204" pitchFamily="34" charset="0"/>
              </a:defRPr>
            </a:lvl2pPr>
            <a:lvl3pPr marL="685800" indent="0">
              <a:buNone/>
              <a:defRPr lang="en-US" sz="3000" b="1" kern="1200" dirty="0" smtClean="0">
                <a:solidFill>
                  <a:schemeClr val="bg1"/>
                </a:solidFill>
                <a:latin typeface="Arial" panose="020B0604020202020204" pitchFamily="34" charset="0"/>
                <a:ea typeface="+mj-ea"/>
                <a:cs typeface="Arial" panose="020B0604020202020204" pitchFamily="34" charset="0"/>
              </a:defRPr>
            </a:lvl3pPr>
            <a:lvl4pPr marL="1028700" indent="0">
              <a:buNone/>
              <a:defRPr lang="en-US" sz="3000" b="1" kern="1200" dirty="0" smtClean="0">
                <a:solidFill>
                  <a:schemeClr val="bg1"/>
                </a:solidFill>
                <a:latin typeface="Arial" panose="020B0604020202020204" pitchFamily="34" charset="0"/>
                <a:ea typeface="+mj-ea"/>
                <a:cs typeface="Arial" panose="020B0604020202020204" pitchFamily="34" charset="0"/>
              </a:defRPr>
            </a:lvl4pPr>
            <a:lvl5pPr marL="1371600" indent="0">
              <a:buNone/>
              <a:defRPr lang="en-US" sz="3000" b="1" kern="1200" dirty="0">
                <a:solidFill>
                  <a:schemeClr val="bg1"/>
                </a:solidFill>
                <a:latin typeface="Arial" panose="020B0604020202020204" pitchFamily="34" charset="0"/>
                <a:ea typeface="+mj-ea"/>
                <a:cs typeface="Arial" panose="020B0604020202020204" pitchFamily="34" charset="0"/>
              </a:defRPr>
            </a:lvl5pPr>
          </a:lstStyle>
          <a:p>
            <a:pPr lvl="0"/>
            <a:r>
              <a:rPr lang="en-US" dirty="0"/>
              <a:t>Simple Break Section</a:t>
            </a:r>
          </a:p>
        </p:txBody>
      </p:sp>
    </p:spTree>
    <p:extLst>
      <p:ext uri="{BB962C8B-B14F-4D97-AF65-F5344CB8AC3E}">
        <p14:creationId xmlns:p14="http://schemas.microsoft.com/office/powerpoint/2010/main" val="166376429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674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E646DF-68FB-6948-B5D6-A906C056EF9B}"/>
              </a:ext>
            </a:extLst>
          </p:cNvPr>
          <p:cNvPicPr>
            <a:picLocks noChangeAspect="1"/>
          </p:cNvPicPr>
          <p:nvPr userDrawn="1"/>
        </p:nvPicPr>
        <p:blipFill>
          <a:blip r:embed="rId2"/>
          <a:srcRect/>
          <a:stretch/>
        </p:blipFill>
        <p:spPr>
          <a:xfrm>
            <a:off x="3289794" y="1844011"/>
            <a:ext cx="2564411" cy="1455477"/>
          </a:xfrm>
          <a:prstGeom prst="rect">
            <a:avLst/>
          </a:prstGeom>
        </p:spPr>
      </p:pic>
    </p:spTree>
    <p:extLst>
      <p:ext uri="{BB962C8B-B14F-4D97-AF65-F5344CB8AC3E}">
        <p14:creationId xmlns:p14="http://schemas.microsoft.com/office/powerpoint/2010/main" val="28871098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561185"/>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78" r:id="rId3"/>
    <p:sldLayoutId id="2147483666" r:id="rId4"/>
    <p:sldLayoutId id="2147483674" r:id="rId5"/>
  </p:sldLayoutIdLst>
  <p:hf hdr="0" ftr="0" dt="0"/>
  <p:txStyles>
    <p:titleStyle>
      <a:lvl1pPr algn="l" defTabSz="6858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3" pos="5568" userDrawn="1">
          <p15:clr>
            <a:srgbClr val="F26B43"/>
          </p15:clr>
        </p15:guide>
        <p15:guide id="4" orient="horz" pos="30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researchmagazine.sarasotamanatee.usf.edu/undergraduate-research-conference-return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usf.edu/strategic-plan/"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1A6C90C-D916-E740-9EF5-C8674E0F8DE8}"/>
              </a:ext>
            </a:extLst>
          </p:cNvPr>
          <p:cNvSpPr>
            <a:spLocks noGrp="1"/>
          </p:cNvSpPr>
          <p:nvPr>
            <p:ph sz="quarter" idx="12"/>
          </p:nvPr>
        </p:nvSpPr>
        <p:spPr>
          <a:xfrm>
            <a:off x="322924" y="1109416"/>
            <a:ext cx="7387228" cy="1264589"/>
          </a:xfrm>
        </p:spPr>
        <p:txBody>
          <a:bodyPr/>
          <a:lstStyle/>
          <a:p>
            <a:r>
              <a:rPr lang="en-US" sz="4000" b="1" dirty="0"/>
              <a:t>USF Biennial Regional Impact Report</a:t>
            </a:r>
          </a:p>
        </p:txBody>
      </p:sp>
      <p:sp>
        <p:nvSpPr>
          <p:cNvPr id="8" name="Content Placeholder 7">
            <a:extLst>
              <a:ext uri="{FF2B5EF4-FFF2-40B4-BE49-F238E27FC236}">
                <a16:creationId xmlns:a16="http://schemas.microsoft.com/office/drawing/2014/main" id="{DF08C0C5-4348-734E-9AB7-6C13CA4F5615}"/>
              </a:ext>
            </a:extLst>
          </p:cNvPr>
          <p:cNvSpPr>
            <a:spLocks noGrp="1"/>
          </p:cNvSpPr>
          <p:nvPr>
            <p:ph sz="quarter" idx="13"/>
          </p:nvPr>
        </p:nvSpPr>
        <p:spPr>
          <a:xfrm>
            <a:off x="322924" y="3974054"/>
            <a:ext cx="8534400" cy="358775"/>
          </a:xfrm>
        </p:spPr>
        <p:txBody>
          <a:bodyPr/>
          <a:lstStyle/>
          <a:p>
            <a:r>
              <a:rPr lang="en-US" dirty="0"/>
              <a:t>Vol. 2</a:t>
            </a:r>
          </a:p>
          <a:p>
            <a:r>
              <a:rPr lang="en-US" dirty="0"/>
              <a:t>July 1, 2023</a:t>
            </a:r>
          </a:p>
        </p:txBody>
      </p:sp>
    </p:spTree>
    <p:extLst>
      <p:ext uri="{BB962C8B-B14F-4D97-AF65-F5344CB8AC3E}">
        <p14:creationId xmlns:p14="http://schemas.microsoft.com/office/powerpoint/2010/main" val="495759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B58A8-E1DE-C544-AFA8-FBAF28520195}"/>
              </a:ext>
            </a:extLst>
          </p:cNvPr>
          <p:cNvSpPr>
            <a:spLocks noGrp="1"/>
          </p:cNvSpPr>
          <p:nvPr>
            <p:ph sz="quarter" idx="10"/>
          </p:nvPr>
        </p:nvSpPr>
        <p:spPr/>
        <p:txBody>
          <a:bodyPr/>
          <a:lstStyle/>
          <a:p>
            <a:r>
              <a:rPr lang="en-US" dirty="0"/>
              <a:t>St. Petersburg &amp; Sarasota-Manatee </a:t>
            </a:r>
          </a:p>
          <a:p>
            <a:r>
              <a:rPr lang="en-US" dirty="0"/>
              <a:t>Branch Campus Faculty Opportunities</a:t>
            </a:r>
          </a:p>
        </p:txBody>
      </p:sp>
    </p:spTree>
    <p:extLst>
      <p:ext uri="{BB962C8B-B14F-4D97-AF65-F5344CB8AC3E}">
        <p14:creationId xmlns:p14="http://schemas.microsoft.com/office/powerpoint/2010/main" val="570635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AA1BD6-44DE-B944-B453-65B4B2D1E338}"/>
              </a:ext>
            </a:extLst>
          </p:cNvPr>
          <p:cNvSpPr>
            <a:spLocks noGrp="1"/>
          </p:cNvSpPr>
          <p:nvPr>
            <p:ph sz="quarter" idx="14"/>
          </p:nvPr>
        </p:nvSpPr>
        <p:spPr>
          <a:xfrm>
            <a:off x="304799" y="1162050"/>
            <a:ext cx="4981575" cy="3585597"/>
          </a:xfrm>
        </p:spPr>
        <p:txBody>
          <a:bodyPr wrap="square" numCol="1" spcCol="182880" anchor="t" anchorCtr="0">
            <a:spAutoFit/>
          </a:bodyPr>
          <a:lstStyle/>
          <a:p>
            <a:pPr marL="285750" indent="-285750">
              <a:lnSpc>
                <a:spcPct val="100000"/>
              </a:lnSpc>
              <a:spcBef>
                <a:spcPts val="600"/>
              </a:spcBef>
              <a:buClr>
                <a:schemeClr val="accent4"/>
              </a:buClr>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rPr>
              <a:t>Equitable access to events for faculty on all campuses</a:t>
            </a:r>
          </a:p>
          <a:p>
            <a:pPr marL="285750" indent="-285750">
              <a:lnSpc>
                <a:spcPct val="100000"/>
              </a:lnSpc>
              <a:spcBef>
                <a:spcPts val="600"/>
              </a:spcBef>
              <a:buClr>
                <a:schemeClr val="accent4"/>
              </a:buClr>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rPr>
              <a:t>Expanded professional development opportunities</a:t>
            </a:r>
          </a:p>
          <a:p>
            <a:pPr marL="285750" indent="-285750">
              <a:lnSpc>
                <a:spcPct val="100000"/>
              </a:lnSpc>
              <a:spcBef>
                <a:spcPts val="600"/>
              </a:spcBef>
              <a:buClr>
                <a:schemeClr val="accent4"/>
              </a:buClr>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rPr>
              <a:t>Increased mentoring opportunities for early-career faculty on all campuses</a:t>
            </a:r>
          </a:p>
          <a:p>
            <a:pPr marL="285750" indent="-285750">
              <a:lnSpc>
                <a:spcPct val="100000"/>
              </a:lnSpc>
              <a:spcBef>
                <a:spcPts val="600"/>
              </a:spcBef>
              <a:buClr>
                <a:schemeClr val="accent4"/>
              </a:buClr>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rPr>
              <a:t>New faculty hires for expanded programs</a:t>
            </a:r>
          </a:p>
          <a:p>
            <a:pPr marL="285750" indent="-285750">
              <a:lnSpc>
                <a:spcPct val="100000"/>
              </a:lnSpc>
              <a:spcBef>
                <a:spcPts val="600"/>
              </a:spcBef>
              <a:buClr>
                <a:schemeClr val="accent4"/>
              </a:buClr>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rPr>
              <a:t>Increased opportunities for research collaboration with faculty across all campuses</a:t>
            </a:r>
          </a:p>
          <a:p>
            <a:pPr marL="285750" indent="-285750">
              <a:lnSpc>
                <a:spcPct val="100000"/>
              </a:lnSpc>
              <a:spcBef>
                <a:spcPts val="600"/>
              </a:spcBef>
              <a:buClr>
                <a:schemeClr val="accent4"/>
              </a:buClr>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rPr>
              <a:t>Increased faculty training opportunities and resources</a:t>
            </a:r>
          </a:p>
          <a:p>
            <a:pPr marL="285750" indent="-285750">
              <a:lnSpc>
                <a:spcPct val="100000"/>
              </a:lnSpc>
              <a:spcBef>
                <a:spcPts val="600"/>
              </a:spcBef>
              <a:buClr>
                <a:schemeClr val="accent4"/>
              </a:buClr>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rPr>
              <a:t>In-person and virtual workshops/ information sessions to integrate new faculty across all three campuses</a:t>
            </a:r>
          </a:p>
          <a:p>
            <a:pPr marL="285750" indent="-285750">
              <a:lnSpc>
                <a:spcPct val="100000"/>
              </a:lnSpc>
              <a:spcBef>
                <a:spcPts val="600"/>
              </a:spcBef>
              <a:buClr>
                <a:schemeClr val="accent4"/>
              </a:buClr>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rPr>
              <a:t>Enhanced interdisciplinary research grants and faculty awards</a:t>
            </a:r>
          </a:p>
        </p:txBody>
      </p:sp>
      <p:sp>
        <p:nvSpPr>
          <p:cNvPr id="3" name="Content Placeholder 2">
            <a:extLst>
              <a:ext uri="{FF2B5EF4-FFF2-40B4-BE49-F238E27FC236}">
                <a16:creationId xmlns:a16="http://schemas.microsoft.com/office/drawing/2014/main" id="{34A4E8C5-D9B4-0C41-80A8-1C33EB3998E8}"/>
              </a:ext>
            </a:extLst>
          </p:cNvPr>
          <p:cNvSpPr>
            <a:spLocks noGrp="1"/>
          </p:cNvSpPr>
          <p:nvPr>
            <p:ph sz="quarter" idx="15"/>
          </p:nvPr>
        </p:nvSpPr>
        <p:spPr>
          <a:xfrm>
            <a:off x="304800" y="488731"/>
            <a:ext cx="8702870" cy="673319"/>
          </a:xfrm>
        </p:spPr>
        <p:txBody>
          <a:bodyPr lIns="91440" tIns="45720" rIns="91440" bIns="45720" anchor="ctr"/>
          <a:lstStyle/>
          <a:p>
            <a:r>
              <a:rPr lang="en-US" b="1" dirty="0"/>
              <a:t>Supporting Faculty Success</a:t>
            </a:r>
          </a:p>
        </p:txBody>
      </p:sp>
      <p:sp>
        <p:nvSpPr>
          <p:cNvPr id="6" name="Content Placeholder 1">
            <a:extLst>
              <a:ext uri="{FF2B5EF4-FFF2-40B4-BE49-F238E27FC236}">
                <a16:creationId xmlns:a16="http://schemas.microsoft.com/office/drawing/2014/main" id="{C4A77C50-9E71-DA49-B5C0-843FE21241E8}"/>
              </a:ext>
            </a:extLst>
          </p:cNvPr>
          <p:cNvSpPr txBox="1">
            <a:spLocks/>
          </p:cNvSpPr>
          <p:nvPr/>
        </p:nvSpPr>
        <p:spPr>
          <a:xfrm>
            <a:off x="706007" y="4651796"/>
            <a:ext cx="8133193" cy="378525"/>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466069"/>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466069"/>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466069"/>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466069"/>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46606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endParaRPr lang="en-US" sz="1300" dirty="0">
              <a:solidFill>
                <a:srgbClr val="006747"/>
              </a:solidFill>
              <a:latin typeface="Calibri" panose="020F0502020204030204" pitchFamily="34" charset="0"/>
              <a:cs typeface="Calibri" panose="020F0502020204030204" pitchFamily="34" charset="0"/>
            </a:endParaRPr>
          </a:p>
        </p:txBody>
      </p:sp>
      <p:sp>
        <p:nvSpPr>
          <p:cNvPr id="9" name="Slide Number Placeholder 8">
            <a:extLst>
              <a:ext uri="{FF2B5EF4-FFF2-40B4-BE49-F238E27FC236}">
                <a16:creationId xmlns:a16="http://schemas.microsoft.com/office/drawing/2014/main" id="{37FD3D5F-771C-344C-A725-E4D9D24B37D8}"/>
              </a:ext>
            </a:extLst>
          </p:cNvPr>
          <p:cNvSpPr>
            <a:spLocks noGrp="1"/>
          </p:cNvSpPr>
          <p:nvPr>
            <p:ph type="sldNum" sz="quarter" idx="12"/>
          </p:nvPr>
        </p:nvSpPr>
        <p:spPr>
          <a:xfrm>
            <a:off x="8157108" y="4776727"/>
            <a:ext cx="786264" cy="273844"/>
          </a:xfrm>
        </p:spPr>
        <p:txBody>
          <a:bodyPr/>
          <a:lstStyle/>
          <a:p>
            <a:r>
              <a:rPr lang="en-US" sz="1200" dirty="0">
                <a:cs typeface="Calibri Light" panose="020F0302020204030204" pitchFamily="34" charset="0"/>
              </a:rPr>
              <a:t>8</a:t>
            </a:r>
          </a:p>
        </p:txBody>
      </p:sp>
      <p:sp>
        <p:nvSpPr>
          <p:cNvPr id="4" name="Content Placeholder 4">
            <a:extLst>
              <a:ext uri="{FF2B5EF4-FFF2-40B4-BE49-F238E27FC236}">
                <a16:creationId xmlns:a16="http://schemas.microsoft.com/office/drawing/2014/main" id="{053D9918-AE3D-4712-31CB-B0B4586FCD60}"/>
              </a:ext>
            </a:extLst>
          </p:cNvPr>
          <p:cNvSpPr txBox="1">
            <a:spLocks/>
          </p:cNvSpPr>
          <p:nvPr/>
        </p:nvSpPr>
        <p:spPr>
          <a:xfrm>
            <a:off x="5865019" y="545882"/>
            <a:ext cx="2944587" cy="4397554"/>
          </a:xfrm>
          <a:prstGeom prst="rect">
            <a:avLst/>
          </a:prstGeom>
          <a:noFill/>
          <a:ln w="28575">
            <a:noFill/>
          </a:ln>
        </p:spPr>
        <p:txBody>
          <a:bodyPr numCol="1" anchor="ct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466069"/>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466069"/>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466069"/>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466069"/>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46606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algn="ctr" defTabSz="914400">
              <a:lnSpc>
                <a:spcPct val="100000"/>
              </a:lnSpc>
              <a:spcBef>
                <a:spcPts val="0"/>
              </a:spcBef>
              <a:defRPr/>
            </a:pPr>
            <a:r>
              <a:rPr lang="en-US" sz="2400" b="1" i="1" dirty="0">
                <a:solidFill>
                  <a:srgbClr val="006747"/>
                </a:solidFill>
                <a:latin typeface="Calibri" panose="020F0502020204030204" pitchFamily="34" charset="0"/>
                <a:cs typeface="Calibri" panose="020F0502020204030204" pitchFamily="34" charset="0"/>
              </a:rPr>
              <a:t>Benefits</a:t>
            </a:r>
          </a:p>
          <a:p>
            <a:pPr marL="114300" algn="ctr" defTabSz="914400">
              <a:lnSpc>
                <a:spcPct val="100000"/>
              </a:lnSpc>
              <a:spcBef>
                <a:spcPts val="0"/>
              </a:spcBef>
              <a:defRPr/>
            </a:pPr>
            <a:endParaRPr lang="en-US" sz="2000" b="1" i="1" dirty="0">
              <a:solidFill>
                <a:srgbClr val="006747"/>
              </a:solidFill>
              <a:latin typeface="Calibri" panose="020F0502020204030204" pitchFamily="34" charset="0"/>
              <a:cs typeface="Calibri" panose="020F0502020204030204" pitchFamily="34" charset="0"/>
            </a:endParaRPr>
          </a:p>
          <a:p>
            <a:pPr algn="ctr"/>
            <a:r>
              <a:rPr lang="en-US" sz="2000" b="1" i="1" dirty="0">
                <a:solidFill>
                  <a:srgbClr val="006747"/>
                </a:solidFill>
                <a:latin typeface="Calibri" panose="020F0502020204030204" pitchFamily="34" charset="0"/>
                <a:cs typeface="Calibri" panose="020F0502020204030204" pitchFamily="34" charset="0"/>
              </a:rPr>
              <a:t>New Faculty Orientation</a:t>
            </a:r>
          </a:p>
          <a:p>
            <a:pPr algn="ctr"/>
            <a:r>
              <a:rPr lang="en-US" sz="2000" i="1" dirty="0">
                <a:solidFill>
                  <a:srgbClr val="006747"/>
                </a:solidFill>
                <a:latin typeface="Calibri" panose="020F0502020204030204" pitchFamily="34" charset="0"/>
                <a:cs typeface="Calibri" panose="020F0502020204030204" pitchFamily="34" charset="0"/>
              </a:rPr>
              <a:t>In-person and virtual workshops and information sessions to integrate new faculty across all three campuses</a:t>
            </a:r>
          </a:p>
          <a:p>
            <a:pPr algn="ctr"/>
            <a:endParaRPr lang="en-US" sz="2000" i="1" dirty="0">
              <a:solidFill>
                <a:srgbClr val="006747"/>
              </a:solidFill>
              <a:latin typeface="Calibri" panose="020F0502020204030204" pitchFamily="34" charset="0"/>
              <a:cs typeface="Calibri" panose="020F0502020204030204" pitchFamily="34" charset="0"/>
            </a:endParaRPr>
          </a:p>
          <a:p>
            <a:pPr algn="ctr"/>
            <a:r>
              <a:rPr lang="en-US" sz="2000" b="1" i="1" dirty="0">
                <a:solidFill>
                  <a:srgbClr val="006747"/>
                </a:solidFill>
                <a:latin typeface="Calibri" panose="020F0502020204030204" pitchFamily="34" charset="0"/>
                <a:cs typeface="Calibri" panose="020F0502020204030204" pitchFamily="34" charset="0"/>
              </a:rPr>
              <a:t>Enhanced Peer Communities and Network</a:t>
            </a:r>
          </a:p>
          <a:p>
            <a:pPr marL="457200" lvl="1" algn="ctr" defTabSz="914400">
              <a:lnSpc>
                <a:spcPct val="100000"/>
              </a:lnSpc>
              <a:spcBef>
                <a:spcPts val="0"/>
              </a:spcBef>
              <a:defRPr/>
            </a:pPr>
            <a:endParaRPr lang="en-US" sz="800" b="1" dirty="0">
              <a:solidFill>
                <a:srgbClr val="006747"/>
              </a:solidFill>
              <a:latin typeface="Calibri" panose="020F0502020204030204" pitchFamily="34" charset="0"/>
              <a:cs typeface="Calibri" panose="020F0502020204030204" pitchFamily="34" charset="0"/>
            </a:endParaRPr>
          </a:p>
        </p:txBody>
      </p:sp>
      <p:sp>
        <p:nvSpPr>
          <p:cNvPr id="5" name="Rounded Rectangle 4">
            <a:extLst>
              <a:ext uri="{FF2B5EF4-FFF2-40B4-BE49-F238E27FC236}">
                <a16:creationId xmlns:a16="http://schemas.microsoft.com/office/drawing/2014/main" id="{41F5A6E8-9FA8-B5CA-F398-76F8C159F193}"/>
              </a:ext>
            </a:extLst>
          </p:cNvPr>
          <p:cNvSpPr/>
          <p:nvPr/>
        </p:nvSpPr>
        <p:spPr>
          <a:xfrm>
            <a:off x="5865019" y="1286981"/>
            <a:ext cx="2944587" cy="3489747"/>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488424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B58A8-E1DE-C544-AFA8-FBAF28520195}"/>
              </a:ext>
            </a:extLst>
          </p:cNvPr>
          <p:cNvSpPr>
            <a:spLocks noGrp="1"/>
          </p:cNvSpPr>
          <p:nvPr>
            <p:ph sz="quarter" idx="10"/>
          </p:nvPr>
        </p:nvSpPr>
        <p:spPr/>
        <p:txBody>
          <a:bodyPr/>
          <a:lstStyle/>
          <a:p>
            <a:r>
              <a:rPr lang="en-US" dirty="0"/>
              <a:t>Admissions &amp; Enrollment</a:t>
            </a:r>
          </a:p>
        </p:txBody>
      </p:sp>
    </p:spTree>
    <p:extLst>
      <p:ext uri="{BB962C8B-B14F-4D97-AF65-F5344CB8AC3E}">
        <p14:creationId xmlns:p14="http://schemas.microsoft.com/office/powerpoint/2010/main" val="520810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othing, footwear, building, person&#10;&#10;Description automatically generated">
            <a:extLst>
              <a:ext uri="{FF2B5EF4-FFF2-40B4-BE49-F238E27FC236}">
                <a16:creationId xmlns:a16="http://schemas.microsoft.com/office/drawing/2014/main" id="{F0D64D50-3F98-6870-E182-8CEE8133BF15}"/>
              </a:ext>
            </a:extLst>
          </p:cNvPr>
          <p:cNvPicPr>
            <a:picLocks noChangeAspect="1"/>
          </p:cNvPicPr>
          <p:nvPr/>
        </p:nvPicPr>
        <p:blipFill rotWithShape="1">
          <a:blip r:embed="rId3"/>
          <a:srcRect l="54189" t="16924"/>
          <a:stretch/>
        </p:blipFill>
        <p:spPr>
          <a:xfrm>
            <a:off x="5278582" y="473003"/>
            <a:ext cx="3865418" cy="4670497"/>
          </a:xfrm>
          <a:prstGeom prst="rect">
            <a:avLst/>
          </a:prstGeom>
        </p:spPr>
      </p:pic>
      <p:sp>
        <p:nvSpPr>
          <p:cNvPr id="3" name="Content Placeholder 2">
            <a:extLst>
              <a:ext uri="{FF2B5EF4-FFF2-40B4-BE49-F238E27FC236}">
                <a16:creationId xmlns:a16="http://schemas.microsoft.com/office/drawing/2014/main" id="{68EA75F9-69A6-1947-9D44-10A311747CC9}"/>
              </a:ext>
            </a:extLst>
          </p:cNvPr>
          <p:cNvSpPr>
            <a:spLocks noGrp="1"/>
          </p:cNvSpPr>
          <p:nvPr>
            <p:ph sz="quarter" idx="15"/>
          </p:nvPr>
        </p:nvSpPr>
        <p:spPr>
          <a:xfrm>
            <a:off x="304800" y="541671"/>
            <a:ext cx="4973782" cy="869270"/>
          </a:xfrm>
        </p:spPr>
        <p:txBody>
          <a:bodyPr lIns="91440" tIns="45720" rIns="91440" bIns="45720" anchor="ctr"/>
          <a:lstStyle/>
          <a:p>
            <a:r>
              <a:rPr lang="en-US" sz="2400" b="1" dirty="0"/>
              <a:t>One USF Applications, Admits, Deposits: Summer/Fall 2022</a:t>
            </a:r>
          </a:p>
        </p:txBody>
      </p:sp>
      <p:sp>
        <p:nvSpPr>
          <p:cNvPr id="4" name="TextBox 3">
            <a:extLst>
              <a:ext uri="{FF2B5EF4-FFF2-40B4-BE49-F238E27FC236}">
                <a16:creationId xmlns:a16="http://schemas.microsoft.com/office/drawing/2014/main" id="{816B2484-283C-FA46-B0C2-73BD971E2033}"/>
              </a:ext>
            </a:extLst>
          </p:cNvPr>
          <p:cNvSpPr txBox="1"/>
          <p:nvPr/>
        </p:nvSpPr>
        <p:spPr>
          <a:xfrm>
            <a:off x="319375" y="1577874"/>
            <a:ext cx="2087923" cy="1097280"/>
          </a:xfrm>
          <a:prstGeom prst="rect">
            <a:avLst/>
          </a:prstGeom>
          <a:solidFill>
            <a:schemeClr val="bg1"/>
          </a:solidFill>
          <a:ln w="28575">
            <a:solidFill>
              <a:srgbClr val="92D050"/>
            </a:solidFill>
          </a:ln>
        </p:spPr>
        <p:txBody>
          <a:bodyPr wrap="square" rtlCol="0">
            <a:spAutoFit/>
          </a:bodyPr>
          <a:lstStyle/>
          <a:p>
            <a:pPr algn="ctr"/>
            <a:r>
              <a:rPr lang="en-US" sz="3600" b="1" dirty="0">
                <a:solidFill>
                  <a:srgbClr val="006747"/>
                </a:solidFill>
                <a:latin typeface="Calibri" panose="020F0502020204030204" pitchFamily="34" charset="0"/>
                <a:cs typeface="Calibri" panose="020F0502020204030204" pitchFamily="34" charset="0"/>
              </a:rPr>
              <a:t>100,762</a:t>
            </a:r>
          </a:p>
          <a:p>
            <a:pPr algn="ctr"/>
            <a:r>
              <a:rPr lang="en-US" sz="1400" dirty="0">
                <a:solidFill>
                  <a:schemeClr val="tx1">
                    <a:lumMod val="65000"/>
                    <a:lumOff val="35000"/>
                  </a:schemeClr>
                </a:solidFill>
                <a:latin typeface="Calibri Light" panose="020F0302020204030204" pitchFamily="34" charset="0"/>
                <a:cs typeface="Calibri Light" panose="020F0302020204030204" pitchFamily="34" charset="0"/>
              </a:rPr>
              <a:t>UG/GR Applications </a:t>
            </a:r>
            <a:r>
              <a:rPr lang="en-US" sz="1600" b="1" dirty="0">
                <a:solidFill>
                  <a:srgbClr val="006747"/>
                </a:solidFill>
                <a:latin typeface="Calibri" panose="020F0502020204030204" pitchFamily="34" charset="0"/>
                <a:cs typeface="Calibri" panose="020F0502020204030204" pitchFamily="34" charset="0"/>
              </a:rPr>
              <a:t>Processed</a:t>
            </a:r>
          </a:p>
        </p:txBody>
      </p:sp>
      <p:graphicFrame>
        <p:nvGraphicFramePr>
          <p:cNvPr id="12" name="Table 11">
            <a:extLst>
              <a:ext uri="{FF2B5EF4-FFF2-40B4-BE49-F238E27FC236}">
                <a16:creationId xmlns:a16="http://schemas.microsoft.com/office/drawing/2014/main" id="{342BFF46-FBD4-2344-B764-49F8142AC58C}"/>
              </a:ext>
            </a:extLst>
          </p:cNvPr>
          <p:cNvGraphicFramePr>
            <a:graphicFrameLocks noGrp="1"/>
          </p:cNvGraphicFramePr>
          <p:nvPr>
            <p:extLst>
              <p:ext uri="{D42A27DB-BD31-4B8C-83A1-F6EECF244321}">
                <p14:modId xmlns:p14="http://schemas.microsoft.com/office/powerpoint/2010/main" val="2239919297"/>
              </p:ext>
            </p:extLst>
          </p:nvPr>
        </p:nvGraphicFramePr>
        <p:xfrm>
          <a:off x="319377" y="3420224"/>
          <a:ext cx="4280334" cy="1181605"/>
        </p:xfrm>
        <a:graphic>
          <a:graphicData uri="http://schemas.openxmlformats.org/drawingml/2006/table">
            <a:tbl>
              <a:tblPr/>
              <a:tblGrid>
                <a:gridCol w="1196783">
                  <a:extLst>
                    <a:ext uri="{9D8B030D-6E8A-4147-A177-3AD203B41FA5}">
                      <a16:colId xmlns:a16="http://schemas.microsoft.com/office/drawing/2014/main" val="2263190005"/>
                    </a:ext>
                  </a:extLst>
                </a:gridCol>
                <a:gridCol w="1484700">
                  <a:extLst>
                    <a:ext uri="{9D8B030D-6E8A-4147-A177-3AD203B41FA5}">
                      <a16:colId xmlns:a16="http://schemas.microsoft.com/office/drawing/2014/main" val="4285442171"/>
                    </a:ext>
                  </a:extLst>
                </a:gridCol>
                <a:gridCol w="1598851">
                  <a:extLst>
                    <a:ext uri="{9D8B030D-6E8A-4147-A177-3AD203B41FA5}">
                      <a16:colId xmlns:a16="http://schemas.microsoft.com/office/drawing/2014/main" val="3229233277"/>
                    </a:ext>
                  </a:extLst>
                </a:gridCol>
              </a:tblGrid>
              <a:tr h="345360">
                <a:tc>
                  <a:txBody>
                    <a:bodyPr/>
                    <a:lstStyle/>
                    <a:p>
                      <a:pPr algn="ctr" fontAlgn="ctr"/>
                      <a:r>
                        <a:rPr lang="en-US" sz="1600" b="1" i="0" u="none" strike="noStrike" dirty="0">
                          <a:solidFill>
                            <a:schemeClr val="bg1"/>
                          </a:solidFill>
                          <a:effectLst/>
                          <a:latin typeface="Calibri" panose="020F0502020204030204" pitchFamily="34" charset="0"/>
                        </a:rPr>
                        <a:t> FTIC</a:t>
                      </a:r>
                    </a:p>
                  </a:txBody>
                  <a:tcPr marL="20783" marR="20783" marT="20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747"/>
                    </a:solidFill>
                  </a:tcPr>
                </a:tc>
                <a:tc>
                  <a:txBody>
                    <a:bodyPr/>
                    <a:lstStyle/>
                    <a:p>
                      <a:pPr algn="ctr" fontAlgn="ctr"/>
                      <a:r>
                        <a:rPr lang="en-US" sz="1600" b="1" i="0" u="none" strike="noStrike" dirty="0">
                          <a:solidFill>
                            <a:schemeClr val="tx1">
                              <a:lumMod val="65000"/>
                              <a:lumOff val="35000"/>
                            </a:schemeClr>
                          </a:solidFill>
                          <a:effectLst/>
                          <a:latin typeface="Calibri" panose="020F0502020204030204" pitchFamily="34" charset="0"/>
                        </a:rPr>
                        <a:t>Deposits</a:t>
                      </a:r>
                    </a:p>
                  </a:txBody>
                  <a:tcPr marL="20783" marR="20783" marT="20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600" b="1" i="0" u="none" strike="noStrike" dirty="0">
                          <a:solidFill>
                            <a:schemeClr val="tx1">
                              <a:lumMod val="65000"/>
                              <a:lumOff val="35000"/>
                            </a:schemeClr>
                          </a:solidFill>
                          <a:effectLst/>
                          <a:latin typeface="Calibri" panose="020F0502020204030204" pitchFamily="34" charset="0"/>
                        </a:rPr>
                        <a:t>Class size</a:t>
                      </a:r>
                    </a:p>
                  </a:txBody>
                  <a:tcPr marL="20783" marR="20783" marT="20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45466806"/>
                  </a:ext>
                </a:extLst>
              </a:tr>
              <a:tr h="417577">
                <a:tc>
                  <a:txBody>
                    <a:bodyPr/>
                    <a:lstStyle/>
                    <a:p>
                      <a:pPr algn="ctr" fontAlgn="ctr"/>
                      <a:r>
                        <a:rPr lang="en-US" sz="1600" b="1" i="0" u="none" strike="noStrike" dirty="0">
                          <a:solidFill>
                            <a:schemeClr val="tx1">
                              <a:lumMod val="65000"/>
                              <a:lumOff val="35000"/>
                            </a:schemeClr>
                          </a:solidFill>
                          <a:effectLst/>
                          <a:latin typeface="Calibri" panose="020F0502020204030204" pitchFamily="34" charset="0"/>
                        </a:rPr>
                        <a:t>2021</a:t>
                      </a:r>
                    </a:p>
                  </a:txBody>
                  <a:tcPr marL="20783" marR="20783" marT="20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600" b="0" i="0" u="none" strike="noStrike" dirty="0">
                          <a:solidFill>
                            <a:schemeClr val="tx1">
                              <a:lumMod val="65000"/>
                              <a:lumOff val="35000"/>
                            </a:schemeClr>
                          </a:solidFill>
                          <a:effectLst/>
                          <a:latin typeface="Calibri" panose="020F0502020204030204" pitchFamily="34" charset="0"/>
                        </a:rPr>
                        <a:t>6727</a:t>
                      </a:r>
                    </a:p>
                  </a:txBody>
                  <a:tcPr marL="20783" marR="20783" marT="20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chemeClr val="tx1">
                              <a:lumMod val="65000"/>
                              <a:lumOff val="35000"/>
                            </a:schemeClr>
                          </a:solidFill>
                          <a:effectLst/>
                          <a:latin typeface="Calibri" panose="020F0502020204030204" pitchFamily="34" charset="0"/>
                        </a:rPr>
                        <a:t>6300</a:t>
                      </a:r>
                    </a:p>
                  </a:txBody>
                  <a:tcPr marL="20783" marR="20783" marT="20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9342716"/>
                  </a:ext>
                </a:extLst>
              </a:tr>
              <a:tr h="418668">
                <a:tc>
                  <a:txBody>
                    <a:bodyPr/>
                    <a:lstStyle/>
                    <a:p>
                      <a:pPr algn="ctr" fontAlgn="ctr"/>
                      <a:r>
                        <a:rPr lang="en-US" sz="1600" b="1" i="0" u="none" strike="noStrike" dirty="0">
                          <a:solidFill>
                            <a:schemeClr val="tx1">
                              <a:lumMod val="65000"/>
                              <a:lumOff val="35000"/>
                            </a:schemeClr>
                          </a:solidFill>
                          <a:effectLst/>
                          <a:latin typeface="Calibri" panose="020F0502020204030204" pitchFamily="34" charset="0"/>
                        </a:rPr>
                        <a:t>2022</a:t>
                      </a:r>
                    </a:p>
                  </a:txBody>
                  <a:tcPr marL="20783" marR="20783" marT="20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600" b="0" i="0" u="none" strike="noStrike" dirty="0">
                          <a:solidFill>
                            <a:schemeClr val="tx1">
                              <a:lumMod val="65000"/>
                              <a:lumOff val="35000"/>
                            </a:schemeClr>
                          </a:solidFill>
                          <a:effectLst/>
                          <a:latin typeface="Calibri" panose="020F0502020204030204" pitchFamily="34" charset="0"/>
                        </a:rPr>
                        <a:t>7890</a:t>
                      </a:r>
                    </a:p>
                  </a:txBody>
                  <a:tcPr marL="20783" marR="20783" marT="20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chemeClr val="tx1">
                              <a:lumMod val="65000"/>
                              <a:lumOff val="35000"/>
                            </a:schemeClr>
                          </a:solidFill>
                          <a:effectLst/>
                          <a:latin typeface="Calibri" panose="020F0502020204030204" pitchFamily="34" charset="0"/>
                        </a:rPr>
                        <a:t>6879</a:t>
                      </a:r>
                    </a:p>
                  </a:txBody>
                  <a:tcPr marL="20783" marR="20783" marT="20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6955109"/>
                  </a:ext>
                </a:extLst>
              </a:tr>
            </a:tbl>
          </a:graphicData>
        </a:graphic>
      </p:graphicFrame>
      <p:sp>
        <p:nvSpPr>
          <p:cNvPr id="2" name="Slide Number Placeholder 1">
            <a:extLst>
              <a:ext uri="{FF2B5EF4-FFF2-40B4-BE49-F238E27FC236}">
                <a16:creationId xmlns:a16="http://schemas.microsoft.com/office/drawing/2014/main" id="{3BE20941-395C-E342-86A1-86F3F3B27373}"/>
              </a:ext>
            </a:extLst>
          </p:cNvPr>
          <p:cNvSpPr>
            <a:spLocks noGrp="1"/>
          </p:cNvSpPr>
          <p:nvPr>
            <p:ph type="sldNum" sz="quarter" idx="12"/>
          </p:nvPr>
        </p:nvSpPr>
        <p:spPr/>
        <p:txBody>
          <a:bodyPr/>
          <a:lstStyle/>
          <a:p>
            <a:fld id="{0F5EC011-0DA0-DB45-996E-85C7F379AB45}" type="slidenum">
              <a:rPr lang="en-US" smtClean="0">
                <a:solidFill>
                  <a:schemeClr val="bg1"/>
                </a:solidFill>
                <a:cs typeface="Calibri Light" panose="020F0302020204030204" pitchFamily="34" charset="0"/>
              </a:rPr>
              <a:pPr/>
              <a:t>13</a:t>
            </a:fld>
            <a:endParaRPr lang="en-US" dirty="0">
              <a:solidFill>
                <a:schemeClr val="bg1"/>
              </a:solidFill>
              <a:cs typeface="Calibri Light" panose="020F0302020204030204" pitchFamily="34" charset="0"/>
            </a:endParaRPr>
          </a:p>
        </p:txBody>
      </p:sp>
      <p:sp>
        <p:nvSpPr>
          <p:cNvPr id="17" name="TextBox 16">
            <a:extLst>
              <a:ext uri="{FF2B5EF4-FFF2-40B4-BE49-F238E27FC236}">
                <a16:creationId xmlns:a16="http://schemas.microsoft.com/office/drawing/2014/main" id="{17C54712-CD70-CD4F-B058-CFE10F7973CC}"/>
              </a:ext>
            </a:extLst>
          </p:cNvPr>
          <p:cNvSpPr txBox="1"/>
          <p:nvPr/>
        </p:nvSpPr>
        <p:spPr>
          <a:xfrm>
            <a:off x="2628128" y="1588732"/>
            <a:ext cx="2096271" cy="1097280"/>
          </a:xfrm>
          <a:prstGeom prst="rect">
            <a:avLst/>
          </a:prstGeom>
          <a:solidFill>
            <a:schemeClr val="bg1"/>
          </a:solidFill>
          <a:ln w="28575">
            <a:solidFill>
              <a:srgbClr val="92D050"/>
            </a:solidFill>
          </a:ln>
        </p:spPr>
        <p:txBody>
          <a:bodyPr wrap="square" rtlCol="0">
            <a:spAutoFit/>
          </a:bodyPr>
          <a:lstStyle/>
          <a:p>
            <a:pPr algn="ctr"/>
            <a:r>
              <a:rPr lang="en-US" sz="3600" b="1" dirty="0">
                <a:solidFill>
                  <a:srgbClr val="006747"/>
                </a:solidFill>
                <a:latin typeface="Calibri" panose="020F0502020204030204" pitchFamily="34" charset="0"/>
                <a:cs typeface="Calibri" panose="020F0502020204030204" pitchFamily="34" charset="0"/>
              </a:rPr>
              <a:t>44,799</a:t>
            </a:r>
          </a:p>
          <a:p>
            <a:pPr algn="ctr"/>
            <a:r>
              <a:rPr lang="en-US" sz="1400" dirty="0">
                <a:solidFill>
                  <a:schemeClr val="tx1">
                    <a:lumMod val="65000"/>
                    <a:lumOff val="35000"/>
                  </a:schemeClr>
                </a:solidFill>
                <a:latin typeface="Calibri Light" panose="020F0302020204030204" pitchFamily="34" charset="0"/>
                <a:cs typeface="Calibri Light" panose="020F0302020204030204" pitchFamily="34" charset="0"/>
              </a:rPr>
              <a:t>UG/GR Students </a:t>
            </a:r>
            <a:r>
              <a:rPr lang="en-US" sz="1400" b="1" dirty="0">
                <a:solidFill>
                  <a:srgbClr val="006747"/>
                </a:solidFill>
                <a:latin typeface="Calibri" panose="020F0502020204030204" pitchFamily="34" charset="0"/>
                <a:cs typeface="Calibri" panose="020F0502020204030204" pitchFamily="34" charset="0"/>
              </a:rPr>
              <a:t>Admitt</a:t>
            </a:r>
            <a:r>
              <a:rPr lang="en-US" sz="1600" b="1" dirty="0">
                <a:solidFill>
                  <a:srgbClr val="006747"/>
                </a:solidFill>
                <a:latin typeface="Calibri" panose="020F0502020204030204" pitchFamily="34" charset="0"/>
                <a:cs typeface="Calibri" panose="020F0502020204030204" pitchFamily="34" charset="0"/>
              </a:rPr>
              <a:t>ed</a:t>
            </a:r>
          </a:p>
        </p:txBody>
      </p:sp>
      <p:sp>
        <p:nvSpPr>
          <p:cNvPr id="18" name="TextBox 17">
            <a:extLst>
              <a:ext uri="{FF2B5EF4-FFF2-40B4-BE49-F238E27FC236}">
                <a16:creationId xmlns:a16="http://schemas.microsoft.com/office/drawing/2014/main" id="{109DA039-8FE2-ED49-BFA6-5389F1CE1992}"/>
              </a:ext>
            </a:extLst>
          </p:cNvPr>
          <p:cNvSpPr txBox="1"/>
          <p:nvPr/>
        </p:nvSpPr>
        <p:spPr>
          <a:xfrm>
            <a:off x="304800" y="2779954"/>
            <a:ext cx="2102499" cy="274320"/>
          </a:xfrm>
          <a:prstGeom prst="rect">
            <a:avLst/>
          </a:prstGeom>
          <a:noFill/>
        </p:spPr>
        <p:txBody>
          <a:bodyPr wrap="square" rtlCol="0">
            <a:spAutoFit/>
          </a:bodyPr>
          <a:lstStyle/>
          <a:p>
            <a:r>
              <a:rPr lang="en-US" sz="1400" b="1" dirty="0">
                <a:solidFill>
                  <a:srgbClr val="006747"/>
                </a:solidFill>
                <a:latin typeface="Calibri" panose="020F0502020204030204" pitchFamily="34" charset="0"/>
                <a:cs typeface="Calibri" panose="020F0502020204030204" pitchFamily="34" charset="0"/>
              </a:rPr>
              <a:t>23.2% increase from 2021</a:t>
            </a:r>
          </a:p>
        </p:txBody>
      </p:sp>
      <p:sp>
        <p:nvSpPr>
          <p:cNvPr id="19" name="TextBox 18">
            <a:extLst>
              <a:ext uri="{FF2B5EF4-FFF2-40B4-BE49-F238E27FC236}">
                <a16:creationId xmlns:a16="http://schemas.microsoft.com/office/drawing/2014/main" id="{17AF11FE-7644-5541-A027-1EA9DDD47676}"/>
              </a:ext>
            </a:extLst>
          </p:cNvPr>
          <p:cNvSpPr txBox="1"/>
          <p:nvPr/>
        </p:nvSpPr>
        <p:spPr>
          <a:xfrm>
            <a:off x="2628129" y="2774760"/>
            <a:ext cx="2102499" cy="307777"/>
          </a:xfrm>
          <a:prstGeom prst="rect">
            <a:avLst/>
          </a:prstGeom>
          <a:noFill/>
        </p:spPr>
        <p:txBody>
          <a:bodyPr wrap="none" rtlCol="0">
            <a:spAutoFit/>
          </a:bodyPr>
          <a:lstStyle/>
          <a:p>
            <a:r>
              <a:rPr lang="en-US" sz="1400" b="1" dirty="0">
                <a:solidFill>
                  <a:srgbClr val="006747"/>
                </a:solidFill>
                <a:latin typeface="Calibri" panose="020F0502020204030204" pitchFamily="34" charset="0"/>
                <a:cs typeface="Calibri" panose="020F0502020204030204" pitchFamily="34" charset="0"/>
              </a:rPr>
              <a:t>19.0% increase from 2021</a:t>
            </a:r>
          </a:p>
        </p:txBody>
      </p:sp>
    </p:spTree>
    <p:extLst>
      <p:ext uri="{BB962C8B-B14F-4D97-AF65-F5344CB8AC3E}">
        <p14:creationId xmlns:p14="http://schemas.microsoft.com/office/powerpoint/2010/main" val="1751504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ACE1DC-5F91-A341-A617-4A78B16C4E47}"/>
              </a:ext>
            </a:extLst>
          </p:cNvPr>
          <p:cNvSpPr>
            <a:spLocks noGrp="1"/>
          </p:cNvSpPr>
          <p:nvPr>
            <p:ph sz="quarter" idx="15"/>
          </p:nvPr>
        </p:nvSpPr>
        <p:spPr>
          <a:xfrm>
            <a:off x="319136" y="478464"/>
            <a:ext cx="5474208" cy="683585"/>
          </a:xfrm>
        </p:spPr>
        <p:txBody>
          <a:bodyPr/>
          <a:lstStyle/>
          <a:p>
            <a:r>
              <a:rPr lang="en-US" sz="2400" b="1" dirty="0"/>
              <a:t>FTIC Fall Student Profiles</a:t>
            </a:r>
          </a:p>
        </p:txBody>
      </p:sp>
      <p:graphicFrame>
        <p:nvGraphicFramePr>
          <p:cNvPr id="7" name="Table 6">
            <a:extLst>
              <a:ext uri="{FF2B5EF4-FFF2-40B4-BE49-F238E27FC236}">
                <a16:creationId xmlns:a16="http://schemas.microsoft.com/office/drawing/2014/main" id="{99B87676-08CE-354A-AF30-DCCCE4E01C7D}"/>
              </a:ext>
            </a:extLst>
          </p:cNvPr>
          <p:cNvGraphicFramePr>
            <a:graphicFrameLocks noGrp="1"/>
          </p:cNvGraphicFramePr>
          <p:nvPr>
            <p:extLst>
              <p:ext uri="{D42A27DB-BD31-4B8C-83A1-F6EECF244321}">
                <p14:modId xmlns:p14="http://schemas.microsoft.com/office/powerpoint/2010/main" val="3565365025"/>
              </p:ext>
            </p:extLst>
          </p:nvPr>
        </p:nvGraphicFramePr>
        <p:xfrm>
          <a:off x="319136" y="1162050"/>
          <a:ext cx="5459869" cy="3695700"/>
        </p:xfrm>
        <a:graphic>
          <a:graphicData uri="http://schemas.openxmlformats.org/drawingml/2006/table">
            <a:tbl>
              <a:tblPr/>
              <a:tblGrid>
                <a:gridCol w="1116715">
                  <a:extLst>
                    <a:ext uri="{9D8B030D-6E8A-4147-A177-3AD203B41FA5}">
                      <a16:colId xmlns:a16="http://schemas.microsoft.com/office/drawing/2014/main" val="1161374657"/>
                    </a:ext>
                  </a:extLst>
                </a:gridCol>
                <a:gridCol w="723859">
                  <a:extLst>
                    <a:ext uri="{9D8B030D-6E8A-4147-A177-3AD203B41FA5}">
                      <a16:colId xmlns:a16="http://schemas.microsoft.com/office/drawing/2014/main" val="2075063118"/>
                    </a:ext>
                  </a:extLst>
                </a:gridCol>
                <a:gridCol w="723859">
                  <a:extLst>
                    <a:ext uri="{9D8B030D-6E8A-4147-A177-3AD203B41FA5}">
                      <a16:colId xmlns:a16="http://schemas.microsoft.com/office/drawing/2014/main" val="1863236537"/>
                    </a:ext>
                  </a:extLst>
                </a:gridCol>
                <a:gridCol w="723859">
                  <a:extLst>
                    <a:ext uri="{9D8B030D-6E8A-4147-A177-3AD203B41FA5}">
                      <a16:colId xmlns:a16="http://schemas.microsoft.com/office/drawing/2014/main" val="189162449"/>
                    </a:ext>
                  </a:extLst>
                </a:gridCol>
                <a:gridCol w="723859">
                  <a:extLst>
                    <a:ext uri="{9D8B030D-6E8A-4147-A177-3AD203B41FA5}">
                      <a16:colId xmlns:a16="http://schemas.microsoft.com/office/drawing/2014/main" val="68678078"/>
                    </a:ext>
                  </a:extLst>
                </a:gridCol>
                <a:gridCol w="723859">
                  <a:extLst>
                    <a:ext uri="{9D8B030D-6E8A-4147-A177-3AD203B41FA5}">
                      <a16:colId xmlns:a16="http://schemas.microsoft.com/office/drawing/2014/main" val="1410420707"/>
                    </a:ext>
                  </a:extLst>
                </a:gridCol>
                <a:gridCol w="723859">
                  <a:extLst>
                    <a:ext uri="{9D8B030D-6E8A-4147-A177-3AD203B41FA5}">
                      <a16:colId xmlns:a16="http://schemas.microsoft.com/office/drawing/2014/main" val="2807640919"/>
                    </a:ext>
                  </a:extLst>
                </a:gridCol>
              </a:tblGrid>
              <a:tr h="384893">
                <a:tc>
                  <a:txBody>
                    <a:bodyPr/>
                    <a:lstStyle/>
                    <a:p>
                      <a:pPr algn="ctr" fontAlgn="ctr"/>
                      <a:r>
                        <a:rPr lang="en-US" sz="1000" b="1" i="0" u="none" strike="noStrike" dirty="0">
                          <a:solidFill>
                            <a:schemeClr val="accent1"/>
                          </a:solidFill>
                          <a:effectLst/>
                          <a:latin typeface="Calibri" panose="020F0502020204030204" pitchFamily="34" charset="0"/>
                        </a:rPr>
                        <a:t>CAMPUS</a:t>
                      </a:r>
                    </a:p>
                  </a:txBody>
                  <a:tcPr marL="105333" marR="105333" marT="52666" marB="5266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900" b="1" i="0" u="none" strike="noStrike" dirty="0">
                          <a:solidFill>
                            <a:srgbClr val="465E68"/>
                          </a:solidFill>
                          <a:effectLst/>
                          <a:latin typeface="Calibri" panose="020F0502020204030204" pitchFamily="34" charset="0"/>
                        </a:rPr>
                        <a:t>Class of 2017</a:t>
                      </a:r>
                    </a:p>
                  </a:txBody>
                  <a:tcPr marL="7440" marR="7440" marT="744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ctr"/>
                      <a:endParaRPr lang="en-US" sz="900" b="1" i="0" u="none" strike="noStrike" dirty="0">
                        <a:solidFill>
                          <a:srgbClr val="465E68"/>
                        </a:solidFill>
                        <a:effectLst/>
                        <a:latin typeface="Calibri" panose="020F0502020204030204" pitchFamily="34" charset="0"/>
                      </a:endParaRP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0D4"/>
                    </a:solidFill>
                  </a:tcPr>
                </a:tc>
                <a:tc gridSpan="2">
                  <a:txBody>
                    <a:bodyPr/>
                    <a:lstStyle/>
                    <a:p>
                      <a:pPr algn="ctr" fontAlgn="ctr"/>
                      <a:r>
                        <a:rPr lang="en-US" sz="900" b="1" i="0" u="none" strike="noStrike" dirty="0">
                          <a:solidFill>
                            <a:srgbClr val="465E68"/>
                          </a:solidFill>
                          <a:effectLst/>
                          <a:latin typeface="Calibri" panose="020F0502020204030204" pitchFamily="34" charset="0"/>
                        </a:rPr>
                        <a:t>Class of 2021</a:t>
                      </a:r>
                    </a:p>
                  </a:txBody>
                  <a:tcPr marL="7440" marR="7440" marT="744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ctr"/>
                      <a:endParaRPr lang="en-US" sz="900" b="0" i="0" u="none" strike="noStrike" dirty="0">
                        <a:solidFill>
                          <a:srgbClr val="465E68"/>
                        </a:solidFill>
                        <a:effectLst/>
                        <a:latin typeface="Calibri" panose="020F0502020204030204" pitchFamily="34" charset="0"/>
                      </a:endParaRP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ctr"/>
                      <a:r>
                        <a:rPr lang="en-US" sz="900" b="1" i="0" u="none" strike="noStrike" dirty="0">
                          <a:solidFill>
                            <a:srgbClr val="465E68"/>
                          </a:solidFill>
                          <a:effectLst/>
                          <a:latin typeface="Calibri" panose="020F0502020204030204" pitchFamily="34" charset="0"/>
                        </a:rPr>
                        <a:t>Class of 2022</a:t>
                      </a:r>
                      <a:endParaRPr lang="en-US" sz="900" b="0" i="0" u="none" strike="noStrike" dirty="0">
                        <a:solidFill>
                          <a:srgbClr val="465E68"/>
                        </a:solidFill>
                        <a:effectLst/>
                        <a:latin typeface="Calibri" panose="020F0502020204030204" pitchFamily="34" charset="0"/>
                      </a:endParaRP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ctr"/>
                      <a:r>
                        <a:rPr lang="en-US" sz="900" b="0" i="0" u="none" strike="noStrike" dirty="0">
                          <a:solidFill>
                            <a:srgbClr val="465E68"/>
                          </a:solidFill>
                          <a:effectLst/>
                          <a:latin typeface="Calibri" panose="020F0502020204030204" pitchFamily="34" charset="0"/>
                        </a:rPr>
                        <a:t>2021</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0354004"/>
                  </a:ext>
                </a:extLst>
              </a:tr>
              <a:tr h="384893">
                <a:tc rowSpan="2">
                  <a:txBody>
                    <a:bodyPr/>
                    <a:lstStyle/>
                    <a:p>
                      <a:pPr algn="ctr" fontAlgn="ctr"/>
                      <a:r>
                        <a:rPr lang="en-US" sz="1000" b="1" i="0" u="none" strike="noStrike" dirty="0">
                          <a:solidFill>
                            <a:srgbClr val="FFFFFF"/>
                          </a:solidFill>
                          <a:effectLst/>
                          <a:latin typeface="Calibri" panose="020F0502020204030204" pitchFamily="34" charset="0"/>
                        </a:rPr>
                        <a:t>Tampa</a:t>
                      </a:r>
                    </a:p>
                    <a:p>
                      <a:pPr algn="ctr" fontAlgn="ctr"/>
                      <a:r>
                        <a:rPr lang="en-US" sz="1000" b="1" i="0" u="none" strike="noStrike" dirty="0">
                          <a:solidFill>
                            <a:srgbClr val="FFFFFF"/>
                          </a:solidFill>
                          <a:effectLst/>
                          <a:latin typeface="Calibri" panose="020F0502020204030204" pitchFamily="34" charset="0"/>
                        </a:rPr>
                        <a:t>campus</a:t>
                      </a:r>
                    </a:p>
                  </a:txBody>
                  <a:tcPr marL="105333" marR="105333" marT="52666" marB="5266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231"/>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4.12</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4.19</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4.2</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8215580"/>
                  </a:ext>
                </a:extLst>
              </a:tr>
              <a:tr h="401424">
                <a:tc vMerge="1">
                  <a:txBody>
                    <a:bodyPr/>
                    <a:lstStyle/>
                    <a:p>
                      <a:endParaRPr lang="en-US"/>
                    </a:p>
                  </a:txBody>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1280</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1299</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1310</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8969424"/>
                  </a:ext>
                </a:extLst>
              </a:tr>
              <a:tr h="451547">
                <a:tc rowSpan="2">
                  <a:txBody>
                    <a:bodyPr/>
                    <a:lstStyle/>
                    <a:p>
                      <a:pPr algn="ctr" fontAlgn="ctr"/>
                      <a:r>
                        <a:rPr lang="en-US" sz="1000" b="1" i="0" u="none" strike="noStrike" dirty="0">
                          <a:solidFill>
                            <a:srgbClr val="005231"/>
                          </a:solidFill>
                          <a:effectLst/>
                          <a:latin typeface="Calibri" panose="020F0502020204030204" pitchFamily="34" charset="0"/>
                        </a:rPr>
                        <a:t>St. Petersburg campus</a:t>
                      </a:r>
                    </a:p>
                  </a:txBody>
                  <a:tcPr marL="105333" marR="105333" marT="52666" marB="5266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3.82</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4.15</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4.25</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9591724"/>
                  </a:ext>
                </a:extLst>
              </a:tr>
              <a:tr h="403745">
                <a:tc vMerge="1">
                  <a:txBody>
                    <a:bodyPr/>
                    <a:lstStyle/>
                    <a:p>
                      <a:endParaRPr lang="en-US"/>
                    </a:p>
                  </a:txBody>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1209</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1277</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1297</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919928"/>
                  </a:ext>
                </a:extLst>
              </a:tr>
              <a:tr h="451547">
                <a:tc rowSpan="2">
                  <a:txBody>
                    <a:bodyPr/>
                    <a:lstStyle/>
                    <a:p>
                      <a:pPr algn="ctr" fontAlgn="ctr"/>
                      <a:r>
                        <a:rPr lang="en-US" sz="1000" b="1" i="0" u="none" strike="noStrike" dirty="0">
                          <a:solidFill>
                            <a:srgbClr val="FFFFFF"/>
                          </a:solidFill>
                          <a:effectLst/>
                          <a:latin typeface="Calibri" panose="020F0502020204030204" pitchFamily="34" charset="0"/>
                        </a:rPr>
                        <a:t>Sarasota- Manatee campus</a:t>
                      </a:r>
                    </a:p>
                  </a:txBody>
                  <a:tcPr marL="105333" marR="105333" marT="52666" marB="5266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231"/>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3.87</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4.32</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4.17</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3488947"/>
                  </a:ext>
                </a:extLst>
              </a:tr>
              <a:tr h="431334">
                <a:tc vMerge="1">
                  <a:txBody>
                    <a:bodyPr/>
                    <a:lstStyle/>
                    <a:p>
                      <a:endParaRPr lang="en-US"/>
                    </a:p>
                  </a:txBody>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1191</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1274</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0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1299</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986222"/>
                  </a:ext>
                </a:extLst>
              </a:tr>
              <a:tr h="417589">
                <a:tc rowSpan="2">
                  <a:txBody>
                    <a:bodyPr/>
                    <a:lstStyle/>
                    <a:p>
                      <a:pPr algn="ctr" fontAlgn="ctr"/>
                      <a:r>
                        <a:rPr lang="en-US" sz="1000" b="1" i="0" u="none" strike="noStrike" dirty="0">
                          <a:solidFill>
                            <a:srgbClr val="005231"/>
                          </a:solidFill>
                          <a:effectLst/>
                          <a:latin typeface="Calibri" panose="020F0502020204030204" pitchFamily="34" charset="0"/>
                        </a:rPr>
                        <a:t>One USF</a:t>
                      </a:r>
                    </a:p>
                  </a:txBody>
                  <a:tcPr marL="105333" marR="105333" marT="52666" marB="5266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4.07</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4.18</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HS GPA</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4.21</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8336168"/>
                  </a:ext>
                </a:extLst>
              </a:tr>
              <a:tr h="368728">
                <a:tc vMerge="1">
                  <a:txBody>
                    <a:bodyPr/>
                    <a:lstStyle/>
                    <a:p>
                      <a:endParaRPr lang="en-US"/>
                    </a:p>
                  </a:txBody>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1266</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1297</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chemeClr val="tx1">
                              <a:lumMod val="65000"/>
                              <a:lumOff val="35000"/>
                            </a:schemeClr>
                          </a:solidFill>
                          <a:effectLst/>
                          <a:latin typeface="Calibri" panose="020F0502020204030204" pitchFamily="34" charset="0"/>
                        </a:rPr>
                        <a:t>SAT</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1D4"/>
                    </a:solidFill>
                  </a:tcPr>
                </a:tc>
                <a:tc>
                  <a:txBody>
                    <a:bodyPr/>
                    <a:lstStyle/>
                    <a:p>
                      <a:pPr algn="ctr" fontAlgn="ctr"/>
                      <a:r>
                        <a:rPr lang="en-US" sz="900" b="0" i="0" u="none" strike="noStrike" dirty="0">
                          <a:solidFill>
                            <a:schemeClr val="tx1">
                              <a:lumMod val="65000"/>
                              <a:lumOff val="35000"/>
                            </a:schemeClr>
                          </a:solidFill>
                          <a:effectLst/>
                          <a:latin typeface="Calibri" panose="020F0502020204030204" pitchFamily="34" charset="0"/>
                        </a:rPr>
                        <a:t>1309</a:t>
                      </a:r>
                    </a:p>
                  </a:txBody>
                  <a:tcPr marL="7440" marR="7440" marT="7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478485"/>
                  </a:ext>
                </a:extLst>
              </a:tr>
            </a:tbl>
          </a:graphicData>
        </a:graphic>
      </p:graphicFrame>
      <p:sp>
        <p:nvSpPr>
          <p:cNvPr id="2" name="Slide Number Placeholder 1">
            <a:extLst>
              <a:ext uri="{FF2B5EF4-FFF2-40B4-BE49-F238E27FC236}">
                <a16:creationId xmlns:a16="http://schemas.microsoft.com/office/drawing/2014/main" id="{1E6802D8-A73B-324F-8A4D-D91B9CAC17EF}"/>
              </a:ext>
            </a:extLst>
          </p:cNvPr>
          <p:cNvSpPr>
            <a:spLocks noGrp="1"/>
          </p:cNvSpPr>
          <p:nvPr>
            <p:ph type="sldNum" sz="quarter" idx="12"/>
          </p:nvPr>
        </p:nvSpPr>
        <p:spPr/>
        <p:txBody>
          <a:bodyPr/>
          <a:lstStyle/>
          <a:p>
            <a:fld id="{0F5EC011-0DA0-DB45-996E-85C7F379AB45}" type="slidenum">
              <a:rPr lang="en-US" smtClean="0">
                <a:solidFill>
                  <a:schemeClr val="bg1"/>
                </a:solidFill>
              </a:rPr>
              <a:pPr/>
              <a:t>14</a:t>
            </a:fld>
            <a:endParaRPr lang="en-US" dirty="0">
              <a:solidFill>
                <a:schemeClr val="bg1"/>
              </a:solidFill>
            </a:endParaRPr>
          </a:p>
        </p:txBody>
      </p:sp>
      <p:pic>
        <p:nvPicPr>
          <p:cNvPr id="8" name="Picture 7" descr="A group of people in a stadium&#10;&#10;Description automatically generated with low confidence">
            <a:extLst>
              <a:ext uri="{FF2B5EF4-FFF2-40B4-BE49-F238E27FC236}">
                <a16:creationId xmlns:a16="http://schemas.microsoft.com/office/drawing/2014/main" id="{952E8BA1-C600-38C6-A777-79D024A63D85}"/>
              </a:ext>
            </a:extLst>
          </p:cNvPr>
          <p:cNvPicPr>
            <a:picLocks noChangeAspect="1"/>
          </p:cNvPicPr>
          <p:nvPr/>
        </p:nvPicPr>
        <p:blipFill rotWithShape="1">
          <a:blip r:embed="rId3"/>
          <a:srcRect l="37980" t="22592" r="28531"/>
          <a:stretch/>
        </p:blipFill>
        <p:spPr>
          <a:xfrm>
            <a:off x="6113721" y="478465"/>
            <a:ext cx="3030279" cy="4665035"/>
          </a:xfrm>
          <a:prstGeom prst="rect">
            <a:avLst/>
          </a:prstGeom>
        </p:spPr>
      </p:pic>
    </p:spTree>
    <p:extLst>
      <p:ext uri="{BB962C8B-B14F-4D97-AF65-F5344CB8AC3E}">
        <p14:creationId xmlns:p14="http://schemas.microsoft.com/office/powerpoint/2010/main" val="2606169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C4FA9CB-D741-3F4A-9E2C-73E5DFFB72B3}"/>
              </a:ext>
            </a:extLst>
          </p:cNvPr>
          <p:cNvSpPr txBox="1">
            <a:spLocks/>
          </p:cNvSpPr>
          <p:nvPr/>
        </p:nvSpPr>
        <p:spPr>
          <a:xfrm>
            <a:off x="303473" y="471055"/>
            <a:ext cx="4849091" cy="690996"/>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lang="en-US" sz="3000" b="1" kern="1200" dirty="0" smtClean="0">
                <a:solidFill>
                  <a:srgbClr val="006747"/>
                </a:solidFill>
                <a:latin typeface="Arial" panose="020B0604020202020204" pitchFamily="34" charset="0"/>
                <a:ea typeface="+mj-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lang="en-US" sz="3000" b="1" kern="1200" dirty="0" smtClean="0">
                <a:solidFill>
                  <a:srgbClr val="006747"/>
                </a:solidFill>
                <a:latin typeface="Arial" panose="020B0604020202020204" pitchFamily="34" charset="0"/>
                <a:ea typeface="+mj-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en-US" sz="3000" b="1" kern="1200" dirty="0" smtClean="0">
                <a:solidFill>
                  <a:srgbClr val="006747"/>
                </a:solidFill>
                <a:latin typeface="Arial" panose="020B0604020202020204" pitchFamily="34" charset="0"/>
                <a:ea typeface="+mj-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lang="en-US" sz="3000" b="1" kern="1200" dirty="0" smtClean="0">
                <a:solidFill>
                  <a:srgbClr val="006747"/>
                </a:solidFill>
                <a:latin typeface="Arial" panose="020B0604020202020204" pitchFamily="34" charset="0"/>
                <a:ea typeface="+mj-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lang="en-US" sz="3000" b="1" kern="1200" dirty="0" smtClean="0">
                <a:solidFill>
                  <a:srgbClr val="006747"/>
                </a:solidFill>
                <a:latin typeface="Arial" panose="020B0604020202020204" pitchFamily="34" charset="0"/>
                <a:ea typeface="+mj-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2400" dirty="0">
                <a:latin typeface="Calibri" panose="020F0502020204030204" pitchFamily="34" charset="0"/>
                <a:cs typeface="Calibri" panose="020F0502020204030204" pitchFamily="34" charset="0"/>
              </a:rPr>
              <a:t>Judy Genshaft Honors College</a:t>
            </a:r>
          </a:p>
        </p:txBody>
      </p:sp>
      <p:graphicFrame>
        <p:nvGraphicFramePr>
          <p:cNvPr id="5" name="Table 4">
            <a:extLst>
              <a:ext uri="{FF2B5EF4-FFF2-40B4-BE49-F238E27FC236}">
                <a16:creationId xmlns:a16="http://schemas.microsoft.com/office/drawing/2014/main" id="{96C097CA-5EA6-2444-AC99-44D19B8E81C1}"/>
              </a:ext>
            </a:extLst>
          </p:cNvPr>
          <p:cNvGraphicFramePr>
            <a:graphicFrameLocks noGrp="1"/>
          </p:cNvGraphicFramePr>
          <p:nvPr>
            <p:extLst>
              <p:ext uri="{D42A27DB-BD31-4B8C-83A1-F6EECF244321}">
                <p14:modId xmlns:p14="http://schemas.microsoft.com/office/powerpoint/2010/main" val="532974208"/>
              </p:ext>
            </p:extLst>
          </p:nvPr>
        </p:nvGraphicFramePr>
        <p:xfrm>
          <a:off x="303473" y="2249500"/>
          <a:ext cx="3689942" cy="1280221"/>
        </p:xfrm>
        <a:graphic>
          <a:graphicData uri="http://schemas.openxmlformats.org/drawingml/2006/table">
            <a:tbl>
              <a:tblPr/>
              <a:tblGrid>
                <a:gridCol w="2061549">
                  <a:extLst>
                    <a:ext uri="{9D8B030D-6E8A-4147-A177-3AD203B41FA5}">
                      <a16:colId xmlns:a16="http://schemas.microsoft.com/office/drawing/2014/main" val="1911724085"/>
                    </a:ext>
                  </a:extLst>
                </a:gridCol>
                <a:gridCol w="923927">
                  <a:extLst>
                    <a:ext uri="{9D8B030D-6E8A-4147-A177-3AD203B41FA5}">
                      <a16:colId xmlns:a16="http://schemas.microsoft.com/office/drawing/2014/main" val="3503395358"/>
                    </a:ext>
                  </a:extLst>
                </a:gridCol>
                <a:gridCol w="704466">
                  <a:extLst>
                    <a:ext uri="{9D8B030D-6E8A-4147-A177-3AD203B41FA5}">
                      <a16:colId xmlns:a16="http://schemas.microsoft.com/office/drawing/2014/main" val="3989800225"/>
                    </a:ext>
                  </a:extLst>
                </a:gridCol>
              </a:tblGrid>
              <a:tr h="175587">
                <a:tc gridSpan="3">
                  <a:txBody>
                    <a:bodyPr/>
                    <a:lstStyle/>
                    <a:p>
                      <a:pPr marL="0" algn="ctr" defTabSz="685800" rtl="0" eaLnBrk="1" fontAlgn="ctr" latinLnBrk="0" hangingPunct="1"/>
                      <a:r>
                        <a:rPr lang="en-US" sz="1400" b="1" i="0" u="none" strike="noStrike" kern="1200" dirty="0">
                          <a:solidFill>
                            <a:srgbClr val="FFFFFF"/>
                          </a:solidFill>
                          <a:effectLst/>
                          <a:latin typeface="Calibri" panose="020F0502020204030204" pitchFamily="34" charset="0"/>
                          <a:ea typeface="+mn-ea"/>
                          <a:cs typeface="+mn-cs"/>
                        </a:rPr>
                        <a:t>FTIC Enrollments</a:t>
                      </a:r>
                    </a:p>
                  </a:txBody>
                  <a:tcPr marL="98486" marR="98486" marT="49243" marB="49243"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rgbClr val="00523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48653929"/>
                  </a:ext>
                </a:extLst>
              </a:tr>
              <a:tr h="193675">
                <a:tc>
                  <a:txBody>
                    <a:bodyPr/>
                    <a:lstStyle/>
                    <a:p>
                      <a:pPr algn="l" fontAlgn="b"/>
                      <a:r>
                        <a:rPr lang="en-US" sz="1100" b="0" i="0" u="none" strike="noStrike" dirty="0">
                          <a:solidFill>
                            <a:srgbClr val="000000"/>
                          </a:solidFill>
                          <a:effectLst/>
                          <a:latin typeface="Calibri" panose="020F0502020204030204" pitchFamily="34" charset="0"/>
                        </a:rPr>
                        <a:t> </a:t>
                      </a:r>
                    </a:p>
                  </a:txBody>
                  <a:tcPr marL="10259" marR="10259" marT="10259" marB="0" anchor="b">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tcPr>
                </a:tc>
                <a:tc>
                  <a:txBody>
                    <a:bodyPr/>
                    <a:lstStyle/>
                    <a:p>
                      <a:pPr algn="ctr" fontAlgn="ctr"/>
                      <a:r>
                        <a:rPr lang="en-US" sz="1100" b="1" i="0" u="none" strike="noStrike" dirty="0">
                          <a:solidFill>
                            <a:srgbClr val="006747"/>
                          </a:solidFill>
                          <a:effectLst/>
                          <a:latin typeface="Calibri" panose="020F0502020204030204" pitchFamily="34" charset="0"/>
                        </a:rPr>
                        <a:t>2021</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100" b="1" i="0" u="none" strike="noStrike" dirty="0">
                          <a:solidFill>
                            <a:srgbClr val="006747"/>
                          </a:solidFill>
                          <a:effectLst/>
                          <a:latin typeface="Calibri" panose="020F0502020204030204" pitchFamily="34" charset="0"/>
                        </a:rPr>
                        <a:t>2022</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303635871"/>
                  </a:ext>
                </a:extLst>
              </a:tr>
              <a:tr h="193675">
                <a:tc>
                  <a:txBody>
                    <a:bodyPr/>
                    <a:lstStyle/>
                    <a:p>
                      <a:pPr algn="l" fontAlgn="ctr"/>
                      <a:r>
                        <a:rPr lang="en-US" sz="1100" b="1" i="0" u="none" strike="noStrike" dirty="0">
                          <a:solidFill>
                            <a:srgbClr val="006747"/>
                          </a:solidFill>
                          <a:effectLst/>
                          <a:latin typeface="Calibri" panose="020F0502020204030204" pitchFamily="34" charset="0"/>
                        </a:rPr>
                        <a:t>Tampa campus</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674</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640</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tcPr>
                </a:tc>
                <a:extLst>
                  <a:ext uri="{0D108BD9-81ED-4DB2-BD59-A6C34878D82A}">
                    <a16:rowId xmlns:a16="http://schemas.microsoft.com/office/drawing/2014/main" val="551093085"/>
                  </a:ext>
                </a:extLst>
              </a:tr>
              <a:tr h="193675">
                <a:tc>
                  <a:txBody>
                    <a:bodyPr/>
                    <a:lstStyle/>
                    <a:p>
                      <a:pPr algn="l" fontAlgn="ctr"/>
                      <a:r>
                        <a:rPr lang="en-US" sz="1100" b="1" i="0" u="none" strike="noStrike" dirty="0">
                          <a:solidFill>
                            <a:srgbClr val="006747"/>
                          </a:solidFill>
                          <a:effectLst/>
                          <a:latin typeface="Calibri" panose="020F0502020204030204" pitchFamily="34" charset="0"/>
                        </a:rPr>
                        <a:t>St. Petersburg campus</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69</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48</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tcPr>
                </a:tc>
                <a:extLst>
                  <a:ext uri="{0D108BD9-81ED-4DB2-BD59-A6C34878D82A}">
                    <a16:rowId xmlns:a16="http://schemas.microsoft.com/office/drawing/2014/main" val="2917686329"/>
                  </a:ext>
                </a:extLst>
              </a:tr>
              <a:tr h="193675">
                <a:tc>
                  <a:txBody>
                    <a:bodyPr/>
                    <a:lstStyle/>
                    <a:p>
                      <a:pPr algn="l" fontAlgn="ctr"/>
                      <a:r>
                        <a:rPr lang="en-US" sz="1100" b="1" i="0" u="none" strike="noStrike" dirty="0">
                          <a:solidFill>
                            <a:srgbClr val="006747"/>
                          </a:solidFill>
                          <a:effectLst/>
                          <a:latin typeface="Calibri" panose="020F0502020204030204" pitchFamily="34" charset="0"/>
                        </a:rPr>
                        <a:t>Sarasota-Manatee campus</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11</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8</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tcPr>
                </a:tc>
                <a:extLst>
                  <a:ext uri="{0D108BD9-81ED-4DB2-BD59-A6C34878D82A}">
                    <a16:rowId xmlns:a16="http://schemas.microsoft.com/office/drawing/2014/main" val="2802421507"/>
                  </a:ext>
                </a:extLst>
              </a:tr>
              <a:tr h="193675">
                <a:tc>
                  <a:txBody>
                    <a:bodyPr/>
                    <a:lstStyle/>
                    <a:p>
                      <a:pPr algn="l" fontAlgn="ctr"/>
                      <a:r>
                        <a:rPr lang="en-US" sz="1100" b="1" i="0" u="none" strike="noStrike" dirty="0">
                          <a:solidFill>
                            <a:schemeClr val="tx1">
                              <a:lumMod val="65000"/>
                              <a:lumOff val="35000"/>
                            </a:schemeClr>
                          </a:solidFill>
                          <a:effectLst/>
                          <a:latin typeface="Calibri" panose="020F0502020204030204" pitchFamily="34" charset="0"/>
                        </a:rPr>
                        <a:t>One USF</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bg2">
                        <a:lumMod val="90000"/>
                      </a:schemeClr>
                    </a:solidFill>
                  </a:tcPr>
                </a:tc>
                <a:tc>
                  <a:txBody>
                    <a:bodyPr/>
                    <a:lstStyle/>
                    <a:p>
                      <a:pPr algn="ctr" fontAlgn="ctr"/>
                      <a:r>
                        <a:rPr lang="en-US" sz="1100" b="1" i="0" u="none" strike="noStrike" dirty="0">
                          <a:solidFill>
                            <a:schemeClr val="tx1">
                              <a:lumMod val="65000"/>
                              <a:lumOff val="35000"/>
                            </a:schemeClr>
                          </a:solidFill>
                          <a:effectLst/>
                          <a:latin typeface="Calibri" panose="020F0502020204030204" pitchFamily="34" charset="0"/>
                        </a:rPr>
                        <a:t>754</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bg2">
                        <a:lumMod val="90000"/>
                      </a:schemeClr>
                    </a:solidFill>
                  </a:tcPr>
                </a:tc>
                <a:tc>
                  <a:txBody>
                    <a:bodyPr/>
                    <a:lstStyle/>
                    <a:p>
                      <a:pPr algn="ctr" fontAlgn="ctr"/>
                      <a:r>
                        <a:rPr lang="en-US" sz="1100" b="1" i="0" u="none" strike="noStrike" dirty="0">
                          <a:solidFill>
                            <a:schemeClr val="tx1">
                              <a:lumMod val="65000"/>
                              <a:lumOff val="35000"/>
                            </a:schemeClr>
                          </a:solidFill>
                          <a:effectLst/>
                          <a:latin typeface="Calibri" panose="020F0502020204030204" pitchFamily="34" charset="0"/>
                        </a:rPr>
                        <a:t>696</a:t>
                      </a:r>
                    </a:p>
                  </a:txBody>
                  <a:tcPr marL="10259" marR="10259" marT="10259"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322769110"/>
                  </a:ext>
                </a:extLst>
              </a:tr>
            </a:tbl>
          </a:graphicData>
        </a:graphic>
      </p:graphicFrame>
      <p:sp>
        <p:nvSpPr>
          <p:cNvPr id="3" name="Slide Number Placeholder 2">
            <a:extLst>
              <a:ext uri="{FF2B5EF4-FFF2-40B4-BE49-F238E27FC236}">
                <a16:creationId xmlns:a16="http://schemas.microsoft.com/office/drawing/2014/main" id="{33157D8C-461F-9D4E-9B4E-C250C38EAD2C}"/>
              </a:ext>
            </a:extLst>
          </p:cNvPr>
          <p:cNvSpPr>
            <a:spLocks noGrp="1"/>
          </p:cNvSpPr>
          <p:nvPr>
            <p:ph type="sldNum" sz="quarter" idx="12"/>
          </p:nvPr>
        </p:nvSpPr>
        <p:spPr/>
        <p:txBody>
          <a:bodyPr/>
          <a:lstStyle/>
          <a:p>
            <a:fld id="{0F5EC011-0DA0-DB45-996E-85C7F379AB45}" type="slidenum">
              <a:rPr lang="en-US" smtClean="0">
                <a:solidFill>
                  <a:schemeClr val="bg1"/>
                </a:solidFill>
              </a:rPr>
              <a:pPr/>
              <a:t>15</a:t>
            </a:fld>
            <a:endParaRPr lang="en-US" dirty="0">
              <a:solidFill>
                <a:schemeClr val="bg1"/>
              </a:solidFill>
            </a:endParaRPr>
          </a:p>
        </p:txBody>
      </p:sp>
      <p:graphicFrame>
        <p:nvGraphicFramePr>
          <p:cNvPr id="12" name="Content Placeholder 11">
            <a:extLst>
              <a:ext uri="{FF2B5EF4-FFF2-40B4-BE49-F238E27FC236}">
                <a16:creationId xmlns:a16="http://schemas.microsoft.com/office/drawing/2014/main" id="{D406410B-149B-4D46-B7AC-71A054CD31C4}"/>
              </a:ext>
            </a:extLst>
          </p:cNvPr>
          <p:cNvGraphicFramePr>
            <a:graphicFrameLocks noGrp="1"/>
          </p:cNvGraphicFramePr>
          <p:nvPr>
            <p:ph sz="quarter" idx="14"/>
            <p:extLst>
              <p:ext uri="{D42A27DB-BD31-4B8C-83A1-F6EECF244321}">
                <p14:modId xmlns:p14="http://schemas.microsoft.com/office/powerpoint/2010/main" val="389457485"/>
              </p:ext>
            </p:extLst>
          </p:nvPr>
        </p:nvGraphicFramePr>
        <p:xfrm>
          <a:off x="304800" y="1162050"/>
          <a:ext cx="3689943" cy="822961"/>
        </p:xfrm>
        <a:graphic>
          <a:graphicData uri="http://schemas.openxmlformats.org/drawingml/2006/table">
            <a:tbl>
              <a:tblPr/>
              <a:tblGrid>
                <a:gridCol w="2058727">
                  <a:extLst>
                    <a:ext uri="{9D8B030D-6E8A-4147-A177-3AD203B41FA5}">
                      <a16:colId xmlns:a16="http://schemas.microsoft.com/office/drawing/2014/main" val="369597409"/>
                    </a:ext>
                  </a:extLst>
                </a:gridCol>
                <a:gridCol w="1631216">
                  <a:extLst>
                    <a:ext uri="{9D8B030D-6E8A-4147-A177-3AD203B41FA5}">
                      <a16:colId xmlns:a16="http://schemas.microsoft.com/office/drawing/2014/main" val="3482126340"/>
                    </a:ext>
                  </a:extLst>
                </a:gridCol>
              </a:tblGrid>
              <a:tr h="233377">
                <a:tc gridSpan="2">
                  <a:txBody>
                    <a:bodyPr/>
                    <a:lstStyle/>
                    <a:p>
                      <a:pPr algn="ctr" fontAlgn="ctr"/>
                      <a:r>
                        <a:rPr lang="en-US" sz="1400" b="1" i="0" u="none" strike="noStrike" dirty="0">
                          <a:solidFill>
                            <a:srgbClr val="FFFFFF"/>
                          </a:solidFill>
                          <a:effectLst/>
                          <a:latin typeface="Calibri" panose="020F0502020204030204" pitchFamily="34" charset="0"/>
                        </a:rPr>
                        <a:t>Academic Student Profile</a:t>
                      </a:r>
                    </a:p>
                  </a:txBody>
                  <a:tcPr marL="9525" marR="9525" marT="9525"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rgbClr val="005231"/>
                    </a:solidFill>
                  </a:tcPr>
                </a:tc>
                <a:tc hMerge="1">
                  <a:txBody>
                    <a:bodyPr/>
                    <a:lstStyle/>
                    <a:p>
                      <a:endParaRPr lang="en-US"/>
                    </a:p>
                  </a:txBody>
                  <a:tcPr/>
                </a:tc>
                <a:extLst>
                  <a:ext uri="{0D108BD9-81ED-4DB2-BD59-A6C34878D82A}">
                    <a16:rowId xmlns:a16="http://schemas.microsoft.com/office/drawing/2014/main" val="3272110952"/>
                  </a:ext>
                </a:extLst>
              </a:tr>
              <a:tr h="196528">
                <a:tc>
                  <a:txBody>
                    <a:bodyPr/>
                    <a:lstStyle/>
                    <a:p>
                      <a:pPr algn="ctr" fontAlgn="ctr"/>
                      <a:r>
                        <a:rPr lang="en-US" sz="1100" b="1" i="0" u="none" strike="noStrike" dirty="0">
                          <a:solidFill>
                            <a:srgbClr val="006747"/>
                          </a:solidFill>
                          <a:effectLst/>
                          <a:latin typeface="Calibri" panose="020F0502020204030204" pitchFamily="34" charset="0"/>
                        </a:rPr>
                        <a:t>HS GPA</a:t>
                      </a:r>
                    </a:p>
                  </a:txBody>
                  <a:tcPr marL="9525" marR="9525" marT="9525"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4.37</a:t>
                      </a:r>
                    </a:p>
                  </a:txBody>
                  <a:tcPr marL="9525" marR="9525" marT="9525"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tcPr>
                </a:tc>
                <a:extLst>
                  <a:ext uri="{0D108BD9-81ED-4DB2-BD59-A6C34878D82A}">
                    <a16:rowId xmlns:a16="http://schemas.microsoft.com/office/drawing/2014/main" val="199612502"/>
                  </a:ext>
                </a:extLst>
              </a:tr>
              <a:tr h="196528">
                <a:tc>
                  <a:txBody>
                    <a:bodyPr/>
                    <a:lstStyle/>
                    <a:p>
                      <a:pPr algn="ctr" fontAlgn="ctr"/>
                      <a:r>
                        <a:rPr lang="en-US" sz="1100" b="1" i="0" u="none" strike="noStrike" dirty="0">
                          <a:solidFill>
                            <a:srgbClr val="006747"/>
                          </a:solidFill>
                          <a:effectLst/>
                          <a:latin typeface="Calibri" panose="020F0502020204030204" pitchFamily="34" charset="0"/>
                        </a:rPr>
                        <a:t>SAT</a:t>
                      </a:r>
                    </a:p>
                  </a:txBody>
                  <a:tcPr marL="9525" marR="9525" marT="9525"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1390</a:t>
                      </a:r>
                    </a:p>
                  </a:txBody>
                  <a:tcPr marL="9525" marR="9525" marT="9525"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tcPr>
                </a:tc>
                <a:extLst>
                  <a:ext uri="{0D108BD9-81ED-4DB2-BD59-A6C34878D82A}">
                    <a16:rowId xmlns:a16="http://schemas.microsoft.com/office/drawing/2014/main" val="2754711664"/>
                  </a:ext>
                </a:extLst>
              </a:tr>
              <a:tr h="196528">
                <a:tc>
                  <a:txBody>
                    <a:bodyPr/>
                    <a:lstStyle/>
                    <a:p>
                      <a:pPr algn="ctr" fontAlgn="ctr"/>
                      <a:r>
                        <a:rPr lang="en-US" sz="1100" b="1" i="0" u="none" strike="noStrike" dirty="0">
                          <a:solidFill>
                            <a:srgbClr val="006747"/>
                          </a:solidFill>
                          <a:effectLst/>
                          <a:latin typeface="Calibri" panose="020F0502020204030204" pitchFamily="34" charset="0"/>
                        </a:rPr>
                        <a:t>ACT</a:t>
                      </a:r>
                    </a:p>
                  </a:txBody>
                  <a:tcPr marL="9525" marR="9525" marT="9525"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31</a:t>
                      </a:r>
                    </a:p>
                  </a:txBody>
                  <a:tcPr marL="9525" marR="9525" marT="9525"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6350" cap="flat" cmpd="sng" algn="ctr">
                      <a:solidFill>
                        <a:srgbClr val="465E68"/>
                      </a:solidFill>
                      <a:prstDash val="solid"/>
                      <a:round/>
                      <a:headEnd type="none" w="med" len="med"/>
                      <a:tailEnd type="none" w="med" len="med"/>
                    </a:lnT>
                    <a:lnB w="6350" cap="flat" cmpd="sng" algn="ctr">
                      <a:solidFill>
                        <a:srgbClr val="465E68"/>
                      </a:solidFill>
                      <a:prstDash val="solid"/>
                      <a:round/>
                      <a:headEnd type="none" w="med" len="med"/>
                      <a:tailEnd type="none" w="med" len="med"/>
                    </a:lnB>
                  </a:tcPr>
                </a:tc>
                <a:extLst>
                  <a:ext uri="{0D108BD9-81ED-4DB2-BD59-A6C34878D82A}">
                    <a16:rowId xmlns:a16="http://schemas.microsoft.com/office/drawing/2014/main" val="2943742034"/>
                  </a:ext>
                </a:extLst>
              </a:tr>
            </a:tbl>
          </a:graphicData>
        </a:graphic>
      </p:graphicFrame>
      <p:sp>
        <p:nvSpPr>
          <p:cNvPr id="8" name="Rectangle 7">
            <a:extLst>
              <a:ext uri="{FF2B5EF4-FFF2-40B4-BE49-F238E27FC236}">
                <a16:creationId xmlns:a16="http://schemas.microsoft.com/office/drawing/2014/main" id="{FF8D8988-DF17-4F9F-BA56-262FAA8F4FBB}"/>
              </a:ext>
            </a:extLst>
          </p:cNvPr>
          <p:cNvSpPr/>
          <p:nvPr/>
        </p:nvSpPr>
        <p:spPr>
          <a:xfrm>
            <a:off x="4016878" y="2514301"/>
            <a:ext cx="1334894" cy="1015663"/>
          </a:xfrm>
          <a:prstGeom prst="rect">
            <a:avLst/>
          </a:prstGeom>
        </p:spPr>
        <p:txBody>
          <a:bodyPr wrap="square">
            <a:spAutoFit/>
          </a:bodyPr>
          <a:lstStyle/>
          <a:p>
            <a:r>
              <a:rPr lang="en-US" sz="1000" i="1" dirty="0">
                <a:solidFill>
                  <a:srgbClr val="006747"/>
                </a:solidFill>
                <a:latin typeface="Calibri" panose="020F0502020204030204" pitchFamily="34" charset="0"/>
                <a:cs typeface="Calibri" panose="020F0502020204030204" pitchFamily="34" charset="0"/>
              </a:rPr>
              <a:t>Declines seen due to implementation of all-application admissions process and more selective admissions.</a:t>
            </a:r>
          </a:p>
        </p:txBody>
      </p:sp>
      <p:sp>
        <p:nvSpPr>
          <p:cNvPr id="2" name="Rectangle 1">
            <a:extLst>
              <a:ext uri="{FF2B5EF4-FFF2-40B4-BE49-F238E27FC236}">
                <a16:creationId xmlns:a16="http://schemas.microsoft.com/office/drawing/2014/main" id="{D48E2623-960D-2E6B-2A87-4DA9518E53D8}"/>
              </a:ext>
            </a:extLst>
          </p:cNvPr>
          <p:cNvSpPr/>
          <p:nvPr/>
        </p:nvSpPr>
        <p:spPr>
          <a:xfrm>
            <a:off x="3969170" y="1628447"/>
            <a:ext cx="1484887" cy="415498"/>
          </a:xfrm>
          <a:prstGeom prst="rect">
            <a:avLst/>
          </a:prstGeom>
        </p:spPr>
        <p:txBody>
          <a:bodyPr wrap="square">
            <a:spAutoFit/>
          </a:bodyPr>
          <a:lstStyle/>
          <a:p>
            <a:pPr marL="176213" indent="-169863">
              <a:spcBef>
                <a:spcPts val="600"/>
              </a:spcBef>
              <a:buFont typeface="Wingdings" panose="05000000000000000000" pitchFamily="2" charset="2"/>
              <a:buChar char="ß"/>
            </a:pPr>
            <a:r>
              <a:rPr lang="en-US" sz="800" i="1" dirty="0">
                <a:solidFill>
                  <a:srgbClr val="006747"/>
                </a:solidFill>
                <a:latin typeface="Calibri" panose="020F0502020204030204" pitchFamily="34" charset="0"/>
                <a:cs typeface="Calibri" panose="020F0502020204030204" pitchFamily="34" charset="0"/>
              </a:rPr>
              <a:t>93</a:t>
            </a:r>
            <a:r>
              <a:rPr lang="en-US" sz="800" i="1" baseline="30000" dirty="0">
                <a:solidFill>
                  <a:srgbClr val="006747"/>
                </a:solidFill>
                <a:latin typeface="Calibri" panose="020F0502020204030204" pitchFamily="34" charset="0"/>
                <a:cs typeface="Calibri" panose="020F0502020204030204" pitchFamily="34" charset="0"/>
              </a:rPr>
              <a:t>rd</a:t>
            </a:r>
            <a:r>
              <a:rPr lang="en-US" sz="800" i="1" dirty="0">
                <a:solidFill>
                  <a:srgbClr val="006747"/>
                </a:solidFill>
                <a:latin typeface="Calibri" panose="020F0502020204030204" pitchFamily="34" charset="0"/>
                <a:cs typeface="Calibri" panose="020F0502020204030204" pitchFamily="34" charset="0"/>
              </a:rPr>
              <a:t> percentile nationally </a:t>
            </a:r>
          </a:p>
          <a:p>
            <a:pPr marL="176213" indent="-169863">
              <a:spcBef>
                <a:spcPts val="600"/>
              </a:spcBef>
              <a:buFont typeface="Wingdings" panose="05000000000000000000" pitchFamily="2" charset="2"/>
              <a:buChar char="ß"/>
            </a:pPr>
            <a:r>
              <a:rPr lang="en-US" sz="800" i="1" dirty="0">
                <a:solidFill>
                  <a:srgbClr val="006747"/>
                </a:solidFill>
                <a:latin typeface="Calibri" panose="020F0502020204030204" pitchFamily="34" charset="0"/>
                <a:cs typeface="Calibri" panose="020F0502020204030204" pitchFamily="34" charset="0"/>
              </a:rPr>
              <a:t>95</a:t>
            </a:r>
            <a:r>
              <a:rPr lang="en-US" sz="800" i="1" baseline="30000" dirty="0">
                <a:solidFill>
                  <a:srgbClr val="006747"/>
                </a:solidFill>
                <a:latin typeface="Calibri" panose="020F0502020204030204" pitchFamily="34" charset="0"/>
                <a:cs typeface="Calibri" panose="020F0502020204030204" pitchFamily="34" charset="0"/>
              </a:rPr>
              <a:t>th</a:t>
            </a:r>
            <a:r>
              <a:rPr lang="en-US" sz="800" i="1" dirty="0">
                <a:solidFill>
                  <a:srgbClr val="006747"/>
                </a:solidFill>
                <a:latin typeface="Calibri" panose="020F0502020204030204" pitchFamily="34" charset="0"/>
                <a:cs typeface="Calibri" panose="020F0502020204030204" pitchFamily="34" charset="0"/>
              </a:rPr>
              <a:t> percentile nationally</a:t>
            </a:r>
          </a:p>
        </p:txBody>
      </p:sp>
      <p:graphicFrame>
        <p:nvGraphicFramePr>
          <p:cNvPr id="6" name="Table 5">
            <a:extLst>
              <a:ext uri="{FF2B5EF4-FFF2-40B4-BE49-F238E27FC236}">
                <a16:creationId xmlns:a16="http://schemas.microsoft.com/office/drawing/2014/main" id="{6631809A-3B95-26D6-5CAF-BE5CEF79248C}"/>
              </a:ext>
            </a:extLst>
          </p:cNvPr>
          <p:cNvGraphicFramePr>
            <a:graphicFrameLocks noGrp="1"/>
          </p:cNvGraphicFramePr>
          <p:nvPr>
            <p:extLst>
              <p:ext uri="{D42A27DB-BD31-4B8C-83A1-F6EECF244321}">
                <p14:modId xmlns:p14="http://schemas.microsoft.com/office/powerpoint/2010/main" val="2260347468"/>
              </p:ext>
            </p:extLst>
          </p:nvPr>
        </p:nvGraphicFramePr>
        <p:xfrm>
          <a:off x="303474" y="3815145"/>
          <a:ext cx="3689942" cy="1049714"/>
        </p:xfrm>
        <a:graphic>
          <a:graphicData uri="http://schemas.openxmlformats.org/drawingml/2006/table">
            <a:tbl>
              <a:tblPr/>
              <a:tblGrid>
                <a:gridCol w="2050112">
                  <a:extLst>
                    <a:ext uri="{9D8B030D-6E8A-4147-A177-3AD203B41FA5}">
                      <a16:colId xmlns:a16="http://schemas.microsoft.com/office/drawing/2014/main" val="3756891728"/>
                    </a:ext>
                  </a:extLst>
                </a:gridCol>
                <a:gridCol w="930303">
                  <a:extLst>
                    <a:ext uri="{9D8B030D-6E8A-4147-A177-3AD203B41FA5}">
                      <a16:colId xmlns:a16="http://schemas.microsoft.com/office/drawing/2014/main" val="1074882157"/>
                    </a:ext>
                  </a:extLst>
                </a:gridCol>
                <a:gridCol w="709527">
                  <a:extLst>
                    <a:ext uri="{9D8B030D-6E8A-4147-A177-3AD203B41FA5}">
                      <a16:colId xmlns:a16="http://schemas.microsoft.com/office/drawing/2014/main" val="106414292"/>
                    </a:ext>
                  </a:extLst>
                </a:gridCol>
              </a:tblGrid>
              <a:tr h="325582">
                <a:tc gridSpan="3">
                  <a:txBody>
                    <a:bodyPr/>
                    <a:lstStyle/>
                    <a:p>
                      <a:pPr algn="ctr" fontAlgn="ctr"/>
                      <a:r>
                        <a:rPr lang="en-US" sz="1400" b="1" i="0" u="none" strike="noStrike" kern="1200" dirty="0">
                          <a:solidFill>
                            <a:srgbClr val="FFFFFF"/>
                          </a:solidFill>
                          <a:effectLst/>
                          <a:latin typeface="Calibri" panose="020F0502020204030204" pitchFamily="34" charset="0"/>
                          <a:ea typeface="+mn-ea"/>
                          <a:cs typeface="+mn-cs"/>
                        </a:rPr>
                        <a:t>National Merit Scholars</a:t>
                      </a:r>
                    </a:p>
                  </a:txBody>
                  <a:tcPr marL="95282" marR="95282" marT="47641" marB="476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231"/>
                    </a:solidFill>
                  </a:tcPr>
                </a:tc>
                <a:tc hMerge="1">
                  <a:txBody>
                    <a:bodyPr/>
                    <a:lstStyle/>
                    <a:p>
                      <a:endParaRPr lang="en-US"/>
                    </a:p>
                  </a:txBody>
                  <a:tcPr/>
                </a:tc>
                <a:tc hMerge="1">
                  <a:txBody>
                    <a:bodyPr/>
                    <a:lstStyle/>
                    <a:p>
                      <a:pPr algn="ctr" fontAlgn="ctr"/>
                      <a:endParaRPr lang="en-US" sz="1500" b="1" i="0" u="none" strike="noStrike" kern="1200" dirty="0">
                        <a:solidFill>
                          <a:srgbClr val="FFFFFF"/>
                        </a:solidFill>
                        <a:effectLst/>
                        <a:latin typeface="Calibri" panose="020F0502020204030204" pitchFamily="34" charset="0"/>
                        <a:ea typeface="+mn-ea"/>
                        <a:cs typeface="+mn-cs"/>
                      </a:endParaRPr>
                    </a:p>
                  </a:txBody>
                  <a:tcPr marL="95282" marR="95282" marT="47641" marB="476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231"/>
                    </a:solidFill>
                  </a:tcPr>
                </a:tc>
                <a:extLst>
                  <a:ext uri="{0D108BD9-81ED-4DB2-BD59-A6C34878D82A}">
                    <a16:rowId xmlns:a16="http://schemas.microsoft.com/office/drawing/2014/main" val="3755160080"/>
                  </a:ext>
                </a:extLst>
              </a:tr>
              <a:tr h="181033">
                <a:tc>
                  <a:txBody>
                    <a:bodyPr/>
                    <a:lstStyle/>
                    <a:p>
                      <a:pPr algn="l" fontAlgn="ctr"/>
                      <a:endParaRPr lang="en-US" sz="1100" b="1" i="0" u="none" strike="noStrike" dirty="0">
                        <a:solidFill>
                          <a:srgbClr val="006747"/>
                        </a:solidFill>
                        <a:effectLst/>
                        <a:latin typeface="Calibri" panose="020F0502020204030204" pitchFamily="34" charset="0"/>
                      </a:endParaRPr>
                    </a:p>
                  </a:txBody>
                  <a:tcPr marL="12447" marR="12447" marT="124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chemeClr val="accent1"/>
                          </a:solidFill>
                          <a:effectLst/>
                          <a:latin typeface="Calibri" panose="020F0502020204030204" pitchFamily="34" charset="0"/>
                        </a:rPr>
                        <a:t>2021</a:t>
                      </a:r>
                    </a:p>
                  </a:txBody>
                  <a:tcPr marL="12447" marR="12447" marT="124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100" b="1" i="0" u="none" strike="noStrike" dirty="0">
                          <a:solidFill>
                            <a:schemeClr val="accent1"/>
                          </a:solidFill>
                          <a:effectLst/>
                          <a:latin typeface="Calibri" panose="020F0502020204030204" pitchFamily="34" charset="0"/>
                        </a:rPr>
                        <a:t>2022</a:t>
                      </a:r>
                    </a:p>
                  </a:txBody>
                  <a:tcPr marL="12447" marR="12447" marT="124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90726061"/>
                  </a:ext>
                </a:extLst>
              </a:tr>
              <a:tr h="181033">
                <a:tc>
                  <a:txBody>
                    <a:bodyPr/>
                    <a:lstStyle/>
                    <a:p>
                      <a:pPr algn="l" fontAlgn="ctr"/>
                      <a:r>
                        <a:rPr lang="en-US" sz="1100" b="1" i="0" u="none" strike="noStrike" dirty="0">
                          <a:solidFill>
                            <a:srgbClr val="006747"/>
                          </a:solidFill>
                          <a:effectLst/>
                          <a:latin typeface="Calibri" panose="020F0502020204030204" pitchFamily="34" charset="0"/>
                        </a:rPr>
                        <a:t>Tampa campus</a:t>
                      </a:r>
                    </a:p>
                  </a:txBody>
                  <a:tcPr marL="12447" marR="12447" marT="124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50</a:t>
                      </a:r>
                    </a:p>
                  </a:txBody>
                  <a:tcPr marL="12447" marR="12447" marT="124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66</a:t>
                      </a:r>
                    </a:p>
                  </a:txBody>
                  <a:tcPr marL="12447" marR="12447" marT="124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4929550"/>
                  </a:ext>
                </a:extLst>
              </a:tr>
              <a:tr h="181033">
                <a:tc>
                  <a:txBody>
                    <a:bodyPr/>
                    <a:lstStyle/>
                    <a:p>
                      <a:pPr algn="l" fontAlgn="ctr"/>
                      <a:r>
                        <a:rPr lang="en-US" sz="1100" b="1" i="0" u="none" strike="noStrike" dirty="0">
                          <a:solidFill>
                            <a:srgbClr val="006747"/>
                          </a:solidFill>
                          <a:effectLst/>
                          <a:latin typeface="Calibri"/>
                        </a:rPr>
                        <a:t>St. Petersburg campus</a:t>
                      </a:r>
                      <a:endParaRPr lang="en-US" sz="1100" b="0" i="0" dirty="0">
                        <a:latin typeface="Calibri" panose="020F0502020204030204" pitchFamily="34" charset="0"/>
                      </a:endParaRPr>
                    </a:p>
                  </a:txBody>
                  <a:tcPr marL="12447" marR="12447" marT="124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4</a:t>
                      </a:r>
                    </a:p>
                  </a:txBody>
                  <a:tcPr marL="12447" marR="12447" marT="124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pPr algn="ctr" fontAlgn="ctr"/>
                      <a:r>
                        <a:rPr lang="en-US" sz="1100" b="0" i="0" u="none" strike="noStrike" dirty="0">
                          <a:solidFill>
                            <a:schemeClr val="tx1">
                              <a:lumMod val="65000"/>
                              <a:lumOff val="35000"/>
                            </a:schemeClr>
                          </a:solidFill>
                          <a:effectLst/>
                          <a:latin typeface="Calibri" panose="020F0502020204030204" pitchFamily="34" charset="0"/>
                        </a:rPr>
                        <a:t>5</a:t>
                      </a:r>
                    </a:p>
                  </a:txBody>
                  <a:tcPr marL="12447" marR="12447" marT="124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656716136"/>
                  </a:ext>
                </a:extLst>
              </a:tr>
              <a:tr h="181033">
                <a:tc>
                  <a:txBody>
                    <a:bodyPr/>
                    <a:lstStyle/>
                    <a:p>
                      <a:pPr algn="l" fontAlgn="ctr"/>
                      <a:r>
                        <a:rPr lang="en-US" sz="1100" b="1" i="0" u="none" strike="noStrike" dirty="0">
                          <a:solidFill>
                            <a:schemeClr val="tx1">
                              <a:lumMod val="65000"/>
                              <a:lumOff val="35000"/>
                            </a:schemeClr>
                          </a:solidFill>
                          <a:effectLst/>
                          <a:latin typeface="Calibri"/>
                        </a:rPr>
                        <a:t>One USF</a:t>
                      </a:r>
                    </a:p>
                  </a:txBody>
                  <a:tcPr marL="12447" marR="12447" marT="12447"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bg2">
                        <a:lumMod val="90000"/>
                      </a:schemeClr>
                    </a:solidFill>
                  </a:tcPr>
                </a:tc>
                <a:tc>
                  <a:txBody>
                    <a:bodyPr/>
                    <a:lstStyle/>
                    <a:p>
                      <a:pPr algn="ctr" fontAlgn="ctr"/>
                      <a:r>
                        <a:rPr lang="en-US" sz="1100" b="1" i="0" u="none" strike="noStrike" dirty="0">
                          <a:solidFill>
                            <a:schemeClr val="tx1">
                              <a:lumMod val="65000"/>
                              <a:lumOff val="35000"/>
                            </a:schemeClr>
                          </a:solidFill>
                          <a:effectLst/>
                          <a:latin typeface="Calibri" panose="020F0502020204030204" pitchFamily="34" charset="0"/>
                        </a:rPr>
                        <a:t>54</a:t>
                      </a:r>
                    </a:p>
                  </a:txBody>
                  <a:tcPr marL="12447" marR="12447" marT="12447"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bg2">
                        <a:lumMod val="90000"/>
                      </a:schemeClr>
                    </a:solidFill>
                  </a:tcPr>
                </a:tc>
                <a:tc>
                  <a:txBody>
                    <a:bodyPr/>
                    <a:lstStyle/>
                    <a:p>
                      <a:pPr algn="ctr" fontAlgn="ctr"/>
                      <a:r>
                        <a:rPr lang="en-US" sz="1100" b="1" i="0" u="none" strike="noStrike" dirty="0">
                          <a:solidFill>
                            <a:schemeClr val="tx1">
                              <a:lumMod val="65000"/>
                              <a:lumOff val="35000"/>
                            </a:schemeClr>
                          </a:solidFill>
                          <a:effectLst/>
                          <a:latin typeface="Calibri" panose="020F0502020204030204" pitchFamily="34" charset="0"/>
                        </a:rPr>
                        <a:t>71</a:t>
                      </a:r>
                    </a:p>
                  </a:txBody>
                  <a:tcPr marL="12447" marR="12447" marT="12447" marB="0" anchor="ctr">
                    <a:lnL w="6350" cap="flat" cmpd="sng" algn="ctr">
                      <a:solidFill>
                        <a:srgbClr val="465E68"/>
                      </a:solidFill>
                      <a:prstDash val="solid"/>
                      <a:round/>
                      <a:headEnd type="none" w="med" len="med"/>
                      <a:tailEnd type="none" w="med" len="med"/>
                    </a:lnL>
                    <a:lnR w="6350" cap="flat" cmpd="sng" algn="ctr">
                      <a:solidFill>
                        <a:srgbClr val="465E68"/>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6350" cap="flat" cmpd="sng" algn="ctr">
                      <a:solidFill>
                        <a:srgbClr val="465E68"/>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722534375"/>
                  </a:ext>
                </a:extLst>
              </a:tr>
            </a:tbl>
          </a:graphicData>
        </a:graphic>
      </p:graphicFrame>
      <p:pic>
        <p:nvPicPr>
          <p:cNvPr id="9" name="Picture 8" descr="A person standing at a podium&#10;&#10;Description automatically generated with medium confidence">
            <a:extLst>
              <a:ext uri="{FF2B5EF4-FFF2-40B4-BE49-F238E27FC236}">
                <a16:creationId xmlns:a16="http://schemas.microsoft.com/office/drawing/2014/main" id="{6EE2672F-D6C0-8ECF-7401-6F3BBFE0573D}"/>
              </a:ext>
            </a:extLst>
          </p:cNvPr>
          <p:cNvPicPr>
            <a:picLocks noChangeAspect="1"/>
          </p:cNvPicPr>
          <p:nvPr/>
        </p:nvPicPr>
        <p:blipFill rotWithShape="1">
          <a:blip r:embed="rId3"/>
          <a:srcRect l="8314" t="9159" r="43859"/>
          <a:stretch/>
        </p:blipFill>
        <p:spPr>
          <a:xfrm>
            <a:off x="5454056" y="471055"/>
            <a:ext cx="3689944" cy="4672445"/>
          </a:xfrm>
          <a:prstGeom prst="rect">
            <a:avLst/>
          </a:prstGeom>
        </p:spPr>
      </p:pic>
    </p:spTree>
    <p:extLst>
      <p:ext uri="{BB962C8B-B14F-4D97-AF65-F5344CB8AC3E}">
        <p14:creationId xmlns:p14="http://schemas.microsoft.com/office/powerpoint/2010/main" val="860164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DA51D-D1E8-C04D-9226-62246D196E87}"/>
              </a:ext>
            </a:extLst>
          </p:cNvPr>
          <p:cNvSpPr>
            <a:spLocks noGrp="1"/>
          </p:cNvSpPr>
          <p:nvPr>
            <p:ph type="sldNum" sz="quarter" idx="12"/>
          </p:nvPr>
        </p:nvSpPr>
        <p:spPr/>
        <p:txBody>
          <a:bodyPr/>
          <a:lstStyle/>
          <a:p>
            <a:r>
              <a:rPr lang="en-US" dirty="0"/>
              <a:t>13</a:t>
            </a:r>
          </a:p>
        </p:txBody>
      </p:sp>
      <p:sp>
        <p:nvSpPr>
          <p:cNvPr id="8" name="Content Placeholder 7">
            <a:extLst>
              <a:ext uri="{FF2B5EF4-FFF2-40B4-BE49-F238E27FC236}">
                <a16:creationId xmlns:a16="http://schemas.microsoft.com/office/drawing/2014/main" id="{0A75ABED-6EF4-6109-F6F6-6176E6D50010}"/>
              </a:ext>
            </a:extLst>
          </p:cNvPr>
          <p:cNvSpPr>
            <a:spLocks noGrp="1"/>
          </p:cNvSpPr>
          <p:nvPr>
            <p:ph sz="quarter" idx="15"/>
          </p:nvPr>
        </p:nvSpPr>
        <p:spPr>
          <a:xfrm>
            <a:off x="304800" y="485546"/>
            <a:ext cx="8534399" cy="676503"/>
          </a:xfrm>
        </p:spPr>
        <p:txBody>
          <a:bodyPr/>
          <a:lstStyle/>
          <a:p>
            <a:r>
              <a:rPr lang="en-US" sz="2400" b="1" dirty="0"/>
              <a:t>Headcount of Students Served by Each Campus</a:t>
            </a:r>
          </a:p>
        </p:txBody>
      </p:sp>
      <p:graphicFrame>
        <p:nvGraphicFramePr>
          <p:cNvPr id="7" name="Table 6">
            <a:extLst>
              <a:ext uri="{FF2B5EF4-FFF2-40B4-BE49-F238E27FC236}">
                <a16:creationId xmlns:a16="http://schemas.microsoft.com/office/drawing/2014/main" id="{CE260A07-78D1-4ED0-83A0-0D7DD1762CDD}"/>
              </a:ext>
            </a:extLst>
          </p:cNvPr>
          <p:cNvGraphicFramePr>
            <a:graphicFrameLocks noGrp="1"/>
          </p:cNvGraphicFramePr>
          <p:nvPr>
            <p:extLst>
              <p:ext uri="{D42A27DB-BD31-4B8C-83A1-F6EECF244321}">
                <p14:modId xmlns:p14="http://schemas.microsoft.com/office/powerpoint/2010/main" val="585837516"/>
              </p:ext>
            </p:extLst>
          </p:nvPr>
        </p:nvGraphicFramePr>
        <p:xfrm>
          <a:off x="304801" y="1057601"/>
          <a:ext cx="8534403" cy="3305896"/>
        </p:xfrm>
        <a:graphic>
          <a:graphicData uri="http://schemas.openxmlformats.org/drawingml/2006/table">
            <a:tbl>
              <a:tblPr firstRow="1" firstCol="1" bandRow="1"/>
              <a:tblGrid>
                <a:gridCol w="2911265">
                  <a:extLst>
                    <a:ext uri="{9D8B030D-6E8A-4147-A177-3AD203B41FA5}">
                      <a16:colId xmlns:a16="http://schemas.microsoft.com/office/drawing/2014/main" val="4029985650"/>
                    </a:ext>
                  </a:extLst>
                </a:gridCol>
                <a:gridCol w="1111162">
                  <a:extLst>
                    <a:ext uri="{9D8B030D-6E8A-4147-A177-3AD203B41FA5}">
                      <a16:colId xmlns:a16="http://schemas.microsoft.com/office/drawing/2014/main" val="3996625080"/>
                    </a:ext>
                  </a:extLst>
                </a:gridCol>
                <a:gridCol w="1111162">
                  <a:extLst>
                    <a:ext uri="{9D8B030D-6E8A-4147-A177-3AD203B41FA5}">
                      <a16:colId xmlns:a16="http://schemas.microsoft.com/office/drawing/2014/main" val="2246297559"/>
                    </a:ext>
                  </a:extLst>
                </a:gridCol>
                <a:gridCol w="1111162">
                  <a:extLst>
                    <a:ext uri="{9D8B030D-6E8A-4147-A177-3AD203B41FA5}">
                      <a16:colId xmlns:a16="http://schemas.microsoft.com/office/drawing/2014/main" val="2992678464"/>
                    </a:ext>
                  </a:extLst>
                </a:gridCol>
                <a:gridCol w="1111162">
                  <a:extLst>
                    <a:ext uri="{9D8B030D-6E8A-4147-A177-3AD203B41FA5}">
                      <a16:colId xmlns:a16="http://schemas.microsoft.com/office/drawing/2014/main" val="1500402652"/>
                    </a:ext>
                  </a:extLst>
                </a:gridCol>
                <a:gridCol w="1178490">
                  <a:extLst>
                    <a:ext uri="{9D8B030D-6E8A-4147-A177-3AD203B41FA5}">
                      <a16:colId xmlns:a16="http://schemas.microsoft.com/office/drawing/2014/main" val="2806720542"/>
                    </a:ext>
                  </a:extLst>
                </a:gridCol>
              </a:tblGrid>
              <a:tr h="835328">
                <a:tc>
                  <a:txBody>
                    <a:bodyPr/>
                    <a:lstStyle/>
                    <a:p>
                      <a:pPr marL="0" marR="0">
                        <a:spcBef>
                          <a:spcPts val="0"/>
                        </a:spcBef>
                        <a:spcAft>
                          <a:spcPts val="0"/>
                        </a:spcAft>
                      </a:pPr>
                      <a:endParaRPr lang="en-US" sz="2000" b="1" dirty="0">
                        <a:solidFill>
                          <a:schemeClr val="bg1"/>
                        </a:solidFill>
                        <a:effectLst/>
                        <a:latin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2000" b="1" dirty="0">
                          <a:solidFill>
                            <a:schemeClr val="bg1"/>
                          </a:solidFill>
                          <a:effectLst/>
                          <a:latin typeface="Calibri" panose="020F0502020204030204" pitchFamily="34" charset="0"/>
                        </a:rPr>
                        <a:t>2018-2019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2000" b="1" dirty="0">
                          <a:solidFill>
                            <a:schemeClr val="bg1"/>
                          </a:solidFill>
                          <a:effectLst/>
                          <a:latin typeface="Calibri" panose="020F0502020204030204" pitchFamily="34" charset="0"/>
                        </a:rPr>
                        <a:t>2019-2020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2000" b="1" dirty="0">
                          <a:solidFill>
                            <a:schemeClr val="bg1"/>
                          </a:solidFill>
                          <a:effectLst/>
                          <a:latin typeface="Calibri" panose="020F0502020204030204" pitchFamily="34" charset="0"/>
                        </a:rPr>
                        <a:t>2020-2021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2000" b="1" dirty="0">
                          <a:solidFill>
                            <a:schemeClr val="bg1"/>
                          </a:solidFill>
                          <a:effectLst/>
                          <a:latin typeface="Calibri" panose="020F0502020204030204" pitchFamily="34" charset="0"/>
                        </a:rPr>
                        <a:t>2021-2022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2000" b="1" dirty="0">
                          <a:solidFill>
                            <a:schemeClr val="bg1"/>
                          </a:solidFill>
                          <a:effectLst/>
                          <a:latin typeface="Calibri" panose="020F0502020204030204" pitchFamily="34" charset="0"/>
                        </a:rPr>
                        <a:t>2022-2023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189646479"/>
                  </a:ext>
                </a:extLst>
              </a:tr>
              <a:tr h="617642">
                <a:tc>
                  <a:txBody>
                    <a:bodyPr/>
                    <a:lstStyle/>
                    <a:p>
                      <a:pPr marL="0" marR="0">
                        <a:spcBef>
                          <a:spcPts val="0"/>
                        </a:spcBef>
                        <a:spcAft>
                          <a:spcPts val="0"/>
                        </a:spcAft>
                      </a:pPr>
                      <a:r>
                        <a:rPr lang="en-US" sz="1600" dirty="0">
                          <a:solidFill>
                            <a:schemeClr val="tx1">
                              <a:lumMod val="65000"/>
                              <a:lumOff val="35000"/>
                            </a:schemeClr>
                          </a:solidFill>
                          <a:effectLst/>
                          <a:latin typeface="Calibri" panose="020F0502020204030204" pitchFamily="34" charset="0"/>
                        </a:rPr>
                        <a:t>Tampa campus*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lumMod val="65000"/>
                              <a:lumOff val="35000"/>
                            </a:schemeClr>
                          </a:solidFill>
                          <a:effectLst/>
                          <a:latin typeface="Calibri" panose="020F0502020204030204" pitchFamily="34" charset="0"/>
                        </a:rPr>
                        <a:t>53,863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lumMod val="65000"/>
                              <a:lumOff val="35000"/>
                            </a:schemeClr>
                          </a:solidFill>
                          <a:effectLst/>
                          <a:latin typeface="Calibri" panose="020F0502020204030204" pitchFamily="34" charset="0"/>
                        </a:rPr>
                        <a:t>54,382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lumMod val="65000"/>
                              <a:lumOff val="35000"/>
                            </a:schemeClr>
                          </a:solidFill>
                          <a:effectLst/>
                          <a:latin typeface="Calibri" panose="020F0502020204030204" pitchFamily="34" charset="0"/>
                        </a:rPr>
                        <a:t>56,483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lumMod val="65000"/>
                              <a:lumOff val="35000"/>
                            </a:schemeClr>
                          </a:solidFill>
                          <a:effectLst/>
                          <a:latin typeface="Calibri" panose="020F0502020204030204" pitchFamily="34" charset="0"/>
                        </a:rPr>
                        <a:t>56,461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lumMod val="65000"/>
                              <a:lumOff val="35000"/>
                            </a:schemeClr>
                          </a:solidFill>
                          <a:effectLst/>
                          <a:latin typeface="Calibri" panose="020F0502020204030204" pitchFamily="34" charset="0"/>
                        </a:rPr>
                        <a:t>56,089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5133635"/>
                  </a:ext>
                </a:extLst>
              </a:tr>
              <a:tr h="617642">
                <a:tc>
                  <a:txBody>
                    <a:bodyPr/>
                    <a:lstStyle/>
                    <a:p>
                      <a:pPr marL="0" marR="0">
                        <a:spcBef>
                          <a:spcPts val="0"/>
                        </a:spcBef>
                        <a:spcAft>
                          <a:spcPts val="0"/>
                        </a:spcAft>
                      </a:pPr>
                      <a:r>
                        <a:rPr lang="en-US" sz="1600" dirty="0">
                          <a:solidFill>
                            <a:schemeClr val="tx1">
                              <a:lumMod val="65000"/>
                              <a:lumOff val="35000"/>
                            </a:schemeClr>
                          </a:solidFill>
                          <a:effectLst/>
                          <a:latin typeface="Calibri" panose="020F0502020204030204" pitchFamily="34" charset="0"/>
                        </a:rPr>
                        <a:t>St. Petersburg campus*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lumMod val="65000"/>
                              <a:lumOff val="35000"/>
                            </a:schemeClr>
                          </a:solidFill>
                          <a:effectLst/>
                          <a:latin typeface="Calibri" panose="020F0502020204030204" pitchFamily="34" charset="0"/>
                        </a:rPr>
                        <a:t>10,504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lumMod val="65000"/>
                              <a:lumOff val="35000"/>
                            </a:schemeClr>
                          </a:solidFill>
                          <a:effectLst/>
                          <a:latin typeface="Calibri" panose="020F0502020204030204" pitchFamily="34" charset="0"/>
                        </a:rPr>
                        <a:t>10,524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solidFill>
                            <a:schemeClr val="tx1">
                              <a:lumMod val="65000"/>
                              <a:lumOff val="35000"/>
                            </a:schemeClr>
                          </a:solidFill>
                          <a:effectLst/>
                          <a:latin typeface="Calibri" panose="020F0502020204030204" pitchFamily="34" charset="0"/>
                        </a:rPr>
                        <a:t>13,752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solidFill>
                            <a:schemeClr val="tx1">
                              <a:lumMod val="65000"/>
                              <a:lumOff val="35000"/>
                            </a:schemeClr>
                          </a:solidFill>
                          <a:effectLst/>
                          <a:latin typeface="Calibri" panose="020F0502020204030204" pitchFamily="34" charset="0"/>
                        </a:rPr>
                        <a:t>15,636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lumMod val="65000"/>
                              <a:lumOff val="35000"/>
                            </a:schemeClr>
                          </a:solidFill>
                          <a:effectLst/>
                          <a:latin typeface="Calibri" panose="020F0502020204030204" pitchFamily="34" charset="0"/>
                        </a:rPr>
                        <a:t>15,163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7431236"/>
                  </a:ext>
                </a:extLst>
              </a:tr>
              <a:tr h="617642">
                <a:tc>
                  <a:txBody>
                    <a:bodyPr/>
                    <a:lstStyle/>
                    <a:p>
                      <a:pPr marL="0" marR="0">
                        <a:spcBef>
                          <a:spcPts val="0"/>
                        </a:spcBef>
                        <a:spcAft>
                          <a:spcPts val="0"/>
                        </a:spcAft>
                      </a:pPr>
                      <a:r>
                        <a:rPr lang="en-US" sz="1600" dirty="0">
                          <a:solidFill>
                            <a:schemeClr val="tx1">
                              <a:lumMod val="65000"/>
                              <a:lumOff val="35000"/>
                            </a:schemeClr>
                          </a:solidFill>
                          <a:effectLst/>
                          <a:latin typeface="Calibri" panose="020F0502020204030204" pitchFamily="34" charset="0"/>
                        </a:rPr>
                        <a:t>Sarasota-Manatee campus*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lumMod val="65000"/>
                              <a:lumOff val="35000"/>
                            </a:schemeClr>
                          </a:solidFill>
                          <a:effectLst/>
                          <a:latin typeface="Calibri" panose="020F0502020204030204" pitchFamily="34" charset="0"/>
                        </a:rPr>
                        <a:t>6,797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solidFill>
                            <a:schemeClr val="tx1">
                              <a:lumMod val="65000"/>
                              <a:lumOff val="35000"/>
                            </a:schemeClr>
                          </a:solidFill>
                          <a:effectLst/>
                          <a:latin typeface="Calibri" panose="020F0502020204030204" pitchFamily="34" charset="0"/>
                        </a:rPr>
                        <a:t>7,937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solidFill>
                            <a:schemeClr val="tx1">
                              <a:lumMod val="65000"/>
                              <a:lumOff val="35000"/>
                            </a:schemeClr>
                          </a:solidFill>
                          <a:effectLst/>
                          <a:latin typeface="Calibri" panose="020F0502020204030204" pitchFamily="34" charset="0"/>
                        </a:rPr>
                        <a:t>11,569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solidFill>
                            <a:schemeClr val="tx1">
                              <a:lumMod val="65000"/>
                              <a:lumOff val="35000"/>
                            </a:schemeClr>
                          </a:solidFill>
                          <a:effectLst/>
                          <a:latin typeface="Calibri" panose="020F0502020204030204" pitchFamily="34" charset="0"/>
                        </a:rPr>
                        <a:t>14,171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lumMod val="65000"/>
                              <a:lumOff val="35000"/>
                            </a:schemeClr>
                          </a:solidFill>
                          <a:effectLst/>
                          <a:latin typeface="Calibri" panose="020F0502020204030204" pitchFamily="34" charset="0"/>
                        </a:rPr>
                        <a:t>14,488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1452887"/>
                  </a:ext>
                </a:extLst>
              </a:tr>
              <a:tr h="617642">
                <a:tc>
                  <a:txBody>
                    <a:bodyPr/>
                    <a:lstStyle/>
                    <a:p>
                      <a:pPr marL="0" marR="0">
                        <a:spcBef>
                          <a:spcPts val="0"/>
                        </a:spcBef>
                        <a:spcAft>
                          <a:spcPts val="0"/>
                        </a:spcAft>
                      </a:pPr>
                      <a:r>
                        <a:rPr lang="en-US" sz="1600" b="1" dirty="0">
                          <a:solidFill>
                            <a:schemeClr val="tx1">
                              <a:lumMod val="65000"/>
                              <a:lumOff val="35000"/>
                            </a:schemeClr>
                          </a:solidFill>
                          <a:effectLst/>
                          <a:latin typeface="Calibri" panose="020F0502020204030204" pitchFamily="34" charset="0"/>
                        </a:rPr>
                        <a:t>Total number of unique </a:t>
                      </a:r>
                    </a:p>
                    <a:p>
                      <a:pPr marL="0" marR="0">
                        <a:spcBef>
                          <a:spcPts val="0"/>
                        </a:spcBef>
                        <a:spcAft>
                          <a:spcPts val="0"/>
                        </a:spcAft>
                      </a:pPr>
                      <a:r>
                        <a:rPr lang="en-US" sz="1600" b="1" dirty="0">
                          <a:solidFill>
                            <a:schemeClr val="tx1">
                              <a:lumMod val="65000"/>
                              <a:lumOff val="35000"/>
                            </a:schemeClr>
                          </a:solidFill>
                          <a:effectLst/>
                          <a:latin typeface="Calibri" panose="020F0502020204030204" pitchFamily="34" charset="0"/>
                        </a:rPr>
                        <a:t>students at One USF</a:t>
                      </a:r>
                      <a:endParaRPr lang="en-US" sz="1600" dirty="0">
                        <a:solidFill>
                          <a:schemeClr val="tx1">
                            <a:lumMod val="65000"/>
                            <a:lumOff val="35000"/>
                          </a:schemeClr>
                        </a:solidFill>
                        <a:effectLst/>
                        <a:latin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1">
                              <a:lumMod val="65000"/>
                              <a:lumOff val="35000"/>
                            </a:schemeClr>
                          </a:solidFill>
                          <a:effectLst/>
                          <a:latin typeface="Calibri" panose="020F0502020204030204" pitchFamily="34" charset="0"/>
                        </a:rPr>
                        <a:t>60,280</a:t>
                      </a:r>
                      <a:endParaRPr lang="en-US" sz="1600" dirty="0">
                        <a:solidFill>
                          <a:schemeClr val="tx1">
                            <a:lumMod val="65000"/>
                            <a:lumOff val="35000"/>
                          </a:schemeClr>
                        </a:solidFill>
                        <a:effectLst/>
                        <a:latin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a:solidFill>
                            <a:schemeClr val="tx1">
                              <a:lumMod val="65000"/>
                              <a:lumOff val="35000"/>
                            </a:schemeClr>
                          </a:solidFill>
                          <a:effectLst/>
                          <a:latin typeface="Calibri" panose="020F0502020204030204" pitchFamily="34" charset="0"/>
                        </a:rPr>
                        <a:t>60,600</a:t>
                      </a:r>
                      <a:endParaRPr lang="en-US" sz="1600" dirty="0">
                        <a:solidFill>
                          <a:schemeClr val="tx1">
                            <a:lumMod val="65000"/>
                            <a:lumOff val="35000"/>
                          </a:schemeClr>
                        </a:solidFill>
                        <a:effectLst/>
                        <a:latin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1">
                              <a:lumMod val="65000"/>
                              <a:lumOff val="35000"/>
                            </a:schemeClr>
                          </a:solidFill>
                          <a:effectLst/>
                          <a:latin typeface="Calibri" panose="020F0502020204030204" pitchFamily="34" charset="0"/>
                        </a:rPr>
                        <a:t>59,959</a:t>
                      </a:r>
                      <a:endParaRPr lang="en-US" sz="1600" dirty="0">
                        <a:solidFill>
                          <a:schemeClr val="tx1">
                            <a:lumMod val="65000"/>
                            <a:lumOff val="35000"/>
                          </a:schemeClr>
                        </a:solidFill>
                        <a:effectLst/>
                        <a:latin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1">
                              <a:lumMod val="65000"/>
                              <a:lumOff val="35000"/>
                            </a:schemeClr>
                          </a:solidFill>
                          <a:effectLst/>
                          <a:latin typeface="Calibri" panose="020F0502020204030204" pitchFamily="34" charset="0"/>
                        </a:rPr>
                        <a:t>58,933</a:t>
                      </a:r>
                      <a:endParaRPr lang="en-US" sz="1600" dirty="0">
                        <a:solidFill>
                          <a:schemeClr val="tx1">
                            <a:lumMod val="65000"/>
                            <a:lumOff val="35000"/>
                          </a:schemeClr>
                        </a:solidFill>
                        <a:effectLst/>
                        <a:latin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1">
                              <a:lumMod val="65000"/>
                              <a:lumOff val="35000"/>
                            </a:schemeClr>
                          </a:solidFill>
                          <a:effectLst/>
                          <a:latin typeface="Calibri" panose="020F0502020204030204" pitchFamily="34" charset="0"/>
                        </a:rPr>
                        <a:t>58,020</a:t>
                      </a:r>
                      <a:endParaRPr lang="en-US" sz="1600" dirty="0">
                        <a:solidFill>
                          <a:schemeClr val="tx1">
                            <a:lumMod val="65000"/>
                            <a:lumOff val="35000"/>
                          </a:schemeClr>
                        </a:solidFill>
                        <a:effectLst/>
                        <a:latin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026391"/>
                  </a:ext>
                </a:extLst>
              </a:tr>
            </a:tbl>
          </a:graphicData>
        </a:graphic>
      </p:graphicFrame>
      <p:sp>
        <p:nvSpPr>
          <p:cNvPr id="4" name="TextBox 3">
            <a:extLst>
              <a:ext uri="{FF2B5EF4-FFF2-40B4-BE49-F238E27FC236}">
                <a16:creationId xmlns:a16="http://schemas.microsoft.com/office/drawing/2014/main" id="{7DE1D0CC-723E-EA4D-6F95-70C8A12924BD}"/>
              </a:ext>
            </a:extLst>
          </p:cNvPr>
          <p:cNvSpPr txBox="1"/>
          <p:nvPr/>
        </p:nvSpPr>
        <p:spPr>
          <a:xfrm>
            <a:off x="304801" y="4370147"/>
            <a:ext cx="8348386" cy="784830"/>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rPr>
              <a:t>Source: Office of Decision Support </a:t>
            </a:r>
          </a:p>
          <a:p>
            <a:r>
              <a:rPr lang="en-US" sz="900" i="1" dirty="0">
                <a:latin typeface="Calibri" panose="020F0502020204030204" pitchFamily="34" charset="0"/>
                <a:cs typeface="Calibri" panose="020F0502020204030204" pitchFamily="34" charset="0"/>
              </a:rPr>
              <a:t>*Campus data reflects annual unduplicated headcount of all students taking at least one course funded at each campus, i.e., a student could be enrolled in classes at more than one campus during the same semester</a:t>
            </a:r>
          </a:p>
          <a:p>
            <a:r>
              <a:rPr lang="en-US" sz="900" dirty="0">
                <a:latin typeface="Calibri" panose="020F0502020204030204" pitchFamily="34" charset="0"/>
                <a:cs typeface="Calibri" panose="020F0502020204030204" pitchFamily="34" charset="0"/>
              </a:rPr>
              <a:t>Increases in St. Petersburg campus’ and Sarasota-Manatee campus’ headcounts are due to ease of students’ ability to seamlessly take classes across campuses as a result of consolidation and creation of One USF</a:t>
            </a:r>
          </a:p>
        </p:txBody>
      </p:sp>
    </p:spTree>
    <p:extLst>
      <p:ext uri="{BB962C8B-B14F-4D97-AF65-F5344CB8AC3E}">
        <p14:creationId xmlns:p14="http://schemas.microsoft.com/office/powerpoint/2010/main" val="1436290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CF65AF-AEB2-4A3B-8FAA-F6DE616ABFCD}"/>
              </a:ext>
            </a:extLst>
          </p:cNvPr>
          <p:cNvSpPr>
            <a:spLocks noGrp="1"/>
          </p:cNvSpPr>
          <p:nvPr>
            <p:ph type="sldNum" sz="quarter" idx="12"/>
          </p:nvPr>
        </p:nvSpPr>
        <p:spPr/>
        <p:txBody>
          <a:bodyPr/>
          <a:lstStyle/>
          <a:p>
            <a:fld id="{0F5EC011-0DA0-DB45-996E-85C7F379AB45}" type="slidenum">
              <a:rPr lang="en-US" smtClean="0"/>
              <a:pPr/>
              <a:t>17</a:t>
            </a:fld>
            <a:endParaRPr lang="en-US" dirty="0"/>
          </a:p>
        </p:txBody>
      </p:sp>
      <p:sp>
        <p:nvSpPr>
          <p:cNvPr id="4" name="Content Placeholder 3">
            <a:extLst>
              <a:ext uri="{FF2B5EF4-FFF2-40B4-BE49-F238E27FC236}">
                <a16:creationId xmlns:a16="http://schemas.microsoft.com/office/drawing/2014/main" id="{2A5AC118-60F4-4722-AA18-66CA47F8A69D}"/>
              </a:ext>
            </a:extLst>
          </p:cNvPr>
          <p:cNvSpPr>
            <a:spLocks noGrp="1"/>
          </p:cNvSpPr>
          <p:nvPr>
            <p:ph sz="quarter" idx="15"/>
          </p:nvPr>
        </p:nvSpPr>
        <p:spPr>
          <a:xfrm>
            <a:off x="304800" y="485547"/>
            <a:ext cx="8534400" cy="676503"/>
          </a:xfrm>
        </p:spPr>
        <p:txBody>
          <a:bodyPr/>
          <a:lstStyle/>
          <a:p>
            <a:r>
              <a:rPr lang="en-US" sz="2800" b="1" dirty="0"/>
              <a:t>Student Success Rates</a:t>
            </a:r>
          </a:p>
        </p:txBody>
      </p:sp>
      <p:pic>
        <p:nvPicPr>
          <p:cNvPr id="14" name="Picture 13">
            <a:extLst>
              <a:ext uri="{FF2B5EF4-FFF2-40B4-BE49-F238E27FC236}">
                <a16:creationId xmlns:a16="http://schemas.microsoft.com/office/drawing/2014/main" id="{AB4F93B0-A14F-83BB-CC77-982C270F18B8}"/>
              </a:ext>
            </a:extLst>
          </p:cNvPr>
          <p:cNvPicPr>
            <a:picLocks noChangeAspect="1"/>
          </p:cNvPicPr>
          <p:nvPr/>
        </p:nvPicPr>
        <p:blipFill>
          <a:blip r:embed="rId2"/>
          <a:srcRect/>
          <a:stretch/>
        </p:blipFill>
        <p:spPr>
          <a:xfrm>
            <a:off x="257318" y="1107771"/>
            <a:ext cx="8581881" cy="3716920"/>
          </a:xfrm>
          <a:prstGeom prst="rect">
            <a:avLst/>
          </a:prstGeom>
        </p:spPr>
      </p:pic>
      <p:sp>
        <p:nvSpPr>
          <p:cNvPr id="3" name="TextBox 2">
            <a:extLst>
              <a:ext uri="{FF2B5EF4-FFF2-40B4-BE49-F238E27FC236}">
                <a16:creationId xmlns:a16="http://schemas.microsoft.com/office/drawing/2014/main" id="{6B2F36FC-805A-8061-D8ED-1303433CEC37}"/>
              </a:ext>
            </a:extLst>
          </p:cNvPr>
          <p:cNvSpPr txBox="1"/>
          <p:nvPr/>
        </p:nvSpPr>
        <p:spPr>
          <a:xfrm>
            <a:off x="257317" y="4791437"/>
            <a:ext cx="4653838" cy="338554"/>
          </a:xfrm>
          <a:prstGeom prst="rect">
            <a:avLst/>
          </a:prstGeom>
          <a:noFill/>
        </p:spPr>
        <p:txBody>
          <a:bodyPr wrap="none" rtlCol="0">
            <a:spAutoFit/>
          </a:bodyPr>
          <a:lstStyle/>
          <a:p>
            <a:r>
              <a:rPr lang="en-US" sz="800" dirty="0">
                <a:latin typeface="Calibri" panose="020F0502020204030204" pitchFamily="34" charset="0"/>
                <a:cs typeface="Calibri" panose="020F0502020204030204" pitchFamily="34" charset="0"/>
              </a:rPr>
              <a:t>Source: Office of Decision Support </a:t>
            </a:r>
          </a:p>
          <a:p>
            <a:r>
              <a:rPr lang="en-US" sz="800" i="1" dirty="0">
                <a:latin typeface="Calibri" panose="020F0502020204030204" pitchFamily="34" charset="0"/>
                <a:cs typeface="Calibri" panose="020F0502020204030204" pitchFamily="34" charset="0"/>
              </a:rPr>
              <a:t>“One USF” data reflect students beginning on the campus and retained or graduating from any USF campus</a:t>
            </a:r>
          </a:p>
        </p:txBody>
      </p:sp>
    </p:spTree>
    <p:extLst>
      <p:ext uri="{BB962C8B-B14F-4D97-AF65-F5344CB8AC3E}">
        <p14:creationId xmlns:p14="http://schemas.microsoft.com/office/powerpoint/2010/main" val="3353551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CF65AF-AEB2-4A3B-8FAA-F6DE616ABFCD}"/>
              </a:ext>
            </a:extLst>
          </p:cNvPr>
          <p:cNvSpPr>
            <a:spLocks noGrp="1"/>
          </p:cNvSpPr>
          <p:nvPr>
            <p:ph type="sldNum" sz="quarter" idx="12"/>
          </p:nvPr>
        </p:nvSpPr>
        <p:spPr/>
        <p:txBody>
          <a:bodyPr/>
          <a:lstStyle/>
          <a:p>
            <a:fld id="{0F5EC011-0DA0-DB45-996E-85C7F379AB45}" type="slidenum">
              <a:rPr lang="en-US" smtClean="0"/>
              <a:pPr/>
              <a:t>18</a:t>
            </a:fld>
            <a:endParaRPr lang="en-US" dirty="0"/>
          </a:p>
        </p:txBody>
      </p:sp>
      <p:sp>
        <p:nvSpPr>
          <p:cNvPr id="4" name="Content Placeholder 3">
            <a:extLst>
              <a:ext uri="{FF2B5EF4-FFF2-40B4-BE49-F238E27FC236}">
                <a16:creationId xmlns:a16="http://schemas.microsoft.com/office/drawing/2014/main" id="{2A5AC118-60F4-4722-AA18-66CA47F8A69D}"/>
              </a:ext>
            </a:extLst>
          </p:cNvPr>
          <p:cNvSpPr>
            <a:spLocks noGrp="1"/>
          </p:cNvSpPr>
          <p:nvPr>
            <p:ph sz="quarter" idx="15"/>
          </p:nvPr>
        </p:nvSpPr>
        <p:spPr>
          <a:xfrm>
            <a:off x="304800" y="485547"/>
            <a:ext cx="8534400" cy="676503"/>
          </a:xfrm>
        </p:spPr>
        <p:txBody>
          <a:bodyPr/>
          <a:lstStyle/>
          <a:p>
            <a:r>
              <a:rPr lang="en-US" sz="2800" b="1" dirty="0"/>
              <a:t>Student Success Rates</a:t>
            </a:r>
          </a:p>
        </p:txBody>
      </p:sp>
      <p:pic>
        <p:nvPicPr>
          <p:cNvPr id="14" name="Picture 13">
            <a:extLst>
              <a:ext uri="{FF2B5EF4-FFF2-40B4-BE49-F238E27FC236}">
                <a16:creationId xmlns:a16="http://schemas.microsoft.com/office/drawing/2014/main" id="{AB4F93B0-A14F-83BB-CC77-982C270F18B8}"/>
              </a:ext>
            </a:extLst>
          </p:cNvPr>
          <p:cNvPicPr>
            <a:picLocks noChangeAspect="1"/>
          </p:cNvPicPr>
          <p:nvPr/>
        </p:nvPicPr>
        <p:blipFill>
          <a:blip r:embed="rId2"/>
          <a:srcRect/>
          <a:stretch/>
        </p:blipFill>
        <p:spPr>
          <a:xfrm>
            <a:off x="258306" y="1117599"/>
            <a:ext cx="8580894" cy="3739224"/>
          </a:xfrm>
          <a:prstGeom prst="rect">
            <a:avLst/>
          </a:prstGeom>
        </p:spPr>
      </p:pic>
      <p:sp>
        <p:nvSpPr>
          <p:cNvPr id="3" name="TextBox 2">
            <a:extLst>
              <a:ext uri="{FF2B5EF4-FFF2-40B4-BE49-F238E27FC236}">
                <a16:creationId xmlns:a16="http://schemas.microsoft.com/office/drawing/2014/main" id="{9D490B73-A30A-1A75-5F2B-789FB9B7A72A}"/>
              </a:ext>
            </a:extLst>
          </p:cNvPr>
          <p:cNvSpPr txBox="1"/>
          <p:nvPr/>
        </p:nvSpPr>
        <p:spPr>
          <a:xfrm>
            <a:off x="258306" y="4779946"/>
            <a:ext cx="4653838" cy="338554"/>
          </a:xfrm>
          <a:prstGeom prst="rect">
            <a:avLst/>
          </a:prstGeom>
          <a:noFill/>
        </p:spPr>
        <p:txBody>
          <a:bodyPr wrap="none" rtlCol="0">
            <a:spAutoFit/>
          </a:bodyPr>
          <a:lstStyle/>
          <a:p>
            <a:r>
              <a:rPr lang="en-US" sz="800" dirty="0">
                <a:latin typeface="Calibri" panose="020F0502020204030204" pitchFamily="34" charset="0"/>
                <a:cs typeface="Calibri" panose="020F0502020204030204" pitchFamily="34" charset="0"/>
              </a:rPr>
              <a:t>Source: Office of Decision Support </a:t>
            </a:r>
          </a:p>
          <a:p>
            <a:r>
              <a:rPr lang="en-US" sz="800" i="1" dirty="0">
                <a:latin typeface="Calibri" panose="020F0502020204030204" pitchFamily="34" charset="0"/>
                <a:cs typeface="Calibri" panose="020F0502020204030204" pitchFamily="34" charset="0"/>
              </a:rPr>
              <a:t>“One USF” data reflect students beginning on the campus and retained or graduating from any USF campus</a:t>
            </a:r>
          </a:p>
        </p:txBody>
      </p:sp>
    </p:spTree>
    <p:extLst>
      <p:ext uri="{BB962C8B-B14F-4D97-AF65-F5344CB8AC3E}">
        <p14:creationId xmlns:p14="http://schemas.microsoft.com/office/powerpoint/2010/main" val="1606799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37A951-F078-4F13-288F-BFA20901A46B}"/>
              </a:ext>
            </a:extLst>
          </p:cNvPr>
          <p:cNvSpPr txBox="1"/>
          <p:nvPr/>
        </p:nvSpPr>
        <p:spPr>
          <a:xfrm>
            <a:off x="304801" y="1161820"/>
            <a:ext cx="4152900" cy="584775"/>
          </a:xfrm>
          <a:prstGeom prst="rect">
            <a:avLst/>
          </a:prstGeom>
          <a:solidFill>
            <a:schemeClr val="accent1"/>
          </a:solidFill>
        </p:spPr>
        <p:txBody>
          <a:bodyPr wrap="square" rtlCol="0" anchor="ctr">
            <a:spAutoFit/>
          </a:bodyPr>
          <a:lstStyle/>
          <a:p>
            <a:pPr algn="ctr"/>
            <a:r>
              <a:rPr lang="en-US" sz="1800" b="1" dirty="0">
                <a:solidFill>
                  <a:schemeClr val="bg1"/>
                </a:solidFill>
                <a:latin typeface="Calibri" panose="020F0502020204030204" pitchFamily="34" charset="0"/>
                <a:cs typeface="Calibri" panose="020F0502020204030204" pitchFamily="34" charset="0"/>
              </a:rPr>
              <a:t>St. Petersburg campus </a:t>
            </a:r>
            <a:br>
              <a:rPr lang="en-US" sz="1800" b="1" dirty="0">
                <a:solidFill>
                  <a:schemeClr val="bg1"/>
                </a:solidFill>
                <a:latin typeface="Calibri" panose="020F0502020204030204" pitchFamily="34" charset="0"/>
                <a:cs typeface="Calibri" panose="020F0502020204030204" pitchFamily="34" charset="0"/>
              </a:rPr>
            </a:br>
            <a:r>
              <a:rPr lang="en-US" sz="1400" i="1" dirty="0">
                <a:solidFill>
                  <a:schemeClr val="bg1"/>
                </a:solidFill>
                <a:latin typeface="Calibri" panose="020F0502020204030204" pitchFamily="34" charset="0"/>
                <a:cs typeface="Calibri" panose="020F0502020204030204" pitchFamily="34" charset="0"/>
              </a:rPr>
              <a:t>2021-22 Academic Year</a:t>
            </a:r>
          </a:p>
        </p:txBody>
      </p:sp>
      <p:sp>
        <p:nvSpPr>
          <p:cNvPr id="3" name="Content Placeholder 2">
            <a:extLst>
              <a:ext uri="{FF2B5EF4-FFF2-40B4-BE49-F238E27FC236}">
                <a16:creationId xmlns:a16="http://schemas.microsoft.com/office/drawing/2014/main" id="{4CB71E59-807A-7441-8A13-D428D35CF47E}"/>
              </a:ext>
            </a:extLst>
          </p:cNvPr>
          <p:cNvSpPr>
            <a:spLocks noGrp="1"/>
          </p:cNvSpPr>
          <p:nvPr>
            <p:ph sz="quarter" idx="15"/>
          </p:nvPr>
        </p:nvSpPr>
        <p:spPr>
          <a:xfrm>
            <a:off x="304800" y="536028"/>
            <a:ext cx="5906814" cy="627356"/>
          </a:xfrm>
        </p:spPr>
        <p:txBody>
          <a:bodyPr/>
          <a:lstStyle/>
          <a:p>
            <a:r>
              <a:rPr lang="en-US" b="1" dirty="0"/>
              <a:t>Student Housing</a:t>
            </a:r>
          </a:p>
        </p:txBody>
      </p:sp>
      <p:sp>
        <p:nvSpPr>
          <p:cNvPr id="9" name="Slide Number Placeholder 8">
            <a:extLst>
              <a:ext uri="{FF2B5EF4-FFF2-40B4-BE49-F238E27FC236}">
                <a16:creationId xmlns:a16="http://schemas.microsoft.com/office/drawing/2014/main" id="{FC2556E9-72AE-9E48-93D7-5328B608FB23}"/>
              </a:ext>
            </a:extLst>
          </p:cNvPr>
          <p:cNvSpPr>
            <a:spLocks noGrp="1"/>
          </p:cNvSpPr>
          <p:nvPr>
            <p:ph type="sldNum" sz="quarter" idx="12"/>
          </p:nvPr>
        </p:nvSpPr>
        <p:spPr/>
        <p:txBody>
          <a:bodyPr/>
          <a:lstStyle/>
          <a:p>
            <a:fld id="{0F5EC011-0DA0-DB45-996E-85C7F379AB45}" type="slidenum">
              <a:rPr lang="en-US" smtClean="0">
                <a:solidFill>
                  <a:schemeClr val="bg1"/>
                </a:solidFill>
                <a:cs typeface="Calibri" panose="020F0502020204030204" pitchFamily="34" charset="0"/>
              </a:rPr>
              <a:pPr/>
              <a:t>19</a:t>
            </a:fld>
            <a:endParaRPr lang="en-US" dirty="0">
              <a:solidFill>
                <a:schemeClr val="bg1"/>
              </a:solidFill>
              <a:cs typeface="Calibri" panose="020F0502020204030204" pitchFamily="34" charset="0"/>
            </a:endParaRPr>
          </a:p>
        </p:txBody>
      </p:sp>
      <p:sp>
        <p:nvSpPr>
          <p:cNvPr id="8" name="TextBox 7">
            <a:extLst>
              <a:ext uri="{FF2B5EF4-FFF2-40B4-BE49-F238E27FC236}">
                <a16:creationId xmlns:a16="http://schemas.microsoft.com/office/drawing/2014/main" id="{71094FF7-650C-C59F-519F-D9D99C655EE5}"/>
              </a:ext>
            </a:extLst>
          </p:cNvPr>
          <p:cNvSpPr txBox="1"/>
          <p:nvPr/>
        </p:nvSpPr>
        <p:spPr>
          <a:xfrm>
            <a:off x="306692" y="3953436"/>
            <a:ext cx="1920240" cy="1005840"/>
          </a:xfrm>
          <a:prstGeom prst="rect">
            <a:avLst/>
          </a:prstGeom>
          <a:noFill/>
        </p:spPr>
        <p:txBody>
          <a:bodyPr wrap="none" rtlCol="0">
            <a:spAutoFit/>
          </a:bodyPr>
          <a:lstStyle/>
          <a:p>
            <a:pPr algn="ctr"/>
            <a:r>
              <a:rPr lang="en-US" sz="3600" b="1" dirty="0">
                <a:solidFill>
                  <a:schemeClr val="accent4"/>
                </a:solidFill>
                <a:latin typeface="Calibri" panose="020F0502020204030204" pitchFamily="34" charset="0"/>
                <a:cs typeface="Calibri" panose="020F0502020204030204" pitchFamily="34" charset="0"/>
              </a:rPr>
              <a:t>908</a:t>
            </a:r>
            <a:endParaRPr lang="en-US" b="1" dirty="0">
              <a:solidFill>
                <a:schemeClr val="accent4"/>
              </a:solidFill>
              <a:latin typeface="Calibri" panose="020F0502020204030204" pitchFamily="34" charset="0"/>
              <a:cs typeface="Calibri" panose="020F0502020204030204" pitchFamily="34" charset="0"/>
            </a:endParaRPr>
          </a:p>
          <a:p>
            <a:pPr algn="ctr"/>
            <a:r>
              <a:rPr lang="en-US" dirty="0">
                <a:solidFill>
                  <a:schemeClr val="tx1">
                    <a:lumMod val="65000"/>
                    <a:lumOff val="35000"/>
                  </a:schemeClr>
                </a:solidFill>
                <a:latin typeface="Calibri" panose="020F0502020204030204" pitchFamily="34" charset="0"/>
                <a:cs typeface="Calibri" panose="020F0502020204030204" pitchFamily="34" charset="0"/>
              </a:rPr>
              <a:t>Total Applications</a:t>
            </a:r>
          </a:p>
        </p:txBody>
      </p:sp>
      <p:sp>
        <p:nvSpPr>
          <p:cNvPr id="10" name="TextBox 9">
            <a:extLst>
              <a:ext uri="{FF2B5EF4-FFF2-40B4-BE49-F238E27FC236}">
                <a16:creationId xmlns:a16="http://schemas.microsoft.com/office/drawing/2014/main" id="{082E2F1C-157C-141D-3BFD-44F3A7A466CD}"/>
              </a:ext>
            </a:extLst>
          </p:cNvPr>
          <p:cNvSpPr txBox="1"/>
          <p:nvPr/>
        </p:nvSpPr>
        <p:spPr>
          <a:xfrm>
            <a:off x="2531405" y="3953436"/>
            <a:ext cx="1920240" cy="1005840"/>
          </a:xfrm>
          <a:prstGeom prst="rect">
            <a:avLst/>
          </a:prstGeom>
          <a:noFill/>
        </p:spPr>
        <p:txBody>
          <a:bodyPr wrap="none" rtlCol="0">
            <a:spAutoFit/>
          </a:bodyPr>
          <a:lstStyle/>
          <a:p>
            <a:pPr algn="ctr"/>
            <a:r>
              <a:rPr lang="en-US" sz="3600" b="1" dirty="0">
                <a:solidFill>
                  <a:schemeClr val="accent4"/>
                </a:solidFill>
                <a:latin typeface="Calibri" panose="020F0502020204030204" pitchFamily="34" charset="0"/>
                <a:cs typeface="Calibri" panose="020F0502020204030204" pitchFamily="34" charset="0"/>
              </a:rPr>
              <a:t>789</a:t>
            </a:r>
            <a:endParaRPr lang="en-US" sz="3200" b="1" dirty="0">
              <a:solidFill>
                <a:schemeClr val="accent4"/>
              </a:solidFill>
              <a:latin typeface="Calibri" panose="020F0502020204030204" pitchFamily="34" charset="0"/>
              <a:cs typeface="Calibri" panose="020F0502020204030204" pitchFamily="34" charset="0"/>
            </a:endParaRPr>
          </a:p>
          <a:p>
            <a:pPr algn="ctr"/>
            <a:r>
              <a:rPr lang="en-US" dirty="0">
                <a:solidFill>
                  <a:schemeClr val="tx1">
                    <a:lumMod val="65000"/>
                    <a:lumOff val="35000"/>
                  </a:schemeClr>
                </a:solidFill>
                <a:latin typeface="Calibri" panose="020F0502020204030204" pitchFamily="34" charset="0"/>
                <a:cs typeface="Calibri" panose="020F0502020204030204" pitchFamily="34" charset="0"/>
              </a:rPr>
              <a:t>Room Assignments</a:t>
            </a:r>
          </a:p>
        </p:txBody>
      </p:sp>
      <p:cxnSp>
        <p:nvCxnSpPr>
          <p:cNvPr id="14" name="Straight Connector 13">
            <a:extLst>
              <a:ext uri="{FF2B5EF4-FFF2-40B4-BE49-F238E27FC236}">
                <a16:creationId xmlns:a16="http://schemas.microsoft.com/office/drawing/2014/main" id="{1E392BB5-D9D1-939D-3B9A-22E82C5788F7}"/>
              </a:ext>
            </a:extLst>
          </p:cNvPr>
          <p:cNvCxnSpPr>
            <a:cxnSpLocks/>
          </p:cNvCxnSpPr>
          <p:nvPr/>
        </p:nvCxnSpPr>
        <p:spPr>
          <a:xfrm>
            <a:off x="2375195" y="4069383"/>
            <a:ext cx="0" cy="788367"/>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7" name="TextBox 16">
            <a:extLst>
              <a:ext uri="{FF2B5EF4-FFF2-40B4-BE49-F238E27FC236}">
                <a16:creationId xmlns:a16="http://schemas.microsoft.com/office/drawing/2014/main" id="{7D57E0B9-A2F5-6BC0-7C8B-260C934C1582}"/>
              </a:ext>
            </a:extLst>
          </p:cNvPr>
          <p:cNvSpPr txBox="1"/>
          <p:nvPr/>
        </p:nvSpPr>
        <p:spPr>
          <a:xfrm>
            <a:off x="4686300" y="1170462"/>
            <a:ext cx="4170980" cy="584775"/>
          </a:xfrm>
          <a:prstGeom prst="rect">
            <a:avLst/>
          </a:prstGeom>
          <a:solidFill>
            <a:schemeClr val="accent1"/>
          </a:solidFill>
        </p:spPr>
        <p:txBody>
          <a:bodyPr wrap="square" rtlCol="0" anchor="ctr">
            <a:spAutoFit/>
          </a:bodyPr>
          <a:lstStyle/>
          <a:p>
            <a:pPr algn="ctr"/>
            <a:r>
              <a:rPr lang="en-US" sz="1800" b="1" dirty="0">
                <a:solidFill>
                  <a:schemeClr val="bg1"/>
                </a:solidFill>
                <a:latin typeface="Calibri" panose="020F0502020204030204" pitchFamily="34" charset="0"/>
                <a:cs typeface="Calibri" panose="020F0502020204030204" pitchFamily="34" charset="0"/>
              </a:rPr>
              <a:t>Sarasota-Manatee campus</a:t>
            </a:r>
          </a:p>
          <a:p>
            <a:pPr algn="ctr"/>
            <a:r>
              <a:rPr lang="en-US" sz="1400" i="1" dirty="0">
                <a:solidFill>
                  <a:schemeClr val="bg1"/>
                </a:solidFill>
                <a:latin typeface="Calibri" panose="020F0502020204030204" pitchFamily="34" charset="0"/>
                <a:cs typeface="Calibri" panose="020F0502020204030204" pitchFamily="34" charset="0"/>
              </a:rPr>
              <a:t>Opening first residential housing complex fall 2024</a:t>
            </a:r>
          </a:p>
        </p:txBody>
      </p:sp>
      <p:pic>
        <p:nvPicPr>
          <p:cNvPr id="20" name="Picture 19" descr="A picture containing stairs, handrail, footwear, indoor&#10;&#10;Description automatically generated">
            <a:extLst>
              <a:ext uri="{FF2B5EF4-FFF2-40B4-BE49-F238E27FC236}">
                <a16:creationId xmlns:a16="http://schemas.microsoft.com/office/drawing/2014/main" id="{01F9AAD7-1FD9-E136-1809-1E6C6194D2AA}"/>
              </a:ext>
            </a:extLst>
          </p:cNvPr>
          <p:cNvPicPr>
            <a:picLocks noChangeAspect="1"/>
          </p:cNvPicPr>
          <p:nvPr/>
        </p:nvPicPr>
        <p:blipFill rotWithShape="1">
          <a:blip r:embed="rId3"/>
          <a:srcRect l="11986" t="658" r="3943"/>
          <a:stretch/>
        </p:blipFill>
        <p:spPr>
          <a:xfrm>
            <a:off x="4690557" y="2000870"/>
            <a:ext cx="1994862" cy="1325945"/>
          </a:xfrm>
          <a:prstGeom prst="rect">
            <a:avLst/>
          </a:prstGeom>
          <a:ln w="6350">
            <a:solidFill>
              <a:schemeClr val="tx1">
                <a:lumMod val="65000"/>
                <a:lumOff val="35000"/>
              </a:schemeClr>
            </a:solidFill>
          </a:ln>
        </p:spPr>
      </p:pic>
      <p:pic>
        <p:nvPicPr>
          <p:cNvPr id="22" name="Picture 21" descr="A group of people sitting on a couch&#10;&#10;Description automatically generated with low confidence">
            <a:extLst>
              <a:ext uri="{FF2B5EF4-FFF2-40B4-BE49-F238E27FC236}">
                <a16:creationId xmlns:a16="http://schemas.microsoft.com/office/drawing/2014/main" id="{40B3ABF6-74B7-BE7F-8EAD-4470690F14D9}"/>
              </a:ext>
            </a:extLst>
          </p:cNvPr>
          <p:cNvPicPr>
            <a:picLocks noChangeAspect="1"/>
          </p:cNvPicPr>
          <p:nvPr/>
        </p:nvPicPr>
        <p:blipFill rotWithShape="1">
          <a:blip r:embed="rId4"/>
          <a:srcRect l="11367" t="6430" r="9294" b="-93"/>
          <a:stretch/>
        </p:blipFill>
        <p:spPr>
          <a:xfrm>
            <a:off x="6844338" y="2000869"/>
            <a:ext cx="1994862" cy="1325945"/>
          </a:xfrm>
          <a:prstGeom prst="rect">
            <a:avLst/>
          </a:prstGeom>
          <a:ln w="6350">
            <a:solidFill>
              <a:schemeClr val="tx1">
                <a:lumMod val="65000"/>
                <a:lumOff val="35000"/>
              </a:schemeClr>
            </a:solidFill>
          </a:ln>
        </p:spPr>
      </p:pic>
      <p:pic>
        <p:nvPicPr>
          <p:cNvPr id="24" name="Picture 23" descr="A group of people in a room&#10;&#10;Description automatically generated with medium confidence">
            <a:extLst>
              <a:ext uri="{FF2B5EF4-FFF2-40B4-BE49-F238E27FC236}">
                <a16:creationId xmlns:a16="http://schemas.microsoft.com/office/drawing/2014/main" id="{5A8CC6BC-0DBE-7768-6E53-DF3921FED6D8}"/>
              </a:ext>
            </a:extLst>
          </p:cNvPr>
          <p:cNvPicPr>
            <a:picLocks noChangeAspect="1"/>
          </p:cNvPicPr>
          <p:nvPr/>
        </p:nvPicPr>
        <p:blipFill rotWithShape="1">
          <a:blip r:embed="rId5"/>
          <a:srcRect l="11307" t="24457" r="26252" b="1901"/>
          <a:stretch/>
        </p:blipFill>
        <p:spPr>
          <a:xfrm>
            <a:off x="4692356" y="3533126"/>
            <a:ext cx="1994862" cy="1324624"/>
          </a:xfrm>
          <a:prstGeom prst="rect">
            <a:avLst/>
          </a:prstGeom>
          <a:ln w="6350">
            <a:solidFill>
              <a:schemeClr val="tx1">
                <a:lumMod val="65000"/>
                <a:lumOff val="35000"/>
              </a:schemeClr>
            </a:solidFill>
          </a:ln>
        </p:spPr>
      </p:pic>
      <p:pic>
        <p:nvPicPr>
          <p:cNvPr id="26" name="Picture 25" descr="A group of people sitting in a room&#10;&#10;Description automatically generated with medium confidence">
            <a:extLst>
              <a:ext uri="{FF2B5EF4-FFF2-40B4-BE49-F238E27FC236}">
                <a16:creationId xmlns:a16="http://schemas.microsoft.com/office/drawing/2014/main" id="{497C1028-A266-B5E2-6920-643DEA01F173}"/>
              </a:ext>
            </a:extLst>
          </p:cNvPr>
          <p:cNvPicPr>
            <a:picLocks/>
          </p:cNvPicPr>
          <p:nvPr/>
        </p:nvPicPr>
        <p:blipFill rotWithShape="1">
          <a:blip r:embed="rId6"/>
          <a:srcRect l="21420" t="6532"/>
          <a:stretch/>
        </p:blipFill>
        <p:spPr>
          <a:xfrm>
            <a:off x="6844338" y="3533126"/>
            <a:ext cx="1994862" cy="1324624"/>
          </a:xfrm>
          <a:prstGeom prst="rect">
            <a:avLst/>
          </a:prstGeom>
          <a:ln w="6350">
            <a:solidFill>
              <a:schemeClr val="tx1">
                <a:lumMod val="65000"/>
                <a:lumOff val="35000"/>
              </a:schemeClr>
            </a:solidFill>
          </a:ln>
        </p:spPr>
      </p:pic>
      <p:pic>
        <p:nvPicPr>
          <p:cNvPr id="2" name="Picture 1">
            <a:extLst>
              <a:ext uri="{FF2B5EF4-FFF2-40B4-BE49-F238E27FC236}">
                <a16:creationId xmlns:a16="http://schemas.microsoft.com/office/drawing/2014/main" id="{8B7D822D-2DA9-D87E-5167-28E3503CB46C}"/>
              </a:ext>
            </a:extLst>
          </p:cNvPr>
          <p:cNvPicPr>
            <a:picLocks noChangeAspect="1"/>
          </p:cNvPicPr>
          <p:nvPr/>
        </p:nvPicPr>
        <p:blipFill rotWithShape="1">
          <a:blip r:embed="rId7"/>
          <a:srcRect l="141" t="15076" r="1889" b="22618"/>
          <a:stretch/>
        </p:blipFill>
        <p:spPr>
          <a:xfrm>
            <a:off x="298745" y="1996813"/>
            <a:ext cx="4152900" cy="1760815"/>
          </a:xfrm>
          <a:prstGeom prst="rect">
            <a:avLst/>
          </a:prstGeom>
          <a:ln w="6350">
            <a:solidFill>
              <a:schemeClr val="tx1">
                <a:lumMod val="65000"/>
                <a:lumOff val="35000"/>
              </a:schemeClr>
            </a:solidFill>
          </a:ln>
        </p:spPr>
      </p:pic>
    </p:spTree>
    <p:extLst>
      <p:ext uri="{BB962C8B-B14F-4D97-AF65-F5344CB8AC3E}">
        <p14:creationId xmlns:p14="http://schemas.microsoft.com/office/powerpoint/2010/main" val="295203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CBC6CD-A63F-5F99-4E3D-257E97753A82}"/>
              </a:ext>
            </a:extLst>
          </p:cNvPr>
          <p:cNvPicPr>
            <a:picLocks noChangeAspect="1"/>
          </p:cNvPicPr>
          <p:nvPr/>
        </p:nvPicPr>
        <p:blipFill rotWithShape="1">
          <a:blip r:embed="rId2">
            <a:extLst>
              <a:ext uri="{28A0092B-C50C-407E-A947-70E740481C1C}">
                <a14:useLocalDpi xmlns:a14="http://schemas.microsoft.com/office/drawing/2010/main"/>
              </a:ext>
            </a:extLst>
          </a:blip>
          <a:srcRect l="34369"/>
          <a:stretch/>
        </p:blipFill>
        <p:spPr>
          <a:xfrm>
            <a:off x="3142665" y="0"/>
            <a:ext cx="6001335" cy="5143500"/>
          </a:xfrm>
          <a:prstGeom prst="rect">
            <a:avLst/>
          </a:prstGeom>
        </p:spPr>
      </p:pic>
      <p:sp>
        <p:nvSpPr>
          <p:cNvPr id="2" name="Slide Number Placeholder 1">
            <a:extLst>
              <a:ext uri="{FF2B5EF4-FFF2-40B4-BE49-F238E27FC236}">
                <a16:creationId xmlns:a16="http://schemas.microsoft.com/office/drawing/2014/main" id="{DA7C244C-3DF0-44BA-B31D-27C50C58AE08}"/>
              </a:ext>
            </a:extLst>
          </p:cNvPr>
          <p:cNvSpPr>
            <a:spLocks noGrp="1"/>
          </p:cNvSpPr>
          <p:nvPr>
            <p:ph type="sldNum" sz="quarter" idx="12"/>
          </p:nvPr>
        </p:nvSpPr>
        <p:spPr/>
        <p:txBody>
          <a:bodyPr/>
          <a:lstStyle/>
          <a:p>
            <a:fld id="{0F5EC011-0DA0-DB45-996E-85C7F379AB45}" type="slidenum">
              <a:rPr lang="en-US" smtClean="0"/>
              <a:pPr/>
              <a:t>2</a:t>
            </a:fld>
            <a:endParaRPr lang="en-US" dirty="0"/>
          </a:p>
        </p:txBody>
      </p:sp>
      <p:sp>
        <p:nvSpPr>
          <p:cNvPr id="3" name="Content Placeholder 2">
            <a:extLst>
              <a:ext uri="{FF2B5EF4-FFF2-40B4-BE49-F238E27FC236}">
                <a16:creationId xmlns:a16="http://schemas.microsoft.com/office/drawing/2014/main" id="{A70DDB3A-7C74-459C-B4ED-650481936A0D}"/>
              </a:ext>
            </a:extLst>
          </p:cNvPr>
          <p:cNvSpPr>
            <a:spLocks noGrp="1"/>
          </p:cNvSpPr>
          <p:nvPr>
            <p:ph sz="quarter" idx="14"/>
          </p:nvPr>
        </p:nvSpPr>
        <p:spPr>
          <a:xfrm>
            <a:off x="304800" y="1162050"/>
            <a:ext cx="4054549" cy="3695700"/>
          </a:xfrm>
        </p:spPr>
        <p:txBody>
          <a:bodyPr/>
          <a:lstStyle/>
          <a:p>
            <a:endParaRPr lang="en-US" b="1" dirty="0">
              <a:solidFill>
                <a:schemeClr val="tx1">
                  <a:lumMod val="65000"/>
                  <a:lumOff val="35000"/>
                </a:schemeClr>
              </a:solidFill>
            </a:endParaRPr>
          </a:p>
          <a:p>
            <a:r>
              <a:rPr lang="en-US" b="1" dirty="0">
                <a:solidFill>
                  <a:schemeClr val="tx1">
                    <a:lumMod val="65000"/>
                    <a:lumOff val="35000"/>
                  </a:schemeClr>
                </a:solidFill>
              </a:rPr>
              <a:t>Section 1004.335(5)(c), </a:t>
            </a:r>
            <a:br>
              <a:rPr lang="en-US" b="1" dirty="0">
                <a:solidFill>
                  <a:schemeClr val="tx1">
                    <a:lumMod val="65000"/>
                    <a:lumOff val="35000"/>
                  </a:schemeClr>
                </a:solidFill>
              </a:rPr>
            </a:br>
            <a:r>
              <a:rPr lang="en-US" b="1" dirty="0">
                <a:solidFill>
                  <a:schemeClr val="tx1">
                    <a:lumMod val="65000"/>
                    <a:lumOff val="35000"/>
                  </a:schemeClr>
                </a:solidFill>
              </a:rPr>
              <a:t>Florida Statutes</a:t>
            </a:r>
          </a:p>
          <a:p>
            <a:endParaRPr lang="en-US" sz="1050" dirty="0">
              <a:solidFill>
                <a:schemeClr val="tx1">
                  <a:lumMod val="65000"/>
                  <a:lumOff val="35000"/>
                </a:schemeClr>
              </a:solidFill>
            </a:endParaRPr>
          </a:p>
          <a:p>
            <a:pPr>
              <a:lnSpc>
                <a:spcPct val="150000"/>
              </a:lnSpc>
            </a:pPr>
            <a:r>
              <a:rPr lang="en-US" sz="1600" dirty="0">
                <a:solidFill>
                  <a:schemeClr val="tx1">
                    <a:lumMod val="65000"/>
                    <a:lumOff val="35000"/>
                  </a:schemeClr>
                </a:solidFill>
              </a:rPr>
              <a:t>(c) Requires that, on or before </a:t>
            </a:r>
            <a:r>
              <a:rPr lang="en-US" sz="1600" b="1" dirty="0">
                <a:solidFill>
                  <a:schemeClr val="tx1">
                    <a:lumMod val="65000"/>
                    <a:lumOff val="35000"/>
                  </a:schemeClr>
                </a:solidFill>
              </a:rPr>
              <a:t>July 1, 2020</a:t>
            </a:r>
            <a:r>
              <a:rPr lang="en-US" sz="1600" dirty="0">
                <a:solidFill>
                  <a:schemeClr val="tx1">
                    <a:lumMod val="65000"/>
                    <a:lumOff val="35000"/>
                  </a:schemeClr>
                </a:solidFill>
              </a:rPr>
              <a:t>, the entirety of the University of South Florida, including all campuses and other component units of the university, operate under a single institutional accreditation from the SACSCOC.</a:t>
            </a:r>
          </a:p>
        </p:txBody>
      </p:sp>
      <p:sp>
        <p:nvSpPr>
          <p:cNvPr id="4" name="Content Placeholder 3">
            <a:extLst>
              <a:ext uri="{FF2B5EF4-FFF2-40B4-BE49-F238E27FC236}">
                <a16:creationId xmlns:a16="http://schemas.microsoft.com/office/drawing/2014/main" id="{C154F2A3-FAC3-4DA6-9EFD-4E200CED995E}"/>
              </a:ext>
            </a:extLst>
          </p:cNvPr>
          <p:cNvSpPr>
            <a:spLocks noGrp="1"/>
          </p:cNvSpPr>
          <p:nvPr>
            <p:ph sz="quarter" idx="15"/>
          </p:nvPr>
        </p:nvSpPr>
        <p:spPr/>
        <p:txBody>
          <a:bodyPr/>
          <a:lstStyle/>
          <a:p>
            <a:r>
              <a:rPr lang="en-US" b="1" dirty="0"/>
              <a:t>Consolidation</a:t>
            </a:r>
            <a:endParaRPr lang="en-US" b="1" dirty="0">
              <a:highlight>
                <a:srgbClr val="FFFF00"/>
              </a:highlight>
            </a:endParaRPr>
          </a:p>
        </p:txBody>
      </p:sp>
    </p:spTree>
    <p:extLst>
      <p:ext uri="{BB962C8B-B14F-4D97-AF65-F5344CB8AC3E}">
        <p14:creationId xmlns:p14="http://schemas.microsoft.com/office/powerpoint/2010/main" val="66396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B58A8-E1DE-C544-AFA8-FBAF28520195}"/>
              </a:ext>
            </a:extLst>
          </p:cNvPr>
          <p:cNvSpPr>
            <a:spLocks noGrp="1"/>
          </p:cNvSpPr>
          <p:nvPr>
            <p:ph sz="quarter" idx="10"/>
          </p:nvPr>
        </p:nvSpPr>
        <p:spPr/>
        <p:txBody>
          <a:bodyPr/>
          <a:lstStyle/>
          <a:p>
            <a:r>
              <a:rPr lang="en-US" dirty="0"/>
              <a:t>Research</a:t>
            </a:r>
          </a:p>
        </p:txBody>
      </p:sp>
    </p:spTree>
    <p:extLst>
      <p:ext uri="{BB962C8B-B14F-4D97-AF65-F5344CB8AC3E}">
        <p14:creationId xmlns:p14="http://schemas.microsoft.com/office/powerpoint/2010/main" val="1074413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CCA551-78B1-0BFC-B7B0-25E90E0C935F}"/>
              </a:ext>
            </a:extLst>
          </p:cNvPr>
          <p:cNvPicPr>
            <a:picLocks noChangeAspect="1"/>
          </p:cNvPicPr>
          <p:nvPr/>
        </p:nvPicPr>
        <p:blipFill rotWithShape="1">
          <a:blip r:embed="rId3"/>
          <a:srcRect l="-2608" t="-2718" r="-3141" b="-2628"/>
          <a:stretch/>
        </p:blipFill>
        <p:spPr>
          <a:xfrm>
            <a:off x="5940414" y="548308"/>
            <a:ext cx="3118522" cy="2687379"/>
          </a:xfrm>
          <a:prstGeom prst="rect">
            <a:avLst/>
          </a:prstGeom>
          <a:solidFill>
            <a:schemeClr val="bg1"/>
          </a:solidFill>
          <a:ln w="6350">
            <a:solidFill>
              <a:schemeClr val="tx1">
                <a:lumMod val="65000"/>
                <a:lumOff val="35000"/>
              </a:schemeClr>
            </a:solidFill>
          </a:ln>
        </p:spPr>
      </p:pic>
      <p:pic>
        <p:nvPicPr>
          <p:cNvPr id="7" name="Picture 6">
            <a:extLst>
              <a:ext uri="{FF2B5EF4-FFF2-40B4-BE49-F238E27FC236}">
                <a16:creationId xmlns:a16="http://schemas.microsoft.com/office/drawing/2014/main" id="{0AB0F5D0-3212-1E67-0093-E42E87758973}"/>
              </a:ext>
            </a:extLst>
          </p:cNvPr>
          <p:cNvPicPr>
            <a:picLocks noChangeAspect="1"/>
          </p:cNvPicPr>
          <p:nvPr/>
        </p:nvPicPr>
        <p:blipFill rotWithShape="1">
          <a:blip r:embed="rId4"/>
          <a:srcRect l="2881" t="10327" b="28227"/>
          <a:stretch/>
        </p:blipFill>
        <p:spPr>
          <a:xfrm>
            <a:off x="5940414" y="3376839"/>
            <a:ext cx="3118522" cy="1681597"/>
          </a:xfrm>
          <a:prstGeom prst="rect">
            <a:avLst/>
          </a:prstGeom>
        </p:spPr>
      </p:pic>
      <p:sp>
        <p:nvSpPr>
          <p:cNvPr id="3" name="Content Placeholder 2">
            <a:extLst>
              <a:ext uri="{FF2B5EF4-FFF2-40B4-BE49-F238E27FC236}">
                <a16:creationId xmlns:a16="http://schemas.microsoft.com/office/drawing/2014/main" id="{81BAABC8-2710-E745-BB07-A304AD0E6C4A}"/>
              </a:ext>
            </a:extLst>
          </p:cNvPr>
          <p:cNvSpPr>
            <a:spLocks noGrp="1"/>
          </p:cNvSpPr>
          <p:nvPr>
            <p:ph sz="quarter" idx="15"/>
          </p:nvPr>
        </p:nvSpPr>
        <p:spPr>
          <a:xfrm>
            <a:off x="304801" y="494340"/>
            <a:ext cx="4905152" cy="965865"/>
          </a:xfrm>
        </p:spPr>
        <p:txBody>
          <a:bodyPr/>
          <a:lstStyle/>
          <a:p>
            <a:r>
              <a:rPr lang="en-US" sz="2800" b="1" dirty="0"/>
              <a:t>USF Research &amp; Innovation Investments </a:t>
            </a:r>
            <a:r>
              <a:rPr lang="en-US" sz="1800" dirty="0"/>
              <a:t>(FY2022)</a:t>
            </a:r>
          </a:p>
        </p:txBody>
      </p:sp>
      <p:sp>
        <p:nvSpPr>
          <p:cNvPr id="2" name="Slide Number Placeholder 1">
            <a:extLst>
              <a:ext uri="{FF2B5EF4-FFF2-40B4-BE49-F238E27FC236}">
                <a16:creationId xmlns:a16="http://schemas.microsoft.com/office/drawing/2014/main" id="{F89AC363-FFC6-FB42-9B6A-AC457EE3F5DC}"/>
              </a:ext>
            </a:extLst>
          </p:cNvPr>
          <p:cNvSpPr>
            <a:spLocks noGrp="1"/>
          </p:cNvSpPr>
          <p:nvPr>
            <p:ph type="sldNum" sz="quarter" idx="12"/>
          </p:nvPr>
        </p:nvSpPr>
        <p:spPr>
          <a:xfrm>
            <a:off x="8149284" y="4776728"/>
            <a:ext cx="786264" cy="273844"/>
          </a:xfrm>
        </p:spPr>
        <p:txBody>
          <a:bodyPr/>
          <a:lstStyle/>
          <a:p>
            <a:fld id="{0F5EC011-0DA0-DB45-996E-85C7F379AB45}" type="slidenum">
              <a:rPr lang="en-US" smtClean="0">
                <a:solidFill>
                  <a:schemeClr val="bg1"/>
                </a:solidFill>
                <a:cs typeface="Calibri" panose="020F0502020204030204" pitchFamily="34" charset="0"/>
              </a:rPr>
              <a:pPr/>
              <a:t>21</a:t>
            </a:fld>
            <a:endParaRPr lang="en-US" dirty="0">
              <a:solidFill>
                <a:schemeClr val="bg1"/>
              </a:solidFill>
              <a:cs typeface="Calibri" panose="020F0502020204030204" pitchFamily="34" charset="0"/>
            </a:endParaRPr>
          </a:p>
        </p:txBody>
      </p:sp>
      <p:sp>
        <p:nvSpPr>
          <p:cNvPr id="4" name="Rectangle 3">
            <a:extLst>
              <a:ext uri="{FF2B5EF4-FFF2-40B4-BE49-F238E27FC236}">
                <a16:creationId xmlns:a16="http://schemas.microsoft.com/office/drawing/2014/main" id="{5BB246CF-D6E8-429E-AA35-1FF59C626253}"/>
              </a:ext>
            </a:extLst>
          </p:cNvPr>
          <p:cNvSpPr/>
          <p:nvPr/>
        </p:nvSpPr>
        <p:spPr>
          <a:xfrm>
            <a:off x="304800" y="1612166"/>
            <a:ext cx="5256682" cy="3247043"/>
          </a:xfrm>
          <a:prstGeom prst="rect">
            <a:avLst/>
          </a:prstGeom>
        </p:spPr>
        <p:txBody>
          <a:bodyPr wrap="square">
            <a:spAutoFit/>
          </a:bodyPr>
          <a:lstStyle/>
          <a:p>
            <a:pPr marL="274320" marR="0" lvl="0" indent="-146304" algn="l" defTabSz="685800" rtl="0" eaLnBrk="1" fontAlgn="auto" latinLnBrk="0" hangingPunct="1">
              <a:spcBef>
                <a:spcPts val="60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USF identified a new Grant Management System (GMS)</a:t>
            </a:r>
            <a:br>
              <a:rPr kumimoji="0" lang="en-US" sz="1500" b="1"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br>
            <a:r>
              <a:rPr kumimoji="0" lang="en-US" sz="15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to optimize operations by enabling real-time analytics and adjustments, and offering faculty and end-users transparency into sponsored </a:t>
            </a:r>
            <a:r>
              <a:rPr lang="en-US" sz="1500" dirty="0">
                <a:solidFill>
                  <a:schemeClr val="tx1">
                    <a:lumMod val="65000"/>
                    <a:lumOff val="35000"/>
                  </a:schemeClr>
                </a:solidFill>
                <a:latin typeface="Calibri" panose="020F0502020204030204" pitchFamily="34" charset="0"/>
                <a:cs typeface="Calibri" panose="020F0502020204030204" pitchFamily="34" charset="0"/>
              </a:rPr>
              <a:t>research</a:t>
            </a:r>
            <a:r>
              <a:rPr kumimoji="0" lang="en-US" sz="15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 processes across Tampa, St. Petersburg and Sarasota-Manatee. St. Petersburg and Sarasota-Manatee are providing assessment and implementation expertise for GMS launch, scheduled for fall 2024.</a:t>
            </a:r>
          </a:p>
          <a:p>
            <a:pPr marL="285750" indent="-285750">
              <a:spcBef>
                <a:spcPts val="600"/>
              </a:spcBef>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USF Research &amp; Innovation and Florida High Tech Corridor</a:t>
            </a:r>
            <a:br>
              <a:rPr lang="en-US" sz="1500" b="1" dirty="0">
                <a:solidFill>
                  <a:schemeClr val="tx1">
                    <a:lumMod val="65000"/>
                    <a:lumOff val="35000"/>
                  </a:schemeClr>
                </a:solidFill>
                <a:latin typeface="Calibri" panose="020F0502020204030204" pitchFamily="34" charset="0"/>
                <a:cs typeface="Calibri" panose="020F0502020204030204" pitchFamily="34" charset="0"/>
              </a:rPr>
            </a:br>
            <a:r>
              <a:rPr lang="en-US" sz="1500" dirty="0">
                <a:solidFill>
                  <a:schemeClr val="tx1">
                    <a:lumMod val="65000"/>
                    <a:lumOff val="35000"/>
                  </a:schemeClr>
                </a:solidFill>
                <a:latin typeface="Calibri" panose="020F0502020204030204" pitchFamily="34" charset="0"/>
                <a:cs typeface="Calibri" panose="020F0502020204030204" pitchFamily="34" charset="0"/>
              </a:rPr>
              <a:t>partnering to grow undergraduate research across One USF</a:t>
            </a:r>
            <a:endParaRPr lang="en-US" sz="1500" b="1" dirty="0">
              <a:solidFill>
                <a:schemeClr val="tx1">
                  <a:lumMod val="65000"/>
                  <a:lumOff val="35000"/>
                </a:schemeClr>
              </a:solidFill>
              <a:latin typeface="Calibri" panose="020F0502020204030204" pitchFamily="34" charset="0"/>
              <a:cs typeface="Calibri" panose="020F0502020204030204" pitchFamily="34" charset="0"/>
            </a:endParaRPr>
          </a:p>
          <a:p>
            <a:pPr marL="285750" marR="0" lvl="0" indent="-285750" algn="l" defTabSz="685800" rtl="0" eaLnBrk="1" fontAlgn="auto" latinLnBrk="0" hangingPunct="1">
              <a:spcBef>
                <a:spcPts val="60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USF Research Foundation/USF Research Park</a:t>
            </a:r>
            <a:br>
              <a:rPr kumimoji="0" lang="en-US" sz="1500" b="1"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br>
            <a:r>
              <a:rPr kumimoji="0" lang="en-US" sz="15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collaborating in the facilitation of the design planning of the Sarasota-Manatee campus nursing/STEM </a:t>
            </a:r>
            <a:r>
              <a:rPr lang="en-US" sz="1500" dirty="0">
                <a:solidFill>
                  <a:schemeClr val="tx1">
                    <a:lumMod val="65000"/>
                    <a:lumOff val="35000"/>
                  </a:schemeClr>
                </a:solidFill>
                <a:latin typeface="Calibri" panose="020F0502020204030204" pitchFamily="34" charset="0"/>
                <a:cs typeface="Calibri" panose="020F0502020204030204" pitchFamily="34" charset="0"/>
              </a:rPr>
              <a:t>f</a:t>
            </a:r>
            <a:r>
              <a:rPr kumimoji="0" lang="en-US" sz="15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cs typeface="Calibri" panose="020F0502020204030204" pitchFamily="34" charset="0"/>
              </a:rPr>
              <a:t>acility</a:t>
            </a:r>
            <a:endParaRPr kumimoji="0" lang="en-US" sz="15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1348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35D0D5-4412-49C9-8FFA-0D97195ED24B}"/>
              </a:ext>
            </a:extLst>
          </p:cNvPr>
          <p:cNvSpPr>
            <a:spLocks noGrp="1"/>
          </p:cNvSpPr>
          <p:nvPr>
            <p:ph type="sldNum" sz="quarter" idx="12"/>
          </p:nvPr>
        </p:nvSpPr>
        <p:spPr>
          <a:xfrm>
            <a:off x="8153661" y="4779805"/>
            <a:ext cx="786264" cy="273844"/>
          </a:xfrm>
        </p:spPr>
        <p:txBody>
          <a:bodyPr/>
          <a:lstStyle/>
          <a:p>
            <a:fld id="{0F5EC011-0DA0-DB45-996E-85C7F379AB45}" type="slidenum">
              <a:rPr lang="en-US" smtClean="0"/>
              <a:pPr/>
              <a:t>22</a:t>
            </a:fld>
            <a:endParaRPr lang="en-US" dirty="0"/>
          </a:p>
        </p:txBody>
      </p:sp>
      <p:sp>
        <p:nvSpPr>
          <p:cNvPr id="4" name="Content Placeholder 3">
            <a:extLst>
              <a:ext uri="{FF2B5EF4-FFF2-40B4-BE49-F238E27FC236}">
                <a16:creationId xmlns:a16="http://schemas.microsoft.com/office/drawing/2014/main" id="{8198F5DE-C396-4BC6-836A-BBDC73588CD4}"/>
              </a:ext>
            </a:extLst>
          </p:cNvPr>
          <p:cNvSpPr>
            <a:spLocks noGrp="1"/>
          </p:cNvSpPr>
          <p:nvPr>
            <p:ph sz="quarter" idx="15"/>
          </p:nvPr>
        </p:nvSpPr>
        <p:spPr/>
        <p:txBody>
          <a:bodyPr/>
          <a:lstStyle/>
          <a:p>
            <a:r>
              <a:rPr lang="en-US" b="1" dirty="0"/>
              <a:t>Collaborative Research Efforts</a:t>
            </a:r>
          </a:p>
        </p:txBody>
      </p:sp>
      <p:sp>
        <p:nvSpPr>
          <p:cNvPr id="3" name="Rectangle 2">
            <a:extLst>
              <a:ext uri="{FF2B5EF4-FFF2-40B4-BE49-F238E27FC236}">
                <a16:creationId xmlns:a16="http://schemas.microsoft.com/office/drawing/2014/main" id="{91FBE686-9AA8-4DF3-838E-48916AE03961}"/>
              </a:ext>
            </a:extLst>
          </p:cNvPr>
          <p:cNvSpPr/>
          <p:nvPr/>
        </p:nvSpPr>
        <p:spPr>
          <a:xfrm>
            <a:off x="299629" y="1158067"/>
            <a:ext cx="3687356" cy="312650"/>
          </a:xfrm>
          <a:prstGeom prst="rect">
            <a:avLst/>
          </a:prstGeom>
        </p:spPr>
        <p:txBody>
          <a:bodyPr wrap="none">
            <a:spAutoFit/>
          </a:bodyPr>
          <a:lstStyle/>
          <a:p>
            <a:pPr>
              <a:lnSpc>
                <a:spcPct val="107000"/>
              </a:lnSpc>
            </a:pPr>
            <a:r>
              <a:rPr lang="en-US" sz="1400" b="1" i="1" dirty="0">
                <a:solidFill>
                  <a:srgbClr val="006747"/>
                </a:solidFill>
                <a:latin typeface="Calibri" panose="020F0502020204030204" pitchFamily="34" charset="0"/>
                <a:ea typeface="Calibri" panose="020F0502020204030204" pitchFamily="34" charset="0"/>
                <a:cs typeface="Calibri" panose="020F0502020204030204" pitchFamily="34" charset="0"/>
              </a:rPr>
              <a:t>Communications Consolidation Highlights FY22</a:t>
            </a:r>
            <a:endParaRPr lang="en-US" sz="1400" dirty="0">
              <a:solidFill>
                <a:srgbClr val="006747"/>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AC73C1E-9B86-1490-E536-814E4A0C4CD8}"/>
              </a:ext>
            </a:extLst>
          </p:cNvPr>
          <p:cNvSpPr txBox="1"/>
          <p:nvPr/>
        </p:nvSpPr>
        <p:spPr>
          <a:xfrm>
            <a:off x="304800" y="3947231"/>
            <a:ext cx="4572000" cy="646331"/>
          </a:xfrm>
          <a:prstGeom prst="rect">
            <a:avLst/>
          </a:prstGeom>
          <a:noFill/>
        </p:spPr>
        <p:txBody>
          <a:bodyPr wrap="square">
            <a:spAutoFit/>
          </a:bodyPr>
          <a:lstStyle/>
          <a:p>
            <a:pPr marL="0" marR="0">
              <a:spcBef>
                <a:spcPts val="0"/>
              </a:spcBef>
              <a:spcAft>
                <a:spcPts val="0"/>
              </a:spcAft>
            </a:pPr>
            <a:r>
              <a:rPr lang="en-US" sz="1200" dirty="0">
                <a:solidFill>
                  <a:schemeClr val="tx1">
                    <a:lumMod val="65000"/>
                    <a:lumOff val="35000"/>
                  </a:schemeClr>
                </a:solidFill>
                <a:effectLst/>
                <a:latin typeface="Calibri" panose="020F0502020204030204" pitchFamily="34" charset="0"/>
                <a:ea typeface="Times New Roman" panose="02020603050405020304" pitchFamily="18" charset="0"/>
              </a:rPr>
              <a:t>State appropriations received by Cyber Florida and Cyber Florida’s collaborations with the College of Education, the College of Engineering, and Institute of Applied Engineering</a:t>
            </a:r>
          </a:p>
        </p:txBody>
      </p:sp>
      <p:pic>
        <p:nvPicPr>
          <p:cNvPr id="16" name="Picture 15">
            <a:extLst>
              <a:ext uri="{FF2B5EF4-FFF2-40B4-BE49-F238E27FC236}">
                <a16:creationId xmlns:a16="http://schemas.microsoft.com/office/drawing/2014/main" id="{6D4AC4A1-6308-ACA7-63CB-CF51B5D63139}"/>
              </a:ext>
            </a:extLst>
          </p:cNvPr>
          <p:cNvPicPr>
            <a:picLocks noChangeAspect="1"/>
          </p:cNvPicPr>
          <p:nvPr/>
        </p:nvPicPr>
        <p:blipFill rotWithShape="1">
          <a:blip r:embed="rId2"/>
          <a:srcRect l="-2259" t="-4238" r="1824" b="-3970"/>
          <a:stretch/>
        </p:blipFill>
        <p:spPr>
          <a:xfrm>
            <a:off x="389468" y="1591733"/>
            <a:ext cx="3962400" cy="1871134"/>
          </a:xfrm>
          <a:prstGeom prst="rect">
            <a:avLst/>
          </a:prstGeom>
          <a:ln w="6350">
            <a:solidFill>
              <a:schemeClr val="tx1">
                <a:lumMod val="65000"/>
                <a:lumOff val="35000"/>
              </a:schemeClr>
            </a:solidFill>
          </a:ln>
        </p:spPr>
      </p:pic>
      <p:pic>
        <p:nvPicPr>
          <p:cNvPr id="5" name="Picture 4">
            <a:extLst>
              <a:ext uri="{FF2B5EF4-FFF2-40B4-BE49-F238E27FC236}">
                <a16:creationId xmlns:a16="http://schemas.microsoft.com/office/drawing/2014/main" id="{9D5BB6D4-CA27-C9AA-F037-08A60806D83C}"/>
              </a:ext>
            </a:extLst>
          </p:cNvPr>
          <p:cNvPicPr>
            <a:picLocks noChangeAspect="1"/>
          </p:cNvPicPr>
          <p:nvPr/>
        </p:nvPicPr>
        <p:blipFill rotWithShape="1">
          <a:blip r:embed="rId3"/>
          <a:srcRect l="-896" t="-1723" r="-1" b="-4304"/>
          <a:stretch/>
        </p:blipFill>
        <p:spPr>
          <a:xfrm>
            <a:off x="5740664" y="1314392"/>
            <a:ext cx="3013868" cy="2444657"/>
          </a:xfrm>
          <a:prstGeom prst="rect">
            <a:avLst/>
          </a:prstGeom>
          <a:solidFill>
            <a:schemeClr val="bg1"/>
          </a:solidFill>
          <a:ln w="6350">
            <a:solidFill>
              <a:schemeClr val="tx1">
                <a:lumMod val="65000"/>
                <a:lumOff val="35000"/>
              </a:schemeClr>
            </a:solidFill>
          </a:ln>
        </p:spPr>
      </p:pic>
      <p:sp>
        <p:nvSpPr>
          <p:cNvPr id="8" name="TextBox 7">
            <a:extLst>
              <a:ext uri="{FF2B5EF4-FFF2-40B4-BE49-F238E27FC236}">
                <a16:creationId xmlns:a16="http://schemas.microsoft.com/office/drawing/2014/main" id="{B044C417-A22D-7A9F-11DC-1CF6007513C3}"/>
              </a:ext>
            </a:extLst>
          </p:cNvPr>
          <p:cNvSpPr txBox="1"/>
          <p:nvPr/>
        </p:nvSpPr>
        <p:spPr>
          <a:xfrm>
            <a:off x="4572000" y="3948808"/>
            <a:ext cx="4182532" cy="830997"/>
          </a:xfrm>
          <a:prstGeom prst="rect">
            <a:avLst/>
          </a:prstGeom>
          <a:noFill/>
        </p:spPr>
        <p:txBody>
          <a:bodyPr wrap="square">
            <a:spAutoFit/>
          </a:bodyPr>
          <a:lstStyle/>
          <a:p>
            <a:pPr marR="0" lvl="0">
              <a:spcBef>
                <a:spcPts val="600"/>
              </a:spcBef>
              <a:spcAft>
                <a:spcPts val="0"/>
              </a:spcAft>
              <a:buSzPts val="1000"/>
              <a:tabLst>
                <a:tab pos="457200" algn="l"/>
              </a:tabLst>
            </a:pPr>
            <a:r>
              <a:rPr lang="en-US" sz="1200" dirty="0">
                <a:solidFill>
                  <a:schemeClr val="tx1">
                    <a:lumMod val="65000"/>
                    <a:lumOff val="35000"/>
                  </a:schemeClr>
                </a:solidFill>
                <a:latin typeface="Calibri" panose="020F0502020204030204" pitchFamily="34" charset="0"/>
              </a:rPr>
              <a:t>School of Hospitality and Tourism Leadership collaboration on the Immersive Technologies for Cross-Cultural Tourism: U.S. and Serbia on a Pathway to Digital Transformation sponsored by the Department of State. </a:t>
            </a:r>
          </a:p>
        </p:txBody>
      </p:sp>
    </p:spTree>
    <p:extLst>
      <p:ext uri="{BB962C8B-B14F-4D97-AF65-F5344CB8AC3E}">
        <p14:creationId xmlns:p14="http://schemas.microsoft.com/office/powerpoint/2010/main" val="1111490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35D0D5-4412-49C9-8FFA-0D97195ED24B}"/>
              </a:ext>
            </a:extLst>
          </p:cNvPr>
          <p:cNvSpPr>
            <a:spLocks noGrp="1"/>
          </p:cNvSpPr>
          <p:nvPr>
            <p:ph type="sldNum" sz="quarter" idx="12"/>
          </p:nvPr>
        </p:nvSpPr>
        <p:spPr>
          <a:xfrm>
            <a:off x="8153661" y="4779805"/>
            <a:ext cx="786264" cy="273844"/>
          </a:xfrm>
        </p:spPr>
        <p:txBody>
          <a:bodyPr/>
          <a:lstStyle/>
          <a:p>
            <a:fld id="{0F5EC011-0DA0-DB45-996E-85C7F379AB45}" type="slidenum">
              <a:rPr lang="en-US" smtClean="0"/>
              <a:pPr/>
              <a:t>23</a:t>
            </a:fld>
            <a:endParaRPr lang="en-US" dirty="0"/>
          </a:p>
        </p:txBody>
      </p:sp>
      <p:sp>
        <p:nvSpPr>
          <p:cNvPr id="4" name="Content Placeholder 3">
            <a:extLst>
              <a:ext uri="{FF2B5EF4-FFF2-40B4-BE49-F238E27FC236}">
                <a16:creationId xmlns:a16="http://schemas.microsoft.com/office/drawing/2014/main" id="{8198F5DE-C396-4BC6-836A-BBDC73588CD4}"/>
              </a:ext>
            </a:extLst>
          </p:cNvPr>
          <p:cNvSpPr>
            <a:spLocks noGrp="1"/>
          </p:cNvSpPr>
          <p:nvPr>
            <p:ph sz="quarter" idx="15"/>
          </p:nvPr>
        </p:nvSpPr>
        <p:spPr/>
        <p:txBody>
          <a:bodyPr/>
          <a:lstStyle/>
          <a:p>
            <a:r>
              <a:rPr lang="en-US" b="1" dirty="0"/>
              <a:t>Collaborative Research Efforts</a:t>
            </a:r>
          </a:p>
        </p:txBody>
      </p:sp>
      <p:sp>
        <p:nvSpPr>
          <p:cNvPr id="3" name="Rectangle 2">
            <a:extLst>
              <a:ext uri="{FF2B5EF4-FFF2-40B4-BE49-F238E27FC236}">
                <a16:creationId xmlns:a16="http://schemas.microsoft.com/office/drawing/2014/main" id="{91FBE686-9AA8-4DF3-838E-48916AE03961}"/>
              </a:ext>
            </a:extLst>
          </p:cNvPr>
          <p:cNvSpPr/>
          <p:nvPr/>
        </p:nvSpPr>
        <p:spPr>
          <a:xfrm>
            <a:off x="299629" y="1158067"/>
            <a:ext cx="3687356" cy="312650"/>
          </a:xfrm>
          <a:prstGeom prst="rect">
            <a:avLst/>
          </a:prstGeom>
        </p:spPr>
        <p:txBody>
          <a:bodyPr wrap="none">
            <a:spAutoFit/>
          </a:bodyPr>
          <a:lstStyle/>
          <a:p>
            <a:pPr>
              <a:lnSpc>
                <a:spcPct val="107000"/>
              </a:lnSpc>
            </a:pPr>
            <a:r>
              <a:rPr lang="en-US" sz="1400" b="1" i="1" dirty="0">
                <a:solidFill>
                  <a:srgbClr val="006747"/>
                </a:solidFill>
                <a:latin typeface="Calibri" panose="020F0502020204030204" pitchFamily="34" charset="0"/>
                <a:ea typeface="Calibri" panose="020F0502020204030204" pitchFamily="34" charset="0"/>
                <a:cs typeface="Calibri" panose="020F0502020204030204" pitchFamily="34" charset="0"/>
              </a:rPr>
              <a:t>Communications Consolidation Highlights FY22</a:t>
            </a:r>
            <a:endParaRPr lang="en-US" sz="1400" dirty="0">
              <a:solidFill>
                <a:srgbClr val="006747"/>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BB6AC9D4-8FBC-A4A8-BBF7-AE059AB61A21}"/>
              </a:ext>
            </a:extLst>
          </p:cNvPr>
          <p:cNvPicPr>
            <a:picLocks noChangeAspect="1"/>
          </p:cNvPicPr>
          <p:nvPr/>
        </p:nvPicPr>
        <p:blipFill>
          <a:blip r:embed="rId2"/>
          <a:stretch>
            <a:fillRect/>
          </a:stretch>
        </p:blipFill>
        <p:spPr>
          <a:xfrm>
            <a:off x="4188616" y="1479028"/>
            <a:ext cx="1493566" cy="1493566"/>
          </a:xfrm>
          <a:prstGeom prst="rect">
            <a:avLst/>
          </a:prstGeom>
        </p:spPr>
      </p:pic>
      <p:sp>
        <p:nvSpPr>
          <p:cNvPr id="21" name="TextBox 20">
            <a:extLst>
              <a:ext uri="{FF2B5EF4-FFF2-40B4-BE49-F238E27FC236}">
                <a16:creationId xmlns:a16="http://schemas.microsoft.com/office/drawing/2014/main" id="{A159CEF6-5103-0F42-9B69-F36CAF58FE19}"/>
              </a:ext>
            </a:extLst>
          </p:cNvPr>
          <p:cNvSpPr txBox="1"/>
          <p:nvPr/>
        </p:nvSpPr>
        <p:spPr>
          <a:xfrm>
            <a:off x="4104996" y="3120239"/>
            <a:ext cx="1660806" cy="1569660"/>
          </a:xfrm>
          <a:prstGeom prst="rect">
            <a:avLst/>
          </a:prstGeom>
          <a:noFill/>
        </p:spPr>
        <p:txBody>
          <a:bodyPr wrap="square">
            <a:spAutoFit/>
          </a:bodyPr>
          <a:lstStyle/>
          <a:p>
            <a:pPr algn="ctr"/>
            <a:r>
              <a:rPr lang="en-US" sz="1200" i="1" dirty="0">
                <a:solidFill>
                  <a:schemeClr val="tx1">
                    <a:lumMod val="65000"/>
                    <a:lumOff val="35000"/>
                  </a:schemeClr>
                </a:solidFill>
                <a:latin typeface="Calibri" panose="020F0502020204030204" pitchFamily="34" charset="0"/>
                <a:cs typeface="Calibri" panose="020F0502020204030204" pitchFamily="34" charset="0"/>
              </a:rPr>
              <a:t>2022 Summer Grant Writing Workshops Virtual accessibility expands the USF Sarasota-Manatee campus-based program to 120 institutions worldwide.</a:t>
            </a:r>
          </a:p>
        </p:txBody>
      </p:sp>
      <p:pic>
        <p:nvPicPr>
          <p:cNvPr id="22" name="Picture 21">
            <a:extLst>
              <a:ext uri="{FF2B5EF4-FFF2-40B4-BE49-F238E27FC236}">
                <a16:creationId xmlns:a16="http://schemas.microsoft.com/office/drawing/2014/main" id="{5E5D47D3-55D6-FDFA-43B1-109A3E67BE46}"/>
              </a:ext>
            </a:extLst>
          </p:cNvPr>
          <p:cNvPicPr>
            <a:picLocks noChangeAspect="1"/>
          </p:cNvPicPr>
          <p:nvPr/>
        </p:nvPicPr>
        <p:blipFill rotWithShape="1">
          <a:blip r:embed="rId3"/>
          <a:srcRect t="11708" b="14415"/>
          <a:stretch/>
        </p:blipFill>
        <p:spPr>
          <a:xfrm>
            <a:off x="6045068" y="584205"/>
            <a:ext cx="3013868" cy="1487284"/>
          </a:xfrm>
          <a:prstGeom prst="rect">
            <a:avLst/>
          </a:prstGeom>
          <a:ln w="6350">
            <a:solidFill>
              <a:schemeClr val="tx1">
                <a:lumMod val="65000"/>
                <a:lumOff val="35000"/>
              </a:schemeClr>
            </a:solidFill>
          </a:ln>
        </p:spPr>
      </p:pic>
      <p:sp>
        <p:nvSpPr>
          <p:cNvPr id="27" name="TextBox 26">
            <a:extLst>
              <a:ext uri="{FF2B5EF4-FFF2-40B4-BE49-F238E27FC236}">
                <a16:creationId xmlns:a16="http://schemas.microsoft.com/office/drawing/2014/main" id="{C3453076-D790-9C25-6FEB-D096A5C106C5}"/>
              </a:ext>
            </a:extLst>
          </p:cNvPr>
          <p:cNvSpPr txBox="1"/>
          <p:nvPr/>
        </p:nvSpPr>
        <p:spPr>
          <a:xfrm>
            <a:off x="6045068" y="2129237"/>
            <a:ext cx="3013868" cy="400110"/>
          </a:xfrm>
          <a:prstGeom prst="rect">
            <a:avLst/>
          </a:prstGeom>
          <a:noFill/>
        </p:spPr>
        <p:txBody>
          <a:bodyPr wrap="square">
            <a:spAutoFit/>
          </a:bodyPr>
          <a:lstStyle/>
          <a:p>
            <a:pPr algn="l"/>
            <a:r>
              <a:rPr lang="en-US" sz="1000" u="sng" strike="noStrike" dirty="0">
                <a:solidFill>
                  <a:srgbClr val="428BCA"/>
                </a:solidFill>
                <a:effectLst/>
                <a:latin typeface="Calibri" panose="020F0502020204030204" pitchFamily="34" charset="0"/>
                <a:cs typeface="Calibri" panose="020F0502020204030204" pitchFamily="34" charset="0"/>
                <a:hlinkClick r:id="rId4" tooltip="Undergraduate Research Conference Returns to USF Sarasota-Manatee Campus"/>
              </a:rPr>
              <a:t>Undergraduate Research Conference Returns To USF Sarasota-Manatee and St. Petersburg Campus</a:t>
            </a:r>
            <a:r>
              <a:rPr lang="en-US" sz="1000" u="sng" strike="noStrike" dirty="0">
                <a:solidFill>
                  <a:srgbClr val="428BCA"/>
                </a:solidFill>
                <a:effectLst/>
                <a:latin typeface="Calibri" panose="020F0502020204030204" pitchFamily="34" charset="0"/>
                <a:cs typeface="Calibri" panose="020F0502020204030204" pitchFamily="34" charset="0"/>
              </a:rPr>
              <a:t>es</a:t>
            </a:r>
            <a:endParaRPr lang="en-US" sz="1000" u="sng" dirty="0">
              <a:solidFill>
                <a:srgbClr val="333333"/>
              </a:solidFill>
              <a:effectLst/>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A1037DCF-0C3B-0290-DD65-EAE9D0D955A9}"/>
              </a:ext>
            </a:extLst>
          </p:cNvPr>
          <p:cNvSpPr txBox="1"/>
          <p:nvPr/>
        </p:nvSpPr>
        <p:spPr>
          <a:xfrm>
            <a:off x="316494" y="1596745"/>
            <a:ext cx="3424171" cy="2092881"/>
          </a:xfrm>
          <a:prstGeom prst="rect">
            <a:avLst/>
          </a:prstGeom>
          <a:noFill/>
        </p:spPr>
        <p:txBody>
          <a:bodyPr wrap="square">
            <a:spAutoFit/>
          </a:bodyPr>
          <a:lstStyle/>
          <a:p>
            <a:pPr marL="342900" marR="0" lvl="0" indent="-342900">
              <a:spcBef>
                <a:spcPts val="600"/>
              </a:spcBef>
              <a:spcAft>
                <a:spcPts val="0"/>
              </a:spcAft>
              <a:buSzPts val="1000"/>
              <a:buFont typeface="Symbol" panose="05050102010706020507" pitchFamily="18" charset="2"/>
              <a:buChar char=""/>
              <a:tabLst>
                <a:tab pos="457200" algn="l"/>
              </a:tabLst>
            </a:pPr>
            <a:r>
              <a:rPr lang="en-US" sz="12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Mindfulness study supported by SOCOM through the USF Institute of Applied Engineering.</a:t>
            </a:r>
            <a:endParaRPr lang="en-US" sz="12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SzPts val="1000"/>
              <a:buFont typeface="Symbol" panose="05050102010706020507" pitchFamily="18" charset="2"/>
              <a:buChar char=""/>
              <a:tabLst>
                <a:tab pos="457200" algn="l"/>
              </a:tabLst>
            </a:pPr>
            <a:r>
              <a:rPr lang="en-US" sz="12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NSF </a:t>
            </a:r>
            <a:r>
              <a:rPr lang="en-US" sz="1200" dirty="0" err="1">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CyberCorps</a:t>
            </a:r>
            <a:r>
              <a:rPr lang="en-US" sz="12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 Service Scholarship program in Muma College of Business and College of Engineering.</a:t>
            </a:r>
            <a:endParaRPr lang="en-US" sz="12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600"/>
              </a:spcBef>
              <a:spcAft>
                <a:spcPts val="0"/>
              </a:spcAft>
              <a:buSzPts val="1000"/>
              <a:buFont typeface="Symbol" panose="05050102010706020507" pitchFamily="18" charset="2"/>
              <a:buChar char=""/>
              <a:tabLst>
                <a:tab pos="457200" algn="l"/>
              </a:tabLst>
            </a:pPr>
            <a:r>
              <a:rPr lang="en-US" sz="12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NIH Spanish Language Toolkit grant continuation and work examining the Effect of Hearing Aid Insurance on under-served populations. </a:t>
            </a:r>
            <a:endParaRPr lang="en-US" sz="12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634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B58A8-E1DE-C544-AFA8-FBAF28520195}"/>
              </a:ext>
            </a:extLst>
          </p:cNvPr>
          <p:cNvSpPr>
            <a:spLocks noGrp="1"/>
          </p:cNvSpPr>
          <p:nvPr>
            <p:ph sz="quarter" idx="10"/>
          </p:nvPr>
        </p:nvSpPr>
        <p:spPr/>
        <p:txBody>
          <a:bodyPr/>
          <a:lstStyle/>
          <a:p>
            <a:r>
              <a:rPr lang="en-US" dirty="0"/>
              <a:t>Fixed Capital Outlay Projects </a:t>
            </a:r>
            <a:br>
              <a:rPr lang="en-US" dirty="0"/>
            </a:br>
            <a:r>
              <a:rPr lang="en-US" dirty="0"/>
              <a:t>&amp; Financial Investments</a:t>
            </a:r>
          </a:p>
        </p:txBody>
      </p:sp>
    </p:spTree>
    <p:extLst>
      <p:ext uri="{BB962C8B-B14F-4D97-AF65-F5344CB8AC3E}">
        <p14:creationId xmlns:p14="http://schemas.microsoft.com/office/powerpoint/2010/main" val="195419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AABC8-2710-E745-BB07-A304AD0E6C4A}"/>
              </a:ext>
            </a:extLst>
          </p:cNvPr>
          <p:cNvSpPr>
            <a:spLocks noGrp="1"/>
          </p:cNvSpPr>
          <p:nvPr>
            <p:ph sz="quarter" idx="15"/>
          </p:nvPr>
        </p:nvSpPr>
        <p:spPr>
          <a:xfrm>
            <a:off x="304800" y="497738"/>
            <a:ext cx="8587494" cy="676503"/>
          </a:xfrm>
        </p:spPr>
        <p:txBody>
          <a:bodyPr/>
          <a:lstStyle/>
          <a:p>
            <a:r>
              <a:rPr lang="en-US" b="1" dirty="0"/>
              <a:t>Branch Campus Facilities Projects</a:t>
            </a:r>
          </a:p>
        </p:txBody>
      </p:sp>
      <p:sp>
        <p:nvSpPr>
          <p:cNvPr id="2" name="Slide Number Placeholder 1">
            <a:extLst>
              <a:ext uri="{FF2B5EF4-FFF2-40B4-BE49-F238E27FC236}">
                <a16:creationId xmlns:a16="http://schemas.microsoft.com/office/drawing/2014/main" id="{F89AC363-FFC6-FB42-9B6A-AC457EE3F5DC}"/>
              </a:ext>
            </a:extLst>
          </p:cNvPr>
          <p:cNvSpPr>
            <a:spLocks noGrp="1"/>
          </p:cNvSpPr>
          <p:nvPr>
            <p:ph type="sldNum" sz="quarter" idx="12"/>
          </p:nvPr>
        </p:nvSpPr>
        <p:spPr>
          <a:xfrm>
            <a:off x="8160859" y="4776729"/>
            <a:ext cx="786264" cy="273844"/>
          </a:xfrm>
        </p:spPr>
        <p:txBody>
          <a:bodyPr/>
          <a:lstStyle/>
          <a:p>
            <a:pPr defTabSz="685783"/>
            <a:fld id="{0F5EC011-0DA0-DB45-996E-85C7F379AB45}" type="slidenum">
              <a:rPr lang="en-US">
                <a:cs typeface="Calibri" panose="020F0502020204030204" pitchFamily="34" charset="0"/>
              </a:rPr>
              <a:pPr defTabSz="685783"/>
              <a:t>25</a:t>
            </a:fld>
            <a:endParaRPr lang="en-US" dirty="0">
              <a:cs typeface="Calibri" panose="020F0502020204030204" pitchFamily="34" charset="0"/>
            </a:endParaRPr>
          </a:p>
        </p:txBody>
      </p:sp>
      <p:sp>
        <p:nvSpPr>
          <p:cNvPr id="5" name="Rectangle 4"/>
          <p:cNvSpPr/>
          <p:nvPr/>
        </p:nvSpPr>
        <p:spPr>
          <a:xfrm>
            <a:off x="304801" y="1174243"/>
            <a:ext cx="8485237" cy="3524042"/>
          </a:xfrm>
          <a:prstGeom prst="rect">
            <a:avLst/>
          </a:prstGeom>
        </p:spPr>
        <p:txBody>
          <a:bodyPr wrap="square">
            <a:spAutoFit/>
          </a:bodyPr>
          <a:lstStyle/>
          <a:p>
            <a:pPr defTabSz="685766"/>
            <a:r>
              <a:rPr lang="en-US" sz="1800" b="1" dirty="0">
                <a:solidFill>
                  <a:srgbClr val="006747"/>
                </a:solidFill>
                <a:latin typeface="Calibri" panose="020F0502020204030204" pitchFamily="34" charset="0"/>
                <a:cs typeface="Calibri" panose="020F0502020204030204" pitchFamily="34" charset="0"/>
              </a:rPr>
              <a:t>5-year Capital Improvement Plan: </a:t>
            </a:r>
          </a:p>
          <a:p>
            <a:pPr marL="1379470" indent="-1365182" defTabSz="685766"/>
            <a:r>
              <a:rPr lang="en-US" sz="1300" dirty="0">
                <a:solidFill>
                  <a:srgbClr val="000000">
                    <a:lumMod val="65000"/>
                    <a:lumOff val="35000"/>
                  </a:srgbClr>
                </a:solidFill>
                <a:latin typeface="Calibri" panose="020F0502020204030204" pitchFamily="34" charset="0"/>
                <a:cs typeface="Calibri" panose="020F0502020204030204" pitchFamily="34" charset="0"/>
              </a:rPr>
              <a:t>$   80,343,461 	#1 on 2023 CIP List:  Environmental &amp; Oceanographic Sciences Research &amp; Teaching Facility (St. Petersburg)</a:t>
            </a:r>
            <a:r>
              <a:rPr lang="en-US" sz="1000" i="1" dirty="0">
                <a:solidFill>
                  <a:srgbClr val="000000">
                    <a:lumMod val="65000"/>
                    <a:lumOff val="35000"/>
                  </a:srgbClr>
                </a:solidFill>
                <a:latin typeface="Calibri" panose="020F0502020204030204" pitchFamily="34" charset="0"/>
                <a:cs typeface="Calibri" panose="020F0502020204030204" pitchFamily="34" charset="0"/>
              </a:rPr>
              <a:t> </a:t>
            </a:r>
          </a:p>
          <a:p>
            <a:pPr marL="1379470" indent="-1365182" defTabSz="685766"/>
            <a:r>
              <a:rPr lang="en-US" sz="1300" dirty="0">
                <a:solidFill>
                  <a:srgbClr val="000000">
                    <a:lumMod val="65000"/>
                    <a:lumOff val="35000"/>
                  </a:srgbClr>
                </a:solidFill>
                <a:latin typeface="Calibri" panose="020F0502020204030204" pitchFamily="34" charset="0"/>
                <a:cs typeface="Calibri" panose="020F0502020204030204" pitchFamily="34" charset="0"/>
              </a:rPr>
              <a:t>$   61,770,000	#2 on 2023 CIP List:  Academic STEM Nursing Facility (Sarasota-Manatee)</a:t>
            </a:r>
          </a:p>
          <a:p>
            <a:pPr marL="1379504" indent="-1365216" defTabSz="685783"/>
            <a:endParaRPr lang="en-US" sz="1300" b="1" u="sng" dirty="0">
              <a:solidFill>
                <a:srgbClr val="000000">
                  <a:lumMod val="65000"/>
                  <a:lumOff val="35000"/>
                </a:srgbClr>
              </a:solidFill>
              <a:latin typeface="Calibri" panose="020F0502020204030204" pitchFamily="34" charset="0"/>
              <a:cs typeface="Calibri" panose="020F0502020204030204" pitchFamily="34" charset="0"/>
            </a:endParaRPr>
          </a:p>
          <a:p>
            <a:pPr defTabSz="685783"/>
            <a:r>
              <a:rPr lang="en-US" sz="1800" b="1" dirty="0">
                <a:solidFill>
                  <a:srgbClr val="006747"/>
                </a:solidFill>
                <a:latin typeface="Calibri" panose="020F0502020204030204" pitchFamily="34" charset="0"/>
                <a:cs typeface="Calibri" panose="020F0502020204030204" pitchFamily="34" charset="0"/>
              </a:rPr>
              <a:t>CITF Projects</a:t>
            </a:r>
            <a:r>
              <a:rPr lang="en-US" sz="1800" dirty="0">
                <a:solidFill>
                  <a:srgbClr val="000000"/>
                </a:solidFill>
                <a:latin typeface="Calibri" panose="020F0502020204030204" pitchFamily="34" charset="0"/>
                <a:cs typeface="Calibri" panose="020F0502020204030204" pitchFamily="34" charset="0"/>
              </a:rPr>
              <a:t>	</a:t>
            </a:r>
          </a:p>
          <a:p>
            <a:pPr marL="1379470" indent="-1365182" defTabSz="685766"/>
            <a:r>
              <a:rPr lang="en-US" sz="1300" dirty="0">
                <a:solidFill>
                  <a:srgbClr val="000000">
                    <a:lumMod val="65000"/>
                    <a:lumOff val="35000"/>
                  </a:srgbClr>
                </a:solidFill>
                <a:latin typeface="Calibri" panose="020F0502020204030204" pitchFamily="34" charset="0"/>
                <a:cs typeface="Calibri" panose="020F0502020204030204" pitchFamily="34" charset="0"/>
              </a:rPr>
              <a:t>$   43,950,000	Student Center and Housing $1,384,807 from CITF, $42,565,193 Other Sources (Sarasota-Manatee)</a:t>
            </a:r>
          </a:p>
          <a:p>
            <a:pPr marL="1379470" indent="-1365182" defTabSz="685766"/>
            <a:r>
              <a:rPr lang="en-US" sz="1300" dirty="0">
                <a:solidFill>
                  <a:srgbClr val="000000">
                    <a:lumMod val="65000"/>
                    <a:lumOff val="35000"/>
                  </a:srgbClr>
                </a:solidFill>
                <a:latin typeface="Calibri" panose="020F0502020204030204" pitchFamily="34" charset="0"/>
                <a:cs typeface="Calibri" panose="020F0502020204030204" pitchFamily="34" charset="0"/>
              </a:rPr>
              <a:t>$   5,000,000*	Campus Co-Curricular &amp; Wellness Facilities (St. Petersburg)</a:t>
            </a:r>
          </a:p>
          <a:p>
            <a:pPr marL="1379470" indent="-1365182" defTabSz="685766"/>
            <a:r>
              <a:rPr lang="en-US" sz="1300" dirty="0">
                <a:solidFill>
                  <a:srgbClr val="000000">
                    <a:lumMod val="65000"/>
                    <a:lumOff val="35000"/>
                  </a:srgbClr>
                </a:solidFill>
                <a:latin typeface="Calibri" panose="020F0502020204030204" pitchFamily="34" charset="0"/>
                <a:cs typeface="Calibri" panose="020F0502020204030204" pitchFamily="34" charset="0"/>
              </a:rPr>
              <a:t>$   2,000,000*	University Student Center Remodel (St. Petersburg)</a:t>
            </a:r>
          </a:p>
          <a:p>
            <a:pPr marL="1379504" indent="-1365216" defTabSz="685783"/>
            <a:endParaRPr lang="en-US" sz="1300" b="1" u="sng" dirty="0">
              <a:solidFill>
                <a:srgbClr val="000000">
                  <a:lumMod val="65000"/>
                  <a:lumOff val="35000"/>
                </a:srgbClr>
              </a:solidFill>
              <a:latin typeface="Calibri" panose="020F0502020204030204" pitchFamily="34" charset="0"/>
              <a:cs typeface="Calibri" panose="020F0502020204030204" pitchFamily="34" charset="0"/>
            </a:endParaRPr>
          </a:p>
          <a:p>
            <a:pPr defTabSz="685783"/>
            <a:r>
              <a:rPr lang="en-US" sz="1800" b="1" dirty="0">
                <a:solidFill>
                  <a:srgbClr val="006747"/>
                </a:solidFill>
                <a:latin typeface="Calibri" panose="020F0502020204030204" pitchFamily="34" charset="0"/>
                <a:cs typeface="Calibri" panose="020F0502020204030204" pitchFamily="34" charset="0"/>
              </a:rPr>
              <a:t>Other projects:</a:t>
            </a:r>
            <a:r>
              <a:rPr lang="en-US" sz="1800" dirty="0">
                <a:solidFill>
                  <a:srgbClr val="000000"/>
                </a:solidFill>
                <a:latin typeface="Calibri" panose="020F0502020204030204" pitchFamily="34" charset="0"/>
                <a:cs typeface="Calibri" panose="020F0502020204030204" pitchFamily="34" charset="0"/>
              </a:rPr>
              <a:t>	</a:t>
            </a:r>
          </a:p>
          <a:p>
            <a:pPr marL="1379470" indent="-1365182" defTabSz="685766"/>
            <a:r>
              <a:rPr lang="en-US" sz="1300" dirty="0">
                <a:solidFill>
                  <a:srgbClr val="000000">
                    <a:lumMod val="65000"/>
                    <a:lumOff val="35000"/>
                  </a:srgbClr>
                </a:solidFill>
                <a:latin typeface="Calibri" panose="020F0502020204030204" pitchFamily="34" charset="0"/>
                <a:cs typeface="Calibri" panose="020F0502020204030204" pitchFamily="34" charset="0"/>
              </a:rPr>
              <a:t>$   6,571,638	Ongoing Deferred Building Maintenance Program (St. Petersburg)</a:t>
            </a:r>
          </a:p>
          <a:p>
            <a:pPr marL="1379470" indent="-1365182" defTabSz="685766"/>
            <a:r>
              <a:rPr lang="en-US" sz="1300" dirty="0">
                <a:solidFill>
                  <a:srgbClr val="000000">
                    <a:lumMod val="65000"/>
                    <a:lumOff val="35000"/>
                  </a:srgbClr>
                </a:solidFill>
                <a:latin typeface="Calibri" panose="020F0502020204030204" pitchFamily="34" charset="0"/>
                <a:cs typeface="Calibri" panose="020F0502020204030204" pitchFamily="34" charset="0"/>
              </a:rPr>
              <a:t>$   1,033,199	Genshaft Student Life Center Renovation (St. Petersburg)</a:t>
            </a:r>
          </a:p>
          <a:p>
            <a:pPr marL="1379470" indent="-1365182" defTabSz="685766"/>
            <a:r>
              <a:rPr lang="en-US" sz="1300" dirty="0">
                <a:solidFill>
                  <a:srgbClr val="000000">
                    <a:lumMod val="65000"/>
                    <a:lumOff val="35000"/>
                  </a:srgbClr>
                </a:solidFill>
                <a:latin typeface="Calibri" panose="020F0502020204030204" pitchFamily="34" charset="0"/>
                <a:cs typeface="Calibri" panose="020F0502020204030204" pitchFamily="34" charset="0"/>
              </a:rPr>
              <a:t>$   710,000	Chiller Replacement (Sarasota-Manatee)</a:t>
            </a:r>
          </a:p>
          <a:p>
            <a:pPr marL="1379470" indent="-1365182" defTabSz="685766"/>
            <a:r>
              <a:rPr lang="en-US" sz="1300" dirty="0">
                <a:solidFill>
                  <a:srgbClr val="000000">
                    <a:lumMod val="65000"/>
                    <a:lumOff val="35000"/>
                  </a:srgbClr>
                </a:solidFill>
                <a:latin typeface="Calibri" panose="020F0502020204030204" pitchFamily="34" charset="0"/>
                <a:cs typeface="Calibri" panose="020F0502020204030204" pitchFamily="34" charset="0"/>
              </a:rPr>
              <a:t>$   586,000	Rotunda Renovation – 1st Floor Student Affairs (Sarasota-Manatee)</a:t>
            </a:r>
          </a:p>
          <a:p>
            <a:pPr marL="1379470" indent="-1365182" defTabSz="685766"/>
            <a:r>
              <a:rPr lang="en-US" sz="1300" dirty="0">
                <a:solidFill>
                  <a:srgbClr val="000000">
                    <a:lumMod val="65000"/>
                    <a:lumOff val="35000"/>
                  </a:srgbClr>
                </a:solidFill>
                <a:latin typeface="Calibri" panose="020F0502020204030204" pitchFamily="34" charset="0"/>
                <a:cs typeface="Calibri" panose="020F0502020204030204" pitchFamily="34" charset="0"/>
              </a:rPr>
              <a:t>$   344,000	C306 Board Room Renovation (Sarasota-Manatee)</a:t>
            </a:r>
          </a:p>
        </p:txBody>
      </p:sp>
      <p:sp>
        <p:nvSpPr>
          <p:cNvPr id="6" name="TextBox 5">
            <a:extLst>
              <a:ext uri="{FF2B5EF4-FFF2-40B4-BE49-F238E27FC236}">
                <a16:creationId xmlns:a16="http://schemas.microsoft.com/office/drawing/2014/main" id="{C9844751-524F-DBAE-FB96-EFA0519114FF}"/>
              </a:ext>
            </a:extLst>
          </p:cNvPr>
          <p:cNvSpPr txBox="1"/>
          <p:nvPr/>
        </p:nvSpPr>
        <p:spPr>
          <a:xfrm>
            <a:off x="345547" y="4790540"/>
            <a:ext cx="866495" cy="246221"/>
          </a:xfrm>
          <a:prstGeom prst="rect">
            <a:avLst/>
          </a:prstGeom>
          <a:noFill/>
        </p:spPr>
        <p:txBody>
          <a:bodyPr wrap="square">
            <a:spAutoFit/>
          </a:bodyPr>
          <a:lstStyle/>
          <a:p>
            <a:pPr defTabSz="685766"/>
            <a:r>
              <a:rPr lang="en-US" sz="1000" i="1" dirty="0">
                <a:solidFill>
                  <a:srgbClr val="000000">
                    <a:lumMod val="65000"/>
                    <a:lumOff val="35000"/>
                  </a:srgbClr>
                </a:solidFill>
                <a:latin typeface="Calibri" panose="020F0502020204030204" pitchFamily="34" charset="0"/>
                <a:cs typeface="Calibri" panose="020F0502020204030204" pitchFamily="34" charset="0"/>
              </a:rPr>
              <a:t>*Estimated</a:t>
            </a:r>
          </a:p>
        </p:txBody>
      </p:sp>
    </p:spTree>
    <p:extLst>
      <p:ext uri="{BB962C8B-B14F-4D97-AF65-F5344CB8AC3E}">
        <p14:creationId xmlns:p14="http://schemas.microsoft.com/office/powerpoint/2010/main" val="3399105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A7C51-09EB-4E42-BF5D-D52BD81BFB60}"/>
              </a:ext>
            </a:extLst>
          </p:cNvPr>
          <p:cNvSpPr>
            <a:spLocks noGrp="1"/>
          </p:cNvSpPr>
          <p:nvPr>
            <p:ph type="sldNum" sz="quarter" idx="12"/>
          </p:nvPr>
        </p:nvSpPr>
        <p:spPr/>
        <p:txBody>
          <a:bodyPr/>
          <a:lstStyle/>
          <a:p>
            <a:pPr defTabSz="685783"/>
            <a:fld id="{0F5EC011-0DA0-DB45-996E-85C7F379AB45}" type="slidenum">
              <a:rPr lang="en-US"/>
              <a:pPr defTabSz="685783"/>
              <a:t>26</a:t>
            </a:fld>
            <a:endParaRPr lang="en-US" dirty="0"/>
          </a:p>
        </p:txBody>
      </p:sp>
      <p:sp>
        <p:nvSpPr>
          <p:cNvPr id="3" name="Content Placeholder 2">
            <a:extLst>
              <a:ext uri="{FF2B5EF4-FFF2-40B4-BE49-F238E27FC236}">
                <a16:creationId xmlns:a16="http://schemas.microsoft.com/office/drawing/2014/main" id="{3E1B1F6B-E384-4864-8AD5-5271A192FFA8}"/>
              </a:ext>
            </a:extLst>
          </p:cNvPr>
          <p:cNvSpPr>
            <a:spLocks noGrp="1"/>
          </p:cNvSpPr>
          <p:nvPr>
            <p:ph sz="quarter" idx="14"/>
          </p:nvPr>
        </p:nvSpPr>
        <p:spPr>
          <a:xfrm>
            <a:off x="304801" y="1162050"/>
            <a:ext cx="8534400" cy="3695700"/>
          </a:xfrm>
        </p:spPr>
        <p:txBody>
          <a:bodyPr/>
          <a:lstStyle/>
          <a:p>
            <a:pPr>
              <a:lnSpc>
                <a:spcPct val="100000"/>
              </a:lnSpc>
              <a:spcBef>
                <a:spcPts val="400"/>
              </a:spcBef>
            </a:pPr>
            <a:r>
              <a:rPr lang="en-US" sz="1800" b="1" dirty="0">
                <a:solidFill>
                  <a:srgbClr val="006747"/>
                </a:solidFill>
              </a:rPr>
              <a:t>Research Faculty Personnel: </a:t>
            </a:r>
            <a:r>
              <a:rPr lang="en-US" sz="1400" dirty="0"/>
              <a:t>	</a:t>
            </a:r>
          </a:p>
          <a:p>
            <a:pPr marL="1379470" indent="-1365182">
              <a:lnSpc>
                <a:spcPct val="100000"/>
              </a:lnSpc>
              <a:spcBef>
                <a:spcPts val="400"/>
              </a:spcBef>
            </a:pPr>
            <a:r>
              <a:rPr lang="en-US" sz="1400" dirty="0">
                <a:solidFill>
                  <a:schemeClr val="tx1">
                    <a:lumMod val="65000"/>
                    <a:lumOff val="35000"/>
                  </a:schemeClr>
                </a:solidFill>
              </a:rPr>
              <a:t>$   4,500,000	Funds held to remodel Research Laboratories</a:t>
            </a:r>
          </a:p>
          <a:p>
            <a:pPr marL="1379470" indent="-1365182">
              <a:lnSpc>
                <a:spcPct val="100000"/>
              </a:lnSpc>
              <a:spcBef>
                <a:spcPts val="400"/>
              </a:spcBef>
            </a:pPr>
            <a:r>
              <a:rPr lang="en-US" sz="1400" dirty="0">
                <a:solidFill>
                  <a:schemeClr val="tx1">
                    <a:lumMod val="65000"/>
                    <a:lumOff val="35000"/>
                  </a:schemeClr>
                </a:solidFill>
              </a:rPr>
              <a:t>$   100,000	Various faculty startup packages	</a:t>
            </a:r>
          </a:p>
          <a:p>
            <a:pPr marL="1379504" indent="-1365216">
              <a:lnSpc>
                <a:spcPct val="100000"/>
              </a:lnSpc>
              <a:spcBef>
                <a:spcPts val="400"/>
              </a:spcBef>
            </a:pPr>
            <a:endParaRPr lang="en-US" sz="1000" dirty="0">
              <a:solidFill>
                <a:schemeClr val="tx1">
                  <a:lumMod val="50000"/>
                  <a:lumOff val="50000"/>
                </a:schemeClr>
              </a:solidFill>
            </a:endParaRPr>
          </a:p>
          <a:p>
            <a:pPr marL="1379504" indent="-1365216">
              <a:lnSpc>
                <a:spcPct val="100000"/>
              </a:lnSpc>
              <a:spcBef>
                <a:spcPts val="400"/>
              </a:spcBef>
            </a:pPr>
            <a:r>
              <a:rPr lang="en-US" sz="1800" b="1" dirty="0">
                <a:solidFill>
                  <a:srgbClr val="006747"/>
                </a:solidFill>
              </a:rPr>
              <a:t>Programs/Infrastructure: </a:t>
            </a:r>
          </a:p>
          <a:p>
            <a:pPr marL="1379470" indent="-1365182">
              <a:lnSpc>
                <a:spcPct val="100000"/>
              </a:lnSpc>
              <a:spcBef>
                <a:spcPts val="400"/>
              </a:spcBef>
            </a:pPr>
            <a:r>
              <a:rPr lang="en-US" sz="1400" dirty="0">
                <a:solidFill>
                  <a:schemeClr val="tx1">
                    <a:lumMod val="65000"/>
                    <a:lumOff val="35000"/>
                  </a:schemeClr>
                </a:solidFill>
              </a:rPr>
              <a:t>$   604,491	David Hall classroom remodel (started FY22, completed early FY23)</a:t>
            </a:r>
          </a:p>
          <a:p>
            <a:pPr marL="1379470" indent="-1365182">
              <a:lnSpc>
                <a:spcPct val="100000"/>
              </a:lnSpc>
              <a:spcBef>
                <a:spcPts val="400"/>
              </a:spcBef>
            </a:pPr>
            <a:r>
              <a:rPr lang="en-US" sz="1400" dirty="0">
                <a:solidFill>
                  <a:schemeClr val="tx1">
                    <a:lumMod val="65000"/>
                    <a:lumOff val="35000"/>
                  </a:schemeClr>
                </a:solidFill>
              </a:rPr>
              <a:t>$   520,321	Adjacent land purchase</a:t>
            </a:r>
          </a:p>
          <a:p>
            <a:pPr marL="1379470" indent="-1365182">
              <a:lnSpc>
                <a:spcPct val="100000"/>
              </a:lnSpc>
              <a:spcBef>
                <a:spcPts val="400"/>
              </a:spcBef>
            </a:pPr>
            <a:r>
              <a:rPr lang="en-US" sz="1400" dirty="0">
                <a:solidFill>
                  <a:schemeClr val="tx1">
                    <a:lumMod val="65000"/>
                    <a:lumOff val="35000"/>
                  </a:schemeClr>
                </a:solidFill>
              </a:rPr>
              <a:t>$   125,000	Campus Recreation improvements</a:t>
            </a:r>
          </a:p>
          <a:p>
            <a:pPr marL="1379470" indent="-1365182">
              <a:lnSpc>
                <a:spcPct val="100000"/>
              </a:lnSpc>
              <a:spcBef>
                <a:spcPts val="400"/>
              </a:spcBef>
            </a:pPr>
            <a:r>
              <a:rPr lang="en-US" sz="1400" dirty="0">
                <a:solidFill>
                  <a:schemeClr val="tx1">
                    <a:lumMod val="65000"/>
                    <a:lumOff val="35000"/>
                  </a:schemeClr>
                </a:solidFill>
              </a:rPr>
              <a:t>$   91,353 	Total operating support for the facilities housing Nursing (FY21 and FY22) 	</a:t>
            </a:r>
          </a:p>
        </p:txBody>
      </p:sp>
      <p:sp>
        <p:nvSpPr>
          <p:cNvPr id="4" name="Content Placeholder 3">
            <a:extLst>
              <a:ext uri="{FF2B5EF4-FFF2-40B4-BE49-F238E27FC236}">
                <a16:creationId xmlns:a16="http://schemas.microsoft.com/office/drawing/2014/main" id="{B777C903-D45C-4E3D-9978-98C56BCA89D0}"/>
              </a:ext>
            </a:extLst>
          </p:cNvPr>
          <p:cNvSpPr>
            <a:spLocks noGrp="1"/>
          </p:cNvSpPr>
          <p:nvPr>
            <p:ph sz="quarter" idx="15"/>
          </p:nvPr>
        </p:nvSpPr>
        <p:spPr/>
        <p:txBody>
          <a:bodyPr/>
          <a:lstStyle/>
          <a:p>
            <a:r>
              <a:rPr lang="en-US" b="1" dirty="0"/>
              <a:t>St. Petersburg Campus Investments through FY2022</a:t>
            </a:r>
          </a:p>
        </p:txBody>
      </p:sp>
    </p:spTree>
    <p:extLst>
      <p:ext uri="{BB962C8B-B14F-4D97-AF65-F5344CB8AC3E}">
        <p14:creationId xmlns:p14="http://schemas.microsoft.com/office/powerpoint/2010/main" val="3528399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AABC8-2710-E745-BB07-A304AD0E6C4A}"/>
              </a:ext>
            </a:extLst>
          </p:cNvPr>
          <p:cNvSpPr>
            <a:spLocks noGrp="1"/>
          </p:cNvSpPr>
          <p:nvPr>
            <p:ph sz="quarter" idx="15"/>
          </p:nvPr>
        </p:nvSpPr>
        <p:spPr>
          <a:xfrm>
            <a:off x="304800" y="497738"/>
            <a:ext cx="8534400" cy="676503"/>
          </a:xfrm>
        </p:spPr>
        <p:txBody>
          <a:bodyPr/>
          <a:lstStyle/>
          <a:p>
            <a:r>
              <a:rPr lang="en-US" sz="2800" b="1" dirty="0"/>
              <a:t>Sarasota-Manatee Campus Investments through FY2022</a:t>
            </a:r>
          </a:p>
        </p:txBody>
      </p:sp>
      <p:sp>
        <p:nvSpPr>
          <p:cNvPr id="2" name="Slide Number Placeholder 1">
            <a:extLst>
              <a:ext uri="{FF2B5EF4-FFF2-40B4-BE49-F238E27FC236}">
                <a16:creationId xmlns:a16="http://schemas.microsoft.com/office/drawing/2014/main" id="{F89AC363-FFC6-FB42-9B6A-AC457EE3F5DC}"/>
              </a:ext>
            </a:extLst>
          </p:cNvPr>
          <p:cNvSpPr>
            <a:spLocks noGrp="1"/>
          </p:cNvSpPr>
          <p:nvPr>
            <p:ph type="sldNum" sz="quarter" idx="12"/>
          </p:nvPr>
        </p:nvSpPr>
        <p:spPr>
          <a:xfrm>
            <a:off x="8160859" y="4776728"/>
            <a:ext cx="786264" cy="273844"/>
          </a:xfrm>
        </p:spPr>
        <p:txBody>
          <a:bodyPr/>
          <a:lstStyle/>
          <a:p>
            <a:fld id="{0F5EC011-0DA0-DB45-996E-85C7F379AB45}" type="slidenum">
              <a:rPr lang="en-US" smtClean="0">
                <a:cs typeface="Calibri" panose="020F0502020204030204" pitchFamily="34" charset="0"/>
              </a:rPr>
              <a:pPr/>
              <a:t>27</a:t>
            </a:fld>
            <a:endParaRPr lang="en-US" dirty="0">
              <a:cs typeface="Calibri" panose="020F0502020204030204" pitchFamily="34" charset="0"/>
            </a:endParaRPr>
          </a:p>
        </p:txBody>
      </p:sp>
      <p:sp>
        <p:nvSpPr>
          <p:cNvPr id="6" name="TextBox 5">
            <a:extLst>
              <a:ext uri="{FF2B5EF4-FFF2-40B4-BE49-F238E27FC236}">
                <a16:creationId xmlns:a16="http://schemas.microsoft.com/office/drawing/2014/main" id="{9E01239D-AED7-3548-9E57-0F96F3480B6E}"/>
              </a:ext>
            </a:extLst>
          </p:cNvPr>
          <p:cNvSpPr txBox="1"/>
          <p:nvPr/>
        </p:nvSpPr>
        <p:spPr>
          <a:xfrm>
            <a:off x="196876" y="993747"/>
            <a:ext cx="8642323" cy="4072910"/>
          </a:xfrm>
          <a:prstGeom prst="rect">
            <a:avLst/>
          </a:prstGeom>
          <a:noFill/>
        </p:spPr>
        <p:txBody>
          <a:bodyPr wrap="square">
            <a:spAutoFit/>
          </a:bodyPr>
          <a:lstStyle/>
          <a:p>
            <a:pPr>
              <a:lnSpc>
                <a:spcPct val="100000"/>
              </a:lnSpc>
              <a:spcBef>
                <a:spcPts val="400"/>
              </a:spcBef>
            </a:pPr>
            <a:r>
              <a:rPr lang="en-US" sz="1400" b="1" dirty="0">
                <a:solidFill>
                  <a:srgbClr val="006747"/>
                </a:solidFill>
                <a:latin typeface="Calibri" panose="020F0502020204030204" pitchFamily="34" charset="0"/>
                <a:cs typeface="Calibri" panose="020F0502020204030204" pitchFamily="34" charset="0"/>
              </a:rPr>
              <a:t>Research and Faculty: </a:t>
            </a:r>
            <a:r>
              <a:rPr lang="en-US" sz="1400" dirty="0">
                <a:latin typeface="Calibri" panose="020F0502020204030204" pitchFamily="34" charset="0"/>
                <a:cs typeface="Calibri" panose="020F0502020204030204" pitchFamily="34" charset="0"/>
              </a:rPr>
              <a:t>	</a:t>
            </a:r>
          </a:p>
          <a:p>
            <a:pPr marL="976313" indent="-976313" defTabSz="685783"/>
            <a:r>
              <a:rPr lang="en-US" sz="1400" dirty="0">
                <a:solidFill>
                  <a:schemeClr val="tx1">
                    <a:lumMod val="65000"/>
                    <a:lumOff val="35000"/>
                  </a:schemeClr>
                </a:solidFill>
                <a:latin typeface="Calibri" panose="020F0502020204030204" pitchFamily="34" charset="0"/>
                <a:cs typeface="Calibri" panose="020F0502020204030204" pitchFamily="34" charset="0"/>
              </a:rPr>
              <a:t>$   442,000	New faculty hires in math, humanities, criminology, general education</a:t>
            </a:r>
          </a:p>
          <a:p>
            <a:pPr marL="976313" indent="-976313" defTabSz="685783"/>
            <a:r>
              <a:rPr lang="en-US" sz="1400" dirty="0">
                <a:solidFill>
                  <a:schemeClr val="tx1">
                    <a:lumMod val="65000"/>
                    <a:lumOff val="35000"/>
                  </a:schemeClr>
                </a:solidFill>
                <a:latin typeface="Calibri" panose="020F0502020204030204" pitchFamily="34" charset="0"/>
                <a:cs typeface="Calibri" panose="020F0502020204030204" pitchFamily="34" charset="0"/>
              </a:rPr>
              <a:t>$   770,845	New faculty hires in Muma College of Business</a:t>
            </a:r>
          </a:p>
          <a:p>
            <a:pPr marL="976313" indent="-976313" defTabSz="685783"/>
            <a:r>
              <a:rPr lang="en-US" sz="1400" dirty="0">
                <a:solidFill>
                  <a:schemeClr val="tx1">
                    <a:lumMod val="65000"/>
                    <a:lumOff val="35000"/>
                  </a:schemeClr>
                </a:solidFill>
                <a:latin typeface="Calibri" panose="020F0502020204030204" pitchFamily="34" charset="0"/>
                <a:cs typeface="Calibri" panose="020F0502020204030204" pitchFamily="34" charset="0"/>
              </a:rPr>
              <a:t>$   797,429	Faculty and administrative alignment for consolidated colleges and departments including personnel changes such as position from Academic Affairs to Office of Research including tenure, promotion investments</a:t>
            </a:r>
          </a:p>
          <a:p>
            <a:pPr marL="976313" indent="-976313" defTabSz="685783"/>
            <a:r>
              <a:rPr lang="en-US" sz="1400" dirty="0">
                <a:solidFill>
                  <a:schemeClr val="tx1">
                    <a:lumMod val="65000"/>
                    <a:lumOff val="35000"/>
                  </a:schemeClr>
                </a:solidFill>
                <a:latin typeface="Calibri" panose="020F0502020204030204" pitchFamily="34" charset="0"/>
                <a:cs typeface="Calibri" panose="020F0502020204030204" pitchFamily="34" charset="0"/>
              </a:rPr>
              <a:t>$   152,000	Expansion of the Judy Genshaft Honors College</a:t>
            </a:r>
          </a:p>
          <a:p>
            <a:pPr marL="976313" indent="-976313" defTabSz="685783"/>
            <a:r>
              <a:rPr lang="en-US" sz="1400" dirty="0">
                <a:solidFill>
                  <a:schemeClr val="tx1">
                    <a:lumMod val="65000"/>
                    <a:lumOff val="35000"/>
                  </a:schemeClr>
                </a:solidFill>
                <a:latin typeface="Calibri" panose="020F0502020204030204" pitchFamily="34" charset="0"/>
                <a:cs typeface="Calibri" panose="020F0502020204030204" pitchFamily="34" charset="0"/>
              </a:rPr>
              <a:t>$   218,902 	New faculty hires in Social work and Criminology</a:t>
            </a:r>
          </a:p>
          <a:p>
            <a:pPr marL="976313" indent="-976313" defTabSz="685783"/>
            <a:r>
              <a:rPr lang="en-US" sz="1400" dirty="0">
                <a:solidFill>
                  <a:schemeClr val="tx1">
                    <a:lumMod val="65000"/>
                    <a:lumOff val="35000"/>
                  </a:schemeClr>
                </a:solidFill>
                <a:latin typeface="Calibri" panose="020F0502020204030204" pitchFamily="34" charset="0"/>
                <a:cs typeface="Calibri" panose="020F0502020204030204" pitchFamily="34" charset="0"/>
              </a:rPr>
              <a:t>$   113,850 	New faculty hires (2) in Chemistry</a:t>
            </a:r>
          </a:p>
          <a:p>
            <a:pPr marL="976313" indent="-976313" defTabSz="685783"/>
            <a:r>
              <a:rPr lang="en-US" sz="1400" dirty="0">
                <a:solidFill>
                  <a:schemeClr val="tx1">
                    <a:lumMod val="65000"/>
                    <a:lumOff val="35000"/>
                  </a:schemeClr>
                </a:solidFill>
                <a:latin typeface="Calibri" panose="020F0502020204030204" pitchFamily="34" charset="0"/>
                <a:cs typeface="Calibri" panose="020F0502020204030204" pitchFamily="34" charset="0"/>
              </a:rPr>
              <a:t>$   372,438 	New faculty hires in Marketing, Information Systems, and Hospitality Tourism</a:t>
            </a:r>
          </a:p>
          <a:p>
            <a:pPr marL="976313" indent="-976313" defTabSz="685783"/>
            <a:r>
              <a:rPr lang="en-US" sz="1400" dirty="0">
                <a:solidFill>
                  <a:schemeClr val="tx1">
                    <a:lumMod val="65000"/>
                    <a:lumOff val="35000"/>
                  </a:schemeClr>
                </a:solidFill>
                <a:latin typeface="Calibri" panose="020F0502020204030204" pitchFamily="34" charset="0"/>
                <a:cs typeface="Calibri" panose="020F0502020204030204" pitchFamily="34" charset="0"/>
              </a:rPr>
              <a:t>$   160,000 	One-time new faculty summer research award of $20,000 </a:t>
            </a:r>
          </a:p>
          <a:p>
            <a:pPr marL="1379538" indent="-1365250">
              <a:lnSpc>
                <a:spcPct val="100000"/>
              </a:lnSpc>
              <a:spcBef>
                <a:spcPts val="400"/>
              </a:spcBef>
            </a:pPr>
            <a:endParaRPr lang="en-US" sz="900" dirty="0">
              <a:solidFill>
                <a:schemeClr val="tx1">
                  <a:lumMod val="50000"/>
                  <a:lumOff val="50000"/>
                </a:schemeClr>
              </a:solidFill>
              <a:latin typeface="Calibri" panose="020F0502020204030204" pitchFamily="34" charset="0"/>
              <a:cs typeface="Calibri" panose="020F0502020204030204" pitchFamily="34" charset="0"/>
            </a:endParaRPr>
          </a:p>
          <a:p>
            <a:pPr marL="1379538" indent="-1365250">
              <a:lnSpc>
                <a:spcPct val="100000"/>
              </a:lnSpc>
              <a:spcBef>
                <a:spcPts val="400"/>
              </a:spcBef>
            </a:pPr>
            <a:r>
              <a:rPr lang="en-US" sz="1400" b="1" dirty="0">
                <a:solidFill>
                  <a:srgbClr val="006747"/>
                </a:solidFill>
                <a:latin typeface="Calibri" panose="020F0502020204030204" pitchFamily="34" charset="0"/>
                <a:cs typeface="Calibri" panose="020F0502020204030204" pitchFamily="34" charset="0"/>
              </a:rPr>
              <a:t>Programs/Infrastructure: </a:t>
            </a:r>
          </a:p>
          <a:p>
            <a:pPr marL="976313" indent="-976313" defTabSz="685783">
              <a:spcBef>
                <a:spcPts val="400"/>
              </a:spcBef>
            </a:pPr>
            <a:r>
              <a:rPr lang="en-US" sz="1400" dirty="0">
                <a:solidFill>
                  <a:schemeClr val="tx1">
                    <a:lumMod val="65000"/>
                    <a:lumOff val="35000"/>
                  </a:schemeClr>
                </a:solidFill>
                <a:latin typeface="Calibri" panose="020F0502020204030204" pitchFamily="34" charset="0"/>
                <a:cs typeface="Calibri" panose="020F0502020204030204" pitchFamily="34" charset="0"/>
              </a:rPr>
              <a:t>$   144,000	New Director, Assistant Director and OPS hires for Early University Program. </a:t>
            </a:r>
          </a:p>
          <a:p>
            <a:pPr marL="976313" indent="-976313" defTabSz="685783">
              <a:spcBef>
                <a:spcPts val="400"/>
              </a:spcBef>
            </a:pPr>
            <a:r>
              <a:rPr lang="en-US" sz="1400" dirty="0">
                <a:solidFill>
                  <a:schemeClr val="tx1">
                    <a:lumMod val="65000"/>
                    <a:lumOff val="35000"/>
                  </a:schemeClr>
                </a:solidFill>
                <a:latin typeface="Calibri" panose="020F0502020204030204" pitchFamily="34" charset="0"/>
                <a:cs typeface="Calibri" panose="020F0502020204030204" pitchFamily="34" charset="0"/>
              </a:rPr>
              <a:t>	</a:t>
            </a:r>
            <a:r>
              <a:rPr lang="en-US" sz="900" i="1" dirty="0">
                <a:solidFill>
                  <a:schemeClr val="tx1">
                    <a:lumMod val="65000"/>
                    <a:lumOff val="35000"/>
                  </a:schemeClr>
                </a:solidFill>
                <a:latin typeface="Calibri" panose="020F0502020204030204" pitchFamily="34" charset="0"/>
                <a:cs typeface="Calibri" panose="020F0502020204030204" pitchFamily="34" charset="0"/>
              </a:rPr>
              <a:t>The Early University Programs office was established to support accelerated programs offered in the State of Florida. USF supports school districts, private schools, and homeschoolers statewide with dual enrollment courses that meet the high school graduation requirement.</a:t>
            </a:r>
          </a:p>
          <a:p>
            <a:pPr marL="976313" indent="-976313" defTabSz="685783">
              <a:spcBef>
                <a:spcPts val="400"/>
              </a:spcBef>
            </a:pPr>
            <a:r>
              <a:rPr lang="en-US" sz="1400" dirty="0">
                <a:solidFill>
                  <a:schemeClr val="tx1">
                    <a:lumMod val="65000"/>
                    <a:lumOff val="35000"/>
                  </a:schemeClr>
                </a:solidFill>
                <a:latin typeface="Calibri" panose="020F0502020204030204" pitchFamily="34" charset="0"/>
                <a:cs typeface="Calibri" panose="020F0502020204030204" pitchFamily="34" charset="0"/>
              </a:rPr>
              <a:t>$   591,600	Upgrades to 1,648 sf for research (space, annex renovations, and instrumentation support such as </a:t>
            </a:r>
            <a:r>
              <a:rPr lang="en-US" sz="1400">
                <a:solidFill>
                  <a:schemeClr val="tx1">
                    <a:lumMod val="65000"/>
                    <a:lumOff val="35000"/>
                  </a:schemeClr>
                </a:solidFill>
                <a:latin typeface="Calibri" panose="020F0502020204030204" pitchFamily="34" charset="0"/>
                <a:cs typeface="Calibri" panose="020F0502020204030204" pitchFamily="34" charset="0"/>
              </a:rPr>
              <a:t>computers and smart </a:t>
            </a:r>
            <a:r>
              <a:rPr lang="en-US" sz="1400" dirty="0">
                <a:solidFill>
                  <a:schemeClr val="tx1">
                    <a:lumMod val="65000"/>
                    <a:lumOff val="35000"/>
                  </a:schemeClr>
                </a:solidFill>
                <a:latin typeface="Calibri" panose="020F0502020204030204" pitchFamily="34" charset="0"/>
                <a:cs typeface="Calibri" panose="020F0502020204030204" pitchFamily="34" charset="0"/>
              </a:rPr>
              <a:t>boards) </a:t>
            </a:r>
          </a:p>
        </p:txBody>
      </p:sp>
    </p:spTree>
    <p:extLst>
      <p:ext uri="{BB962C8B-B14F-4D97-AF65-F5344CB8AC3E}">
        <p14:creationId xmlns:p14="http://schemas.microsoft.com/office/powerpoint/2010/main" val="2398166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937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7F018-C87B-464B-83D3-7D6A15C3A18A}"/>
              </a:ext>
            </a:extLst>
          </p:cNvPr>
          <p:cNvSpPr>
            <a:spLocks noGrp="1"/>
          </p:cNvSpPr>
          <p:nvPr>
            <p:ph sz="quarter" idx="14"/>
          </p:nvPr>
        </p:nvSpPr>
        <p:spPr>
          <a:xfrm>
            <a:off x="304800" y="1162050"/>
            <a:ext cx="8534400" cy="3695700"/>
          </a:xfrm>
          <a:prstGeom prst="rect">
            <a:avLst/>
          </a:prstGeom>
        </p:spPr>
        <p:txBody>
          <a:bodyPr lIns="91440" tIns="45720" rIns="91440" bIns="45720" anchor="t"/>
          <a:lstStyle/>
          <a:p>
            <a:pPr>
              <a:lnSpc>
                <a:spcPct val="150000"/>
              </a:lnSpc>
              <a:spcBef>
                <a:spcPts val="1350"/>
              </a:spcBef>
            </a:pPr>
            <a:r>
              <a:rPr lang="en-US" sz="1600" dirty="0">
                <a:solidFill>
                  <a:schemeClr val="tx1">
                    <a:lumMod val="65000"/>
                    <a:lumOff val="35000"/>
                  </a:schemeClr>
                </a:solidFill>
                <a:cs typeface="Calibri" panose="020F0502020204030204" pitchFamily="34" charset="0"/>
              </a:rPr>
              <a:t>The Board of Trustees must publish on its website a biennial regional impact report, beginning July 1, 2021, which details the specific increased investments in university programs located in Pinellas, Manatee, and Sarasota Counties.</a:t>
            </a:r>
          </a:p>
          <a:p>
            <a:pPr>
              <a:lnSpc>
                <a:spcPct val="150000"/>
              </a:lnSpc>
              <a:spcBef>
                <a:spcPts val="1350"/>
              </a:spcBef>
            </a:pPr>
            <a:r>
              <a:rPr lang="en-US" sz="1600" dirty="0">
                <a:solidFill>
                  <a:schemeClr val="tx1">
                    <a:lumMod val="65000"/>
                    <a:lumOff val="35000"/>
                  </a:schemeClr>
                </a:solidFill>
                <a:cs typeface="Calibri" panose="020F0502020204030204" pitchFamily="34" charset="0"/>
              </a:rPr>
              <a:t>The report shall include, at a minimum, trend information related to access to new degree programs for students in those counties, any changes in student enrollment and outcomes at each campus located in those counties, increased research conducted and research infrastructure added in those counties, and any fixed capital outlay projects or property acquisitions planned or completed in those counties.</a:t>
            </a:r>
          </a:p>
        </p:txBody>
      </p:sp>
      <p:sp>
        <p:nvSpPr>
          <p:cNvPr id="7" name="Content Placeholder 6">
            <a:extLst>
              <a:ext uri="{FF2B5EF4-FFF2-40B4-BE49-F238E27FC236}">
                <a16:creationId xmlns:a16="http://schemas.microsoft.com/office/drawing/2014/main" id="{1EE63B64-8AF4-E94F-8CDB-D6DEB04432CF}"/>
              </a:ext>
            </a:extLst>
          </p:cNvPr>
          <p:cNvSpPr>
            <a:spLocks noGrp="1"/>
          </p:cNvSpPr>
          <p:nvPr>
            <p:ph sz="quarter" idx="15"/>
          </p:nvPr>
        </p:nvSpPr>
        <p:spPr>
          <a:xfrm>
            <a:off x="304799" y="470019"/>
            <a:ext cx="8534400" cy="692031"/>
          </a:xfrm>
        </p:spPr>
        <p:txBody>
          <a:bodyPr lIns="91440" tIns="45720" rIns="91440" bIns="45720" anchor="ctr"/>
          <a:lstStyle/>
          <a:p>
            <a:r>
              <a:rPr lang="en-US" b="1" dirty="0"/>
              <a:t>Section 1004.341(5), Florida Statutes</a:t>
            </a:r>
          </a:p>
        </p:txBody>
      </p:sp>
      <p:sp>
        <p:nvSpPr>
          <p:cNvPr id="2" name="Slide Number Placeholder 1">
            <a:extLst>
              <a:ext uri="{FF2B5EF4-FFF2-40B4-BE49-F238E27FC236}">
                <a16:creationId xmlns:a16="http://schemas.microsoft.com/office/drawing/2014/main" id="{39122B35-55ED-544A-8C88-779925FC66E6}"/>
              </a:ext>
            </a:extLst>
          </p:cNvPr>
          <p:cNvSpPr>
            <a:spLocks noGrp="1"/>
          </p:cNvSpPr>
          <p:nvPr>
            <p:ph type="sldNum" sz="quarter" idx="12"/>
          </p:nvPr>
        </p:nvSpPr>
        <p:spPr/>
        <p:txBody>
          <a:bodyPr/>
          <a:lstStyle/>
          <a:p>
            <a:fld id="{0F5EC011-0DA0-DB45-996E-85C7F379AB45}" type="slidenum">
              <a:rPr lang="en-US" smtClean="0">
                <a:cs typeface="Calibri Light" panose="020F0302020204030204" pitchFamily="34" charset="0"/>
              </a:rPr>
              <a:pPr/>
              <a:t>3</a:t>
            </a:fld>
            <a:endParaRPr lang="en-US" dirty="0">
              <a:cs typeface="Calibri Light" panose="020F0302020204030204" pitchFamily="34" charset="0"/>
            </a:endParaRPr>
          </a:p>
        </p:txBody>
      </p:sp>
    </p:spTree>
    <p:extLst>
      <p:ext uri="{BB962C8B-B14F-4D97-AF65-F5344CB8AC3E}">
        <p14:creationId xmlns:p14="http://schemas.microsoft.com/office/powerpoint/2010/main" val="3183933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7E44E9-3AAD-7E4B-B293-89079A616970}"/>
              </a:ext>
            </a:extLst>
          </p:cNvPr>
          <p:cNvSpPr>
            <a:spLocks noGrp="1"/>
          </p:cNvSpPr>
          <p:nvPr>
            <p:ph type="sldNum" sz="quarter" idx="12"/>
          </p:nvPr>
        </p:nvSpPr>
        <p:spPr/>
        <p:txBody>
          <a:bodyPr/>
          <a:lstStyle/>
          <a:p>
            <a:fld id="{0F5EC011-0DA0-DB45-996E-85C7F379AB45}" type="slidenum">
              <a:rPr lang="en-US" smtClean="0">
                <a:solidFill>
                  <a:schemeClr val="bg1"/>
                </a:solidFill>
                <a:cs typeface="Calibri Light" panose="020F0302020204030204" pitchFamily="34" charset="0"/>
              </a:rPr>
              <a:pPr/>
              <a:t>4</a:t>
            </a:fld>
            <a:endParaRPr lang="en-US" dirty="0">
              <a:solidFill>
                <a:schemeClr val="bg1"/>
              </a:solidFill>
              <a:cs typeface="Calibri Light" panose="020F0302020204030204" pitchFamily="34" charset="0"/>
            </a:endParaRPr>
          </a:p>
        </p:txBody>
      </p:sp>
      <p:sp>
        <p:nvSpPr>
          <p:cNvPr id="2" name="Content Placeholder 1">
            <a:extLst>
              <a:ext uri="{FF2B5EF4-FFF2-40B4-BE49-F238E27FC236}">
                <a16:creationId xmlns:a16="http://schemas.microsoft.com/office/drawing/2014/main" id="{BEF2E829-21F2-4BDE-8237-B14150A5D526}"/>
              </a:ext>
            </a:extLst>
          </p:cNvPr>
          <p:cNvSpPr>
            <a:spLocks noGrp="1"/>
          </p:cNvSpPr>
          <p:nvPr>
            <p:ph sz="quarter" idx="14"/>
          </p:nvPr>
        </p:nvSpPr>
        <p:spPr>
          <a:xfrm>
            <a:off x="304800" y="1162050"/>
            <a:ext cx="8534400" cy="1409700"/>
          </a:xfrm>
        </p:spPr>
        <p:txBody>
          <a:bodyPr/>
          <a:lstStyle/>
          <a:p>
            <a:pPr>
              <a:lnSpc>
                <a:spcPct val="150000"/>
              </a:lnSpc>
            </a:pPr>
            <a:r>
              <a:rPr lang="en-US" sz="1600" dirty="0">
                <a:solidFill>
                  <a:schemeClr val="tx1">
                    <a:lumMod val="65000"/>
                    <a:lumOff val="35000"/>
                  </a:schemeClr>
                </a:solidFill>
              </a:rPr>
              <a:t>The three separately accredited institutions of the former University of South Florida System (USF, USFSP, and USFSM) began operating as a single, consolidated institution: </a:t>
            </a:r>
            <a:r>
              <a:rPr lang="en-US" sz="1600" b="1" dirty="0">
                <a:solidFill>
                  <a:schemeClr val="tx1">
                    <a:lumMod val="65000"/>
                    <a:lumOff val="35000"/>
                  </a:schemeClr>
                </a:solidFill>
              </a:rPr>
              <a:t>One USF </a:t>
            </a:r>
            <a:r>
              <a:rPr lang="en-US" sz="1600" dirty="0">
                <a:solidFill>
                  <a:schemeClr val="tx1">
                    <a:lumMod val="65000"/>
                    <a:lumOff val="35000"/>
                  </a:schemeClr>
                </a:solidFill>
              </a:rPr>
              <a:t>— the University of South Florida with campuses in </a:t>
            </a:r>
            <a:r>
              <a:rPr lang="en-US" sz="1600" b="1" dirty="0">
                <a:solidFill>
                  <a:schemeClr val="tx1">
                    <a:lumMod val="65000"/>
                    <a:lumOff val="35000"/>
                  </a:schemeClr>
                </a:solidFill>
              </a:rPr>
              <a:t>Tampa</a:t>
            </a:r>
            <a:r>
              <a:rPr lang="en-US" sz="1600" dirty="0">
                <a:solidFill>
                  <a:schemeClr val="tx1">
                    <a:lumMod val="65000"/>
                    <a:lumOff val="35000"/>
                  </a:schemeClr>
                </a:solidFill>
              </a:rPr>
              <a:t>,</a:t>
            </a:r>
            <a:r>
              <a:rPr lang="en-US" sz="1600" b="1" dirty="0">
                <a:solidFill>
                  <a:schemeClr val="tx1">
                    <a:lumMod val="65000"/>
                    <a:lumOff val="35000"/>
                  </a:schemeClr>
                </a:solidFill>
              </a:rPr>
              <a:t> St. Petersburg</a:t>
            </a:r>
            <a:r>
              <a:rPr lang="en-US" sz="1600" dirty="0">
                <a:solidFill>
                  <a:schemeClr val="tx1">
                    <a:lumMod val="65000"/>
                    <a:lumOff val="35000"/>
                  </a:schemeClr>
                </a:solidFill>
              </a:rPr>
              <a:t>, and </a:t>
            </a:r>
            <a:r>
              <a:rPr lang="en-US" sz="1600" b="1" dirty="0">
                <a:solidFill>
                  <a:schemeClr val="tx1">
                    <a:lumMod val="65000"/>
                    <a:lumOff val="35000"/>
                  </a:schemeClr>
                </a:solidFill>
              </a:rPr>
              <a:t>Sarasota-Manatee</a:t>
            </a:r>
            <a:r>
              <a:rPr lang="en-US" sz="1600" dirty="0">
                <a:solidFill>
                  <a:schemeClr val="tx1">
                    <a:lumMod val="65000"/>
                    <a:lumOff val="35000"/>
                  </a:schemeClr>
                </a:solidFill>
              </a:rPr>
              <a:t>.</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B5167781-7BEF-3141-A190-B5B0B376D835}"/>
              </a:ext>
            </a:extLst>
          </p:cNvPr>
          <p:cNvSpPr>
            <a:spLocks noGrp="1"/>
          </p:cNvSpPr>
          <p:nvPr>
            <p:ph sz="quarter" idx="15"/>
          </p:nvPr>
        </p:nvSpPr>
        <p:spPr/>
        <p:txBody>
          <a:bodyPr/>
          <a:lstStyle/>
          <a:p>
            <a:r>
              <a:rPr lang="en-US" b="1" dirty="0"/>
              <a:t>July 1, 2020</a:t>
            </a:r>
          </a:p>
        </p:txBody>
      </p:sp>
      <p:pic>
        <p:nvPicPr>
          <p:cNvPr id="5" name="Picture 4" descr="A city next to a body of water&#10;&#10;Description automatically generated with low confidence">
            <a:extLst>
              <a:ext uri="{FF2B5EF4-FFF2-40B4-BE49-F238E27FC236}">
                <a16:creationId xmlns:a16="http://schemas.microsoft.com/office/drawing/2014/main" id="{A4E726FA-BD58-DDF6-8908-127A67F9053E}"/>
              </a:ext>
            </a:extLst>
          </p:cNvPr>
          <p:cNvPicPr>
            <a:picLocks noChangeAspect="1"/>
          </p:cNvPicPr>
          <p:nvPr/>
        </p:nvPicPr>
        <p:blipFill>
          <a:blip r:embed="rId3"/>
          <a:stretch>
            <a:fillRect/>
          </a:stretch>
        </p:blipFill>
        <p:spPr>
          <a:xfrm>
            <a:off x="3219926" y="3054983"/>
            <a:ext cx="2704149" cy="1802765"/>
          </a:xfrm>
          <a:prstGeom prst="rect">
            <a:avLst/>
          </a:prstGeom>
        </p:spPr>
      </p:pic>
      <p:pic>
        <p:nvPicPr>
          <p:cNvPr id="9" name="Picture 8" descr="A picture containing outdoor, tree, sky, metropolitan area&#10;&#10;Description automatically generated">
            <a:extLst>
              <a:ext uri="{FF2B5EF4-FFF2-40B4-BE49-F238E27FC236}">
                <a16:creationId xmlns:a16="http://schemas.microsoft.com/office/drawing/2014/main" id="{5EA7ACE2-9FB4-4B17-856D-2A8B71852363}"/>
              </a:ext>
            </a:extLst>
          </p:cNvPr>
          <p:cNvPicPr>
            <a:picLocks noChangeAspect="1"/>
          </p:cNvPicPr>
          <p:nvPr/>
        </p:nvPicPr>
        <p:blipFill>
          <a:blip r:embed="rId4"/>
          <a:stretch>
            <a:fillRect/>
          </a:stretch>
        </p:blipFill>
        <p:spPr>
          <a:xfrm>
            <a:off x="6135052" y="3054984"/>
            <a:ext cx="2704149" cy="1802765"/>
          </a:xfrm>
          <a:prstGeom prst="rect">
            <a:avLst/>
          </a:prstGeom>
        </p:spPr>
      </p:pic>
      <p:pic>
        <p:nvPicPr>
          <p:cNvPr id="11" name="Picture 10" descr="A picture containing outdoor, cloud, sky, water&#10;&#10;Description automatically generated">
            <a:extLst>
              <a:ext uri="{FF2B5EF4-FFF2-40B4-BE49-F238E27FC236}">
                <a16:creationId xmlns:a16="http://schemas.microsoft.com/office/drawing/2014/main" id="{99FDC151-81F4-22BA-C0A8-0002AB36868A}"/>
              </a:ext>
            </a:extLst>
          </p:cNvPr>
          <p:cNvPicPr>
            <a:picLocks noChangeAspect="1"/>
          </p:cNvPicPr>
          <p:nvPr/>
        </p:nvPicPr>
        <p:blipFill>
          <a:blip r:embed="rId5"/>
          <a:stretch>
            <a:fillRect/>
          </a:stretch>
        </p:blipFill>
        <p:spPr>
          <a:xfrm>
            <a:off x="304800" y="3054985"/>
            <a:ext cx="2704149" cy="1802765"/>
          </a:xfrm>
          <a:prstGeom prst="rect">
            <a:avLst/>
          </a:prstGeom>
        </p:spPr>
      </p:pic>
    </p:spTree>
    <p:extLst>
      <p:ext uri="{BB962C8B-B14F-4D97-AF65-F5344CB8AC3E}">
        <p14:creationId xmlns:p14="http://schemas.microsoft.com/office/powerpoint/2010/main" val="2332309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74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B58A8-E1DE-C544-AFA8-FBAF28520195}"/>
              </a:ext>
            </a:extLst>
          </p:cNvPr>
          <p:cNvSpPr>
            <a:spLocks noGrp="1"/>
          </p:cNvSpPr>
          <p:nvPr>
            <p:ph sz="quarter" idx="10"/>
          </p:nvPr>
        </p:nvSpPr>
        <p:spPr/>
        <p:txBody>
          <a:bodyPr lIns="91440" tIns="45720" rIns="91440" bIns="45720" anchor="ctr"/>
          <a:lstStyle/>
          <a:p>
            <a:r>
              <a:rPr lang="en-US" dirty="0"/>
              <a:t>Institutional Recognitions</a:t>
            </a:r>
          </a:p>
        </p:txBody>
      </p:sp>
    </p:spTree>
    <p:extLst>
      <p:ext uri="{BB962C8B-B14F-4D97-AF65-F5344CB8AC3E}">
        <p14:creationId xmlns:p14="http://schemas.microsoft.com/office/powerpoint/2010/main" val="163162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AABC8-2710-E745-BB07-A304AD0E6C4A}"/>
              </a:ext>
            </a:extLst>
          </p:cNvPr>
          <p:cNvSpPr>
            <a:spLocks noGrp="1"/>
          </p:cNvSpPr>
          <p:nvPr>
            <p:ph sz="quarter" idx="15"/>
          </p:nvPr>
        </p:nvSpPr>
        <p:spPr>
          <a:xfrm>
            <a:off x="304800" y="494340"/>
            <a:ext cx="8503023" cy="676656"/>
          </a:xfrm>
        </p:spPr>
        <p:txBody>
          <a:bodyPr/>
          <a:lstStyle/>
          <a:p>
            <a:r>
              <a:rPr lang="en-US" sz="2800" b="1" dirty="0"/>
              <a:t>Institutional Recognitions</a:t>
            </a:r>
            <a:endParaRPr lang="en-US" sz="1800" dirty="0"/>
          </a:p>
        </p:txBody>
      </p:sp>
      <p:sp>
        <p:nvSpPr>
          <p:cNvPr id="2" name="Slide Number Placeholder 1">
            <a:extLst>
              <a:ext uri="{FF2B5EF4-FFF2-40B4-BE49-F238E27FC236}">
                <a16:creationId xmlns:a16="http://schemas.microsoft.com/office/drawing/2014/main" id="{F89AC363-FFC6-FB42-9B6A-AC457EE3F5DC}"/>
              </a:ext>
            </a:extLst>
          </p:cNvPr>
          <p:cNvSpPr>
            <a:spLocks noGrp="1"/>
          </p:cNvSpPr>
          <p:nvPr>
            <p:ph type="sldNum" sz="quarter" idx="12"/>
          </p:nvPr>
        </p:nvSpPr>
        <p:spPr>
          <a:xfrm>
            <a:off x="8149284" y="4776728"/>
            <a:ext cx="786264" cy="273844"/>
          </a:xfrm>
        </p:spPr>
        <p:txBody>
          <a:bodyPr/>
          <a:lstStyle/>
          <a:p>
            <a:fld id="{0F5EC011-0DA0-DB45-996E-85C7F379AB45}" type="slidenum">
              <a:rPr lang="en-US" smtClean="0">
                <a:solidFill>
                  <a:schemeClr val="bg1"/>
                </a:solidFill>
                <a:cs typeface="Calibri" panose="020F0502020204030204" pitchFamily="34" charset="0"/>
              </a:rPr>
              <a:pPr/>
              <a:t>6</a:t>
            </a:fld>
            <a:endParaRPr lang="en-US" dirty="0">
              <a:solidFill>
                <a:schemeClr val="bg1"/>
              </a:solidFill>
              <a:cs typeface="Calibri" panose="020F0502020204030204" pitchFamily="34" charset="0"/>
            </a:endParaRPr>
          </a:p>
        </p:txBody>
      </p:sp>
      <p:sp>
        <p:nvSpPr>
          <p:cNvPr id="4" name="Rectangle 3">
            <a:extLst>
              <a:ext uri="{FF2B5EF4-FFF2-40B4-BE49-F238E27FC236}">
                <a16:creationId xmlns:a16="http://schemas.microsoft.com/office/drawing/2014/main" id="{5BB246CF-D6E8-429E-AA35-1FF59C626253}"/>
              </a:ext>
            </a:extLst>
          </p:cNvPr>
          <p:cNvSpPr/>
          <p:nvPr/>
        </p:nvSpPr>
        <p:spPr>
          <a:xfrm>
            <a:off x="304799" y="1170996"/>
            <a:ext cx="8503023" cy="3770263"/>
          </a:xfrm>
          <a:prstGeom prst="rect">
            <a:avLst/>
          </a:prstGeom>
        </p:spPr>
        <p:txBody>
          <a:bodyPr wrap="square">
            <a:spAutoFit/>
          </a:bodyPr>
          <a:lstStyle/>
          <a:p>
            <a:pPr marL="128016" marR="0" lvl="0" algn="l" defTabSz="685800" rtl="0" eaLnBrk="1" fontAlgn="auto" latinLnBrk="0" hangingPunct="1">
              <a:spcBef>
                <a:spcPts val="600"/>
              </a:spcBef>
              <a:spcAft>
                <a:spcPts val="0"/>
              </a:spcAft>
              <a:buClrTx/>
              <a:buSzTx/>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One USF has received two of the premier recognitions that higher education institutions can earn:</a:t>
            </a:r>
          </a:p>
          <a:p>
            <a:pPr marL="128016" marR="0" lvl="0" algn="l" defTabSz="685800" rtl="0" eaLnBrk="1" fontAlgn="auto" latinLnBrk="0" hangingPunct="1">
              <a:spcBef>
                <a:spcPts val="600"/>
              </a:spcBef>
              <a:spcAft>
                <a:spcPts val="0"/>
              </a:spcAft>
              <a:buClrTx/>
              <a:buSzTx/>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In 2023, the University was invited to join the </a:t>
            </a:r>
            <a:r>
              <a:rPr kumimoji="0" lang="en-US" sz="1600" b="1"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American Association of Universities </a:t>
            </a:r>
            <a:r>
              <a:rPr kumimoji="0" lang="en-US"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(AAU), an invitation-only group of the 71 leading research institutions in the United States and Canada. AAU considers numerous factors for membership, such as research activity, faculty excellence and the quality of educational programs, as well as graduation rates and number of lower-income students who receive financial aid through the federal Pell Grant program.</a:t>
            </a:r>
          </a:p>
          <a:p>
            <a:pPr marL="128016" marR="0" lvl="0" algn="l" defTabSz="685800" rtl="0" eaLnBrk="1" fontAlgn="auto" latinLnBrk="0" hangingPunct="1">
              <a:spcBef>
                <a:spcPts val="600"/>
              </a:spcBef>
              <a:spcAft>
                <a:spcPts val="0"/>
              </a:spcAft>
              <a:buClrTx/>
              <a:buSzTx/>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In 2018, the University was designated a </a:t>
            </a:r>
            <a:r>
              <a:rPr kumimoji="0" lang="en-US" sz="1600" b="1"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Preeminent State Research University </a:t>
            </a:r>
            <a:r>
              <a:rPr kumimoji="0" lang="en-US"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by the Florida Board of Governors, highlighting its commitment to and achievement in student success, graduation rates, student retention rates, research expenditures, and the number of patents awarded.</a:t>
            </a:r>
          </a:p>
          <a:p>
            <a:pPr marL="128016" marR="0" lvl="0" algn="l" defTabSz="685800" rtl="0" eaLnBrk="1" fontAlgn="auto" latinLnBrk="0" hangingPunct="1">
              <a:spcBef>
                <a:spcPts val="600"/>
              </a:spcBef>
              <a:spcAft>
                <a:spcPts val="0"/>
              </a:spcAft>
              <a:buClrTx/>
              <a:buSzTx/>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Membership in the AAU and Preeminent designation benefit students, faculty, and staff from all three campuses across One USF as the University continues to grow its research profile and increase its economic impact while preparing graduates for the workforce or continued educational opportunities.</a:t>
            </a:r>
            <a:endParaRPr kumimoji="0" lang="en-US" sz="160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9512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AABC8-2710-E745-BB07-A304AD0E6C4A}"/>
              </a:ext>
            </a:extLst>
          </p:cNvPr>
          <p:cNvSpPr>
            <a:spLocks noGrp="1"/>
          </p:cNvSpPr>
          <p:nvPr>
            <p:ph sz="quarter" idx="15"/>
          </p:nvPr>
        </p:nvSpPr>
        <p:spPr>
          <a:xfrm>
            <a:off x="304800" y="494340"/>
            <a:ext cx="8503023" cy="676656"/>
          </a:xfrm>
        </p:spPr>
        <p:txBody>
          <a:bodyPr/>
          <a:lstStyle/>
          <a:p>
            <a:r>
              <a:rPr lang="en-US" sz="2800" b="1" dirty="0"/>
              <a:t>Institutional Recognitions</a:t>
            </a:r>
            <a:endParaRPr lang="en-US" sz="1800" dirty="0"/>
          </a:p>
        </p:txBody>
      </p:sp>
      <p:sp>
        <p:nvSpPr>
          <p:cNvPr id="2" name="Slide Number Placeholder 1">
            <a:extLst>
              <a:ext uri="{FF2B5EF4-FFF2-40B4-BE49-F238E27FC236}">
                <a16:creationId xmlns:a16="http://schemas.microsoft.com/office/drawing/2014/main" id="{F89AC363-FFC6-FB42-9B6A-AC457EE3F5DC}"/>
              </a:ext>
            </a:extLst>
          </p:cNvPr>
          <p:cNvSpPr>
            <a:spLocks noGrp="1"/>
          </p:cNvSpPr>
          <p:nvPr>
            <p:ph type="sldNum" sz="quarter" idx="12"/>
          </p:nvPr>
        </p:nvSpPr>
        <p:spPr>
          <a:xfrm>
            <a:off x="8149284" y="4776728"/>
            <a:ext cx="786264" cy="273844"/>
          </a:xfrm>
        </p:spPr>
        <p:txBody>
          <a:bodyPr/>
          <a:lstStyle/>
          <a:p>
            <a:fld id="{0F5EC011-0DA0-DB45-996E-85C7F379AB45}" type="slidenum">
              <a:rPr lang="en-US" smtClean="0">
                <a:solidFill>
                  <a:schemeClr val="bg1"/>
                </a:solidFill>
                <a:cs typeface="Calibri" panose="020F0502020204030204" pitchFamily="34" charset="0"/>
              </a:rPr>
              <a:pPr/>
              <a:t>7</a:t>
            </a:fld>
            <a:endParaRPr lang="en-US" dirty="0">
              <a:solidFill>
                <a:schemeClr val="bg1"/>
              </a:solidFill>
              <a:cs typeface="Calibri" panose="020F0502020204030204" pitchFamily="34" charset="0"/>
            </a:endParaRPr>
          </a:p>
        </p:txBody>
      </p:sp>
      <p:sp>
        <p:nvSpPr>
          <p:cNvPr id="4" name="Rectangle 3">
            <a:extLst>
              <a:ext uri="{FF2B5EF4-FFF2-40B4-BE49-F238E27FC236}">
                <a16:creationId xmlns:a16="http://schemas.microsoft.com/office/drawing/2014/main" id="{5BB246CF-D6E8-429E-AA35-1FF59C626253}"/>
              </a:ext>
            </a:extLst>
          </p:cNvPr>
          <p:cNvSpPr/>
          <p:nvPr/>
        </p:nvSpPr>
        <p:spPr>
          <a:xfrm>
            <a:off x="304799" y="1170996"/>
            <a:ext cx="8503023" cy="830997"/>
          </a:xfrm>
          <a:prstGeom prst="rect">
            <a:avLst/>
          </a:prstGeom>
        </p:spPr>
        <p:txBody>
          <a:bodyPr wrap="square">
            <a:spAutoFit/>
          </a:bodyPr>
          <a:lstStyle/>
          <a:p>
            <a:pPr marL="128016" marR="0" lvl="0" algn="l" defTabSz="685800" rtl="0" eaLnBrk="1" fontAlgn="auto" latinLnBrk="0" hangingPunct="1">
              <a:spcBef>
                <a:spcPts val="600"/>
              </a:spcBef>
              <a:spcAft>
                <a:spcPts val="0"/>
              </a:spcAft>
              <a:buClrTx/>
              <a:buSzTx/>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The University’s commitment to student and institutional success is further emphasized by the distinction of being the only university to place in the </a:t>
            </a:r>
            <a:r>
              <a:rPr kumimoji="0" lang="en-US" sz="1600" b="1"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top four of Performance-Based Funding </a:t>
            </a:r>
            <a:r>
              <a:rPr kumimoji="0" lang="en-US"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every year since the program was implemented in 2014.</a:t>
            </a:r>
          </a:p>
        </p:txBody>
      </p:sp>
      <p:pic>
        <p:nvPicPr>
          <p:cNvPr id="6" name="Picture 5">
            <a:extLst>
              <a:ext uri="{FF2B5EF4-FFF2-40B4-BE49-F238E27FC236}">
                <a16:creationId xmlns:a16="http://schemas.microsoft.com/office/drawing/2014/main" id="{29142712-E6D8-A74D-3569-8A4540E3D209}"/>
              </a:ext>
            </a:extLst>
          </p:cNvPr>
          <p:cNvPicPr>
            <a:picLocks noChangeAspect="1"/>
          </p:cNvPicPr>
          <p:nvPr/>
        </p:nvPicPr>
        <p:blipFill>
          <a:blip r:embed="rId3"/>
          <a:stretch>
            <a:fillRect/>
          </a:stretch>
        </p:blipFill>
        <p:spPr>
          <a:xfrm>
            <a:off x="6160464" y="2002734"/>
            <a:ext cx="1988820" cy="2571750"/>
          </a:xfrm>
          <a:prstGeom prst="rect">
            <a:avLst/>
          </a:prstGeom>
          <a:ln>
            <a:solidFill>
              <a:schemeClr val="accent1"/>
            </a:solidFill>
          </a:ln>
        </p:spPr>
      </p:pic>
      <p:sp>
        <p:nvSpPr>
          <p:cNvPr id="7" name="Rectangle 6">
            <a:extLst>
              <a:ext uri="{FF2B5EF4-FFF2-40B4-BE49-F238E27FC236}">
                <a16:creationId xmlns:a16="http://schemas.microsoft.com/office/drawing/2014/main" id="{38CA0848-EBC3-025B-E061-5A18B5C736EF}"/>
              </a:ext>
            </a:extLst>
          </p:cNvPr>
          <p:cNvSpPr/>
          <p:nvPr/>
        </p:nvSpPr>
        <p:spPr>
          <a:xfrm>
            <a:off x="304798" y="2002734"/>
            <a:ext cx="5390031" cy="1646605"/>
          </a:xfrm>
          <a:prstGeom prst="rect">
            <a:avLst/>
          </a:prstGeom>
        </p:spPr>
        <p:txBody>
          <a:bodyPr wrap="square">
            <a:spAutoFit/>
          </a:bodyPr>
          <a:lstStyle/>
          <a:p>
            <a:pPr marL="128016" marR="0" lvl="0" algn="l" defTabSz="685800" rtl="0" eaLnBrk="1" fontAlgn="auto" latinLnBrk="0" hangingPunct="1">
              <a:spcBef>
                <a:spcPts val="600"/>
              </a:spcBef>
              <a:spcAft>
                <a:spcPts val="0"/>
              </a:spcAft>
              <a:buClrTx/>
              <a:buSzTx/>
              <a:tabLst/>
              <a:defRPr/>
            </a:pPr>
            <a:r>
              <a:rPr lang="en-US" sz="1600" dirty="0">
                <a:solidFill>
                  <a:schemeClr val="tx1">
                    <a:lumMod val="65000"/>
                    <a:lumOff val="35000"/>
                  </a:schemeClr>
                </a:solidFill>
                <a:latin typeface="Calibri" panose="020F0502020204030204" pitchFamily="34" charset="0"/>
                <a:cs typeface="Calibri" panose="020F0502020204030204" pitchFamily="34" charset="0"/>
              </a:rPr>
              <a:t>The University is propelled forward by its 2022–2027 Strategic Plan: </a:t>
            </a:r>
            <a:r>
              <a:rPr lang="en-US" sz="1600" b="1" i="1" dirty="0">
                <a:solidFill>
                  <a:schemeClr val="tx1">
                    <a:lumMod val="65000"/>
                    <a:lumOff val="35000"/>
                  </a:schemeClr>
                </a:solidFill>
                <a:latin typeface="Calibri" panose="020F0502020204030204" pitchFamily="34" charset="0"/>
                <a:cs typeface="Calibri" panose="020F0502020204030204" pitchFamily="34" charset="0"/>
              </a:rPr>
              <a:t>In Pursuit of Excellence</a:t>
            </a:r>
            <a:r>
              <a:rPr lang="en-US" sz="1600" dirty="0">
                <a:solidFill>
                  <a:schemeClr val="tx1">
                    <a:lumMod val="65000"/>
                    <a:lumOff val="35000"/>
                  </a:schemeClr>
                </a:solidFill>
                <a:latin typeface="Calibri" panose="020F0502020204030204" pitchFamily="34" charset="0"/>
                <a:cs typeface="Calibri" panose="020F0502020204030204" pitchFamily="34" charset="0"/>
              </a:rPr>
              <a:t>, which provides a blueprint for the continuation of USF’s ascent in national and global visibility and the strengthening of our regional, national, and global communities.</a:t>
            </a:r>
          </a:p>
          <a:p>
            <a:pPr marL="128016" marR="0" lvl="0" algn="l" defTabSz="685800" rtl="0" eaLnBrk="1" fontAlgn="auto" latinLnBrk="0" hangingPunct="1">
              <a:spcBef>
                <a:spcPts val="600"/>
              </a:spcBef>
              <a:spcAft>
                <a:spcPts val="0"/>
              </a:spcAft>
              <a:buClrTx/>
              <a:buSzTx/>
              <a:tabLst/>
              <a:defRPr/>
            </a:pPr>
            <a:r>
              <a:rPr kumimoji="0" lang="en-US" sz="160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Read more about the Strategic Plan </a:t>
            </a:r>
            <a:r>
              <a:rPr kumimoji="0" lang="en-US" sz="160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hlinkClick r:id="rId4"/>
              </a:rPr>
              <a:t>here</a:t>
            </a:r>
            <a:r>
              <a:rPr kumimoji="0" lang="en-US" sz="160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25732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74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B58A8-E1DE-C544-AFA8-FBAF28520195}"/>
              </a:ext>
            </a:extLst>
          </p:cNvPr>
          <p:cNvSpPr>
            <a:spLocks noGrp="1"/>
          </p:cNvSpPr>
          <p:nvPr>
            <p:ph sz="quarter" idx="10"/>
          </p:nvPr>
        </p:nvSpPr>
        <p:spPr/>
        <p:txBody>
          <a:bodyPr lIns="91440" tIns="45720" rIns="91440" bIns="45720" anchor="ctr"/>
          <a:lstStyle/>
          <a:p>
            <a:r>
              <a:rPr lang="en-US" dirty="0"/>
              <a:t>St. Petersburg &amp; Sarasota-Manatee </a:t>
            </a:r>
          </a:p>
          <a:p>
            <a:r>
              <a:rPr lang="en-US" dirty="0"/>
              <a:t>Branch Campus Student Opportunities</a:t>
            </a:r>
          </a:p>
        </p:txBody>
      </p:sp>
    </p:spTree>
    <p:extLst>
      <p:ext uri="{BB962C8B-B14F-4D97-AF65-F5344CB8AC3E}">
        <p14:creationId xmlns:p14="http://schemas.microsoft.com/office/powerpoint/2010/main" val="271830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FA6AC3-00B9-9543-8225-B741CC0646B1}"/>
              </a:ext>
            </a:extLst>
          </p:cNvPr>
          <p:cNvSpPr>
            <a:spLocks noGrp="1"/>
          </p:cNvSpPr>
          <p:nvPr>
            <p:ph type="sldNum" sz="quarter" idx="12"/>
          </p:nvPr>
        </p:nvSpPr>
        <p:spPr/>
        <p:txBody>
          <a:bodyPr/>
          <a:lstStyle/>
          <a:p>
            <a:fld id="{0F5EC011-0DA0-DB45-996E-85C7F379AB45}" type="slidenum">
              <a:rPr lang="en-US" smtClean="0">
                <a:cs typeface="Calibri Light" panose="020F0302020204030204" pitchFamily="34" charset="0"/>
              </a:rPr>
              <a:pPr/>
              <a:t>9</a:t>
            </a:fld>
            <a:endParaRPr lang="en-US" dirty="0">
              <a:cs typeface="Calibri Light" panose="020F0302020204030204" pitchFamily="34" charset="0"/>
            </a:endParaRPr>
          </a:p>
        </p:txBody>
      </p:sp>
      <p:sp>
        <p:nvSpPr>
          <p:cNvPr id="5" name="Content Placeholder 4">
            <a:extLst>
              <a:ext uri="{FF2B5EF4-FFF2-40B4-BE49-F238E27FC236}">
                <a16:creationId xmlns:a16="http://schemas.microsoft.com/office/drawing/2014/main" id="{06ED2855-86B0-164D-A6AA-7A3DFDD319AB}"/>
              </a:ext>
            </a:extLst>
          </p:cNvPr>
          <p:cNvSpPr>
            <a:spLocks noGrp="1"/>
          </p:cNvSpPr>
          <p:nvPr>
            <p:ph sz="quarter" idx="14"/>
          </p:nvPr>
        </p:nvSpPr>
        <p:spPr>
          <a:xfrm>
            <a:off x="304800" y="1162050"/>
            <a:ext cx="4662407" cy="3695700"/>
          </a:xfrm>
        </p:spPr>
        <p:txBody>
          <a:bodyPr/>
          <a:lstStyle/>
          <a:p>
            <a:pPr marR="0" lvl="0">
              <a:lnSpc>
                <a:spcPct val="107000"/>
              </a:lnSpc>
              <a:spcBef>
                <a:spcPts val="0"/>
              </a:spcBef>
              <a:spcAft>
                <a:spcPts val="0"/>
              </a:spcAft>
              <a:buClr>
                <a:srgbClr val="92D050"/>
              </a:buClr>
            </a:pPr>
            <a:r>
              <a:rPr lang="en-US" sz="1500" dirty="0">
                <a:solidFill>
                  <a:schemeClr val="tx1">
                    <a:lumMod val="65000"/>
                    <a:lumOff val="35000"/>
                  </a:schemeClr>
                </a:solidFill>
                <a:effectLst/>
                <a:latin typeface="Calibri" panose="020F0502020204030204" pitchFamily="34" charset="0"/>
                <a:ea typeface="Calibri" panose="020F0502020204030204" pitchFamily="34" charset="0"/>
              </a:rPr>
              <a:t>Students continue to enjoy the immediate benefits of </a:t>
            </a:r>
            <a:r>
              <a:rPr lang="en-US" sz="1500" dirty="0">
                <a:solidFill>
                  <a:schemeClr val="tx1">
                    <a:lumMod val="65000"/>
                    <a:lumOff val="35000"/>
                  </a:schemeClr>
                </a:solidFill>
                <a:latin typeface="Calibri" panose="020F0502020204030204" pitchFamily="34" charset="0"/>
              </a:rPr>
              <a:t>consolidation</a:t>
            </a:r>
            <a:r>
              <a:rPr lang="en-US" sz="1500" dirty="0">
                <a:solidFill>
                  <a:schemeClr val="tx1">
                    <a:lumMod val="65000"/>
                    <a:lumOff val="35000"/>
                  </a:schemeClr>
                </a:solidFill>
                <a:effectLst/>
                <a:latin typeface="Calibri" panose="020F0502020204030204" pitchFamily="34" charset="0"/>
                <a:ea typeface="Calibri" panose="020F0502020204030204" pitchFamily="34" charset="0"/>
              </a:rPr>
              <a:t> including: </a:t>
            </a:r>
          </a:p>
          <a:p>
            <a:pPr marL="342900" marR="0" lvl="0" indent="-342900">
              <a:lnSpc>
                <a:spcPct val="100000"/>
              </a:lnSpc>
              <a:spcBef>
                <a:spcPts val="600"/>
              </a:spcBef>
              <a:spcAft>
                <a:spcPts val="0"/>
              </a:spcAft>
              <a:buClr>
                <a:srgbClr val="92D050"/>
              </a:buClr>
              <a:buFont typeface="Arial" panose="020B0604020202020204" pitchFamily="34" charset="0"/>
              <a:buChar char="•"/>
            </a:pPr>
            <a:r>
              <a:rPr lang="en-US" sz="1500" dirty="0">
                <a:solidFill>
                  <a:schemeClr val="tx1">
                    <a:lumMod val="65000"/>
                    <a:lumOff val="35000"/>
                  </a:schemeClr>
                </a:solidFill>
                <a:effectLst/>
                <a:latin typeface="Calibri" panose="020F0502020204030204" pitchFamily="34" charset="0"/>
                <a:ea typeface="Calibri" panose="020F0502020204030204" pitchFamily="34" charset="0"/>
              </a:rPr>
              <a:t>St. Petersburg and Sarasota-Manatee students may now apply for Judy Genshaft Honors College admission </a:t>
            </a:r>
          </a:p>
          <a:p>
            <a:pPr marL="342900" marR="0" lvl="0" indent="-342900">
              <a:lnSpc>
                <a:spcPct val="100000"/>
              </a:lnSpc>
              <a:spcBef>
                <a:spcPts val="600"/>
              </a:spcBef>
              <a:spcAft>
                <a:spcPts val="0"/>
              </a:spcAft>
              <a:buClr>
                <a:srgbClr val="92D050"/>
              </a:buClr>
              <a:buFont typeface="Arial" panose="020B0604020202020204" pitchFamily="34" charset="0"/>
              <a:buChar char="•"/>
            </a:pPr>
            <a:r>
              <a:rPr lang="en-US" sz="1500" dirty="0">
                <a:solidFill>
                  <a:schemeClr val="tx1">
                    <a:lumMod val="65000"/>
                    <a:lumOff val="35000"/>
                  </a:schemeClr>
                </a:solidFill>
                <a:latin typeface="Calibri" panose="020F0502020204030204" pitchFamily="34" charset="0"/>
                <a:ea typeface="Calibri" panose="020F0502020204030204" pitchFamily="34" charset="0"/>
              </a:rPr>
              <a:t>Expansion of financial aid and college scholarships</a:t>
            </a:r>
          </a:p>
          <a:p>
            <a:pPr marL="342900" marR="0" lvl="0" indent="-342900">
              <a:lnSpc>
                <a:spcPct val="100000"/>
              </a:lnSpc>
              <a:spcBef>
                <a:spcPts val="600"/>
              </a:spcBef>
              <a:spcAft>
                <a:spcPts val="0"/>
              </a:spcAft>
              <a:buClr>
                <a:srgbClr val="92D050"/>
              </a:buClr>
              <a:buFont typeface="Arial" panose="020B0604020202020204" pitchFamily="34" charset="0"/>
              <a:buChar char="•"/>
            </a:pPr>
            <a:r>
              <a:rPr lang="en-US" sz="1500" dirty="0">
                <a:solidFill>
                  <a:schemeClr val="tx1">
                    <a:lumMod val="65000"/>
                    <a:lumOff val="35000"/>
                  </a:schemeClr>
                </a:solidFill>
                <a:effectLst/>
                <a:latin typeface="Calibri" panose="020F0502020204030204" pitchFamily="34" charset="0"/>
                <a:ea typeface="Calibri" panose="020F0502020204030204" pitchFamily="34" charset="0"/>
              </a:rPr>
              <a:t>Expansion of </a:t>
            </a:r>
            <a:r>
              <a:rPr lang="en-US" sz="1500" dirty="0">
                <a:solidFill>
                  <a:schemeClr val="tx1">
                    <a:lumMod val="65000"/>
                    <a:lumOff val="35000"/>
                  </a:schemeClr>
                </a:solidFill>
                <a:latin typeface="Calibri" panose="020F0502020204030204" pitchFamily="34" charset="0"/>
                <a:ea typeface="Calibri" panose="020F0502020204030204" pitchFamily="34" charset="0"/>
              </a:rPr>
              <a:t>undergraduate research opportunities</a:t>
            </a:r>
          </a:p>
          <a:p>
            <a:pPr marL="342900" marR="0" lvl="0" indent="-342900">
              <a:lnSpc>
                <a:spcPct val="100000"/>
              </a:lnSpc>
              <a:spcBef>
                <a:spcPts val="600"/>
              </a:spcBef>
              <a:spcAft>
                <a:spcPts val="0"/>
              </a:spcAft>
              <a:buClr>
                <a:srgbClr val="92D050"/>
              </a:buClr>
              <a:buFont typeface="Arial" panose="020B0604020202020204" pitchFamily="34" charset="0"/>
              <a:buChar char="•"/>
            </a:pPr>
            <a:r>
              <a:rPr lang="en-US" sz="1500" dirty="0">
                <a:solidFill>
                  <a:schemeClr val="tx1">
                    <a:lumMod val="65000"/>
                    <a:lumOff val="35000"/>
                  </a:schemeClr>
                </a:solidFill>
                <a:latin typeface="Calibri" panose="020F0502020204030204" pitchFamily="34" charset="0"/>
                <a:ea typeface="Calibri" panose="020F0502020204030204" pitchFamily="34" charset="0"/>
              </a:rPr>
              <a:t>Expansion of course offerings on any campus</a:t>
            </a:r>
          </a:p>
          <a:p>
            <a:pPr marL="342900" marR="0" lvl="0" indent="-342900">
              <a:lnSpc>
                <a:spcPct val="100000"/>
              </a:lnSpc>
              <a:spcBef>
                <a:spcPts val="600"/>
              </a:spcBef>
              <a:spcAft>
                <a:spcPts val="0"/>
              </a:spcAft>
              <a:buClr>
                <a:srgbClr val="92D050"/>
              </a:buClr>
              <a:buFont typeface="Arial" panose="020B0604020202020204" pitchFamily="34" charset="0"/>
              <a:buChar char="•"/>
            </a:pPr>
            <a:r>
              <a:rPr lang="en-US" sz="1500" dirty="0">
                <a:solidFill>
                  <a:schemeClr val="tx1">
                    <a:lumMod val="65000"/>
                    <a:lumOff val="35000"/>
                  </a:schemeClr>
                </a:solidFill>
                <a:latin typeface="Calibri" panose="020F0502020204030204" pitchFamily="34" charset="0"/>
                <a:ea typeface="Calibri" panose="020F0502020204030204" pitchFamily="34" charset="0"/>
              </a:rPr>
              <a:t>Expansion of multi-campus college degrees</a:t>
            </a:r>
          </a:p>
          <a:p>
            <a:pPr marL="342900" marR="0" lvl="0" indent="-342900">
              <a:lnSpc>
                <a:spcPct val="100000"/>
              </a:lnSpc>
              <a:spcBef>
                <a:spcPts val="600"/>
              </a:spcBef>
              <a:spcAft>
                <a:spcPts val="0"/>
              </a:spcAft>
              <a:buClr>
                <a:srgbClr val="92D050"/>
              </a:buClr>
              <a:buFont typeface="Arial" panose="020B0604020202020204" pitchFamily="34" charset="0"/>
              <a:buChar char="•"/>
            </a:pPr>
            <a:r>
              <a:rPr lang="en-US" sz="1500" dirty="0">
                <a:solidFill>
                  <a:schemeClr val="tx1">
                    <a:lumMod val="65000"/>
                    <a:lumOff val="35000"/>
                  </a:schemeClr>
                </a:solidFill>
                <a:latin typeface="Calibri" panose="020F0502020204030204" pitchFamily="34" charset="0"/>
                <a:ea typeface="Calibri" panose="020F0502020204030204" pitchFamily="34" charset="0"/>
              </a:rPr>
              <a:t>Expansion of USF Health college programs, such as nursing, public health, etc.</a:t>
            </a:r>
          </a:p>
          <a:p>
            <a:pPr marL="342900" marR="0" lvl="0" indent="-342900">
              <a:lnSpc>
                <a:spcPct val="100000"/>
              </a:lnSpc>
              <a:spcBef>
                <a:spcPts val="600"/>
              </a:spcBef>
              <a:spcAft>
                <a:spcPts val="0"/>
              </a:spcAft>
              <a:buClr>
                <a:srgbClr val="92D050"/>
              </a:buClr>
              <a:buFont typeface="Arial" panose="020B0604020202020204" pitchFamily="34" charset="0"/>
              <a:buChar char="•"/>
            </a:pPr>
            <a:r>
              <a:rPr lang="en-US" sz="1500" dirty="0">
                <a:solidFill>
                  <a:schemeClr val="tx1">
                    <a:lumMod val="65000"/>
                    <a:lumOff val="35000"/>
                  </a:schemeClr>
                </a:solidFill>
                <a:latin typeface="Calibri" panose="020F0502020204030204" pitchFamily="34" charset="0"/>
                <a:ea typeface="Calibri" panose="020F0502020204030204" pitchFamily="34" charset="0"/>
              </a:rPr>
              <a:t>Expansion of JGHC and USF World travel grants and scholarships</a:t>
            </a:r>
          </a:p>
        </p:txBody>
      </p:sp>
      <p:sp>
        <p:nvSpPr>
          <p:cNvPr id="8" name="Content Placeholder 7">
            <a:extLst>
              <a:ext uri="{FF2B5EF4-FFF2-40B4-BE49-F238E27FC236}">
                <a16:creationId xmlns:a16="http://schemas.microsoft.com/office/drawing/2014/main" id="{842B1B3F-7955-7342-87E1-3B8C40502A7C}"/>
              </a:ext>
            </a:extLst>
          </p:cNvPr>
          <p:cNvSpPr>
            <a:spLocks noGrp="1"/>
          </p:cNvSpPr>
          <p:nvPr>
            <p:ph sz="quarter" idx="15"/>
          </p:nvPr>
        </p:nvSpPr>
        <p:spPr/>
        <p:txBody>
          <a:bodyPr/>
          <a:lstStyle/>
          <a:p>
            <a:r>
              <a:rPr lang="en-US" b="1" dirty="0"/>
              <a:t>Student Benefits</a:t>
            </a:r>
          </a:p>
        </p:txBody>
      </p:sp>
      <p:sp>
        <p:nvSpPr>
          <p:cNvPr id="6" name="Content Placeholder 4">
            <a:extLst>
              <a:ext uri="{FF2B5EF4-FFF2-40B4-BE49-F238E27FC236}">
                <a16:creationId xmlns:a16="http://schemas.microsoft.com/office/drawing/2014/main" id="{16F78B25-B4E9-1E43-98BA-FADDA64E5C53}"/>
              </a:ext>
            </a:extLst>
          </p:cNvPr>
          <p:cNvSpPr txBox="1">
            <a:spLocks/>
          </p:cNvSpPr>
          <p:nvPr/>
        </p:nvSpPr>
        <p:spPr>
          <a:xfrm>
            <a:off x="5290551" y="536620"/>
            <a:ext cx="3519055" cy="4349664"/>
          </a:xfrm>
          <a:prstGeom prst="rect">
            <a:avLst/>
          </a:prstGeom>
          <a:noFill/>
          <a:ln w="28575">
            <a:noFill/>
          </a:ln>
        </p:spPr>
        <p:txBody>
          <a:bodyPr numCol="1" anchor="ctr"/>
          <a:lstStyle>
            <a:lvl1pPr marL="0" indent="0" algn="l" defTabSz="685800" rtl="0" eaLnBrk="1" latinLnBrk="0" hangingPunct="1">
              <a:lnSpc>
                <a:spcPct val="90000"/>
              </a:lnSpc>
              <a:spcBef>
                <a:spcPts val="750"/>
              </a:spcBef>
              <a:buFont typeface="Arial" panose="020B0604020202020204" pitchFamily="34" charset="0"/>
              <a:buNone/>
              <a:defRPr sz="2100" kern="1200">
                <a:solidFill>
                  <a:srgbClr val="466069"/>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466069"/>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466069"/>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466069"/>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46606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algn="ctr" defTabSz="914400">
              <a:lnSpc>
                <a:spcPct val="100000"/>
              </a:lnSpc>
              <a:spcBef>
                <a:spcPts val="0"/>
              </a:spcBef>
              <a:defRPr/>
            </a:pPr>
            <a:endParaRPr lang="en-US" sz="2400" b="1" i="1" dirty="0">
              <a:solidFill>
                <a:srgbClr val="006747"/>
              </a:solidFill>
              <a:latin typeface="Calibri" panose="020F0502020204030204" pitchFamily="34" charset="0"/>
              <a:cs typeface="Calibri" panose="020F0502020204030204" pitchFamily="34" charset="0"/>
            </a:endParaRPr>
          </a:p>
          <a:p>
            <a:pPr marL="114300" algn="ctr" defTabSz="914400">
              <a:lnSpc>
                <a:spcPct val="100000"/>
              </a:lnSpc>
              <a:spcBef>
                <a:spcPts val="0"/>
              </a:spcBef>
              <a:defRPr/>
            </a:pPr>
            <a:endParaRPr lang="en-US" sz="2000" b="1" i="1" dirty="0">
              <a:solidFill>
                <a:srgbClr val="006747"/>
              </a:solidFill>
              <a:latin typeface="Calibri" panose="020F0502020204030204" pitchFamily="34" charset="0"/>
              <a:cs typeface="Calibri" panose="020F0502020204030204" pitchFamily="34" charset="0"/>
            </a:endParaRPr>
          </a:p>
          <a:p>
            <a:pPr marL="114300" algn="ctr" defTabSz="914400">
              <a:lnSpc>
                <a:spcPct val="100000"/>
              </a:lnSpc>
              <a:spcBef>
                <a:spcPts val="0"/>
              </a:spcBef>
              <a:defRPr/>
            </a:pPr>
            <a:r>
              <a:rPr lang="en-US" sz="2000" i="1" dirty="0">
                <a:solidFill>
                  <a:srgbClr val="006747"/>
                </a:solidFill>
                <a:latin typeface="Calibri" panose="020F0502020204030204" pitchFamily="34" charset="0"/>
                <a:cs typeface="Calibri" panose="020F0502020204030204" pitchFamily="34" charset="0"/>
              </a:rPr>
              <a:t>Multi-campus college </a:t>
            </a:r>
            <a:br>
              <a:rPr lang="en-US" sz="2000" i="1" dirty="0">
                <a:solidFill>
                  <a:srgbClr val="006747"/>
                </a:solidFill>
                <a:latin typeface="Calibri" panose="020F0502020204030204" pitchFamily="34" charset="0"/>
                <a:cs typeface="Calibri" panose="020F0502020204030204" pitchFamily="34" charset="0"/>
              </a:rPr>
            </a:br>
            <a:r>
              <a:rPr lang="en-US" sz="2000" i="1" dirty="0">
                <a:solidFill>
                  <a:srgbClr val="006747"/>
                </a:solidFill>
                <a:latin typeface="Calibri" panose="020F0502020204030204" pitchFamily="34" charset="0"/>
                <a:cs typeface="Calibri" panose="020F0502020204030204" pitchFamily="34" charset="0"/>
              </a:rPr>
              <a:t>programs &amp; scholarships</a:t>
            </a:r>
          </a:p>
          <a:p>
            <a:pPr marL="114300" algn="ctr" defTabSz="914400">
              <a:lnSpc>
                <a:spcPct val="100000"/>
              </a:lnSpc>
              <a:spcBef>
                <a:spcPts val="0"/>
              </a:spcBef>
              <a:defRPr/>
            </a:pPr>
            <a:endParaRPr lang="en-US" sz="1000" i="1" dirty="0">
              <a:solidFill>
                <a:srgbClr val="006747"/>
              </a:solidFill>
              <a:latin typeface="Calibri" panose="020F0502020204030204" pitchFamily="34" charset="0"/>
              <a:cs typeface="Calibri" panose="020F0502020204030204" pitchFamily="34" charset="0"/>
            </a:endParaRPr>
          </a:p>
          <a:p>
            <a:pPr marL="114300" algn="ctr" defTabSz="914400">
              <a:lnSpc>
                <a:spcPct val="100000"/>
              </a:lnSpc>
              <a:spcBef>
                <a:spcPts val="0"/>
              </a:spcBef>
              <a:defRPr/>
            </a:pPr>
            <a:r>
              <a:rPr lang="en-US" sz="2000" i="1" dirty="0">
                <a:solidFill>
                  <a:srgbClr val="006747"/>
                </a:solidFill>
                <a:latin typeface="Calibri" panose="020F0502020204030204" pitchFamily="34" charset="0"/>
                <a:cs typeface="Calibri" panose="020F0502020204030204" pitchFamily="34" charset="0"/>
              </a:rPr>
              <a:t>Multi-campus college </a:t>
            </a:r>
            <a:br>
              <a:rPr lang="en-US" sz="2000" i="1" dirty="0">
                <a:solidFill>
                  <a:srgbClr val="006747"/>
                </a:solidFill>
                <a:latin typeface="Calibri" panose="020F0502020204030204" pitchFamily="34" charset="0"/>
                <a:cs typeface="Calibri" panose="020F0502020204030204" pitchFamily="34" charset="0"/>
              </a:rPr>
            </a:br>
            <a:r>
              <a:rPr lang="en-US" sz="2000" i="1" dirty="0">
                <a:solidFill>
                  <a:srgbClr val="006747"/>
                </a:solidFill>
                <a:latin typeface="Calibri" panose="020F0502020204030204" pitchFamily="34" charset="0"/>
                <a:cs typeface="Calibri" panose="020F0502020204030204" pitchFamily="34" charset="0"/>
              </a:rPr>
              <a:t>internship opportunities</a:t>
            </a:r>
          </a:p>
          <a:p>
            <a:pPr marL="114300" algn="ctr" defTabSz="914400">
              <a:lnSpc>
                <a:spcPct val="100000"/>
              </a:lnSpc>
              <a:spcBef>
                <a:spcPts val="0"/>
              </a:spcBef>
              <a:defRPr/>
            </a:pPr>
            <a:endParaRPr lang="en-US" sz="1000" i="1" dirty="0">
              <a:solidFill>
                <a:srgbClr val="006747"/>
              </a:solidFill>
              <a:latin typeface="Calibri" panose="020F0502020204030204" pitchFamily="34" charset="0"/>
              <a:cs typeface="Calibri" panose="020F0502020204030204" pitchFamily="34" charset="0"/>
            </a:endParaRPr>
          </a:p>
          <a:p>
            <a:pPr marL="114300" algn="ctr" defTabSz="914400">
              <a:lnSpc>
                <a:spcPct val="100000"/>
              </a:lnSpc>
              <a:spcBef>
                <a:spcPts val="0"/>
              </a:spcBef>
              <a:defRPr/>
            </a:pPr>
            <a:r>
              <a:rPr lang="en-US" sz="2000" i="1" dirty="0">
                <a:solidFill>
                  <a:srgbClr val="006747"/>
                </a:solidFill>
                <a:latin typeface="Calibri" panose="020F0502020204030204" pitchFamily="34" charset="0"/>
                <a:cs typeface="Calibri" panose="020F0502020204030204" pitchFamily="34" charset="0"/>
              </a:rPr>
              <a:t>Multi-campus college </a:t>
            </a:r>
            <a:br>
              <a:rPr lang="en-US" sz="2000" i="1" dirty="0">
                <a:solidFill>
                  <a:srgbClr val="006747"/>
                </a:solidFill>
                <a:latin typeface="Calibri" panose="020F0502020204030204" pitchFamily="34" charset="0"/>
                <a:cs typeface="Calibri" panose="020F0502020204030204" pitchFamily="34" charset="0"/>
              </a:rPr>
            </a:br>
            <a:r>
              <a:rPr lang="en-US" sz="2000" i="1" dirty="0">
                <a:solidFill>
                  <a:srgbClr val="006747"/>
                </a:solidFill>
                <a:latin typeface="Calibri" panose="020F0502020204030204" pitchFamily="34" charset="0"/>
                <a:cs typeface="Calibri" panose="020F0502020204030204" pitchFamily="34" charset="0"/>
              </a:rPr>
              <a:t>expansion of support services, such as advising, tutoring, etc.</a:t>
            </a:r>
          </a:p>
          <a:p>
            <a:pPr marL="114300" algn="ctr" defTabSz="914400">
              <a:lnSpc>
                <a:spcPct val="100000"/>
              </a:lnSpc>
              <a:spcBef>
                <a:spcPts val="0"/>
              </a:spcBef>
              <a:defRPr/>
            </a:pPr>
            <a:endParaRPr lang="en-US" sz="1000" i="1" dirty="0">
              <a:solidFill>
                <a:srgbClr val="006747"/>
              </a:solidFill>
              <a:latin typeface="Calibri" panose="020F0502020204030204" pitchFamily="34" charset="0"/>
              <a:cs typeface="Calibri" panose="020F0502020204030204" pitchFamily="34" charset="0"/>
            </a:endParaRPr>
          </a:p>
          <a:p>
            <a:pPr marL="114300" algn="ctr" defTabSz="914400">
              <a:lnSpc>
                <a:spcPct val="100000"/>
              </a:lnSpc>
              <a:spcBef>
                <a:spcPts val="0"/>
              </a:spcBef>
              <a:defRPr/>
            </a:pPr>
            <a:r>
              <a:rPr lang="en-US" sz="2000" i="1" dirty="0">
                <a:solidFill>
                  <a:srgbClr val="006747"/>
                </a:solidFill>
                <a:latin typeface="Calibri" panose="020F0502020204030204" pitchFamily="34" charset="0"/>
                <a:cs typeface="Calibri" panose="020F0502020204030204" pitchFamily="34" charset="0"/>
              </a:rPr>
              <a:t>Research student scholarships, such as Sarasota-Manatee </a:t>
            </a:r>
            <a:br>
              <a:rPr lang="en-US" sz="2000" i="1" dirty="0">
                <a:solidFill>
                  <a:srgbClr val="006747"/>
                </a:solidFill>
                <a:latin typeface="Calibri" panose="020F0502020204030204" pitchFamily="34" charset="0"/>
                <a:cs typeface="Calibri" panose="020F0502020204030204" pitchFamily="34" charset="0"/>
              </a:rPr>
            </a:br>
            <a:r>
              <a:rPr lang="en-US" sz="2000" i="1" dirty="0">
                <a:solidFill>
                  <a:srgbClr val="006747"/>
                </a:solidFill>
                <a:latin typeface="Calibri" panose="020F0502020204030204" pitchFamily="34" charset="0"/>
                <a:cs typeface="Calibri" panose="020F0502020204030204" pitchFamily="34" charset="0"/>
              </a:rPr>
              <a:t>Trail Blazer</a:t>
            </a:r>
          </a:p>
          <a:p>
            <a:pPr marL="457200" lvl="1" algn="ctr" defTabSz="914400">
              <a:lnSpc>
                <a:spcPct val="100000"/>
              </a:lnSpc>
              <a:spcBef>
                <a:spcPts val="0"/>
              </a:spcBef>
              <a:defRPr/>
            </a:pPr>
            <a:endParaRPr lang="en-US" sz="800" b="1" dirty="0">
              <a:solidFill>
                <a:srgbClr val="006747"/>
              </a:solidFill>
              <a:latin typeface="Calibri" panose="020F0502020204030204" pitchFamily="34" charset="0"/>
              <a:cs typeface="Calibri" panose="020F0502020204030204" pitchFamily="34" charset="0"/>
            </a:endParaRPr>
          </a:p>
        </p:txBody>
      </p:sp>
      <p:sp>
        <p:nvSpPr>
          <p:cNvPr id="3" name="Rounded Rectangle 2">
            <a:extLst>
              <a:ext uri="{FF2B5EF4-FFF2-40B4-BE49-F238E27FC236}">
                <a16:creationId xmlns:a16="http://schemas.microsoft.com/office/drawing/2014/main" id="{2C079E8A-02E0-8240-BA0B-1F6F10689A84}"/>
              </a:ext>
            </a:extLst>
          </p:cNvPr>
          <p:cNvSpPr/>
          <p:nvPr/>
        </p:nvSpPr>
        <p:spPr>
          <a:xfrm>
            <a:off x="5290551" y="1059873"/>
            <a:ext cx="3519055" cy="3826411"/>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653664160"/>
      </p:ext>
    </p:extLst>
  </p:cSld>
  <p:clrMapOvr>
    <a:masterClrMapping/>
  </p:clrMapOvr>
</p:sld>
</file>

<file path=ppt/theme/theme1.xml><?xml version="1.0" encoding="utf-8"?>
<a:theme xmlns:a="http://schemas.openxmlformats.org/drawingml/2006/main" name="Office Theme">
  <a:themeElements>
    <a:clrScheme name="USF 2020">
      <a:dk1>
        <a:srgbClr val="000000"/>
      </a:dk1>
      <a:lt1>
        <a:srgbClr val="FFFFFF"/>
      </a:lt1>
      <a:dk2>
        <a:srgbClr val="44546A"/>
      </a:dk2>
      <a:lt2>
        <a:srgbClr val="E7E6E6"/>
      </a:lt2>
      <a:accent1>
        <a:srgbClr val="006747"/>
      </a:accent1>
      <a:accent2>
        <a:srgbClr val="CFC393"/>
      </a:accent2>
      <a:accent3>
        <a:srgbClr val="DBE341"/>
      </a:accent3>
      <a:accent4>
        <a:srgbClr val="9CCB3B"/>
      </a:accent4>
      <a:accent5>
        <a:srgbClr val="009374"/>
      </a:accent5>
      <a:accent6>
        <a:srgbClr val="00648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FF20962B-B5DB-E94E-BD80-E4F0FFD749A0}" vid="{4607AB45-3AFE-BB40-B0CD-B6587B2004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TotalTime>
  <Words>1920</Words>
  <Application>Microsoft Office PowerPoint</Application>
  <PresentationFormat>On-screen Show (16:9)</PresentationFormat>
  <Paragraphs>325</Paragraphs>
  <Slides>28</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Visot, Cynthia</dc:creator>
  <cp:lastModifiedBy>Travis Miller</cp:lastModifiedBy>
  <cp:revision>48</cp:revision>
  <dcterms:modified xsi:type="dcterms:W3CDTF">2023-06-30T22:21:49Z</dcterms:modified>
</cp:coreProperties>
</file>