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48" r:id="rId2"/>
  </p:sldMasterIdLst>
  <p:notesMasterIdLst>
    <p:notesMasterId r:id="rId47"/>
  </p:notesMasterIdLst>
  <p:sldIdLst>
    <p:sldId id="256" r:id="rId3"/>
    <p:sldId id="258" r:id="rId4"/>
    <p:sldId id="330" r:id="rId5"/>
    <p:sldId id="257" r:id="rId6"/>
    <p:sldId id="338" r:id="rId7"/>
    <p:sldId id="270" r:id="rId8"/>
    <p:sldId id="278" r:id="rId9"/>
    <p:sldId id="279" r:id="rId10"/>
    <p:sldId id="280" r:id="rId11"/>
    <p:sldId id="281" r:id="rId12"/>
    <p:sldId id="329" r:id="rId13"/>
    <p:sldId id="347" r:id="rId14"/>
    <p:sldId id="348" r:id="rId15"/>
    <p:sldId id="271" r:id="rId16"/>
    <p:sldId id="289" r:id="rId17"/>
    <p:sldId id="290" r:id="rId18"/>
    <p:sldId id="291" r:id="rId19"/>
    <p:sldId id="292" r:id="rId20"/>
    <p:sldId id="293" r:id="rId21"/>
    <p:sldId id="294" r:id="rId22"/>
    <p:sldId id="349" r:id="rId23"/>
    <p:sldId id="350" r:id="rId24"/>
    <p:sldId id="288" r:id="rId25"/>
    <p:sldId id="296" r:id="rId26"/>
    <p:sldId id="295" r:id="rId27"/>
    <p:sldId id="298" r:id="rId28"/>
    <p:sldId id="297" r:id="rId29"/>
    <p:sldId id="299" r:id="rId30"/>
    <p:sldId id="300" r:id="rId31"/>
    <p:sldId id="301" r:id="rId32"/>
    <p:sldId id="304" r:id="rId33"/>
    <p:sldId id="302" r:id="rId34"/>
    <p:sldId id="305" r:id="rId35"/>
    <p:sldId id="306" r:id="rId36"/>
    <p:sldId id="307" r:id="rId37"/>
    <p:sldId id="308" r:id="rId38"/>
    <p:sldId id="309" r:id="rId39"/>
    <p:sldId id="311" r:id="rId40"/>
    <p:sldId id="312" r:id="rId41"/>
    <p:sldId id="314" r:id="rId42"/>
    <p:sldId id="353" r:id="rId43"/>
    <p:sldId id="352" r:id="rId44"/>
    <p:sldId id="354" r:id="rId45"/>
    <p:sldId id="3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1A5C7E"/>
    <a:srgbClr val="0A2E4D"/>
    <a:srgbClr val="F9A2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39"/>
    <p:restoredTop sz="68905" autoAdjust="0"/>
  </p:normalViewPr>
  <p:slideViewPr>
    <p:cSldViewPr snapToGrid="0" snapToObjects="1" showGuides="1">
      <p:cViewPr varScale="1">
        <p:scale>
          <a:sx n="87" d="100"/>
          <a:sy n="87" d="100"/>
        </p:scale>
        <p:origin x="186" y="9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24982-823B-FD4C-8FF4-E8D04F04C453}" type="datetimeFigureOut">
              <a:rPr lang="en-US" smtClean="0"/>
              <a:t>4/11/2021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F8137-AB17-824C-A2F4-942B15825EE8}" type="slidenum">
              <a:rPr lang="en-US" smtClean="0"/>
              <a:t>‹#›</a:t>
            </a:fld>
            <a:endParaRPr lang="en-US"/>
          </a:p>
        </p:txBody>
      </p:sp>
    </p:spTree>
    <p:extLst>
      <p:ext uri="{BB962C8B-B14F-4D97-AF65-F5344CB8AC3E}">
        <p14:creationId xmlns:p14="http://schemas.microsoft.com/office/powerpoint/2010/main" val="426124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10 enumerated metrics, there are actually 11 metrics (two of the 11 are 5-point metrics)</a:t>
            </a:r>
          </a:p>
        </p:txBody>
      </p:sp>
      <p:sp>
        <p:nvSpPr>
          <p:cNvPr id="4" name="Slide Number Placeholder 3"/>
          <p:cNvSpPr>
            <a:spLocks noGrp="1"/>
          </p:cNvSpPr>
          <p:nvPr>
            <p:ph type="sldNum" sz="quarter" idx="5"/>
          </p:nvPr>
        </p:nvSpPr>
        <p:spPr/>
        <p:txBody>
          <a:bodyPr/>
          <a:lstStyle/>
          <a:p>
            <a:fld id="{F5DF8137-AB17-824C-A2F4-942B15825EE8}" type="slidenum">
              <a:rPr lang="en-US" smtClean="0"/>
              <a:t>12</a:t>
            </a:fld>
            <a:endParaRPr lang="en-US"/>
          </a:p>
        </p:txBody>
      </p:sp>
    </p:spTree>
    <p:extLst>
      <p:ext uri="{BB962C8B-B14F-4D97-AF65-F5344CB8AC3E}">
        <p14:creationId xmlns:p14="http://schemas.microsoft.com/office/powerpoint/2010/main" val="2757727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F8137-AB17-824C-A2F4-942B15825EE8}" type="slidenum">
              <a:rPr lang="en-US" smtClean="0"/>
              <a:t>18</a:t>
            </a:fld>
            <a:endParaRPr lang="en-US"/>
          </a:p>
        </p:txBody>
      </p:sp>
    </p:spTree>
    <p:extLst>
      <p:ext uri="{BB962C8B-B14F-4D97-AF65-F5344CB8AC3E}">
        <p14:creationId xmlns:p14="http://schemas.microsoft.com/office/powerpoint/2010/main" val="111447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F8137-AB17-824C-A2F4-942B15825EE8}" type="slidenum">
              <a:rPr lang="en-US" smtClean="0"/>
              <a:t>37</a:t>
            </a:fld>
            <a:endParaRPr lang="en-US"/>
          </a:p>
        </p:txBody>
      </p:sp>
    </p:spTree>
    <p:extLst>
      <p:ext uri="{BB962C8B-B14F-4D97-AF65-F5344CB8AC3E}">
        <p14:creationId xmlns:p14="http://schemas.microsoft.com/office/powerpoint/2010/main" val="412315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F8137-AB17-824C-A2F4-942B15825EE8}" type="slidenum">
              <a:rPr lang="en-US" smtClean="0"/>
              <a:t>38</a:t>
            </a:fld>
            <a:endParaRPr lang="en-US"/>
          </a:p>
        </p:txBody>
      </p:sp>
    </p:spTree>
    <p:extLst>
      <p:ext uri="{BB962C8B-B14F-4D97-AF65-F5344CB8AC3E}">
        <p14:creationId xmlns:p14="http://schemas.microsoft.com/office/powerpoint/2010/main" val="95481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F8137-AB17-824C-A2F4-942B15825EE8}" type="slidenum">
              <a:rPr lang="en-US" smtClean="0"/>
              <a:t>39</a:t>
            </a:fld>
            <a:endParaRPr lang="en-US"/>
          </a:p>
        </p:txBody>
      </p:sp>
    </p:spTree>
    <p:extLst>
      <p:ext uri="{BB962C8B-B14F-4D97-AF65-F5344CB8AC3E}">
        <p14:creationId xmlns:p14="http://schemas.microsoft.com/office/powerpoint/2010/main" val="1262766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F8137-AB17-824C-A2F4-942B15825EE8}" type="slidenum">
              <a:rPr lang="en-US" smtClean="0"/>
              <a:t>40</a:t>
            </a:fld>
            <a:endParaRPr lang="en-US"/>
          </a:p>
        </p:txBody>
      </p:sp>
    </p:spTree>
    <p:extLst>
      <p:ext uri="{BB962C8B-B14F-4D97-AF65-F5344CB8AC3E}">
        <p14:creationId xmlns:p14="http://schemas.microsoft.com/office/powerpoint/2010/main" val="320092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F8137-AB17-824C-A2F4-942B15825EE8}" type="slidenum">
              <a:rPr lang="en-US" smtClean="0"/>
              <a:t>43</a:t>
            </a:fld>
            <a:endParaRPr lang="en-US"/>
          </a:p>
        </p:txBody>
      </p:sp>
    </p:spTree>
    <p:extLst>
      <p:ext uri="{BB962C8B-B14F-4D97-AF65-F5344CB8AC3E}">
        <p14:creationId xmlns:p14="http://schemas.microsoft.com/office/powerpoint/2010/main" val="3174196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F8137-AB17-824C-A2F4-942B15825EE8}" type="slidenum">
              <a:rPr lang="en-US" smtClean="0"/>
              <a:t>44</a:t>
            </a:fld>
            <a:endParaRPr lang="en-US"/>
          </a:p>
        </p:txBody>
      </p:sp>
    </p:spTree>
    <p:extLst>
      <p:ext uri="{BB962C8B-B14F-4D97-AF65-F5344CB8AC3E}">
        <p14:creationId xmlns:p14="http://schemas.microsoft.com/office/powerpoint/2010/main" val="192405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9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uts one lin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D7CA226-DEC2-914B-B489-D692E6CDB97C}"/>
              </a:ext>
            </a:extLst>
          </p:cNvPr>
          <p:cNvSpPr>
            <a:spLocks noGrp="1"/>
          </p:cNvSpPr>
          <p:nvPr>
            <p:ph type="title"/>
          </p:nvPr>
        </p:nvSpPr>
        <p:spPr>
          <a:xfrm>
            <a:off x="246529" y="236607"/>
            <a:ext cx="11716869" cy="677793"/>
          </a:xfrm>
          <a:prstGeom prst="rect">
            <a:avLst/>
          </a:prstGeom>
        </p:spPr>
        <p:txBody>
          <a:bodyPr vert="horz" lIns="91440" tIns="45720" rIns="91440" bIns="45720" rtlCol="0" anchor="ctr">
            <a:norm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80F84CEF-58F1-DA48-98B5-E65BB7ECA983}"/>
              </a:ext>
            </a:extLst>
          </p:cNvPr>
          <p:cNvSpPr>
            <a:spLocks noGrp="1"/>
          </p:cNvSpPr>
          <p:nvPr>
            <p:ph type="sldNum" sz="quarter" idx="4"/>
          </p:nvPr>
        </p:nvSpPr>
        <p:spPr>
          <a:xfrm>
            <a:off x="11244262" y="6292870"/>
            <a:ext cx="719137" cy="365125"/>
          </a:xfrm>
          <a:prstGeom prst="rect">
            <a:avLst/>
          </a:prstGeom>
        </p:spPr>
        <p:txBody>
          <a:bodyPr vert="horz" lIns="91440" tIns="45720" rIns="91440" bIns="45720" rtlCol="0" anchor="ctr"/>
          <a:lstStyle>
            <a:lvl1pPr algn="r">
              <a:defRPr lang="en-US" sz="1400" b="1" i="0" kern="1200" smtClean="0">
                <a:solidFill>
                  <a:srgbClr val="1A5C7E"/>
                </a:solidFill>
                <a:effectLst/>
                <a:latin typeface="Cambria" panose="02040503050406030204" pitchFamily="18" charset="0"/>
                <a:ea typeface="+mn-ea"/>
                <a:cs typeface="+mn-cs"/>
              </a:defRPr>
            </a:lvl1pPr>
          </a:lstStyle>
          <a:p>
            <a:fld id="{28172311-C5F3-6245-A783-F733E7C9739D}" type="slidenum">
              <a:rPr lang="en-US" smtClean="0"/>
              <a:pPr/>
              <a:t>‹#›</a:t>
            </a:fld>
            <a:endParaRPr lang="en-US" dirty="0"/>
          </a:p>
        </p:txBody>
      </p:sp>
      <p:sp>
        <p:nvSpPr>
          <p:cNvPr id="14" name="Content Placeholder 13">
            <a:extLst>
              <a:ext uri="{FF2B5EF4-FFF2-40B4-BE49-F238E27FC236}">
                <a16:creationId xmlns:a16="http://schemas.microsoft.com/office/drawing/2014/main" id="{E248822A-5C07-084A-A3FA-91BECC3D0E88}"/>
              </a:ext>
            </a:extLst>
          </p:cNvPr>
          <p:cNvSpPr>
            <a:spLocks noGrp="1"/>
          </p:cNvSpPr>
          <p:nvPr>
            <p:ph sz="quarter" idx="10"/>
          </p:nvPr>
        </p:nvSpPr>
        <p:spPr>
          <a:xfrm>
            <a:off x="246063" y="1066800"/>
            <a:ext cx="11717337" cy="5029201"/>
          </a:xfrm>
          <a:prstGeom prst="rect">
            <a:avLst/>
          </a:prstGeo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72242604"/>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5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uts extra lin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D7CA226-DEC2-914B-B489-D692E6CDB97C}"/>
              </a:ext>
            </a:extLst>
          </p:cNvPr>
          <p:cNvSpPr>
            <a:spLocks noGrp="1"/>
          </p:cNvSpPr>
          <p:nvPr>
            <p:ph type="title"/>
          </p:nvPr>
        </p:nvSpPr>
        <p:spPr>
          <a:xfrm>
            <a:off x="246529" y="236607"/>
            <a:ext cx="11716869" cy="677793"/>
          </a:xfrm>
          <a:prstGeom prst="rect">
            <a:avLst/>
          </a:prstGeom>
        </p:spPr>
        <p:txBody>
          <a:bodyPr vert="horz" lIns="91440" tIns="45720" rIns="91440" bIns="45720" rtlCol="0" anchor="ctr">
            <a:norm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80F84CEF-58F1-DA48-98B5-E65BB7ECA983}"/>
              </a:ext>
            </a:extLst>
          </p:cNvPr>
          <p:cNvSpPr>
            <a:spLocks noGrp="1"/>
          </p:cNvSpPr>
          <p:nvPr>
            <p:ph type="sldNum" sz="quarter" idx="4"/>
          </p:nvPr>
        </p:nvSpPr>
        <p:spPr>
          <a:xfrm>
            <a:off x="11244262" y="6292870"/>
            <a:ext cx="719137" cy="365125"/>
          </a:xfrm>
          <a:prstGeom prst="rect">
            <a:avLst/>
          </a:prstGeom>
        </p:spPr>
        <p:txBody>
          <a:bodyPr vert="horz" lIns="91440" tIns="45720" rIns="91440" bIns="45720" rtlCol="0" anchor="ctr"/>
          <a:lstStyle>
            <a:lvl1pPr algn="r">
              <a:defRPr sz="1400" b="1">
                <a:solidFill>
                  <a:srgbClr val="1A5C7E"/>
                </a:solidFill>
              </a:defRPr>
            </a:lvl1pPr>
          </a:lstStyle>
          <a:p>
            <a:fld id="{28172311-C5F3-6245-A783-F733E7C9739D}" type="slidenum">
              <a:rPr lang="en-US" smtClean="0"/>
              <a:pPr/>
              <a:t>‹#›</a:t>
            </a:fld>
            <a:endParaRPr lang="en-US" dirty="0"/>
          </a:p>
        </p:txBody>
      </p:sp>
      <p:sp>
        <p:nvSpPr>
          <p:cNvPr id="14" name="Content Placeholder 13">
            <a:extLst>
              <a:ext uri="{FF2B5EF4-FFF2-40B4-BE49-F238E27FC236}">
                <a16:creationId xmlns:a16="http://schemas.microsoft.com/office/drawing/2014/main" id="{E248822A-5C07-084A-A3FA-91BECC3D0E88}"/>
              </a:ext>
            </a:extLst>
          </p:cNvPr>
          <p:cNvSpPr>
            <a:spLocks noGrp="1"/>
          </p:cNvSpPr>
          <p:nvPr>
            <p:ph sz="quarter" idx="10"/>
          </p:nvPr>
        </p:nvSpPr>
        <p:spPr>
          <a:xfrm>
            <a:off x="246063" y="1371600"/>
            <a:ext cx="11717337" cy="4724401"/>
          </a:xfrm>
          <a:prstGeom prst="rect">
            <a:avLst/>
          </a:prstGeo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1866741096"/>
      </p:ext>
    </p:extLst>
  </p:cSld>
  <p:clrMapOvr>
    <a:masterClrMapping/>
  </p:clrMapOvr>
  <p:extLst>
    <p:ext uri="{DCECCB84-F9BA-43D5-87BE-67443E8EF086}">
      <p15:sldGuideLst xmlns:p15="http://schemas.microsoft.com/office/powerpoint/2012/main">
        <p15:guide id="1" orient="horz" pos="864" userDrawn="1">
          <p15:clr>
            <a:srgbClr val="FBAE40"/>
          </p15:clr>
        </p15:guide>
        <p15:guide id="2" orient="horz" pos="57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3F0814-594A-7F48-8499-9A654A58D255}"/>
              </a:ext>
            </a:extLst>
          </p:cNvPr>
          <p:cNvPicPr>
            <a:picLocks noChangeAspect="1"/>
          </p:cNvPicPr>
          <p:nvPr userDrawn="1"/>
        </p:nvPicPr>
        <p:blipFill rotWithShape="1">
          <a:blip r:embed="rId3"/>
          <a:srcRect l="40569" t="9348" r="114"/>
          <a:stretch/>
        </p:blipFill>
        <p:spPr>
          <a:xfrm>
            <a:off x="8715737" y="1"/>
            <a:ext cx="3469557" cy="6858000"/>
          </a:xfrm>
          <a:prstGeom prst="rect">
            <a:avLst/>
          </a:prstGeom>
        </p:spPr>
      </p:pic>
      <p:sp>
        <p:nvSpPr>
          <p:cNvPr id="8" name="Rectangle 7">
            <a:extLst>
              <a:ext uri="{FF2B5EF4-FFF2-40B4-BE49-F238E27FC236}">
                <a16:creationId xmlns:a16="http://schemas.microsoft.com/office/drawing/2014/main" id="{95B15ABF-C1EE-544A-9BEF-3D449552D1F6}"/>
              </a:ext>
            </a:extLst>
          </p:cNvPr>
          <p:cNvSpPr/>
          <p:nvPr userDrawn="1"/>
        </p:nvSpPr>
        <p:spPr>
          <a:xfrm>
            <a:off x="897544" y="1813173"/>
            <a:ext cx="7683723" cy="3231654"/>
          </a:xfrm>
          <a:prstGeom prst="rect">
            <a:avLst/>
          </a:prstGeom>
        </p:spPr>
        <p:txBody>
          <a:bodyPr wrap="square">
            <a:spAutoFit/>
          </a:bodyPr>
          <a:lstStyle/>
          <a:p>
            <a:r>
              <a:rPr lang="en-US" sz="4000" dirty="0">
                <a:solidFill>
                  <a:srgbClr val="005D7D"/>
                </a:solidFill>
                <a:effectLst/>
                <a:latin typeface="Cambria" panose="02040503050406030204" pitchFamily="18" charset="0"/>
              </a:rPr>
              <a:t>2021 ACCOUNTABILITY PLAN </a:t>
            </a:r>
          </a:p>
          <a:p>
            <a:r>
              <a:rPr lang="en-US" sz="6600" dirty="0">
                <a:solidFill>
                  <a:srgbClr val="002D4F"/>
                </a:solidFill>
                <a:effectLst/>
                <a:latin typeface="Cambria" panose="02040503050406030204" pitchFamily="18" charset="0"/>
              </a:rPr>
              <a:t>UNIVERSITY OF </a:t>
            </a:r>
          </a:p>
          <a:p>
            <a:r>
              <a:rPr lang="en-US" sz="6600" dirty="0">
                <a:solidFill>
                  <a:srgbClr val="002D4F"/>
                </a:solidFill>
                <a:effectLst/>
                <a:latin typeface="Cambria" panose="02040503050406030204" pitchFamily="18" charset="0"/>
              </a:rPr>
              <a:t>SOUTH FLORIDA </a:t>
            </a:r>
          </a:p>
          <a:p>
            <a:r>
              <a:rPr lang="en-US" sz="3200" i="1" dirty="0">
                <a:solidFill>
                  <a:srgbClr val="FF0000"/>
                </a:solidFill>
                <a:effectLst/>
                <a:latin typeface="Cambria" panose="02040503050406030204" pitchFamily="18" charset="0"/>
              </a:rPr>
              <a:t>Draft Presented to ELC, 3/29/21</a:t>
            </a:r>
            <a:endParaRPr lang="en-US" sz="3200" dirty="0">
              <a:solidFill>
                <a:srgbClr val="FF0000"/>
              </a:solidFill>
              <a:effectLst/>
              <a:latin typeface="Cambria" panose="02040503050406030204" pitchFamily="18" charset="0"/>
            </a:endParaRPr>
          </a:p>
        </p:txBody>
      </p:sp>
    </p:spTree>
    <p:extLst>
      <p:ext uri="{BB962C8B-B14F-4D97-AF65-F5344CB8AC3E}">
        <p14:creationId xmlns:p14="http://schemas.microsoft.com/office/powerpoint/2010/main" val="4210233585"/>
      </p:ext>
    </p:extLst>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0B04FB9-2D6B-3546-9C8B-C56F8D60AB42}"/>
              </a:ext>
            </a:extLst>
          </p:cNvPr>
          <p:cNvSpPr>
            <a:spLocks noGrp="1"/>
          </p:cNvSpPr>
          <p:nvPr>
            <p:ph type="sldNum" sz="quarter" idx="4"/>
          </p:nvPr>
        </p:nvSpPr>
        <p:spPr>
          <a:xfrm>
            <a:off x="11244262" y="6292870"/>
            <a:ext cx="719137" cy="365125"/>
          </a:xfrm>
          <a:prstGeom prst="rect">
            <a:avLst/>
          </a:prstGeom>
        </p:spPr>
        <p:txBody>
          <a:bodyPr vert="horz" lIns="91440" tIns="45720" rIns="91440" bIns="45720" rtlCol="0" anchor="ctr"/>
          <a:lstStyle>
            <a:lvl1pPr algn="r">
              <a:defRPr lang="en-US" sz="1400" b="0" i="0" kern="1200" smtClean="0">
                <a:solidFill>
                  <a:srgbClr val="1A5C7E"/>
                </a:solidFill>
                <a:effectLst/>
                <a:latin typeface="Cambria" panose="02040503050406030204" pitchFamily="18" charset="0"/>
                <a:ea typeface="+mn-ea"/>
                <a:cs typeface="+mn-cs"/>
              </a:defRPr>
            </a:lvl1pPr>
          </a:lstStyle>
          <a:p>
            <a:fld id="{28172311-C5F3-6245-A783-F733E7C9739D}" type="slidenum">
              <a:rPr lang="en-US" smtClean="0"/>
              <a:pPr/>
              <a:t>‹#›</a:t>
            </a:fld>
            <a:endParaRPr lang="en-US" dirty="0"/>
          </a:p>
        </p:txBody>
      </p:sp>
      <p:sp>
        <p:nvSpPr>
          <p:cNvPr id="8" name="Rectangle 7">
            <a:extLst>
              <a:ext uri="{FF2B5EF4-FFF2-40B4-BE49-F238E27FC236}">
                <a16:creationId xmlns:a16="http://schemas.microsoft.com/office/drawing/2014/main" id="{6DD23D65-B20E-3649-94C3-D9B5D3C7D06F}"/>
              </a:ext>
            </a:extLst>
          </p:cNvPr>
          <p:cNvSpPr/>
          <p:nvPr userDrawn="1"/>
        </p:nvSpPr>
        <p:spPr>
          <a:xfrm>
            <a:off x="1169895" y="6321544"/>
            <a:ext cx="8278905" cy="307777"/>
          </a:xfrm>
          <a:prstGeom prst="rect">
            <a:avLst/>
          </a:prstGeom>
        </p:spPr>
        <p:txBody>
          <a:bodyPr wrap="square">
            <a:spAutoFit/>
          </a:bodyPr>
          <a:lstStyle/>
          <a:p>
            <a:r>
              <a:rPr lang="en-US" sz="1400" b="0" i="0" dirty="0">
                <a:solidFill>
                  <a:srgbClr val="1A5C7E"/>
                </a:solidFill>
                <a:effectLst/>
                <a:latin typeface="Cambria" panose="02040503050406030204" pitchFamily="18" charset="0"/>
              </a:rPr>
              <a:t>2021 ACCOUNTABILITY PLAN     |     University of South Florida     |     </a:t>
            </a:r>
            <a:r>
              <a:rPr lang="en-US" sz="1400" b="0" i="0" dirty="0">
                <a:solidFill>
                  <a:srgbClr val="FF0000"/>
                </a:solidFill>
                <a:effectLst/>
                <a:latin typeface="Cambria" panose="02040503050406030204" pitchFamily="18" charset="0"/>
              </a:rPr>
              <a:t>Pending BOT Approval,</a:t>
            </a:r>
            <a:r>
              <a:rPr lang="en-US" sz="1400" b="0" i="0" baseline="0" dirty="0">
                <a:solidFill>
                  <a:srgbClr val="FF0000"/>
                </a:solidFill>
                <a:effectLst/>
                <a:latin typeface="Cambria" panose="02040503050406030204" pitchFamily="18" charset="0"/>
              </a:rPr>
              <a:t> </a:t>
            </a:r>
            <a:r>
              <a:rPr lang="en-US" sz="1400" b="0" i="0" dirty="0">
                <a:solidFill>
                  <a:srgbClr val="FF0000"/>
                </a:solidFill>
                <a:effectLst/>
                <a:latin typeface="Cambria" panose="02040503050406030204" pitchFamily="18" charset="0"/>
              </a:rPr>
              <a:t>4/13/2021 </a:t>
            </a:r>
            <a:endParaRPr lang="en-US" sz="1400" b="0" i="0" dirty="0">
              <a:effectLst/>
              <a:latin typeface="Cambria" panose="02040503050406030204" pitchFamily="18" charset="0"/>
            </a:endParaRPr>
          </a:p>
        </p:txBody>
      </p:sp>
      <p:pic>
        <p:nvPicPr>
          <p:cNvPr id="9" name="Picture 8">
            <a:extLst>
              <a:ext uri="{FF2B5EF4-FFF2-40B4-BE49-F238E27FC236}">
                <a16:creationId xmlns:a16="http://schemas.microsoft.com/office/drawing/2014/main" id="{BD1FAF15-BA76-CF48-9D82-3727B0D12530}"/>
              </a:ext>
            </a:extLst>
          </p:cNvPr>
          <p:cNvPicPr>
            <a:picLocks noChangeAspect="1"/>
          </p:cNvPicPr>
          <p:nvPr userDrawn="1"/>
        </p:nvPicPr>
        <p:blipFill>
          <a:blip r:embed="rId4"/>
          <a:stretch>
            <a:fillRect/>
          </a:stretch>
        </p:blipFill>
        <p:spPr>
          <a:xfrm>
            <a:off x="319267" y="6139565"/>
            <a:ext cx="692727" cy="671735"/>
          </a:xfrm>
          <a:prstGeom prst="rect">
            <a:avLst/>
          </a:prstGeom>
        </p:spPr>
      </p:pic>
    </p:spTree>
    <p:extLst>
      <p:ext uri="{BB962C8B-B14F-4D97-AF65-F5344CB8AC3E}">
        <p14:creationId xmlns:p14="http://schemas.microsoft.com/office/powerpoint/2010/main" val="2386074202"/>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A5C7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orient="horz" pos="144">
          <p15:clr>
            <a:srgbClr val="F26B43"/>
          </p15:clr>
        </p15:guide>
        <p15:guide id="3" pos="7536">
          <p15:clr>
            <a:srgbClr val="F26B43"/>
          </p15:clr>
        </p15:guide>
        <p15:guide id="4" orient="horz"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bog.edu/finance/performance-based-fundin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lbog.edu/documents_regulations/regulations/Reg_2_002_FINAL_2018_11_8.pdf"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731" y="4496904"/>
            <a:ext cx="6093656" cy="584775"/>
          </a:xfrm>
          <a:prstGeom prst="rect">
            <a:avLst/>
          </a:prstGeom>
          <a:solidFill>
            <a:schemeClr val="bg1"/>
          </a:solidFill>
        </p:spPr>
        <p:txBody>
          <a:bodyPr wrap="none" rtlCol="0">
            <a:spAutoFit/>
          </a:bodyPr>
          <a:lstStyle/>
          <a:p>
            <a:r>
              <a:rPr lang="en-US" sz="3200" i="1" dirty="0">
                <a:solidFill>
                  <a:srgbClr val="FF0000"/>
                </a:solidFill>
                <a:latin typeface="Cambria" panose="02040503050406030204" pitchFamily="18" charset="0"/>
              </a:rPr>
              <a:t>Pending BOT Approval, 4/13/2021</a:t>
            </a:r>
          </a:p>
        </p:txBody>
      </p:sp>
    </p:spTree>
    <p:extLst>
      <p:ext uri="{BB962C8B-B14F-4D97-AF65-F5344CB8AC3E}">
        <p14:creationId xmlns:p14="http://schemas.microsoft.com/office/powerpoint/2010/main" val="1730574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50B936-3B6F-4D1F-9B09-E8F5692F7917}"/>
              </a:ext>
            </a:extLst>
          </p:cNvPr>
          <p:cNvPicPr>
            <a:picLocks noChangeAspect="1"/>
          </p:cNvPicPr>
          <p:nvPr/>
        </p:nvPicPr>
        <p:blipFill>
          <a:blip r:embed="rId2"/>
          <a:stretch>
            <a:fillRect/>
          </a:stretch>
        </p:blipFill>
        <p:spPr>
          <a:xfrm>
            <a:off x="246529" y="1157870"/>
            <a:ext cx="10953166" cy="2157232"/>
          </a:xfrm>
          <a:prstGeom prst="rect">
            <a:avLst/>
          </a:prstGeom>
        </p:spPr>
      </p:pic>
      <p:pic>
        <p:nvPicPr>
          <p:cNvPr id="6" name="Picture 5">
            <a:extLst>
              <a:ext uri="{FF2B5EF4-FFF2-40B4-BE49-F238E27FC236}">
                <a16:creationId xmlns:a16="http://schemas.microsoft.com/office/drawing/2014/main" id="{466AFE6D-1864-4632-BF07-77954D0C37AC}"/>
              </a:ext>
            </a:extLst>
          </p:cNvPr>
          <p:cNvPicPr>
            <a:picLocks noChangeAspect="1"/>
          </p:cNvPicPr>
          <p:nvPr/>
        </p:nvPicPr>
        <p:blipFill>
          <a:blip r:embed="rId3"/>
          <a:stretch>
            <a:fillRect/>
          </a:stretch>
        </p:blipFill>
        <p:spPr>
          <a:xfrm>
            <a:off x="400169" y="3745643"/>
            <a:ext cx="10967078" cy="2129396"/>
          </a:xfrm>
          <a:prstGeom prst="rect">
            <a:avLst/>
          </a:prstGeom>
        </p:spPr>
      </p:pic>
      <p:sp>
        <p:nvSpPr>
          <p:cNvPr id="3" name="Slide Number Placeholder 2">
            <a:extLst>
              <a:ext uri="{FF2B5EF4-FFF2-40B4-BE49-F238E27FC236}">
                <a16:creationId xmlns:a16="http://schemas.microsoft.com/office/drawing/2014/main" id="{063D500F-A736-DE44-B6A8-C5BEBE1A7F5A}"/>
              </a:ext>
            </a:extLst>
          </p:cNvPr>
          <p:cNvSpPr>
            <a:spLocks noGrp="1"/>
          </p:cNvSpPr>
          <p:nvPr>
            <p:ph type="sldNum" sz="quarter" idx="4"/>
          </p:nvPr>
        </p:nvSpPr>
        <p:spPr/>
        <p:txBody>
          <a:bodyPr/>
          <a:lstStyle/>
          <a:p>
            <a:fld id="{28172311-C5F3-6245-A783-F733E7C9739D}" type="slidenum">
              <a:rPr lang="en-US" smtClean="0"/>
              <a:t>10</a:t>
            </a:fld>
            <a:endParaRPr lang="en-US"/>
          </a:p>
        </p:txBody>
      </p:sp>
      <p:sp>
        <p:nvSpPr>
          <p:cNvPr id="8" name="TextBox 7">
            <a:extLst>
              <a:ext uri="{FF2B5EF4-FFF2-40B4-BE49-F238E27FC236}">
                <a16:creationId xmlns:a16="http://schemas.microsoft.com/office/drawing/2014/main" id="{5855693E-3E69-4776-9F3A-CA5738D1228E}"/>
              </a:ext>
            </a:extLst>
          </p:cNvPr>
          <p:cNvSpPr txBox="1"/>
          <p:nvPr/>
        </p:nvSpPr>
        <p:spPr>
          <a:xfrm>
            <a:off x="10013330" y="793305"/>
            <a:ext cx="1353917" cy="738664"/>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5 pts = 50%</a:t>
            </a:r>
          </a:p>
          <a:p>
            <a:r>
              <a:rPr lang="en-US" sz="1400" b="1" dirty="0">
                <a:latin typeface="Cambria" panose="02040503050406030204" pitchFamily="18" charset="0"/>
                <a:ea typeface="Cambria" panose="02040503050406030204" pitchFamily="18" charset="0"/>
              </a:rPr>
              <a:t>4 pts = 45%</a:t>
            </a:r>
          </a:p>
          <a:p>
            <a:r>
              <a:rPr lang="en-US" sz="1400" b="1" dirty="0">
                <a:latin typeface="Cambria" panose="02040503050406030204" pitchFamily="18" charset="0"/>
                <a:ea typeface="Cambria" panose="02040503050406030204" pitchFamily="18" charset="0"/>
              </a:rPr>
              <a:t>3 pts = 40%</a:t>
            </a:r>
          </a:p>
        </p:txBody>
      </p:sp>
      <p:sp>
        <p:nvSpPr>
          <p:cNvPr id="9" name="TextBox 8">
            <a:extLst>
              <a:ext uri="{FF2B5EF4-FFF2-40B4-BE49-F238E27FC236}">
                <a16:creationId xmlns:a16="http://schemas.microsoft.com/office/drawing/2014/main" id="{47255028-3AF1-4FAD-A91B-6CFC348791A9}"/>
              </a:ext>
            </a:extLst>
          </p:cNvPr>
          <p:cNvSpPr txBox="1"/>
          <p:nvPr/>
        </p:nvSpPr>
        <p:spPr>
          <a:xfrm>
            <a:off x="10118996" y="3315102"/>
            <a:ext cx="1248251" cy="738664"/>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5 pts = 80%</a:t>
            </a:r>
          </a:p>
          <a:p>
            <a:r>
              <a:rPr lang="en-US" sz="1400" b="1" dirty="0">
                <a:latin typeface="Cambria" panose="02040503050406030204" pitchFamily="18" charset="0"/>
                <a:ea typeface="Cambria" panose="02040503050406030204" pitchFamily="18" charset="0"/>
              </a:rPr>
              <a:t>4 pts = 75%</a:t>
            </a:r>
          </a:p>
          <a:p>
            <a:r>
              <a:rPr lang="en-US" sz="1400" b="1" dirty="0">
                <a:latin typeface="Cambria" panose="02040503050406030204" pitchFamily="18" charset="0"/>
                <a:ea typeface="Cambria" panose="02040503050406030204" pitchFamily="18" charset="0"/>
              </a:rPr>
              <a:t>3 pts = 70%</a:t>
            </a:r>
          </a:p>
        </p:txBody>
      </p:sp>
      <p:sp>
        <p:nvSpPr>
          <p:cNvPr id="10" name="Title 1">
            <a:extLst>
              <a:ext uri="{FF2B5EF4-FFF2-40B4-BE49-F238E27FC236}">
                <a16:creationId xmlns:a16="http://schemas.microsoft.com/office/drawing/2014/main" id="{3187C7E8-6AC9-48E2-8569-3C1A68125EF7}"/>
              </a:ext>
            </a:extLst>
          </p:cNvPr>
          <p:cNvSpPr>
            <a:spLocks noGrp="1"/>
          </p:cNvSpPr>
          <p:nvPr>
            <p:ph type="title"/>
          </p:nvPr>
        </p:nvSpPr>
        <p:spPr>
          <a:xfrm>
            <a:off x="246529" y="176973"/>
            <a:ext cx="11716869" cy="677793"/>
          </a:xfrm>
        </p:spPr>
        <p:txBody>
          <a:bodyPr>
            <a:normAutofit fontScale="90000"/>
          </a:bodyPr>
          <a:lstStyle/>
          <a:p>
            <a:r>
              <a:rPr lang="en-US" dirty="0"/>
              <a:t>Performance-based Funding Metrics </a:t>
            </a:r>
            <a:r>
              <a:rPr lang="en-US" sz="2700" i="1" dirty="0"/>
              <a:t>(Pages 9-10)  </a:t>
            </a:r>
            <a:endParaRPr lang="en-US" i="1" dirty="0"/>
          </a:p>
        </p:txBody>
      </p:sp>
    </p:spTree>
    <p:extLst>
      <p:ext uri="{BB962C8B-B14F-4D97-AF65-F5344CB8AC3E}">
        <p14:creationId xmlns:p14="http://schemas.microsoft.com/office/powerpoint/2010/main" val="203625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3D500F-A736-DE44-B6A8-C5BEBE1A7F5A}"/>
              </a:ext>
            </a:extLst>
          </p:cNvPr>
          <p:cNvSpPr>
            <a:spLocks noGrp="1"/>
          </p:cNvSpPr>
          <p:nvPr>
            <p:ph type="sldNum" sz="quarter" idx="4"/>
          </p:nvPr>
        </p:nvSpPr>
        <p:spPr/>
        <p:txBody>
          <a:bodyPr/>
          <a:lstStyle/>
          <a:p>
            <a:fld id="{28172311-C5F3-6245-A783-F733E7C9739D}" type="slidenum">
              <a:rPr lang="en-US" smtClean="0"/>
              <a:t>11</a:t>
            </a:fld>
            <a:endParaRPr lang="en-US"/>
          </a:p>
        </p:txBody>
      </p:sp>
      <p:pic>
        <p:nvPicPr>
          <p:cNvPr id="4" name="Picture 3">
            <a:extLst>
              <a:ext uri="{FF2B5EF4-FFF2-40B4-BE49-F238E27FC236}">
                <a16:creationId xmlns:a16="http://schemas.microsoft.com/office/drawing/2014/main" id="{5DF9D3F0-5746-4E61-9A83-943F87B99712}"/>
              </a:ext>
            </a:extLst>
          </p:cNvPr>
          <p:cNvPicPr>
            <a:picLocks noChangeAspect="1"/>
          </p:cNvPicPr>
          <p:nvPr/>
        </p:nvPicPr>
        <p:blipFill>
          <a:blip r:embed="rId2"/>
          <a:stretch>
            <a:fillRect/>
          </a:stretch>
        </p:blipFill>
        <p:spPr>
          <a:xfrm>
            <a:off x="246529" y="1214655"/>
            <a:ext cx="10883152" cy="2277160"/>
          </a:xfrm>
          <a:prstGeom prst="rect">
            <a:avLst/>
          </a:prstGeom>
        </p:spPr>
      </p:pic>
      <p:sp>
        <p:nvSpPr>
          <p:cNvPr id="6" name="TextBox 5">
            <a:extLst>
              <a:ext uri="{FF2B5EF4-FFF2-40B4-BE49-F238E27FC236}">
                <a16:creationId xmlns:a16="http://schemas.microsoft.com/office/drawing/2014/main" id="{A02447E8-3D6E-42B7-82BF-AD8159417D60}"/>
              </a:ext>
            </a:extLst>
          </p:cNvPr>
          <p:cNvSpPr txBox="1"/>
          <p:nvPr/>
        </p:nvSpPr>
        <p:spPr>
          <a:xfrm>
            <a:off x="9775764" y="1205827"/>
            <a:ext cx="1353917"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74%</a:t>
            </a:r>
          </a:p>
          <a:p>
            <a:r>
              <a:rPr lang="en-US" sz="1400" b="1" dirty="0">
                <a:latin typeface="Cambria" panose="02040503050406030204" pitchFamily="18" charset="0"/>
                <a:ea typeface="Cambria" panose="02040503050406030204" pitchFamily="18" charset="0"/>
              </a:rPr>
              <a:t>9 pts = 73%</a:t>
            </a:r>
          </a:p>
        </p:txBody>
      </p:sp>
      <p:sp>
        <p:nvSpPr>
          <p:cNvPr id="8" name="Title 1">
            <a:extLst>
              <a:ext uri="{FF2B5EF4-FFF2-40B4-BE49-F238E27FC236}">
                <a16:creationId xmlns:a16="http://schemas.microsoft.com/office/drawing/2014/main" id="{AA9CCFC9-271A-45B7-A2CD-17BFD1BB44F0}"/>
              </a:ext>
            </a:extLst>
          </p:cNvPr>
          <p:cNvSpPr>
            <a:spLocks noGrp="1"/>
          </p:cNvSpPr>
          <p:nvPr>
            <p:ph type="title"/>
          </p:nvPr>
        </p:nvSpPr>
        <p:spPr>
          <a:xfrm>
            <a:off x="246529" y="236607"/>
            <a:ext cx="11716869" cy="677793"/>
          </a:xfrm>
        </p:spPr>
        <p:txBody>
          <a:bodyPr>
            <a:normAutofit fontScale="90000"/>
          </a:bodyPr>
          <a:lstStyle/>
          <a:p>
            <a:r>
              <a:rPr lang="en-US" dirty="0"/>
              <a:t>Performance-based Funding Metrics </a:t>
            </a:r>
            <a:r>
              <a:rPr lang="en-US" sz="2700" i="1" dirty="0"/>
              <a:t>(Pages 9-10)  </a:t>
            </a:r>
            <a:endParaRPr lang="en-US" i="1" dirty="0"/>
          </a:p>
        </p:txBody>
      </p:sp>
    </p:spTree>
    <p:extLst>
      <p:ext uri="{BB962C8B-B14F-4D97-AF65-F5344CB8AC3E}">
        <p14:creationId xmlns:p14="http://schemas.microsoft.com/office/powerpoint/2010/main" val="2039220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1CD9-0677-4557-BD0B-878125D356D0}"/>
              </a:ext>
            </a:extLst>
          </p:cNvPr>
          <p:cNvSpPr>
            <a:spLocks noGrp="1"/>
          </p:cNvSpPr>
          <p:nvPr>
            <p:ph type="title"/>
          </p:nvPr>
        </p:nvSpPr>
        <p:spPr/>
        <p:txBody>
          <a:bodyPr>
            <a:normAutofit fontScale="90000"/>
          </a:bodyPr>
          <a:lstStyle/>
          <a:p>
            <a:r>
              <a:rPr lang="en-US" dirty="0"/>
              <a:t>History of PBF </a:t>
            </a:r>
          </a:p>
        </p:txBody>
      </p:sp>
      <p:sp>
        <p:nvSpPr>
          <p:cNvPr id="3" name="Slide Number Placeholder 2">
            <a:extLst>
              <a:ext uri="{FF2B5EF4-FFF2-40B4-BE49-F238E27FC236}">
                <a16:creationId xmlns:a16="http://schemas.microsoft.com/office/drawing/2014/main" id="{F505FFEA-CEC6-4754-BDB3-EB5925F0F93D}"/>
              </a:ext>
            </a:extLst>
          </p:cNvPr>
          <p:cNvSpPr>
            <a:spLocks noGrp="1"/>
          </p:cNvSpPr>
          <p:nvPr>
            <p:ph type="sldNum" sz="quarter" idx="4"/>
          </p:nvPr>
        </p:nvSpPr>
        <p:spPr/>
        <p:txBody>
          <a:bodyPr/>
          <a:lstStyle/>
          <a:p>
            <a:fld id="{28172311-C5F3-6245-A783-F733E7C9739D}" type="slidenum">
              <a:rPr lang="en-US" smtClean="0"/>
              <a:pPr/>
              <a:t>12</a:t>
            </a:fld>
            <a:endParaRPr lang="en-US" dirty="0"/>
          </a:p>
        </p:txBody>
      </p:sp>
      <p:sp>
        <p:nvSpPr>
          <p:cNvPr id="5" name="Content Placeholder 2">
            <a:extLst>
              <a:ext uri="{FF2B5EF4-FFF2-40B4-BE49-F238E27FC236}">
                <a16:creationId xmlns:a16="http://schemas.microsoft.com/office/drawing/2014/main" id="{4708C657-6E3E-4746-9F0E-1D04D1E8513E}"/>
              </a:ext>
            </a:extLst>
          </p:cNvPr>
          <p:cNvSpPr txBox="1">
            <a:spLocks/>
          </p:cNvSpPr>
          <p:nvPr/>
        </p:nvSpPr>
        <p:spPr>
          <a:xfrm>
            <a:off x="228602" y="914400"/>
            <a:ext cx="4084184" cy="49153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A5C7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dirty="0"/>
              <a:t>2021 is Year 8 of the Performance-Based Funding Model.</a:t>
            </a:r>
          </a:p>
          <a:p>
            <a:pPr marL="457200" indent="-457200">
              <a:buFont typeface="Arial" panose="020B0604020202020204" pitchFamily="34" charset="0"/>
              <a:buChar char="•"/>
            </a:pPr>
            <a:r>
              <a:rPr lang="en-US" sz="2000" dirty="0"/>
              <a:t>10 metrics in the model selected from over 45 metrics reported in annual University Work Plans (now Accountability Plans).</a:t>
            </a:r>
          </a:p>
          <a:p>
            <a:pPr marL="457200" indent="-457200">
              <a:buFont typeface="Arial" panose="020B0604020202020204" pitchFamily="34" charset="0"/>
              <a:buChar char="•"/>
            </a:pPr>
            <a:r>
              <a:rPr lang="en-US" sz="2000" dirty="0"/>
              <a:t>To ensure universities are striving to excel and improve, there is a “financial incentive” in the model</a:t>
            </a:r>
          </a:p>
          <a:p>
            <a:pPr marL="457200" indent="-457200">
              <a:buFont typeface="Arial" panose="020B0604020202020204" pitchFamily="34" charset="0"/>
              <a:buChar char="•"/>
            </a:pPr>
            <a:r>
              <a:rPr lang="en-US" sz="2000" dirty="0"/>
              <a:t>Significant improvements in metric scores and overall scores for all institutions.</a:t>
            </a:r>
          </a:p>
          <a:p>
            <a:pPr marL="457200" indent="-457200">
              <a:buFont typeface="Arial" panose="020B0604020202020204" pitchFamily="34" charset="0"/>
              <a:buChar char="•"/>
            </a:pPr>
            <a:r>
              <a:rPr lang="en-US" sz="2000" dirty="0"/>
              <a:t>BOG PBF site:  </a:t>
            </a:r>
            <a:r>
              <a:rPr lang="en-US" sz="1600" dirty="0">
                <a:hlinkClick r:id="rId3"/>
              </a:rPr>
              <a:t>https://www.flbog.edu/finance/performance-based-funding/</a:t>
            </a:r>
            <a:r>
              <a:rPr lang="en-US" sz="1600" dirty="0"/>
              <a:t> </a:t>
            </a:r>
          </a:p>
          <a:p>
            <a:endParaRPr lang="en-US" sz="2000" dirty="0"/>
          </a:p>
        </p:txBody>
      </p:sp>
      <p:pic>
        <p:nvPicPr>
          <p:cNvPr id="6" name="Picture 5">
            <a:extLst>
              <a:ext uri="{FF2B5EF4-FFF2-40B4-BE49-F238E27FC236}">
                <a16:creationId xmlns:a16="http://schemas.microsoft.com/office/drawing/2014/main" id="{908E6B56-1B9C-42D6-94D8-6ADF91AD3AC0}"/>
              </a:ext>
            </a:extLst>
          </p:cNvPr>
          <p:cNvPicPr>
            <a:picLocks noChangeAspect="1"/>
          </p:cNvPicPr>
          <p:nvPr/>
        </p:nvPicPr>
        <p:blipFill>
          <a:blip r:embed="rId4"/>
          <a:stretch>
            <a:fillRect/>
          </a:stretch>
        </p:blipFill>
        <p:spPr>
          <a:xfrm>
            <a:off x="4312787" y="697893"/>
            <a:ext cx="7650612" cy="5131837"/>
          </a:xfrm>
          <a:prstGeom prst="rect">
            <a:avLst/>
          </a:prstGeom>
        </p:spPr>
      </p:pic>
    </p:spTree>
    <p:extLst>
      <p:ext uri="{BB962C8B-B14F-4D97-AF65-F5344CB8AC3E}">
        <p14:creationId xmlns:p14="http://schemas.microsoft.com/office/powerpoint/2010/main" val="331491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9001-7DD3-44AC-B7A3-A7095B2868C7}"/>
              </a:ext>
            </a:extLst>
          </p:cNvPr>
          <p:cNvSpPr>
            <a:spLocks noGrp="1"/>
          </p:cNvSpPr>
          <p:nvPr>
            <p:ph type="title"/>
          </p:nvPr>
        </p:nvSpPr>
        <p:spPr/>
        <p:txBody>
          <a:bodyPr>
            <a:normAutofit fontScale="90000"/>
          </a:bodyPr>
          <a:lstStyle/>
          <a:p>
            <a:r>
              <a:rPr lang="en-US" sz="3200" dirty="0"/>
              <a:t>USF PBF Performance Summary – 2021 </a:t>
            </a:r>
            <a:br>
              <a:rPr lang="en-US" sz="3200" dirty="0"/>
            </a:br>
            <a:r>
              <a:rPr lang="en-US" sz="2700" dirty="0"/>
              <a:t>(Met or exceeded goals for 3 of 9 metrics; No goal set for new metric 9a/9b)</a:t>
            </a:r>
          </a:p>
        </p:txBody>
      </p:sp>
      <p:sp>
        <p:nvSpPr>
          <p:cNvPr id="3" name="Slide Number Placeholder 2">
            <a:extLst>
              <a:ext uri="{FF2B5EF4-FFF2-40B4-BE49-F238E27FC236}">
                <a16:creationId xmlns:a16="http://schemas.microsoft.com/office/drawing/2014/main" id="{20F3924E-DBFD-49CE-AB70-60F8B1913006}"/>
              </a:ext>
            </a:extLst>
          </p:cNvPr>
          <p:cNvSpPr>
            <a:spLocks noGrp="1"/>
          </p:cNvSpPr>
          <p:nvPr>
            <p:ph type="sldNum" sz="quarter" idx="4"/>
          </p:nvPr>
        </p:nvSpPr>
        <p:spPr/>
        <p:txBody>
          <a:bodyPr/>
          <a:lstStyle/>
          <a:p>
            <a:fld id="{28172311-C5F3-6245-A783-F733E7C9739D}" type="slidenum">
              <a:rPr lang="en-US" smtClean="0"/>
              <a:pPr/>
              <a:t>13</a:t>
            </a:fld>
            <a:endParaRPr lang="en-US" dirty="0"/>
          </a:p>
        </p:txBody>
      </p:sp>
      <p:pic>
        <p:nvPicPr>
          <p:cNvPr id="5" name="Picture 4">
            <a:extLst>
              <a:ext uri="{FF2B5EF4-FFF2-40B4-BE49-F238E27FC236}">
                <a16:creationId xmlns:a16="http://schemas.microsoft.com/office/drawing/2014/main" id="{D92E0B22-814A-497E-BB89-19E1C4C285DA}"/>
              </a:ext>
            </a:extLst>
          </p:cNvPr>
          <p:cNvPicPr>
            <a:picLocks noChangeAspect="1"/>
          </p:cNvPicPr>
          <p:nvPr/>
        </p:nvPicPr>
        <p:blipFill>
          <a:blip r:embed="rId2"/>
          <a:stretch>
            <a:fillRect/>
          </a:stretch>
        </p:blipFill>
        <p:spPr>
          <a:xfrm>
            <a:off x="845453" y="1037152"/>
            <a:ext cx="10317261" cy="5132966"/>
          </a:xfrm>
          <a:prstGeom prst="rect">
            <a:avLst/>
          </a:prstGeom>
        </p:spPr>
      </p:pic>
    </p:spTree>
    <p:extLst>
      <p:ext uri="{BB962C8B-B14F-4D97-AF65-F5344CB8AC3E}">
        <p14:creationId xmlns:p14="http://schemas.microsoft.com/office/powerpoint/2010/main" val="3361488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6E2C33-09E0-41F7-8DE2-697369F554AC}"/>
              </a:ext>
            </a:extLst>
          </p:cNvPr>
          <p:cNvPicPr>
            <a:picLocks noChangeAspect="1"/>
          </p:cNvPicPr>
          <p:nvPr/>
        </p:nvPicPr>
        <p:blipFill>
          <a:blip r:embed="rId2"/>
          <a:stretch>
            <a:fillRect/>
          </a:stretch>
        </p:blipFill>
        <p:spPr>
          <a:xfrm>
            <a:off x="1097595" y="1147201"/>
            <a:ext cx="9996810" cy="5020230"/>
          </a:xfrm>
          <a:prstGeom prst="rect">
            <a:avLst/>
          </a:prstGeom>
        </p:spPr>
      </p:pic>
      <p:sp>
        <p:nvSpPr>
          <p:cNvPr id="2" name="Title 1">
            <a:extLst>
              <a:ext uri="{FF2B5EF4-FFF2-40B4-BE49-F238E27FC236}">
                <a16:creationId xmlns:a16="http://schemas.microsoft.com/office/drawing/2014/main" id="{6FE02E43-1000-0B42-B1CA-982BE8036F07}"/>
              </a:ext>
            </a:extLst>
          </p:cNvPr>
          <p:cNvSpPr>
            <a:spLocks noGrp="1"/>
          </p:cNvSpPr>
          <p:nvPr>
            <p:ph type="title"/>
          </p:nvPr>
        </p:nvSpPr>
        <p:spPr>
          <a:xfrm>
            <a:off x="173641" y="748217"/>
            <a:ext cx="11716869" cy="677793"/>
          </a:xfrm>
        </p:spPr>
        <p:txBody>
          <a:bodyPr>
            <a:normAutofit/>
          </a:bodyPr>
          <a:lstStyle/>
          <a:p>
            <a:r>
              <a:rPr lang="en-US" sz="1100" i="1" dirty="0"/>
              <a:t>Note: </a:t>
            </a:r>
            <a:r>
              <a:rPr lang="en-US" sz="1100" b="0" i="1" dirty="0"/>
              <a:t>Per Florida Statutes 1004.335, reporting for Preeminent metrics A, B and E through L will reflect USF (all campuses). Preeminent metrics C and D are for Tampa campus only.  Effective the 2023 Accountability Plan, </a:t>
            </a:r>
            <a:r>
              <a:rPr lang="en-US" sz="1100" b="0" i="1" u="sng" dirty="0"/>
              <a:t>all</a:t>
            </a:r>
            <a:r>
              <a:rPr lang="en-US" sz="1100" b="0" i="1" dirty="0"/>
              <a:t> Preeminent metrics will reflect USF (all campuses). </a:t>
            </a:r>
            <a:br>
              <a:rPr lang="en-US" sz="1100" dirty="0"/>
            </a:br>
            <a:endParaRPr lang="en-US" sz="1100" i="1" dirty="0"/>
          </a:p>
        </p:txBody>
      </p:sp>
      <p:sp>
        <p:nvSpPr>
          <p:cNvPr id="3" name="Slide Number Placeholder 2">
            <a:extLst>
              <a:ext uri="{FF2B5EF4-FFF2-40B4-BE49-F238E27FC236}">
                <a16:creationId xmlns:a16="http://schemas.microsoft.com/office/drawing/2014/main" id="{C9FD5CD0-0CAC-1D4F-8F6C-D27962BBF47F}"/>
              </a:ext>
            </a:extLst>
          </p:cNvPr>
          <p:cNvSpPr>
            <a:spLocks noGrp="1"/>
          </p:cNvSpPr>
          <p:nvPr>
            <p:ph type="sldNum" sz="quarter" idx="4"/>
          </p:nvPr>
        </p:nvSpPr>
        <p:spPr/>
        <p:txBody>
          <a:bodyPr/>
          <a:lstStyle/>
          <a:p>
            <a:fld id="{28172311-C5F3-6245-A783-F733E7C9739D}" type="slidenum">
              <a:rPr lang="en-US" smtClean="0"/>
              <a:t>14</a:t>
            </a:fld>
            <a:endParaRPr lang="en-US"/>
          </a:p>
        </p:txBody>
      </p:sp>
      <p:sp>
        <p:nvSpPr>
          <p:cNvPr id="9" name="TextBox 8">
            <a:extLst>
              <a:ext uri="{FF2B5EF4-FFF2-40B4-BE49-F238E27FC236}">
                <a16:creationId xmlns:a16="http://schemas.microsoft.com/office/drawing/2014/main" id="{04B68466-8635-4EBE-9058-DFA6B5414CF9}"/>
              </a:ext>
            </a:extLst>
          </p:cNvPr>
          <p:cNvSpPr txBox="1"/>
          <p:nvPr/>
        </p:nvSpPr>
        <p:spPr>
          <a:xfrm>
            <a:off x="9431556" y="1284845"/>
            <a:ext cx="1613647"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4.0 </a:t>
            </a:r>
          </a:p>
        </p:txBody>
      </p:sp>
      <p:sp>
        <p:nvSpPr>
          <p:cNvPr id="11" name="TextBox 10">
            <a:extLst>
              <a:ext uri="{FF2B5EF4-FFF2-40B4-BE49-F238E27FC236}">
                <a16:creationId xmlns:a16="http://schemas.microsoft.com/office/drawing/2014/main" id="{23B0FDBE-579C-40DF-858E-B96FA6AE5AB1}"/>
              </a:ext>
            </a:extLst>
          </p:cNvPr>
          <p:cNvSpPr txBox="1"/>
          <p:nvPr/>
        </p:nvSpPr>
        <p:spPr>
          <a:xfrm>
            <a:off x="9348998" y="3511544"/>
            <a:ext cx="1696205"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1200 </a:t>
            </a:r>
          </a:p>
        </p:txBody>
      </p:sp>
      <p:sp>
        <p:nvSpPr>
          <p:cNvPr id="12" name="Title 1">
            <a:extLst>
              <a:ext uri="{FF2B5EF4-FFF2-40B4-BE49-F238E27FC236}">
                <a16:creationId xmlns:a16="http://schemas.microsoft.com/office/drawing/2014/main" id="{06A0250A-2539-4904-8EC8-811A36C71B05}"/>
              </a:ext>
            </a:extLst>
          </p:cNvPr>
          <p:cNvSpPr txBox="1">
            <a:spLocks/>
          </p:cNvSpPr>
          <p:nvPr/>
        </p:nvSpPr>
        <p:spPr>
          <a:xfrm>
            <a:off x="173642" y="200005"/>
            <a:ext cx="11716869" cy="67779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a:t>Preeminent Research University Funding Metrics </a:t>
            </a:r>
            <a:r>
              <a:rPr lang="en-US" sz="2700" i="1"/>
              <a:t>(Pages 11-13) </a:t>
            </a:r>
            <a:endParaRPr lang="en-US" sz="2700" i="1" dirty="0"/>
          </a:p>
        </p:txBody>
      </p:sp>
    </p:spTree>
    <p:extLst>
      <p:ext uri="{BB962C8B-B14F-4D97-AF65-F5344CB8AC3E}">
        <p14:creationId xmlns:p14="http://schemas.microsoft.com/office/powerpoint/2010/main" val="222262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FD5CD0-0CAC-1D4F-8F6C-D27962BBF47F}"/>
              </a:ext>
            </a:extLst>
          </p:cNvPr>
          <p:cNvSpPr>
            <a:spLocks noGrp="1"/>
          </p:cNvSpPr>
          <p:nvPr>
            <p:ph type="sldNum" sz="quarter" idx="4"/>
          </p:nvPr>
        </p:nvSpPr>
        <p:spPr/>
        <p:txBody>
          <a:bodyPr/>
          <a:lstStyle/>
          <a:p>
            <a:fld id="{28172311-C5F3-6245-A783-F733E7C9739D}" type="slidenum">
              <a:rPr lang="en-US" smtClean="0"/>
              <a:t>15</a:t>
            </a:fld>
            <a:endParaRPr lang="en-US"/>
          </a:p>
        </p:txBody>
      </p:sp>
      <p:sp>
        <p:nvSpPr>
          <p:cNvPr id="9" name="TextBox 8">
            <a:extLst>
              <a:ext uri="{FF2B5EF4-FFF2-40B4-BE49-F238E27FC236}">
                <a16:creationId xmlns:a16="http://schemas.microsoft.com/office/drawing/2014/main" id="{93A702A4-B237-40C0-BA0B-F16386FE95EA}"/>
              </a:ext>
            </a:extLst>
          </p:cNvPr>
          <p:cNvSpPr txBox="1"/>
          <p:nvPr/>
        </p:nvSpPr>
        <p:spPr>
          <a:xfrm>
            <a:off x="9530610" y="1532045"/>
            <a:ext cx="1613647"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2 </a:t>
            </a:r>
          </a:p>
        </p:txBody>
      </p:sp>
      <p:sp>
        <p:nvSpPr>
          <p:cNvPr id="8" name="Title 1">
            <a:extLst>
              <a:ext uri="{FF2B5EF4-FFF2-40B4-BE49-F238E27FC236}">
                <a16:creationId xmlns:a16="http://schemas.microsoft.com/office/drawing/2014/main" id="{8A30DAFC-31EF-4495-ACF0-331F2068B136}"/>
              </a:ext>
            </a:extLst>
          </p:cNvPr>
          <p:cNvSpPr>
            <a:spLocks noGrp="1"/>
          </p:cNvSpPr>
          <p:nvPr>
            <p:ph type="title"/>
          </p:nvPr>
        </p:nvSpPr>
        <p:spPr>
          <a:xfrm>
            <a:off x="246529" y="236607"/>
            <a:ext cx="11716869" cy="677793"/>
          </a:xfrm>
        </p:spPr>
        <p:txBody>
          <a:bodyPr>
            <a:normAutofit fontScale="90000"/>
          </a:bodyPr>
          <a:lstStyle/>
          <a:p>
            <a:r>
              <a:rPr lang="en-US" dirty="0"/>
              <a:t>Preeminent Research University Funding Metrics </a:t>
            </a:r>
            <a:r>
              <a:rPr lang="en-US" sz="2700" i="1" dirty="0"/>
              <a:t>(Pages 11-13) </a:t>
            </a:r>
          </a:p>
        </p:txBody>
      </p:sp>
      <p:pic>
        <p:nvPicPr>
          <p:cNvPr id="2" name="Picture 1">
            <a:extLst>
              <a:ext uri="{FF2B5EF4-FFF2-40B4-BE49-F238E27FC236}">
                <a16:creationId xmlns:a16="http://schemas.microsoft.com/office/drawing/2014/main" id="{F3FEA64A-6FC1-4F2F-B08D-2197FC24DFBC}"/>
              </a:ext>
            </a:extLst>
          </p:cNvPr>
          <p:cNvPicPr>
            <a:picLocks noChangeAspect="1"/>
          </p:cNvPicPr>
          <p:nvPr/>
        </p:nvPicPr>
        <p:blipFill>
          <a:blip r:embed="rId2"/>
          <a:stretch>
            <a:fillRect/>
          </a:stretch>
        </p:blipFill>
        <p:spPr>
          <a:xfrm>
            <a:off x="407700" y="1782682"/>
            <a:ext cx="11343860" cy="2619726"/>
          </a:xfrm>
          <a:prstGeom prst="rect">
            <a:avLst/>
          </a:prstGeom>
        </p:spPr>
      </p:pic>
      <p:sp>
        <p:nvSpPr>
          <p:cNvPr id="12" name="Title 1">
            <a:extLst>
              <a:ext uri="{FF2B5EF4-FFF2-40B4-BE49-F238E27FC236}">
                <a16:creationId xmlns:a16="http://schemas.microsoft.com/office/drawing/2014/main" id="{EFA58D26-2CDA-470F-AF94-555FF0E4BC9A}"/>
              </a:ext>
            </a:extLst>
          </p:cNvPr>
          <p:cNvSpPr txBox="1">
            <a:spLocks/>
          </p:cNvSpPr>
          <p:nvPr/>
        </p:nvSpPr>
        <p:spPr>
          <a:xfrm>
            <a:off x="221195" y="1039891"/>
            <a:ext cx="11716869" cy="5664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sz="1100" i="1" dirty="0"/>
              <a:t>Note: </a:t>
            </a:r>
            <a:r>
              <a:rPr lang="en-US" sz="1100" b="0" i="1" dirty="0"/>
              <a:t>Per Florida Statutes 1004.335, reporting for Preeminent metrics A, B and E through L will reflect USF (all campuses). Preeminent metrics C and D are for Tampa campus only.  Effective the 2023 Accountability Plan, </a:t>
            </a:r>
            <a:r>
              <a:rPr lang="en-US" sz="1100" b="0" i="1" u="sng" dirty="0"/>
              <a:t>all</a:t>
            </a:r>
            <a:r>
              <a:rPr lang="en-US" sz="1100" b="0" i="1" dirty="0"/>
              <a:t> Preeminent metrics will reflect USF (all campuses). </a:t>
            </a:r>
            <a:br>
              <a:rPr lang="en-US" sz="1100" dirty="0"/>
            </a:br>
            <a:endParaRPr lang="en-US" sz="1100" i="1" dirty="0"/>
          </a:p>
        </p:txBody>
      </p:sp>
    </p:spTree>
    <p:extLst>
      <p:ext uri="{BB962C8B-B14F-4D97-AF65-F5344CB8AC3E}">
        <p14:creationId xmlns:p14="http://schemas.microsoft.com/office/powerpoint/2010/main" val="322278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C58A8-ACD7-4965-8E3F-18872297C9D7}"/>
              </a:ext>
            </a:extLst>
          </p:cNvPr>
          <p:cNvPicPr>
            <a:picLocks noChangeAspect="1"/>
          </p:cNvPicPr>
          <p:nvPr/>
        </p:nvPicPr>
        <p:blipFill>
          <a:blip r:embed="rId2"/>
          <a:stretch>
            <a:fillRect/>
          </a:stretch>
        </p:blipFill>
        <p:spPr>
          <a:xfrm>
            <a:off x="699472" y="1375537"/>
            <a:ext cx="10863802" cy="2581324"/>
          </a:xfrm>
          <a:prstGeom prst="rect">
            <a:avLst/>
          </a:prstGeom>
        </p:spPr>
      </p:pic>
      <p:sp>
        <p:nvSpPr>
          <p:cNvPr id="6" name="TextBox 5">
            <a:extLst>
              <a:ext uri="{FF2B5EF4-FFF2-40B4-BE49-F238E27FC236}">
                <a16:creationId xmlns:a16="http://schemas.microsoft.com/office/drawing/2014/main" id="{4277DB3C-B122-4F4D-9306-BD8103E5C853}"/>
              </a:ext>
            </a:extLst>
          </p:cNvPr>
          <p:cNvSpPr txBox="1"/>
          <p:nvPr/>
        </p:nvSpPr>
        <p:spPr>
          <a:xfrm>
            <a:off x="9712141" y="702863"/>
            <a:ext cx="21471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rgbClr val="F9A23A"/>
                </a:solidFill>
                <a:effectLst/>
                <a:latin typeface="+mn-lt"/>
                <a:ea typeface="+mn-ea"/>
                <a:cs typeface="+mn-cs"/>
              </a:rPr>
              <a:t>*USF-TAMPA ONLY* </a:t>
            </a:r>
          </a:p>
        </p:txBody>
      </p:sp>
      <p:sp>
        <p:nvSpPr>
          <p:cNvPr id="3" name="Slide Number Placeholder 2">
            <a:extLst>
              <a:ext uri="{FF2B5EF4-FFF2-40B4-BE49-F238E27FC236}">
                <a16:creationId xmlns:a16="http://schemas.microsoft.com/office/drawing/2014/main" id="{C9FD5CD0-0CAC-1D4F-8F6C-D27962BBF47F}"/>
              </a:ext>
            </a:extLst>
          </p:cNvPr>
          <p:cNvSpPr>
            <a:spLocks noGrp="1"/>
          </p:cNvSpPr>
          <p:nvPr>
            <p:ph type="sldNum" sz="quarter" idx="4"/>
          </p:nvPr>
        </p:nvSpPr>
        <p:spPr/>
        <p:txBody>
          <a:bodyPr/>
          <a:lstStyle/>
          <a:p>
            <a:fld id="{28172311-C5F3-6245-A783-F733E7C9739D}" type="slidenum">
              <a:rPr lang="en-US" smtClean="0"/>
              <a:t>16</a:t>
            </a:fld>
            <a:endParaRPr lang="en-US"/>
          </a:p>
        </p:txBody>
      </p:sp>
      <p:sp>
        <p:nvSpPr>
          <p:cNvPr id="11" name="TextBox 10">
            <a:extLst>
              <a:ext uri="{FF2B5EF4-FFF2-40B4-BE49-F238E27FC236}">
                <a16:creationId xmlns:a16="http://schemas.microsoft.com/office/drawing/2014/main" id="{286AB29B-2D76-4DF8-ADA8-E2A0D963039C}"/>
              </a:ext>
            </a:extLst>
          </p:cNvPr>
          <p:cNvSpPr txBox="1"/>
          <p:nvPr/>
        </p:nvSpPr>
        <p:spPr>
          <a:xfrm>
            <a:off x="9745960" y="1517757"/>
            <a:ext cx="1817314"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90% </a:t>
            </a:r>
          </a:p>
        </p:txBody>
      </p:sp>
      <p:sp>
        <p:nvSpPr>
          <p:cNvPr id="12" name="Title 1">
            <a:extLst>
              <a:ext uri="{FF2B5EF4-FFF2-40B4-BE49-F238E27FC236}">
                <a16:creationId xmlns:a16="http://schemas.microsoft.com/office/drawing/2014/main" id="{8BC4970F-5216-45DF-9B48-8E06F6F70595}"/>
              </a:ext>
            </a:extLst>
          </p:cNvPr>
          <p:cNvSpPr>
            <a:spLocks noGrp="1"/>
          </p:cNvSpPr>
          <p:nvPr>
            <p:ph type="title"/>
          </p:nvPr>
        </p:nvSpPr>
        <p:spPr>
          <a:xfrm>
            <a:off x="246529" y="236607"/>
            <a:ext cx="11716869" cy="677793"/>
          </a:xfrm>
        </p:spPr>
        <p:txBody>
          <a:bodyPr>
            <a:normAutofit fontScale="90000"/>
          </a:bodyPr>
          <a:lstStyle/>
          <a:p>
            <a:r>
              <a:rPr lang="en-US" dirty="0"/>
              <a:t>Preeminent Research University Funding Metrics </a:t>
            </a:r>
            <a:r>
              <a:rPr lang="en-US" sz="2700" i="1" dirty="0"/>
              <a:t>(Pages 11-13) </a:t>
            </a:r>
          </a:p>
        </p:txBody>
      </p:sp>
      <p:sp>
        <p:nvSpPr>
          <p:cNvPr id="10" name="Title 1">
            <a:extLst>
              <a:ext uri="{FF2B5EF4-FFF2-40B4-BE49-F238E27FC236}">
                <a16:creationId xmlns:a16="http://schemas.microsoft.com/office/drawing/2014/main" id="{227DBC69-96EF-45EA-AAE4-A02EFB00B391}"/>
              </a:ext>
            </a:extLst>
          </p:cNvPr>
          <p:cNvSpPr txBox="1">
            <a:spLocks/>
          </p:cNvSpPr>
          <p:nvPr/>
        </p:nvSpPr>
        <p:spPr>
          <a:xfrm>
            <a:off x="280427" y="1047646"/>
            <a:ext cx="11716869" cy="6449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sz="1100" i="1" dirty="0"/>
              <a:t>Note: </a:t>
            </a:r>
            <a:r>
              <a:rPr lang="en-US" sz="1100" b="0" i="1" dirty="0"/>
              <a:t>Per Florida Statutes 1004.335, reporting for Preeminent metrics A, B and E through L will reflect USF (all campuses). Preeminent metrics C and D are for Tampa campus only.  Effective the 2023 Accountability Plan, </a:t>
            </a:r>
            <a:r>
              <a:rPr lang="en-US" sz="1100" b="0" i="1" u="sng" dirty="0"/>
              <a:t>all</a:t>
            </a:r>
            <a:r>
              <a:rPr lang="en-US" sz="1100" b="0" i="1" dirty="0"/>
              <a:t> Preeminent metrics will reflect USF (all campuses). </a:t>
            </a:r>
            <a:br>
              <a:rPr lang="en-US" sz="3200" dirty="0"/>
            </a:br>
            <a:endParaRPr lang="en-US" sz="1800" i="1" dirty="0"/>
          </a:p>
        </p:txBody>
      </p:sp>
      <p:pic>
        <p:nvPicPr>
          <p:cNvPr id="7" name="Picture 6">
            <a:extLst>
              <a:ext uri="{FF2B5EF4-FFF2-40B4-BE49-F238E27FC236}">
                <a16:creationId xmlns:a16="http://schemas.microsoft.com/office/drawing/2014/main" id="{5ABD4F0C-1F98-4007-9F63-EBE303EEA353}"/>
              </a:ext>
            </a:extLst>
          </p:cNvPr>
          <p:cNvPicPr>
            <a:picLocks noChangeAspect="1"/>
          </p:cNvPicPr>
          <p:nvPr/>
        </p:nvPicPr>
        <p:blipFill>
          <a:blip r:embed="rId3"/>
          <a:stretch>
            <a:fillRect/>
          </a:stretch>
        </p:blipFill>
        <p:spPr>
          <a:xfrm>
            <a:off x="882192" y="3830668"/>
            <a:ext cx="10244896" cy="2390476"/>
          </a:xfrm>
          <a:prstGeom prst="rect">
            <a:avLst/>
          </a:prstGeom>
        </p:spPr>
      </p:pic>
      <p:sp>
        <p:nvSpPr>
          <p:cNvPr id="13" name="TextBox 12">
            <a:extLst>
              <a:ext uri="{FF2B5EF4-FFF2-40B4-BE49-F238E27FC236}">
                <a16:creationId xmlns:a16="http://schemas.microsoft.com/office/drawing/2014/main" id="{5BBABBBB-DA8D-4EB7-AD4B-BB7640432A54}"/>
              </a:ext>
            </a:extLst>
          </p:cNvPr>
          <p:cNvSpPr txBox="1"/>
          <p:nvPr/>
        </p:nvSpPr>
        <p:spPr>
          <a:xfrm>
            <a:off x="9663402" y="3802972"/>
            <a:ext cx="1899872"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60% </a:t>
            </a:r>
          </a:p>
        </p:txBody>
      </p:sp>
    </p:spTree>
    <p:extLst>
      <p:ext uri="{BB962C8B-B14F-4D97-AF65-F5344CB8AC3E}">
        <p14:creationId xmlns:p14="http://schemas.microsoft.com/office/powerpoint/2010/main" val="1930444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C13F6-850E-42A8-9503-8BF31021E299}"/>
              </a:ext>
            </a:extLst>
          </p:cNvPr>
          <p:cNvPicPr>
            <a:picLocks noChangeAspect="1"/>
          </p:cNvPicPr>
          <p:nvPr/>
        </p:nvPicPr>
        <p:blipFill>
          <a:blip r:embed="rId2"/>
          <a:stretch>
            <a:fillRect/>
          </a:stretch>
        </p:blipFill>
        <p:spPr>
          <a:xfrm>
            <a:off x="448784" y="1333895"/>
            <a:ext cx="10992403" cy="4671842"/>
          </a:xfrm>
          <a:prstGeom prst="rect">
            <a:avLst/>
          </a:prstGeom>
        </p:spPr>
      </p:pic>
      <p:sp>
        <p:nvSpPr>
          <p:cNvPr id="3" name="Slide Number Placeholder 2">
            <a:extLst>
              <a:ext uri="{FF2B5EF4-FFF2-40B4-BE49-F238E27FC236}">
                <a16:creationId xmlns:a16="http://schemas.microsoft.com/office/drawing/2014/main" id="{C9FD5CD0-0CAC-1D4F-8F6C-D27962BBF47F}"/>
              </a:ext>
            </a:extLst>
          </p:cNvPr>
          <p:cNvSpPr>
            <a:spLocks noGrp="1"/>
          </p:cNvSpPr>
          <p:nvPr>
            <p:ph type="sldNum" sz="quarter" idx="4"/>
          </p:nvPr>
        </p:nvSpPr>
        <p:spPr/>
        <p:txBody>
          <a:bodyPr/>
          <a:lstStyle/>
          <a:p>
            <a:fld id="{28172311-C5F3-6245-A783-F733E7C9739D}" type="slidenum">
              <a:rPr lang="en-US" smtClean="0"/>
              <a:t>17</a:t>
            </a:fld>
            <a:endParaRPr lang="en-US"/>
          </a:p>
        </p:txBody>
      </p:sp>
      <p:sp>
        <p:nvSpPr>
          <p:cNvPr id="8" name="TextBox 7">
            <a:extLst>
              <a:ext uri="{FF2B5EF4-FFF2-40B4-BE49-F238E27FC236}">
                <a16:creationId xmlns:a16="http://schemas.microsoft.com/office/drawing/2014/main" id="{669C6285-832D-4859-B97C-4629C661BB2A}"/>
              </a:ext>
            </a:extLst>
          </p:cNvPr>
          <p:cNvSpPr txBox="1"/>
          <p:nvPr/>
        </p:nvSpPr>
        <p:spPr>
          <a:xfrm>
            <a:off x="9623873" y="1478731"/>
            <a:ext cx="1817314"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6</a:t>
            </a:r>
          </a:p>
        </p:txBody>
      </p:sp>
      <p:sp>
        <p:nvSpPr>
          <p:cNvPr id="10" name="TextBox 9">
            <a:extLst>
              <a:ext uri="{FF2B5EF4-FFF2-40B4-BE49-F238E27FC236}">
                <a16:creationId xmlns:a16="http://schemas.microsoft.com/office/drawing/2014/main" id="{21BFF68E-4AA8-43E3-8B30-5668D54371F5}"/>
              </a:ext>
            </a:extLst>
          </p:cNvPr>
          <p:cNvSpPr txBox="1"/>
          <p:nvPr/>
        </p:nvSpPr>
        <p:spPr>
          <a:xfrm>
            <a:off x="9442058" y="3791509"/>
            <a:ext cx="1999129"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$200M</a:t>
            </a:r>
          </a:p>
        </p:txBody>
      </p:sp>
      <p:sp>
        <p:nvSpPr>
          <p:cNvPr id="11" name="Title 1">
            <a:extLst>
              <a:ext uri="{FF2B5EF4-FFF2-40B4-BE49-F238E27FC236}">
                <a16:creationId xmlns:a16="http://schemas.microsoft.com/office/drawing/2014/main" id="{702FEB24-84E5-4381-952E-71A1D9ED86BB}"/>
              </a:ext>
            </a:extLst>
          </p:cNvPr>
          <p:cNvSpPr>
            <a:spLocks noGrp="1"/>
          </p:cNvSpPr>
          <p:nvPr>
            <p:ph type="title"/>
          </p:nvPr>
        </p:nvSpPr>
        <p:spPr>
          <a:xfrm>
            <a:off x="246529" y="236607"/>
            <a:ext cx="11716869" cy="677793"/>
          </a:xfrm>
        </p:spPr>
        <p:txBody>
          <a:bodyPr>
            <a:normAutofit fontScale="90000"/>
          </a:bodyPr>
          <a:lstStyle/>
          <a:p>
            <a:r>
              <a:rPr lang="en-US" dirty="0"/>
              <a:t>Preeminent Research University Funding Metrics </a:t>
            </a:r>
            <a:r>
              <a:rPr lang="en-US" sz="2700" i="1" dirty="0"/>
              <a:t>(Pages 11-13) </a:t>
            </a:r>
          </a:p>
        </p:txBody>
      </p:sp>
      <p:sp>
        <p:nvSpPr>
          <p:cNvPr id="9" name="Title 1">
            <a:extLst>
              <a:ext uri="{FF2B5EF4-FFF2-40B4-BE49-F238E27FC236}">
                <a16:creationId xmlns:a16="http://schemas.microsoft.com/office/drawing/2014/main" id="{AB67BD77-A52D-42A3-B843-F83FDAE8C86D}"/>
              </a:ext>
            </a:extLst>
          </p:cNvPr>
          <p:cNvSpPr txBox="1">
            <a:spLocks/>
          </p:cNvSpPr>
          <p:nvPr/>
        </p:nvSpPr>
        <p:spPr>
          <a:xfrm>
            <a:off x="280427" y="1047645"/>
            <a:ext cx="11716869" cy="546377"/>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sz="1600" i="1" dirty="0"/>
              <a:t>Note: </a:t>
            </a:r>
            <a:r>
              <a:rPr lang="en-US" sz="1600" b="0" i="1" dirty="0"/>
              <a:t>Per Florida Statutes 1004.335, reporting for Preeminent metrics A, B and E through L will reflect USF (all campuses). Preeminent metrics C and D are for Tampa campus only.  Effective the 2023 Accountability Plan, </a:t>
            </a:r>
            <a:r>
              <a:rPr lang="en-US" sz="1600" b="0" i="1" u="sng" dirty="0"/>
              <a:t>all</a:t>
            </a:r>
            <a:r>
              <a:rPr lang="en-US" sz="1600" b="0" i="1" dirty="0"/>
              <a:t> Preeminent metrics will reflect USF (all campuses). </a:t>
            </a:r>
            <a:br>
              <a:rPr lang="en-US" dirty="0"/>
            </a:br>
            <a:endParaRPr lang="en-US" sz="2700" i="1" dirty="0"/>
          </a:p>
        </p:txBody>
      </p:sp>
      <p:pic>
        <p:nvPicPr>
          <p:cNvPr id="5" name="Picture 4">
            <a:extLst>
              <a:ext uri="{FF2B5EF4-FFF2-40B4-BE49-F238E27FC236}">
                <a16:creationId xmlns:a16="http://schemas.microsoft.com/office/drawing/2014/main" id="{0931B2B1-4D46-466D-8C71-98049E436292}"/>
              </a:ext>
            </a:extLst>
          </p:cNvPr>
          <p:cNvPicPr>
            <a:picLocks noChangeAspect="1"/>
          </p:cNvPicPr>
          <p:nvPr/>
        </p:nvPicPr>
        <p:blipFill rotWithShape="1">
          <a:blip r:embed="rId3"/>
          <a:srcRect t="11692"/>
          <a:stretch/>
        </p:blipFill>
        <p:spPr>
          <a:xfrm>
            <a:off x="546444" y="5763913"/>
            <a:ext cx="9531835" cy="483647"/>
          </a:xfrm>
          <a:prstGeom prst="rect">
            <a:avLst/>
          </a:prstGeom>
        </p:spPr>
      </p:pic>
    </p:spTree>
    <p:extLst>
      <p:ext uri="{BB962C8B-B14F-4D97-AF65-F5344CB8AC3E}">
        <p14:creationId xmlns:p14="http://schemas.microsoft.com/office/powerpoint/2010/main" val="3316270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FD5CD0-0CAC-1D4F-8F6C-D27962BBF47F}"/>
              </a:ext>
            </a:extLst>
          </p:cNvPr>
          <p:cNvSpPr>
            <a:spLocks noGrp="1"/>
          </p:cNvSpPr>
          <p:nvPr>
            <p:ph type="sldNum" sz="quarter" idx="4"/>
          </p:nvPr>
        </p:nvSpPr>
        <p:spPr/>
        <p:txBody>
          <a:bodyPr/>
          <a:lstStyle/>
          <a:p>
            <a:fld id="{28172311-C5F3-6245-A783-F733E7C9739D}" type="slidenum">
              <a:rPr lang="en-US" smtClean="0"/>
              <a:t>18</a:t>
            </a:fld>
            <a:endParaRPr lang="en-US"/>
          </a:p>
        </p:txBody>
      </p:sp>
      <p:sp>
        <p:nvSpPr>
          <p:cNvPr id="11" name="Title 1">
            <a:extLst>
              <a:ext uri="{FF2B5EF4-FFF2-40B4-BE49-F238E27FC236}">
                <a16:creationId xmlns:a16="http://schemas.microsoft.com/office/drawing/2014/main" id="{D620801A-0130-4DE1-B79C-5DB06720123D}"/>
              </a:ext>
            </a:extLst>
          </p:cNvPr>
          <p:cNvSpPr>
            <a:spLocks noGrp="1"/>
          </p:cNvSpPr>
          <p:nvPr>
            <p:ph type="title"/>
          </p:nvPr>
        </p:nvSpPr>
        <p:spPr>
          <a:xfrm>
            <a:off x="246529" y="236607"/>
            <a:ext cx="11716869" cy="677793"/>
          </a:xfrm>
        </p:spPr>
        <p:txBody>
          <a:bodyPr>
            <a:normAutofit fontScale="90000"/>
          </a:bodyPr>
          <a:lstStyle/>
          <a:p>
            <a:r>
              <a:rPr lang="en-US" dirty="0"/>
              <a:t>Preeminent Research University Funding Metrics </a:t>
            </a:r>
            <a:r>
              <a:rPr lang="en-US" sz="2700" i="1" dirty="0"/>
              <a:t>(Pages 11-13) </a:t>
            </a:r>
          </a:p>
        </p:txBody>
      </p:sp>
      <p:sp>
        <p:nvSpPr>
          <p:cNvPr id="10" name="Title 1">
            <a:extLst>
              <a:ext uri="{FF2B5EF4-FFF2-40B4-BE49-F238E27FC236}">
                <a16:creationId xmlns:a16="http://schemas.microsoft.com/office/drawing/2014/main" id="{EBB85D22-DE5B-43CF-90A0-5CEFF6C8CA5C}"/>
              </a:ext>
            </a:extLst>
          </p:cNvPr>
          <p:cNvSpPr txBox="1">
            <a:spLocks/>
          </p:cNvSpPr>
          <p:nvPr/>
        </p:nvSpPr>
        <p:spPr>
          <a:xfrm>
            <a:off x="280427" y="1027090"/>
            <a:ext cx="11716869" cy="546377"/>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sz="1600" i="1" dirty="0"/>
              <a:t>Note: </a:t>
            </a:r>
            <a:r>
              <a:rPr lang="en-US" sz="1600" b="0" i="1" dirty="0"/>
              <a:t>Per Florida Statutes 1004.335, reporting for Preeminent metrics A, B and E through L will reflect USF (all campuses). Preeminent metrics C and D are for Tampa campus only.  Effective the 2023 Accountability Plan, </a:t>
            </a:r>
            <a:r>
              <a:rPr lang="en-US" sz="1600" b="0" i="1" u="sng" dirty="0"/>
              <a:t>all</a:t>
            </a:r>
            <a:r>
              <a:rPr lang="en-US" sz="1600" b="0" i="1" dirty="0"/>
              <a:t> Preeminent metrics will reflect USF (all campuses). </a:t>
            </a:r>
            <a:br>
              <a:rPr lang="en-US" dirty="0"/>
            </a:br>
            <a:endParaRPr lang="en-US" sz="2700" i="1" dirty="0"/>
          </a:p>
        </p:txBody>
      </p:sp>
      <p:pic>
        <p:nvPicPr>
          <p:cNvPr id="6" name="Picture 5">
            <a:extLst>
              <a:ext uri="{FF2B5EF4-FFF2-40B4-BE49-F238E27FC236}">
                <a16:creationId xmlns:a16="http://schemas.microsoft.com/office/drawing/2014/main" id="{F9FF9664-3AEC-4C81-8D8D-4444F9556AE4}"/>
              </a:ext>
            </a:extLst>
          </p:cNvPr>
          <p:cNvPicPr>
            <a:picLocks noChangeAspect="1"/>
          </p:cNvPicPr>
          <p:nvPr/>
        </p:nvPicPr>
        <p:blipFill>
          <a:blip r:embed="rId3"/>
          <a:stretch>
            <a:fillRect/>
          </a:stretch>
        </p:blipFill>
        <p:spPr>
          <a:xfrm>
            <a:off x="123567" y="1347242"/>
            <a:ext cx="10979488" cy="2443642"/>
          </a:xfrm>
          <a:prstGeom prst="rect">
            <a:avLst/>
          </a:prstGeom>
        </p:spPr>
      </p:pic>
      <p:pic>
        <p:nvPicPr>
          <p:cNvPr id="7" name="Picture 6">
            <a:extLst>
              <a:ext uri="{FF2B5EF4-FFF2-40B4-BE49-F238E27FC236}">
                <a16:creationId xmlns:a16="http://schemas.microsoft.com/office/drawing/2014/main" id="{839E5B74-6BC8-44B7-A7B6-057BE8E47FD0}"/>
              </a:ext>
            </a:extLst>
          </p:cNvPr>
          <p:cNvPicPr>
            <a:picLocks noChangeAspect="1"/>
          </p:cNvPicPr>
          <p:nvPr/>
        </p:nvPicPr>
        <p:blipFill>
          <a:blip r:embed="rId4"/>
          <a:stretch>
            <a:fillRect/>
          </a:stretch>
        </p:blipFill>
        <p:spPr>
          <a:xfrm>
            <a:off x="123567" y="3991474"/>
            <a:ext cx="10893766" cy="2341152"/>
          </a:xfrm>
          <a:prstGeom prst="rect">
            <a:avLst/>
          </a:prstGeom>
        </p:spPr>
      </p:pic>
      <p:sp>
        <p:nvSpPr>
          <p:cNvPr id="8" name="TextBox 7">
            <a:extLst>
              <a:ext uri="{FF2B5EF4-FFF2-40B4-BE49-F238E27FC236}">
                <a16:creationId xmlns:a16="http://schemas.microsoft.com/office/drawing/2014/main" id="{4882FD2C-F3DC-42C9-A325-D733B81063D9}"/>
              </a:ext>
            </a:extLst>
          </p:cNvPr>
          <p:cNvSpPr txBox="1"/>
          <p:nvPr/>
        </p:nvSpPr>
        <p:spPr>
          <a:xfrm>
            <a:off x="9379847" y="1404248"/>
            <a:ext cx="1963270"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$150M</a:t>
            </a:r>
          </a:p>
        </p:txBody>
      </p:sp>
      <p:sp>
        <p:nvSpPr>
          <p:cNvPr id="9" name="TextBox 8">
            <a:extLst>
              <a:ext uri="{FF2B5EF4-FFF2-40B4-BE49-F238E27FC236}">
                <a16:creationId xmlns:a16="http://schemas.microsoft.com/office/drawing/2014/main" id="{56C01413-0F8C-47E3-B185-14191E4061B6}"/>
              </a:ext>
            </a:extLst>
          </p:cNvPr>
          <p:cNvSpPr txBox="1"/>
          <p:nvPr/>
        </p:nvSpPr>
        <p:spPr>
          <a:xfrm>
            <a:off x="9950548" y="4111036"/>
            <a:ext cx="1335741"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5</a:t>
            </a:r>
          </a:p>
        </p:txBody>
      </p:sp>
      <p:pic>
        <p:nvPicPr>
          <p:cNvPr id="13" name="Picture 12">
            <a:extLst>
              <a:ext uri="{FF2B5EF4-FFF2-40B4-BE49-F238E27FC236}">
                <a16:creationId xmlns:a16="http://schemas.microsoft.com/office/drawing/2014/main" id="{7CBF9232-38A2-422E-B325-C661F6BE0FBD}"/>
              </a:ext>
            </a:extLst>
          </p:cNvPr>
          <p:cNvPicPr>
            <a:picLocks noChangeAspect="1"/>
          </p:cNvPicPr>
          <p:nvPr/>
        </p:nvPicPr>
        <p:blipFill rotWithShape="1">
          <a:blip r:embed="rId5"/>
          <a:srcRect t="11692"/>
          <a:stretch/>
        </p:blipFill>
        <p:spPr>
          <a:xfrm>
            <a:off x="280427" y="3536985"/>
            <a:ext cx="9531835" cy="483647"/>
          </a:xfrm>
          <a:prstGeom prst="rect">
            <a:avLst/>
          </a:prstGeom>
        </p:spPr>
      </p:pic>
    </p:spTree>
    <p:extLst>
      <p:ext uri="{BB962C8B-B14F-4D97-AF65-F5344CB8AC3E}">
        <p14:creationId xmlns:p14="http://schemas.microsoft.com/office/powerpoint/2010/main" val="822073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F9E72-CA54-4054-A03B-BBA72B20F3A6}"/>
              </a:ext>
            </a:extLst>
          </p:cNvPr>
          <p:cNvPicPr>
            <a:picLocks noChangeAspect="1"/>
          </p:cNvPicPr>
          <p:nvPr/>
        </p:nvPicPr>
        <p:blipFill>
          <a:blip r:embed="rId2"/>
          <a:stretch>
            <a:fillRect/>
          </a:stretch>
        </p:blipFill>
        <p:spPr>
          <a:xfrm>
            <a:off x="0" y="1471629"/>
            <a:ext cx="11833654" cy="4706567"/>
          </a:xfrm>
          <a:prstGeom prst="rect">
            <a:avLst/>
          </a:prstGeom>
        </p:spPr>
      </p:pic>
      <p:sp>
        <p:nvSpPr>
          <p:cNvPr id="3" name="Slide Number Placeholder 2">
            <a:extLst>
              <a:ext uri="{FF2B5EF4-FFF2-40B4-BE49-F238E27FC236}">
                <a16:creationId xmlns:a16="http://schemas.microsoft.com/office/drawing/2014/main" id="{C9FD5CD0-0CAC-1D4F-8F6C-D27962BBF47F}"/>
              </a:ext>
            </a:extLst>
          </p:cNvPr>
          <p:cNvSpPr>
            <a:spLocks noGrp="1"/>
          </p:cNvSpPr>
          <p:nvPr>
            <p:ph type="sldNum" sz="quarter" idx="4"/>
          </p:nvPr>
        </p:nvSpPr>
        <p:spPr/>
        <p:txBody>
          <a:bodyPr/>
          <a:lstStyle/>
          <a:p>
            <a:fld id="{28172311-C5F3-6245-A783-F733E7C9739D}" type="slidenum">
              <a:rPr lang="en-US" smtClean="0"/>
              <a:t>19</a:t>
            </a:fld>
            <a:endParaRPr lang="en-US"/>
          </a:p>
        </p:txBody>
      </p:sp>
      <p:sp>
        <p:nvSpPr>
          <p:cNvPr id="8" name="TextBox 7">
            <a:extLst>
              <a:ext uri="{FF2B5EF4-FFF2-40B4-BE49-F238E27FC236}">
                <a16:creationId xmlns:a16="http://schemas.microsoft.com/office/drawing/2014/main" id="{7A1ABDCA-0CE7-4796-9C8C-0FB210949D69}"/>
              </a:ext>
            </a:extLst>
          </p:cNvPr>
          <p:cNvSpPr txBox="1"/>
          <p:nvPr/>
        </p:nvSpPr>
        <p:spPr>
          <a:xfrm>
            <a:off x="9630615" y="1702096"/>
            <a:ext cx="1817314"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100</a:t>
            </a:r>
          </a:p>
        </p:txBody>
      </p:sp>
      <p:sp>
        <p:nvSpPr>
          <p:cNvPr id="9" name="TextBox 8">
            <a:extLst>
              <a:ext uri="{FF2B5EF4-FFF2-40B4-BE49-F238E27FC236}">
                <a16:creationId xmlns:a16="http://schemas.microsoft.com/office/drawing/2014/main" id="{2698CF22-12EA-4EA4-BF61-E137D732867E}"/>
              </a:ext>
            </a:extLst>
          </p:cNvPr>
          <p:cNvSpPr txBox="1"/>
          <p:nvPr/>
        </p:nvSpPr>
        <p:spPr>
          <a:xfrm>
            <a:off x="9548057" y="3928795"/>
            <a:ext cx="1899872"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400</a:t>
            </a:r>
          </a:p>
        </p:txBody>
      </p:sp>
      <p:sp>
        <p:nvSpPr>
          <p:cNvPr id="11" name="Title 1">
            <a:extLst>
              <a:ext uri="{FF2B5EF4-FFF2-40B4-BE49-F238E27FC236}">
                <a16:creationId xmlns:a16="http://schemas.microsoft.com/office/drawing/2014/main" id="{C1DD6C87-5228-47B4-A860-5D1FD4196B96}"/>
              </a:ext>
            </a:extLst>
          </p:cNvPr>
          <p:cNvSpPr>
            <a:spLocks noGrp="1"/>
          </p:cNvSpPr>
          <p:nvPr>
            <p:ph type="title"/>
          </p:nvPr>
        </p:nvSpPr>
        <p:spPr>
          <a:xfrm>
            <a:off x="246529" y="236607"/>
            <a:ext cx="11716869" cy="677793"/>
          </a:xfrm>
        </p:spPr>
        <p:txBody>
          <a:bodyPr>
            <a:normAutofit fontScale="90000"/>
          </a:bodyPr>
          <a:lstStyle/>
          <a:p>
            <a:r>
              <a:rPr lang="en-US" dirty="0"/>
              <a:t>Preeminent Research University Funding Metrics </a:t>
            </a:r>
            <a:r>
              <a:rPr lang="en-US" sz="2700" i="1" dirty="0"/>
              <a:t>(Pages 11-13) </a:t>
            </a:r>
          </a:p>
        </p:txBody>
      </p:sp>
      <p:sp>
        <p:nvSpPr>
          <p:cNvPr id="10" name="Title 1">
            <a:extLst>
              <a:ext uri="{FF2B5EF4-FFF2-40B4-BE49-F238E27FC236}">
                <a16:creationId xmlns:a16="http://schemas.microsoft.com/office/drawing/2014/main" id="{42A03A62-2754-40FC-BB62-5DC2D0CE5100}"/>
              </a:ext>
            </a:extLst>
          </p:cNvPr>
          <p:cNvSpPr txBox="1">
            <a:spLocks/>
          </p:cNvSpPr>
          <p:nvPr/>
        </p:nvSpPr>
        <p:spPr>
          <a:xfrm>
            <a:off x="280427" y="1027090"/>
            <a:ext cx="11716869" cy="546377"/>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sz="1600" i="1" dirty="0"/>
              <a:t>Note: </a:t>
            </a:r>
            <a:r>
              <a:rPr lang="en-US" sz="1600" b="0" i="1" dirty="0"/>
              <a:t>Per Florida Statutes 1004.335, reporting for Preeminent metrics A, B and E through L will reflect USF (all campuses). Preeminent metrics C and D are for Tampa campus only.  Effective the 2023 Accountability Plan, </a:t>
            </a:r>
            <a:r>
              <a:rPr lang="en-US" sz="1600" b="0" i="1" u="sng" dirty="0"/>
              <a:t>all</a:t>
            </a:r>
            <a:r>
              <a:rPr lang="en-US" sz="1600" b="0" i="1" dirty="0"/>
              <a:t> Preeminent metrics will reflect USF (all campuses). </a:t>
            </a:r>
            <a:br>
              <a:rPr lang="en-US" dirty="0"/>
            </a:br>
            <a:endParaRPr lang="en-US" sz="2700" i="1" dirty="0"/>
          </a:p>
        </p:txBody>
      </p:sp>
    </p:spTree>
    <p:extLst>
      <p:ext uri="{BB962C8B-B14F-4D97-AF65-F5344CB8AC3E}">
        <p14:creationId xmlns:p14="http://schemas.microsoft.com/office/powerpoint/2010/main" val="39393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94C0-4781-574A-BBE0-E3D65403CE85}"/>
              </a:ext>
            </a:extLst>
          </p:cNvPr>
          <p:cNvSpPr>
            <a:spLocks noGrp="1"/>
          </p:cNvSpPr>
          <p:nvPr>
            <p:ph type="title"/>
          </p:nvPr>
        </p:nvSpPr>
        <p:spPr/>
        <p:txBody>
          <a:bodyPr>
            <a:normAutofit fontScale="90000"/>
          </a:bodyPr>
          <a:lstStyle/>
          <a:p>
            <a:r>
              <a:rPr lang="en-US" dirty="0"/>
              <a:t>Introduction </a:t>
            </a:r>
          </a:p>
        </p:txBody>
      </p:sp>
      <p:sp>
        <p:nvSpPr>
          <p:cNvPr id="3" name="Content Placeholder 2">
            <a:extLst>
              <a:ext uri="{FF2B5EF4-FFF2-40B4-BE49-F238E27FC236}">
                <a16:creationId xmlns:a16="http://schemas.microsoft.com/office/drawing/2014/main" id="{0EAF11A4-F7A0-B74E-B3F7-247EE0010103}"/>
              </a:ext>
            </a:extLst>
          </p:cNvPr>
          <p:cNvSpPr>
            <a:spLocks noGrp="1"/>
          </p:cNvSpPr>
          <p:nvPr>
            <p:ph sz="quarter" idx="10"/>
          </p:nvPr>
        </p:nvSpPr>
        <p:spPr/>
        <p:txBody>
          <a:bodyPr/>
          <a:lstStyle/>
          <a:p>
            <a:r>
              <a:rPr lang="en-US" dirty="0"/>
              <a:t>The Accountability Plan is an annual report that is closely aligned with the Board of Governors’ 2025 System Strategic Plan.  This report enhances the System’s commitment to accountability and strategic planning by fostering greater coordination between institutional administrators, University Boards of Trustees and the Board of Governors regarding each institution’s direction and priorities as well as performance expectations and outcomes on institutional and System-wide goals.</a:t>
            </a:r>
          </a:p>
          <a:p>
            <a:r>
              <a:rPr lang="en-US" dirty="0"/>
              <a:t>Once an Accountability Plan is approved by each institution’s respective Boards of Trustees, the Board of Governors will review and consider the plan for approval, excluding those sections of the Plan that require additional regulatory or procedural approval pursuant to law or Board regulations.</a:t>
            </a:r>
          </a:p>
        </p:txBody>
      </p:sp>
      <p:sp>
        <p:nvSpPr>
          <p:cNvPr id="4" name="Slide Number Placeholder 3">
            <a:extLst>
              <a:ext uri="{FF2B5EF4-FFF2-40B4-BE49-F238E27FC236}">
                <a16:creationId xmlns:a16="http://schemas.microsoft.com/office/drawing/2014/main" id="{FEB4C849-9B2A-6944-8A23-1677F7BD9939}"/>
              </a:ext>
            </a:extLst>
          </p:cNvPr>
          <p:cNvSpPr>
            <a:spLocks noGrp="1"/>
          </p:cNvSpPr>
          <p:nvPr>
            <p:ph type="sldNum" sz="quarter" idx="4"/>
          </p:nvPr>
        </p:nvSpPr>
        <p:spPr/>
        <p:txBody>
          <a:bodyPr/>
          <a:lstStyle/>
          <a:p>
            <a:fld id="{28172311-C5F3-6245-A783-F733E7C9739D}" type="slidenum">
              <a:rPr lang="en-US" smtClean="0"/>
              <a:t>2</a:t>
            </a:fld>
            <a:endParaRPr lang="en-US"/>
          </a:p>
        </p:txBody>
      </p:sp>
    </p:spTree>
    <p:extLst>
      <p:ext uri="{BB962C8B-B14F-4D97-AF65-F5344CB8AC3E}">
        <p14:creationId xmlns:p14="http://schemas.microsoft.com/office/powerpoint/2010/main" val="2681157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4B699-0034-469F-BF0C-5AEE623DC29F}"/>
              </a:ext>
            </a:extLst>
          </p:cNvPr>
          <p:cNvPicPr>
            <a:picLocks noChangeAspect="1"/>
          </p:cNvPicPr>
          <p:nvPr/>
        </p:nvPicPr>
        <p:blipFill rotWithShape="1">
          <a:blip r:embed="rId2"/>
          <a:srcRect t="1063" r="1182"/>
          <a:stretch/>
        </p:blipFill>
        <p:spPr>
          <a:xfrm>
            <a:off x="194704" y="1458754"/>
            <a:ext cx="11207240" cy="4612887"/>
          </a:xfrm>
          <a:prstGeom prst="rect">
            <a:avLst/>
          </a:prstGeom>
        </p:spPr>
      </p:pic>
      <p:sp>
        <p:nvSpPr>
          <p:cNvPr id="3" name="Slide Number Placeholder 2">
            <a:extLst>
              <a:ext uri="{FF2B5EF4-FFF2-40B4-BE49-F238E27FC236}">
                <a16:creationId xmlns:a16="http://schemas.microsoft.com/office/drawing/2014/main" id="{C9FD5CD0-0CAC-1D4F-8F6C-D27962BBF47F}"/>
              </a:ext>
            </a:extLst>
          </p:cNvPr>
          <p:cNvSpPr>
            <a:spLocks noGrp="1"/>
          </p:cNvSpPr>
          <p:nvPr>
            <p:ph type="sldNum" sz="quarter" idx="4"/>
          </p:nvPr>
        </p:nvSpPr>
        <p:spPr/>
        <p:txBody>
          <a:bodyPr/>
          <a:lstStyle/>
          <a:p>
            <a:fld id="{28172311-C5F3-6245-A783-F733E7C9739D}" type="slidenum">
              <a:rPr lang="en-US" smtClean="0"/>
              <a:t>20</a:t>
            </a:fld>
            <a:endParaRPr lang="en-US"/>
          </a:p>
        </p:txBody>
      </p:sp>
      <p:sp>
        <p:nvSpPr>
          <p:cNvPr id="8" name="TextBox 7">
            <a:extLst>
              <a:ext uri="{FF2B5EF4-FFF2-40B4-BE49-F238E27FC236}">
                <a16:creationId xmlns:a16="http://schemas.microsoft.com/office/drawing/2014/main" id="{417A866F-5FC2-4A0A-A247-8D024D3D580D}"/>
              </a:ext>
            </a:extLst>
          </p:cNvPr>
          <p:cNvSpPr txBox="1"/>
          <p:nvPr/>
        </p:nvSpPr>
        <p:spPr>
          <a:xfrm>
            <a:off x="9630615" y="1486919"/>
            <a:ext cx="1817314"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200 </a:t>
            </a:r>
          </a:p>
        </p:txBody>
      </p:sp>
      <p:sp>
        <p:nvSpPr>
          <p:cNvPr id="9" name="TextBox 8">
            <a:extLst>
              <a:ext uri="{FF2B5EF4-FFF2-40B4-BE49-F238E27FC236}">
                <a16:creationId xmlns:a16="http://schemas.microsoft.com/office/drawing/2014/main" id="{AA2016EE-D9B8-49BB-A6BE-FCBEBE2C1709}"/>
              </a:ext>
            </a:extLst>
          </p:cNvPr>
          <p:cNvSpPr txBox="1"/>
          <p:nvPr/>
        </p:nvSpPr>
        <p:spPr>
          <a:xfrm>
            <a:off x="9403976" y="3835731"/>
            <a:ext cx="2043953" cy="307777"/>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Benchmark: </a:t>
            </a:r>
            <a:r>
              <a:rPr lang="en-US" sz="1400" b="1" u="sng" dirty="0">
                <a:latin typeface="Cambria" panose="02040503050406030204" pitchFamily="18" charset="0"/>
                <a:ea typeface="Cambria" panose="02040503050406030204" pitchFamily="18" charset="0"/>
              </a:rPr>
              <a:t>&gt;</a:t>
            </a:r>
            <a:r>
              <a:rPr lang="en-US" sz="1400" b="1" dirty="0">
                <a:latin typeface="Cambria" panose="02040503050406030204" pitchFamily="18" charset="0"/>
                <a:ea typeface="Cambria" panose="02040503050406030204" pitchFamily="18" charset="0"/>
              </a:rPr>
              <a:t> $500M</a:t>
            </a:r>
          </a:p>
        </p:txBody>
      </p:sp>
      <p:sp>
        <p:nvSpPr>
          <p:cNvPr id="11" name="Title 1">
            <a:extLst>
              <a:ext uri="{FF2B5EF4-FFF2-40B4-BE49-F238E27FC236}">
                <a16:creationId xmlns:a16="http://schemas.microsoft.com/office/drawing/2014/main" id="{29CE8A75-D92F-435B-9705-83C57463E4D7}"/>
              </a:ext>
            </a:extLst>
          </p:cNvPr>
          <p:cNvSpPr>
            <a:spLocks noGrp="1"/>
          </p:cNvSpPr>
          <p:nvPr>
            <p:ph type="title"/>
          </p:nvPr>
        </p:nvSpPr>
        <p:spPr>
          <a:xfrm>
            <a:off x="246529" y="236607"/>
            <a:ext cx="11716869" cy="677793"/>
          </a:xfrm>
        </p:spPr>
        <p:txBody>
          <a:bodyPr>
            <a:normAutofit fontScale="90000"/>
          </a:bodyPr>
          <a:lstStyle/>
          <a:p>
            <a:r>
              <a:rPr lang="en-US" dirty="0"/>
              <a:t>Preeminent Research University Funding Metrics </a:t>
            </a:r>
            <a:r>
              <a:rPr lang="en-US" sz="2700" i="1" dirty="0"/>
              <a:t>(Pages 11-13) </a:t>
            </a:r>
          </a:p>
        </p:txBody>
      </p:sp>
      <p:sp>
        <p:nvSpPr>
          <p:cNvPr id="10" name="Title 1">
            <a:extLst>
              <a:ext uri="{FF2B5EF4-FFF2-40B4-BE49-F238E27FC236}">
                <a16:creationId xmlns:a16="http://schemas.microsoft.com/office/drawing/2014/main" id="{CCC9D0A4-C96F-4002-A7A1-03FA0B50281D}"/>
              </a:ext>
            </a:extLst>
          </p:cNvPr>
          <p:cNvSpPr txBox="1">
            <a:spLocks/>
          </p:cNvSpPr>
          <p:nvPr/>
        </p:nvSpPr>
        <p:spPr>
          <a:xfrm>
            <a:off x="280427" y="1027090"/>
            <a:ext cx="11716869" cy="546377"/>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sz="1600" i="1" dirty="0"/>
              <a:t>Note: </a:t>
            </a:r>
            <a:r>
              <a:rPr lang="en-US" sz="1600" b="0" i="1" dirty="0"/>
              <a:t>Per Florida Statutes 1004.335, reporting for Preeminent metrics A, B and E through L will reflect USF (all campuses). Preeminent metrics C and D are for Tampa campus only.  Effective the 2023 Accountability Plan, </a:t>
            </a:r>
            <a:r>
              <a:rPr lang="en-US" sz="1600" b="0" i="1" u="sng" dirty="0"/>
              <a:t>all</a:t>
            </a:r>
            <a:r>
              <a:rPr lang="en-US" sz="1600" b="0" i="1" dirty="0"/>
              <a:t> Preeminent metrics will reflect USF (all campuses). </a:t>
            </a:r>
            <a:br>
              <a:rPr lang="en-US" dirty="0"/>
            </a:br>
            <a:endParaRPr lang="en-US" sz="2700" i="1" dirty="0"/>
          </a:p>
        </p:txBody>
      </p:sp>
    </p:spTree>
    <p:extLst>
      <p:ext uri="{BB962C8B-B14F-4D97-AF65-F5344CB8AC3E}">
        <p14:creationId xmlns:p14="http://schemas.microsoft.com/office/powerpoint/2010/main" val="201208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1CD9-0677-4557-BD0B-878125D356D0}"/>
              </a:ext>
            </a:extLst>
          </p:cNvPr>
          <p:cNvSpPr>
            <a:spLocks noGrp="1"/>
          </p:cNvSpPr>
          <p:nvPr>
            <p:ph type="title"/>
          </p:nvPr>
        </p:nvSpPr>
        <p:spPr/>
        <p:txBody>
          <a:bodyPr>
            <a:normAutofit fontScale="90000"/>
          </a:bodyPr>
          <a:lstStyle/>
          <a:p>
            <a:r>
              <a:rPr lang="en-US" dirty="0"/>
              <a:t>History of Preeminence</a:t>
            </a:r>
          </a:p>
        </p:txBody>
      </p:sp>
      <p:sp>
        <p:nvSpPr>
          <p:cNvPr id="3" name="Slide Number Placeholder 2">
            <a:extLst>
              <a:ext uri="{FF2B5EF4-FFF2-40B4-BE49-F238E27FC236}">
                <a16:creationId xmlns:a16="http://schemas.microsoft.com/office/drawing/2014/main" id="{F505FFEA-CEC6-4754-BDB3-EB5925F0F93D}"/>
              </a:ext>
            </a:extLst>
          </p:cNvPr>
          <p:cNvSpPr>
            <a:spLocks noGrp="1"/>
          </p:cNvSpPr>
          <p:nvPr>
            <p:ph type="sldNum" sz="quarter" idx="4"/>
          </p:nvPr>
        </p:nvSpPr>
        <p:spPr/>
        <p:txBody>
          <a:bodyPr/>
          <a:lstStyle/>
          <a:p>
            <a:fld id="{28172311-C5F3-6245-A783-F733E7C9739D}" type="slidenum">
              <a:rPr lang="en-US" smtClean="0"/>
              <a:pPr/>
              <a:t>21</a:t>
            </a:fld>
            <a:endParaRPr lang="en-US" dirty="0"/>
          </a:p>
        </p:txBody>
      </p:sp>
      <p:sp>
        <p:nvSpPr>
          <p:cNvPr id="5" name="Content Placeholder 2">
            <a:extLst>
              <a:ext uri="{FF2B5EF4-FFF2-40B4-BE49-F238E27FC236}">
                <a16:creationId xmlns:a16="http://schemas.microsoft.com/office/drawing/2014/main" id="{4708C657-6E3E-4746-9F0E-1D04D1E8513E}"/>
              </a:ext>
            </a:extLst>
          </p:cNvPr>
          <p:cNvSpPr txBox="1">
            <a:spLocks/>
          </p:cNvSpPr>
          <p:nvPr/>
        </p:nvSpPr>
        <p:spPr>
          <a:xfrm>
            <a:off x="228602" y="1028269"/>
            <a:ext cx="4084184" cy="50552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A5C7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t>2013 - SB 1076 was approved, creating the </a:t>
            </a:r>
            <a:r>
              <a:rPr lang="en-US" sz="2000" i="1" dirty="0"/>
              <a:t>Preeminent State Research University Program, </a:t>
            </a:r>
            <a:r>
              <a:rPr lang="en-US" sz="2000" dirty="0"/>
              <a:t>which established the </a:t>
            </a:r>
            <a:r>
              <a:rPr lang="en-US" sz="2000" i="1" dirty="0"/>
              <a:t>Preeminence </a:t>
            </a:r>
            <a:r>
              <a:rPr lang="en-US" sz="2000" dirty="0"/>
              <a:t>designation </a:t>
            </a:r>
          </a:p>
          <a:p>
            <a:pPr marL="285750" indent="-285750">
              <a:buFont typeface="Arial" panose="020B0604020202020204" pitchFamily="34" charset="0"/>
              <a:buChar char="•"/>
            </a:pPr>
            <a:r>
              <a:rPr lang="en-US" sz="2000" dirty="0"/>
              <a:t>Must meet 11 of 12 benchmarks</a:t>
            </a:r>
          </a:p>
          <a:p>
            <a:pPr marL="285750" indent="-285750">
              <a:buFont typeface="Arial" panose="020B0604020202020204" pitchFamily="34" charset="0"/>
              <a:buChar char="•"/>
            </a:pPr>
            <a:r>
              <a:rPr lang="en-US" sz="2000" i="1" dirty="0"/>
              <a:t>2</a:t>
            </a:r>
            <a:r>
              <a:rPr lang="en-US" sz="2000" dirty="0"/>
              <a:t>016 – HB 7029 expanded the program with a second designation for </a:t>
            </a:r>
            <a:r>
              <a:rPr lang="en-US" sz="2000" i="1" dirty="0"/>
              <a:t>Emerging Preeminence </a:t>
            </a:r>
            <a:r>
              <a:rPr lang="en-US" sz="2000" dirty="0"/>
              <a:t>for those institutions meeting 6 of the 12 preeminence benchmarks. </a:t>
            </a:r>
          </a:p>
          <a:p>
            <a:pPr marL="285750" indent="-285750">
              <a:buFont typeface="Arial" panose="020B0604020202020204" pitchFamily="34" charset="0"/>
              <a:buChar char="•"/>
            </a:pPr>
            <a:r>
              <a:rPr lang="en-US" sz="2000" dirty="0"/>
              <a:t>USF earned the </a:t>
            </a:r>
            <a:r>
              <a:rPr lang="en-US" sz="2000" i="1" dirty="0"/>
              <a:t>Emerging Preeminence </a:t>
            </a:r>
            <a:r>
              <a:rPr lang="en-US" sz="2000" dirty="0"/>
              <a:t>designation in 2016 and the </a:t>
            </a:r>
            <a:r>
              <a:rPr lang="en-US" sz="2000" i="1" dirty="0"/>
              <a:t>Preeminence </a:t>
            </a:r>
            <a:r>
              <a:rPr lang="en-US" sz="2000" dirty="0"/>
              <a:t>designation in 2018</a:t>
            </a:r>
          </a:p>
          <a:p>
            <a:endParaRPr lang="en-US" sz="2000" dirty="0"/>
          </a:p>
        </p:txBody>
      </p:sp>
      <p:pic>
        <p:nvPicPr>
          <p:cNvPr id="4" name="Picture 3">
            <a:extLst>
              <a:ext uri="{FF2B5EF4-FFF2-40B4-BE49-F238E27FC236}">
                <a16:creationId xmlns:a16="http://schemas.microsoft.com/office/drawing/2014/main" id="{24D34AD9-6939-489A-B0D9-EA1736AC6FE0}"/>
              </a:ext>
            </a:extLst>
          </p:cNvPr>
          <p:cNvPicPr>
            <a:picLocks noChangeAspect="1"/>
          </p:cNvPicPr>
          <p:nvPr/>
        </p:nvPicPr>
        <p:blipFill>
          <a:blip r:embed="rId2"/>
          <a:stretch>
            <a:fillRect/>
          </a:stretch>
        </p:blipFill>
        <p:spPr>
          <a:xfrm>
            <a:off x="4184201" y="1779500"/>
            <a:ext cx="7925276" cy="3648270"/>
          </a:xfrm>
          <a:prstGeom prst="rect">
            <a:avLst/>
          </a:prstGeom>
        </p:spPr>
      </p:pic>
    </p:spTree>
    <p:extLst>
      <p:ext uri="{BB962C8B-B14F-4D97-AF65-F5344CB8AC3E}">
        <p14:creationId xmlns:p14="http://schemas.microsoft.com/office/powerpoint/2010/main" val="951291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48AC-8AEC-4230-95F5-DDAF05A7D39D}"/>
              </a:ext>
            </a:extLst>
          </p:cNvPr>
          <p:cNvSpPr>
            <a:spLocks noGrp="1"/>
          </p:cNvSpPr>
          <p:nvPr>
            <p:ph type="title"/>
          </p:nvPr>
        </p:nvSpPr>
        <p:spPr/>
        <p:txBody>
          <a:bodyPr>
            <a:normAutofit fontScale="90000"/>
          </a:bodyPr>
          <a:lstStyle/>
          <a:p>
            <a:r>
              <a:rPr lang="en-US" sz="3600" dirty="0"/>
              <a:t>USF Preeminence Performance Summary – 2021 </a:t>
            </a:r>
            <a:br>
              <a:rPr lang="en-US" sz="3600" dirty="0"/>
            </a:br>
            <a:r>
              <a:rPr lang="en-US" sz="2700" dirty="0"/>
              <a:t>(All 12 Benchmarks were met) </a:t>
            </a:r>
          </a:p>
        </p:txBody>
      </p:sp>
      <p:sp>
        <p:nvSpPr>
          <p:cNvPr id="3" name="Slide Number Placeholder 2">
            <a:extLst>
              <a:ext uri="{FF2B5EF4-FFF2-40B4-BE49-F238E27FC236}">
                <a16:creationId xmlns:a16="http://schemas.microsoft.com/office/drawing/2014/main" id="{0B5209F9-24B4-4880-8C74-7B0F97B21E94}"/>
              </a:ext>
            </a:extLst>
          </p:cNvPr>
          <p:cNvSpPr>
            <a:spLocks noGrp="1"/>
          </p:cNvSpPr>
          <p:nvPr>
            <p:ph type="sldNum" sz="quarter" idx="4"/>
          </p:nvPr>
        </p:nvSpPr>
        <p:spPr/>
        <p:txBody>
          <a:bodyPr/>
          <a:lstStyle/>
          <a:p>
            <a:fld id="{28172311-C5F3-6245-A783-F733E7C9739D}" type="slidenum">
              <a:rPr lang="en-US" smtClean="0"/>
              <a:pPr/>
              <a:t>22</a:t>
            </a:fld>
            <a:endParaRPr lang="en-US" dirty="0"/>
          </a:p>
        </p:txBody>
      </p:sp>
      <p:pic>
        <p:nvPicPr>
          <p:cNvPr id="4" name="Picture 3">
            <a:extLst>
              <a:ext uri="{FF2B5EF4-FFF2-40B4-BE49-F238E27FC236}">
                <a16:creationId xmlns:a16="http://schemas.microsoft.com/office/drawing/2014/main" id="{4AF8FC40-F3B6-4AB4-A9B4-628994FCCC42}"/>
              </a:ext>
            </a:extLst>
          </p:cNvPr>
          <p:cNvPicPr>
            <a:picLocks noChangeAspect="1"/>
          </p:cNvPicPr>
          <p:nvPr/>
        </p:nvPicPr>
        <p:blipFill>
          <a:blip r:embed="rId2"/>
          <a:stretch>
            <a:fillRect/>
          </a:stretch>
        </p:blipFill>
        <p:spPr>
          <a:xfrm>
            <a:off x="302455" y="1198715"/>
            <a:ext cx="11649601" cy="4829291"/>
          </a:xfrm>
          <a:prstGeom prst="rect">
            <a:avLst/>
          </a:prstGeom>
        </p:spPr>
      </p:pic>
    </p:spTree>
    <p:extLst>
      <p:ext uri="{BB962C8B-B14F-4D97-AF65-F5344CB8AC3E}">
        <p14:creationId xmlns:p14="http://schemas.microsoft.com/office/powerpoint/2010/main" val="560041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2E43-1000-0B42-B1CA-982BE8036F07}"/>
              </a:ext>
            </a:extLst>
          </p:cNvPr>
          <p:cNvSpPr>
            <a:spLocks noGrp="1"/>
          </p:cNvSpPr>
          <p:nvPr>
            <p:ph type="title"/>
          </p:nvPr>
        </p:nvSpPr>
        <p:spPr/>
        <p:txBody>
          <a:bodyPr>
            <a:normAutofit fontScale="90000"/>
          </a:bodyPr>
          <a:lstStyle/>
          <a:p>
            <a:r>
              <a:rPr lang="en-US" dirty="0"/>
              <a:t>Key Performance Indicators </a:t>
            </a:r>
            <a:r>
              <a:rPr lang="en-US" sz="3100" i="1" dirty="0"/>
              <a:t>(Pages 14-17) </a:t>
            </a:r>
            <a:endParaRPr lang="en-US" i="1" dirty="0"/>
          </a:p>
        </p:txBody>
      </p:sp>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23</a:t>
            </a:fld>
            <a:endParaRPr lang="en-US"/>
          </a:p>
        </p:txBody>
      </p:sp>
      <p:pic>
        <p:nvPicPr>
          <p:cNvPr id="4" name="Picture 3">
            <a:extLst>
              <a:ext uri="{FF2B5EF4-FFF2-40B4-BE49-F238E27FC236}">
                <a16:creationId xmlns:a16="http://schemas.microsoft.com/office/drawing/2014/main" id="{A4C6E7C6-6797-4297-87A9-0B42F41A13C5}"/>
              </a:ext>
            </a:extLst>
          </p:cNvPr>
          <p:cNvPicPr>
            <a:picLocks noChangeAspect="1"/>
          </p:cNvPicPr>
          <p:nvPr/>
        </p:nvPicPr>
        <p:blipFill>
          <a:blip r:embed="rId2"/>
          <a:stretch>
            <a:fillRect/>
          </a:stretch>
        </p:blipFill>
        <p:spPr>
          <a:xfrm>
            <a:off x="448236" y="1684799"/>
            <a:ext cx="10183906" cy="4247486"/>
          </a:xfrm>
          <a:prstGeom prst="rect">
            <a:avLst/>
          </a:prstGeom>
        </p:spPr>
      </p:pic>
    </p:spTree>
    <p:extLst>
      <p:ext uri="{BB962C8B-B14F-4D97-AF65-F5344CB8AC3E}">
        <p14:creationId xmlns:p14="http://schemas.microsoft.com/office/powerpoint/2010/main" val="3054780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24</a:t>
            </a:fld>
            <a:endParaRPr lang="en-US"/>
          </a:p>
        </p:txBody>
      </p:sp>
      <p:pic>
        <p:nvPicPr>
          <p:cNvPr id="4" name="Picture 3">
            <a:extLst>
              <a:ext uri="{FF2B5EF4-FFF2-40B4-BE49-F238E27FC236}">
                <a16:creationId xmlns:a16="http://schemas.microsoft.com/office/drawing/2014/main" id="{483B92CC-B225-45CF-B22B-F8E5BA8EF358}"/>
              </a:ext>
            </a:extLst>
          </p:cNvPr>
          <p:cNvPicPr>
            <a:picLocks noChangeAspect="1"/>
          </p:cNvPicPr>
          <p:nvPr/>
        </p:nvPicPr>
        <p:blipFill>
          <a:blip r:embed="rId2"/>
          <a:stretch>
            <a:fillRect/>
          </a:stretch>
        </p:blipFill>
        <p:spPr>
          <a:xfrm>
            <a:off x="246529" y="1510803"/>
            <a:ext cx="10188948" cy="4421482"/>
          </a:xfrm>
          <a:prstGeom prst="rect">
            <a:avLst/>
          </a:prstGeom>
        </p:spPr>
      </p:pic>
      <p:sp>
        <p:nvSpPr>
          <p:cNvPr id="8" name="Title 1">
            <a:extLst>
              <a:ext uri="{FF2B5EF4-FFF2-40B4-BE49-F238E27FC236}">
                <a16:creationId xmlns:a16="http://schemas.microsoft.com/office/drawing/2014/main" id="{A033F1FD-1DF4-4203-8470-AAC5C2D50BAD}"/>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216797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25</a:t>
            </a:fld>
            <a:endParaRPr lang="en-US"/>
          </a:p>
        </p:txBody>
      </p:sp>
      <p:pic>
        <p:nvPicPr>
          <p:cNvPr id="4" name="Picture 3">
            <a:extLst>
              <a:ext uri="{FF2B5EF4-FFF2-40B4-BE49-F238E27FC236}">
                <a16:creationId xmlns:a16="http://schemas.microsoft.com/office/drawing/2014/main" id="{D5C774A0-DC36-4347-B4F1-9241B4D412C6}"/>
              </a:ext>
            </a:extLst>
          </p:cNvPr>
          <p:cNvPicPr>
            <a:picLocks noChangeAspect="1"/>
          </p:cNvPicPr>
          <p:nvPr/>
        </p:nvPicPr>
        <p:blipFill>
          <a:blip r:embed="rId2"/>
          <a:stretch>
            <a:fillRect/>
          </a:stretch>
        </p:blipFill>
        <p:spPr>
          <a:xfrm>
            <a:off x="307320" y="1411664"/>
            <a:ext cx="10936942" cy="4383942"/>
          </a:xfrm>
          <a:prstGeom prst="rect">
            <a:avLst/>
          </a:prstGeom>
        </p:spPr>
      </p:pic>
      <p:sp>
        <p:nvSpPr>
          <p:cNvPr id="8" name="Title 1">
            <a:extLst>
              <a:ext uri="{FF2B5EF4-FFF2-40B4-BE49-F238E27FC236}">
                <a16:creationId xmlns:a16="http://schemas.microsoft.com/office/drawing/2014/main" id="{B2BB6483-C5CE-4CF0-A3AF-385EBDCC6440}"/>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56481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26</a:t>
            </a:fld>
            <a:endParaRPr lang="en-US"/>
          </a:p>
        </p:txBody>
      </p:sp>
      <p:pic>
        <p:nvPicPr>
          <p:cNvPr id="4" name="Picture 3">
            <a:extLst>
              <a:ext uri="{FF2B5EF4-FFF2-40B4-BE49-F238E27FC236}">
                <a16:creationId xmlns:a16="http://schemas.microsoft.com/office/drawing/2014/main" id="{36C75BCB-368D-494C-A83D-296E4EC31DCF}"/>
              </a:ext>
            </a:extLst>
          </p:cNvPr>
          <p:cNvPicPr>
            <a:picLocks noChangeAspect="1"/>
          </p:cNvPicPr>
          <p:nvPr/>
        </p:nvPicPr>
        <p:blipFill>
          <a:blip r:embed="rId2"/>
          <a:stretch>
            <a:fillRect/>
          </a:stretch>
        </p:blipFill>
        <p:spPr>
          <a:xfrm>
            <a:off x="246529" y="1557203"/>
            <a:ext cx="10650070" cy="4375082"/>
          </a:xfrm>
          <a:prstGeom prst="rect">
            <a:avLst/>
          </a:prstGeom>
        </p:spPr>
      </p:pic>
      <p:sp>
        <p:nvSpPr>
          <p:cNvPr id="8" name="Title 1">
            <a:extLst>
              <a:ext uri="{FF2B5EF4-FFF2-40B4-BE49-F238E27FC236}">
                <a16:creationId xmlns:a16="http://schemas.microsoft.com/office/drawing/2014/main" id="{E5AE8020-0E21-498D-9C2A-2967E100B405}"/>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1785340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27</a:t>
            </a:fld>
            <a:endParaRPr lang="en-US"/>
          </a:p>
        </p:txBody>
      </p:sp>
      <p:pic>
        <p:nvPicPr>
          <p:cNvPr id="4" name="Picture 3">
            <a:extLst>
              <a:ext uri="{FF2B5EF4-FFF2-40B4-BE49-F238E27FC236}">
                <a16:creationId xmlns:a16="http://schemas.microsoft.com/office/drawing/2014/main" id="{D340498A-5E27-43AE-AD8E-F9889461DF06}"/>
              </a:ext>
            </a:extLst>
          </p:cNvPr>
          <p:cNvPicPr>
            <a:picLocks noChangeAspect="1"/>
          </p:cNvPicPr>
          <p:nvPr/>
        </p:nvPicPr>
        <p:blipFill>
          <a:blip r:embed="rId2"/>
          <a:stretch>
            <a:fillRect/>
          </a:stretch>
        </p:blipFill>
        <p:spPr>
          <a:xfrm>
            <a:off x="365233" y="1492485"/>
            <a:ext cx="11076382" cy="4439800"/>
          </a:xfrm>
          <a:prstGeom prst="rect">
            <a:avLst/>
          </a:prstGeom>
        </p:spPr>
      </p:pic>
      <p:sp>
        <p:nvSpPr>
          <p:cNvPr id="8" name="Title 1">
            <a:extLst>
              <a:ext uri="{FF2B5EF4-FFF2-40B4-BE49-F238E27FC236}">
                <a16:creationId xmlns:a16="http://schemas.microsoft.com/office/drawing/2014/main" id="{324D600F-3A6A-4472-96FE-BF4A54CB0AC1}"/>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1461664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28</a:t>
            </a:fld>
            <a:endParaRPr lang="en-US"/>
          </a:p>
        </p:txBody>
      </p:sp>
      <p:pic>
        <p:nvPicPr>
          <p:cNvPr id="4" name="Picture 3">
            <a:extLst>
              <a:ext uri="{FF2B5EF4-FFF2-40B4-BE49-F238E27FC236}">
                <a16:creationId xmlns:a16="http://schemas.microsoft.com/office/drawing/2014/main" id="{5FB575A3-E258-4C82-A8C2-12C1F0C5D190}"/>
              </a:ext>
            </a:extLst>
          </p:cNvPr>
          <p:cNvPicPr>
            <a:picLocks noChangeAspect="1"/>
          </p:cNvPicPr>
          <p:nvPr/>
        </p:nvPicPr>
        <p:blipFill>
          <a:blip r:embed="rId2"/>
          <a:stretch>
            <a:fillRect/>
          </a:stretch>
        </p:blipFill>
        <p:spPr>
          <a:xfrm>
            <a:off x="304799" y="1481009"/>
            <a:ext cx="10524566" cy="4451276"/>
          </a:xfrm>
          <a:prstGeom prst="rect">
            <a:avLst/>
          </a:prstGeom>
        </p:spPr>
      </p:pic>
      <p:sp>
        <p:nvSpPr>
          <p:cNvPr id="8" name="Title 1">
            <a:extLst>
              <a:ext uri="{FF2B5EF4-FFF2-40B4-BE49-F238E27FC236}">
                <a16:creationId xmlns:a16="http://schemas.microsoft.com/office/drawing/2014/main" id="{A6676480-CFF9-44EB-8C8A-AD058B6497C5}"/>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4195046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29</a:t>
            </a:fld>
            <a:endParaRPr lang="en-US"/>
          </a:p>
        </p:txBody>
      </p:sp>
      <p:pic>
        <p:nvPicPr>
          <p:cNvPr id="4" name="Picture 3">
            <a:extLst>
              <a:ext uri="{FF2B5EF4-FFF2-40B4-BE49-F238E27FC236}">
                <a16:creationId xmlns:a16="http://schemas.microsoft.com/office/drawing/2014/main" id="{3974118A-DAFD-470E-8DF0-71945E1F7516}"/>
              </a:ext>
            </a:extLst>
          </p:cNvPr>
          <p:cNvPicPr>
            <a:picLocks noChangeAspect="1"/>
          </p:cNvPicPr>
          <p:nvPr/>
        </p:nvPicPr>
        <p:blipFill>
          <a:blip r:embed="rId2"/>
          <a:stretch>
            <a:fillRect/>
          </a:stretch>
        </p:blipFill>
        <p:spPr>
          <a:xfrm>
            <a:off x="394448" y="1293342"/>
            <a:ext cx="10578352" cy="4271316"/>
          </a:xfrm>
          <a:prstGeom prst="rect">
            <a:avLst/>
          </a:prstGeom>
        </p:spPr>
      </p:pic>
      <p:sp>
        <p:nvSpPr>
          <p:cNvPr id="8" name="Title 1">
            <a:extLst>
              <a:ext uri="{FF2B5EF4-FFF2-40B4-BE49-F238E27FC236}">
                <a16:creationId xmlns:a16="http://schemas.microsoft.com/office/drawing/2014/main" id="{625D8838-9B58-4BF2-998C-5E828F72E073}"/>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172236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94C0-4781-574A-BBE0-E3D65403CE85}"/>
              </a:ext>
            </a:extLst>
          </p:cNvPr>
          <p:cNvSpPr>
            <a:spLocks noGrp="1"/>
          </p:cNvSpPr>
          <p:nvPr>
            <p:ph type="title"/>
          </p:nvPr>
        </p:nvSpPr>
        <p:spPr/>
        <p:txBody>
          <a:bodyPr>
            <a:normAutofit fontScale="90000"/>
          </a:bodyPr>
          <a:lstStyle/>
          <a:p>
            <a:r>
              <a:rPr lang="en-US" dirty="0"/>
              <a:t>Accountability Framework History</a:t>
            </a:r>
          </a:p>
        </p:txBody>
      </p:sp>
      <p:sp>
        <p:nvSpPr>
          <p:cNvPr id="4" name="Slide Number Placeholder 3">
            <a:extLst>
              <a:ext uri="{FF2B5EF4-FFF2-40B4-BE49-F238E27FC236}">
                <a16:creationId xmlns:a16="http://schemas.microsoft.com/office/drawing/2014/main" id="{FEB4C849-9B2A-6944-8A23-1677F7BD9939}"/>
              </a:ext>
            </a:extLst>
          </p:cNvPr>
          <p:cNvSpPr>
            <a:spLocks noGrp="1"/>
          </p:cNvSpPr>
          <p:nvPr>
            <p:ph type="sldNum" sz="quarter" idx="4"/>
          </p:nvPr>
        </p:nvSpPr>
        <p:spPr/>
        <p:txBody>
          <a:bodyPr/>
          <a:lstStyle/>
          <a:p>
            <a:fld id="{28172311-C5F3-6245-A783-F733E7C9739D}" type="slidenum">
              <a:rPr lang="en-US" smtClean="0"/>
              <a:t>3</a:t>
            </a:fld>
            <a:endParaRPr lang="en-US"/>
          </a:p>
        </p:txBody>
      </p:sp>
      <p:sp>
        <p:nvSpPr>
          <p:cNvPr id="7" name="Content Placeholder 2">
            <a:extLst>
              <a:ext uri="{FF2B5EF4-FFF2-40B4-BE49-F238E27FC236}">
                <a16:creationId xmlns:a16="http://schemas.microsoft.com/office/drawing/2014/main" id="{0AB3D136-1E8F-4AD9-B02C-804068AB4264}"/>
              </a:ext>
            </a:extLst>
          </p:cNvPr>
          <p:cNvSpPr txBox="1">
            <a:spLocks/>
          </p:cNvSpPr>
          <p:nvPr/>
        </p:nvSpPr>
        <p:spPr>
          <a:xfrm>
            <a:off x="380254" y="1192851"/>
            <a:ext cx="6176314" cy="47096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A5C7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Per </a:t>
            </a:r>
            <a:r>
              <a:rPr lang="en-US" sz="2400" b="1" dirty="0">
                <a:hlinkClick r:id="rId2"/>
              </a:rPr>
              <a:t>Board of Governors Regulation 2.002</a:t>
            </a:r>
            <a:r>
              <a:rPr lang="en-US" sz="2400" b="1" dirty="0"/>
              <a:t> </a:t>
            </a:r>
            <a:r>
              <a:rPr lang="en-US" sz="2400" dirty="0"/>
              <a:t>a comprehensive planning &amp; accountability framework is required</a:t>
            </a:r>
          </a:p>
          <a:p>
            <a:r>
              <a:rPr lang="en-US" sz="2400" dirty="0"/>
              <a:t>Alignment with the BOG Strategic Plan</a:t>
            </a:r>
          </a:p>
          <a:p>
            <a:r>
              <a:rPr lang="en-US" sz="2400" dirty="0"/>
              <a:t>SUS Accountability Reports: </a:t>
            </a:r>
          </a:p>
          <a:p>
            <a:pPr marL="342900" lvl="1" indent="0">
              <a:buFont typeface="Arial" panose="020B0604020202020204" pitchFamily="34" charset="0"/>
              <a:buNone/>
            </a:pPr>
            <a:r>
              <a:rPr lang="en-US" dirty="0"/>
              <a:t>2010/11 – 2015/16 (6 years) </a:t>
            </a:r>
          </a:p>
          <a:p>
            <a:r>
              <a:rPr lang="en-US" sz="2400" dirty="0"/>
              <a:t>SUS Work Plans: </a:t>
            </a:r>
          </a:p>
          <a:p>
            <a:pPr marL="342900" lvl="1" indent="0">
              <a:buFont typeface="Arial" panose="020B0604020202020204" pitchFamily="34" charset="0"/>
              <a:buNone/>
            </a:pPr>
            <a:r>
              <a:rPr lang="en-US" dirty="0"/>
              <a:t>2012 – 2017 (6 years)</a:t>
            </a:r>
          </a:p>
          <a:p>
            <a:r>
              <a:rPr lang="en-US" sz="2400" dirty="0"/>
              <a:t>SUS Accountability Plans:</a:t>
            </a:r>
          </a:p>
          <a:p>
            <a:pPr marL="342900" lvl="1" indent="0">
              <a:buFont typeface="Arial" panose="020B0604020202020204" pitchFamily="34" charset="0"/>
              <a:buNone/>
            </a:pPr>
            <a:r>
              <a:rPr lang="en-US" dirty="0"/>
              <a:t>2018 – 2020 (3 years) </a:t>
            </a:r>
          </a:p>
        </p:txBody>
      </p:sp>
      <p:pic>
        <p:nvPicPr>
          <p:cNvPr id="8" name="Picture 7">
            <a:extLst>
              <a:ext uri="{FF2B5EF4-FFF2-40B4-BE49-F238E27FC236}">
                <a16:creationId xmlns:a16="http://schemas.microsoft.com/office/drawing/2014/main" id="{A293B329-8613-4CF7-AC4F-08E6DD9308A9}"/>
              </a:ext>
            </a:extLst>
          </p:cNvPr>
          <p:cNvPicPr>
            <a:picLocks noChangeAspect="1"/>
          </p:cNvPicPr>
          <p:nvPr/>
        </p:nvPicPr>
        <p:blipFill>
          <a:blip r:embed="rId3"/>
          <a:stretch>
            <a:fillRect/>
          </a:stretch>
        </p:blipFill>
        <p:spPr>
          <a:xfrm>
            <a:off x="4609806" y="2890210"/>
            <a:ext cx="1820470" cy="2360954"/>
          </a:xfrm>
          <a:prstGeom prst="rect">
            <a:avLst/>
          </a:prstGeom>
          <a:ln w="12700">
            <a:solidFill>
              <a:schemeClr val="tx1"/>
            </a:solidFill>
          </a:ln>
        </p:spPr>
      </p:pic>
      <p:pic>
        <p:nvPicPr>
          <p:cNvPr id="9" name="Picture 8">
            <a:extLst>
              <a:ext uri="{FF2B5EF4-FFF2-40B4-BE49-F238E27FC236}">
                <a16:creationId xmlns:a16="http://schemas.microsoft.com/office/drawing/2014/main" id="{E1C100D6-765B-4732-B9AB-E45A65294E5D}"/>
              </a:ext>
            </a:extLst>
          </p:cNvPr>
          <p:cNvPicPr>
            <a:picLocks noChangeAspect="1"/>
          </p:cNvPicPr>
          <p:nvPr/>
        </p:nvPicPr>
        <p:blipFill>
          <a:blip r:embed="rId4"/>
          <a:stretch>
            <a:fillRect/>
          </a:stretch>
        </p:blipFill>
        <p:spPr>
          <a:xfrm>
            <a:off x="10144012" y="2890210"/>
            <a:ext cx="1829790" cy="2360954"/>
          </a:xfrm>
          <a:prstGeom prst="rect">
            <a:avLst/>
          </a:prstGeom>
          <a:ln w="12700">
            <a:solidFill>
              <a:schemeClr val="tx1"/>
            </a:solidFill>
          </a:ln>
        </p:spPr>
      </p:pic>
      <p:pic>
        <p:nvPicPr>
          <p:cNvPr id="10" name="Picture 9">
            <a:extLst>
              <a:ext uri="{FF2B5EF4-FFF2-40B4-BE49-F238E27FC236}">
                <a16:creationId xmlns:a16="http://schemas.microsoft.com/office/drawing/2014/main" id="{4D98FFBC-F7FD-483A-9763-0EE5443D510D}"/>
              </a:ext>
            </a:extLst>
          </p:cNvPr>
          <p:cNvPicPr>
            <a:picLocks noChangeAspect="1"/>
          </p:cNvPicPr>
          <p:nvPr/>
        </p:nvPicPr>
        <p:blipFill>
          <a:blip r:embed="rId5"/>
          <a:stretch>
            <a:fillRect/>
          </a:stretch>
        </p:blipFill>
        <p:spPr>
          <a:xfrm>
            <a:off x="7173638" y="2890210"/>
            <a:ext cx="1829790" cy="2360954"/>
          </a:xfrm>
          <a:prstGeom prst="rect">
            <a:avLst/>
          </a:prstGeom>
          <a:ln w="12700">
            <a:solidFill>
              <a:schemeClr val="tx1"/>
            </a:solidFill>
          </a:ln>
        </p:spPr>
      </p:pic>
      <p:grpSp>
        <p:nvGrpSpPr>
          <p:cNvPr id="11" name="Group 10">
            <a:extLst>
              <a:ext uri="{FF2B5EF4-FFF2-40B4-BE49-F238E27FC236}">
                <a16:creationId xmlns:a16="http://schemas.microsoft.com/office/drawing/2014/main" id="{9054E06D-47DE-4159-9AD5-77C116261987}"/>
              </a:ext>
            </a:extLst>
          </p:cNvPr>
          <p:cNvGrpSpPr/>
          <p:nvPr/>
        </p:nvGrpSpPr>
        <p:grpSpPr>
          <a:xfrm>
            <a:off x="5952123" y="1583270"/>
            <a:ext cx="2443030" cy="4709600"/>
            <a:chOff x="3709738" y="1077531"/>
            <a:chExt cx="3545729" cy="4955693"/>
          </a:xfrm>
          <a:solidFill>
            <a:srgbClr val="006600"/>
          </a:solidFill>
        </p:grpSpPr>
        <p:sp>
          <p:nvSpPr>
            <p:cNvPr id="12" name="Curved Left Arrow 4">
              <a:extLst>
                <a:ext uri="{FF2B5EF4-FFF2-40B4-BE49-F238E27FC236}">
                  <a16:creationId xmlns:a16="http://schemas.microsoft.com/office/drawing/2014/main" id="{FBDA6F07-4B1F-443E-A2F1-7FDC69159AD6}"/>
                </a:ext>
              </a:extLst>
            </p:cNvPr>
            <p:cNvSpPr/>
            <p:nvPr/>
          </p:nvSpPr>
          <p:spPr>
            <a:xfrm rot="16200000">
              <a:off x="4874380" y="-87111"/>
              <a:ext cx="1216446" cy="3545729"/>
            </a:xfrm>
            <a:prstGeom prst="curved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urved Left Arrow 6">
              <a:extLst>
                <a:ext uri="{FF2B5EF4-FFF2-40B4-BE49-F238E27FC236}">
                  <a16:creationId xmlns:a16="http://schemas.microsoft.com/office/drawing/2014/main" id="{2FC5E8FA-5F56-4481-8E1A-F4C8CFCEF8AC}"/>
                </a:ext>
              </a:extLst>
            </p:cNvPr>
            <p:cNvSpPr/>
            <p:nvPr/>
          </p:nvSpPr>
          <p:spPr>
            <a:xfrm rot="16200000" flipH="1" flipV="1">
              <a:off x="4964987" y="3847230"/>
              <a:ext cx="1035230" cy="3336757"/>
            </a:xfrm>
            <a:prstGeom prst="curved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8" name="Arrow: Left-Right 17">
            <a:extLst>
              <a:ext uri="{FF2B5EF4-FFF2-40B4-BE49-F238E27FC236}">
                <a16:creationId xmlns:a16="http://schemas.microsoft.com/office/drawing/2014/main" id="{6C5B4207-91CE-4CFB-AC0F-9A423DFC785E}"/>
              </a:ext>
            </a:extLst>
          </p:cNvPr>
          <p:cNvSpPr/>
          <p:nvPr/>
        </p:nvSpPr>
        <p:spPr>
          <a:xfrm>
            <a:off x="9076684" y="3928991"/>
            <a:ext cx="981716" cy="484632"/>
          </a:xfrm>
          <a:prstGeom prst="lef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C7E"/>
              </a:solidFill>
            </a:endParaRPr>
          </a:p>
        </p:txBody>
      </p:sp>
    </p:spTree>
    <p:extLst>
      <p:ext uri="{BB962C8B-B14F-4D97-AF65-F5344CB8AC3E}">
        <p14:creationId xmlns:p14="http://schemas.microsoft.com/office/powerpoint/2010/main" val="2615363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30</a:t>
            </a:fld>
            <a:endParaRPr lang="en-US"/>
          </a:p>
        </p:txBody>
      </p:sp>
      <p:pic>
        <p:nvPicPr>
          <p:cNvPr id="4" name="Picture 3">
            <a:extLst>
              <a:ext uri="{FF2B5EF4-FFF2-40B4-BE49-F238E27FC236}">
                <a16:creationId xmlns:a16="http://schemas.microsoft.com/office/drawing/2014/main" id="{708C375B-71AD-423B-A802-D8D918940757}"/>
              </a:ext>
            </a:extLst>
          </p:cNvPr>
          <p:cNvPicPr>
            <a:picLocks noChangeAspect="1"/>
          </p:cNvPicPr>
          <p:nvPr/>
        </p:nvPicPr>
        <p:blipFill>
          <a:blip r:embed="rId2"/>
          <a:stretch>
            <a:fillRect/>
          </a:stretch>
        </p:blipFill>
        <p:spPr>
          <a:xfrm>
            <a:off x="717502" y="1427584"/>
            <a:ext cx="10756996" cy="4002832"/>
          </a:xfrm>
          <a:prstGeom prst="rect">
            <a:avLst/>
          </a:prstGeom>
        </p:spPr>
      </p:pic>
      <p:sp>
        <p:nvSpPr>
          <p:cNvPr id="8" name="Title 1">
            <a:extLst>
              <a:ext uri="{FF2B5EF4-FFF2-40B4-BE49-F238E27FC236}">
                <a16:creationId xmlns:a16="http://schemas.microsoft.com/office/drawing/2014/main" id="{50AC918C-DA31-4598-AD4E-1AFD7401D0DF}"/>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3019054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8434104" cy="369332"/>
          </a:xfrm>
          <a:prstGeom prst="rect">
            <a:avLst/>
          </a:prstGeom>
          <a:noFill/>
        </p:spPr>
        <p:txBody>
          <a:bodyPr wrap="none" rtlCol="0">
            <a:spAutoFit/>
          </a:bodyPr>
          <a:lstStyle/>
          <a:p>
            <a:r>
              <a:rPr lang="en-US" b="1" i="1" dirty="0">
                <a:solidFill>
                  <a:srgbClr val="F9A23A"/>
                </a:solidFill>
              </a:rPr>
              <a:t>Teaching &amp; Learning (from the 2025 System Strategic Plan not included in PBF section) </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31</a:t>
            </a:fld>
            <a:endParaRPr lang="en-US"/>
          </a:p>
        </p:txBody>
      </p:sp>
      <p:pic>
        <p:nvPicPr>
          <p:cNvPr id="11" name="Picture 10">
            <a:extLst>
              <a:ext uri="{FF2B5EF4-FFF2-40B4-BE49-F238E27FC236}">
                <a16:creationId xmlns:a16="http://schemas.microsoft.com/office/drawing/2014/main" id="{F3C58EDF-2B27-429F-9552-7C5D0CBAABC9}"/>
              </a:ext>
            </a:extLst>
          </p:cNvPr>
          <p:cNvPicPr>
            <a:picLocks noChangeAspect="1"/>
          </p:cNvPicPr>
          <p:nvPr/>
        </p:nvPicPr>
        <p:blipFill>
          <a:blip r:embed="rId2"/>
          <a:stretch>
            <a:fillRect/>
          </a:stretch>
        </p:blipFill>
        <p:spPr>
          <a:xfrm>
            <a:off x="246063" y="1252384"/>
            <a:ext cx="9623610" cy="511894"/>
          </a:xfrm>
          <a:prstGeom prst="rect">
            <a:avLst/>
          </a:prstGeom>
        </p:spPr>
      </p:pic>
      <p:pic>
        <p:nvPicPr>
          <p:cNvPr id="5" name="Picture 4">
            <a:extLst>
              <a:ext uri="{FF2B5EF4-FFF2-40B4-BE49-F238E27FC236}">
                <a16:creationId xmlns:a16="http://schemas.microsoft.com/office/drawing/2014/main" id="{EA5D2125-C0E4-46A4-A6BB-5B535DE4A097}"/>
              </a:ext>
            </a:extLst>
          </p:cNvPr>
          <p:cNvPicPr>
            <a:picLocks noChangeAspect="1"/>
          </p:cNvPicPr>
          <p:nvPr/>
        </p:nvPicPr>
        <p:blipFill>
          <a:blip r:embed="rId3"/>
          <a:stretch>
            <a:fillRect/>
          </a:stretch>
        </p:blipFill>
        <p:spPr>
          <a:xfrm>
            <a:off x="1217602" y="1724407"/>
            <a:ext cx="9756796" cy="4618458"/>
          </a:xfrm>
          <a:prstGeom prst="rect">
            <a:avLst/>
          </a:prstGeom>
        </p:spPr>
      </p:pic>
      <p:sp>
        <p:nvSpPr>
          <p:cNvPr id="9" name="Title 1">
            <a:extLst>
              <a:ext uri="{FF2B5EF4-FFF2-40B4-BE49-F238E27FC236}">
                <a16:creationId xmlns:a16="http://schemas.microsoft.com/office/drawing/2014/main" id="{90361126-C990-4368-9511-E8C67812B850}"/>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14-17) </a:t>
            </a:r>
            <a:endParaRPr lang="en-US" i="1" dirty="0"/>
          </a:p>
        </p:txBody>
      </p:sp>
    </p:spTree>
    <p:extLst>
      <p:ext uri="{BB962C8B-B14F-4D97-AF65-F5344CB8AC3E}">
        <p14:creationId xmlns:p14="http://schemas.microsoft.com/office/powerpoint/2010/main" val="3538476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77DB3C-B122-4F4D-9306-BD8103E5C853}"/>
              </a:ext>
            </a:extLst>
          </p:cNvPr>
          <p:cNvSpPr txBox="1"/>
          <p:nvPr/>
        </p:nvSpPr>
        <p:spPr>
          <a:xfrm>
            <a:off x="246063" y="925715"/>
            <a:ext cx="4333943" cy="369332"/>
          </a:xfrm>
          <a:prstGeom prst="rect">
            <a:avLst/>
          </a:prstGeom>
          <a:noFill/>
        </p:spPr>
        <p:txBody>
          <a:bodyPr wrap="none" rtlCol="0">
            <a:spAutoFit/>
          </a:bodyPr>
          <a:lstStyle/>
          <a:p>
            <a:r>
              <a:rPr lang="en-US" b="1" i="1" dirty="0">
                <a:solidFill>
                  <a:srgbClr val="F9A23A"/>
                </a:solidFill>
              </a:rPr>
              <a:t>Scholarship, Research &amp; Innovation Metrics</a:t>
            </a:r>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32</a:t>
            </a:fld>
            <a:endParaRPr lang="en-US"/>
          </a:p>
        </p:txBody>
      </p:sp>
      <p:pic>
        <p:nvPicPr>
          <p:cNvPr id="4" name="Picture 3">
            <a:extLst>
              <a:ext uri="{FF2B5EF4-FFF2-40B4-BE49-F238E27FC236}">
                <a16:creationId xmlns:a16="http://schemas.microsoft.com/office/drawing/2014/main" id="{E6E91DC0-451F-44A5-AD19-5013DB7547BE}"/>
              </a:ext>
            </a:extLst>
          </p:cNvPr>
          <p:cNvPicPr>
            <a:picLocks noChangeAspect="1"/>
          </p:cNvPicPr>
          <p:nvPr/>
        </p:nvPicPr>
        <p:blipFill>
          <a:blip r:embed="rId2"/>
          <a:stretch>
            <a:fillRect/>
          </a:stretch>
        </p:blipFill>
        <p:spPr>
          <a:xfrm>
            <a:off x="763875" y="1295047"/>
            <a:ext cx="10682176" cy="4743484"/>
          </a:xfrm>
          <a:prstGeom prst="rect">
            <a:avLst/>
          </a:prstGeom>
        </p:spPr>
      </p:pic>
      <p:sp>
        <p:nvSpPr>
          <p:cNvPr id="8" name="Title 1">
            <a:extLst>
              <a:ext uri="{FF2B5EF4-FFF2-40B4-BE49-F238E27FC236}">
                <a16:creationId xmlns:a16="http://schemas.microsoft.com/office/drawing/2014/main" id="{289B729E-FFB3-4E22-AFCD-874E7DBEB221}"/>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18-19) </a:t>
            </a:r>
            <a:endParaRPr lang="en-US" i="1" dirty="0"/>
          </a:p>
        </p:txBody>
      </p:sp>
    </p:spTree>
    <p:extLst>
      <p:ext uri="{BB962C8B-B14F-4D97-AF65-F5344CB8AC3E}">
        <p14:creationId xmlns:p14="http://schemas.microsoft.com/office/powerpoint/2010/main" val="2022202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33</a:t>
            </a:fld>
            <a:endParaRPr lang="en-US"/>
          </a:p>
        </p:txBody>
      </p:sp>
      <p:sp>
        <p:nvSpPr>
          <p:cNvPr id="8" name="Rectangle 7">
            <a:extLst>
              <a:ext uri="{FF2B5EF4-FFF2-40B4-BE49-F238E27FC236}">
                <a16:creationId xmlns:a16="http://schemas.microsoft.com/office/drawing/2014/main" id="{844AEF61-5721-F946-A79F-CE0B33DE7429}"/>
              </a:ext>
            </a:extLst>
          </p:cNvPr>
          <p:cNvSpPr/>
          <p:nvPr/>
        </p:nvSpPr>
        <p:spPr>
          <a:xfrm>
            <a:off x="246529" y="914400"/>
            <a:ext cx="4333943" cy="369332"/>
          </a:xfrm>
          <a:prstGeom prst="rect">
            <a:avLst/>
          </a:prstGeom>
        </p:spPr>
        <p:txBody>
          <a:bodyPr wrap="none">
            <a:spAutoFit/>
          </a:bodyPr>
          <a:lstStyle/>
          <a:p>
            <a:r>
              <a:rPr lang="en-US" b="1" i="1" dirty="0">
                <a:solidFill>
                  <a:srgbClr val="F9A23A"/>
                </a:solidFill>
              </a:rPr>
              <a:t>Scholarship, Research &amp; Innovation Metrics</a:t>
            </a:r>
          </a:p>
        </p:txBody>
      </p:sp>
      <p:sp>
        <p:nvSpPr>
          <p:cNvPr id="9" name="Title 1">
            <a:extLst>
              <a:ext uri="{FF2B5EF4-FFF2-40B4-BE49-F238E27FC236}">
                <a16:creationId xmlns:a16="http://schemas.microsoft.com/office/drawing/2014/main" id="{29C75271-D7DC-4125-A703-770A2DEB1BD3}"/>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18-19) </a:t>
            </a:r>
            <a:endParaRPr lang="en-US" i="1" dirty="0"/>
          </a:p>
        </p:txBody>
      </p:sp>
      <p:pic>
        <p:nvPicPr>
          <p:cNvPr id="4" name="Picture 3">
            <a:extLst>
              <a:ext uri="{FF2B5EF4-FFF2-40B4-BE49-F238E27FC236}">
                <a16:creationId xmlns:a16="http://schemas.microsoft.com/office/drawing/2014/main" id="{54056BAB-A103-4137-9E7F-47159280D3FA}"/>
              </a:ext>
            </a:extLst>
          </p:cNvPr>
          <p:cNvPicPr>
            <a:picLocks noChangeAspect="1"/>
          </p:cNvPicPr>
          <p:nvPr/>
        </p:nvPicPr>
        <p:blipFill>
          <a:blip r:embed="rId2"/>
          <a:stretch>
            <a:fillRect/>
          </a:stretch>
        </p:blipFill>
        <p:spPr>
          <a:xfrm>
            <a:off x="390939" y="1283732"/>
            <a:ext cx="10575027" cy="4983503"/>
          </a:xfrm>
          <a:prstGeom prst="rect">
            <a:avLst/>
          </a:prstGeom>
        </p:spPr>
      </p:pic>
    </p:spTree>
    <p:extLst>
      <p:ext uri="{BB962C8B-B14F-4D97-AF65-F5344CB8AC3E}">
        <p14:creationId xmlns:p14="http://schemas.microsoft.com/office/powerpoint/2010/main" val="383888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34</a:t>
            </a:fld>
            <a:endParaRPr lang="en-US"/>
          </a:p>
        </p:txBody>
      </p:sp>
      <p:sp>
        <p:nvSpPr>
          <p:cNvPr id="8" name="Rectangle 7">
            <a:extLst>
              <a:ext uri="{FF2B5EF4-FFF2-40B4-BE49-F238E27FC236}">
                <a16:creationId xmlns:a16="http://schemas.microsoft.com/office/drawing/2014/main" id="{37A459B1-E339-4A43-8C76-95AFAC647D9A}"/>
              </a:ext>
            </a:extLst>
          </p:cNvPr>
          <p:cNvSpPr/>
          <p:nvPr/>
        </p:nvSpPr>
        <p:spPr>
          <a:xfrm>
            <a:off x="246529" y="914400"/>
            <a:ext cx="4333943" cy="369332"/>
          </a:xfrm>
          <a:prstGeom prst="rect">
            <a:avLst/>
          </a:prstGeom>
        </p:spPr>
        <p:txBody>
          <a:bodyPr wrap="none">
            <a:spAutoFit/>
          </a:bodyPr>
          <a:lstStyle/>
          <a:p>
            <a:r>
              <a:rPr lang="en-US" b="1" i="1" dirty="0">
                <a:solidFill>
                  <a:srgbClr val="F9A23A"/>
                </a:solidFill>
              </a:rPr>
              <a:t>Scholarship, Research &amp; Innovation Metrics</a:t>
            </a:r>
          </a:p>
        </p:txBody>
      </p:sp>
      <p:pic>
        <p:nvPicPr>
          <p:cNvPr id="6" name="Picture 5">
            <a:extLst>
              <a:ext uri="{FF2B5EF4-FFF2-40B4-BE49-F238E27FC236}">
                <a16:creationId xmlns:a16="http://schemas.microsoft.com/office/drawing/2014/main" id="{3C035625-6BBC-486E-B806-F0019DCC6E21}"/>
              </a:ext>
            </a:extLst>
          </p:cNvPr>
          <p:cNvPicPr>
            <a:picLocks noChangeAspect="1"/>
          </p:cNvPicPr>
          <p:nvPr/>
        </p:nvPicPr>
        <p:blipFill>
          <a:blip r:embed="rId2"/>
          <a:stretch>
            <a:fillRect/>
          </a:stretch>
        </p:blipFill>
        <p:spPr>
          <a:xfrm>
            <a:off x="1775012" y="1283732"/>
            <a:ext cx="7368988" cy="4758480"/>
          </a:xfrm>
          <a:prstGeom prst="rect">
            <a:avLst/>
          </a:prstGeom>
        </p:spPr>
      </p:pic>
      <p:sp>
        <p:nvSpPr>
          <p:cNvPr id="9" name="Title 1">
            <a:extLst>
              <a:ext uri="{FF2B5EF4-FFF2-40B4-BE49-F238E27FC236}">
                <a16:creationId xmlns:a16="http://schemas.microsoft.com/office/drawing/2014/main" id="{BEEE64C6-139A-4095-8055-FCDB60B92AAC}"/>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(Pages 18-19) </a:t>
            </a:r>
            <a:endParaRPr lang="en-US" i="1" dirty="0"/>
          </a:p>
        </p:txBody>
      </p:sp>
    </p:spTree>
    <p:extLst>
      <p:ext uri="{BB962C8B-B14F-4D97-AF65-F5344CB8AC3E}">
        <p14:creationId xmlns:p14="http://schemas.microsoft.com/office/powerpoint/2010/main" val="1835487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35</a:t>
            </a:fld>
            <a:endParaRPr lang="en-US"/>
          </a:p>
        </p:txBody>
      </p:sp>
      <p:sp>
        <p:nvSpPr>
          <p:cNvPr id="4" name="Rectangle 3">
            <a:extLst>
              <a:ext uri="{FF2B5EF4-FFF2-40B4-BE49-F238E27FC236}">
                <a16:creationId xmlns:a16="http://schemas.microsoft.com/office/drawing/2014/main" id="{8015C851-0BD6-4344-9AC4-1E1ED952B4DA}"/>
              </a:ext>
            </a:extLst>
          </p:cNvPr>
          <p:cNvSpPr/>
          <p:nvPr/>
        </p:nvSpPr>
        <p:spPr>
          <a:xfrm>
            <a:off x="228600" y="901474"/>
            <a:ext cx="2536785" cy="375552"/>
          </a:xfrm>
          <a:prstGeom prst="rect">
            <a:avLst/>
          </a:prstGeom>
        </p:spPr>
        <p:txBody>
          <a:bodyPr wrap="none">
            <a:spAutoFit/>
          </a:bodyPr>
          <a:lstStyle/>
          <a:p>
            <a:pPr>
              <a:lnSpc>
                <a:spcPct val="107000"/>
              </a:lnSpc>
              <a:spcAft>
                <a:spcPts val="800"/>
              </a:spcAft>
            </a:pPr>
            <a:r>
              <a:rPr lang="en-US" b="1" i="1" dirty="0">
                <a:solidFill>
                  <a:srgbClr val="F9A23A"/>
                </a:solidFill>
              </a:rPr>
              <a:t>Institution Specific Goals</a:t>
            </a:r>
          </a:p>
        </p:txBody>
      </p:sp>
      <p:sp>
        <p:nvSpPr>
          <p:cNvPr id="6" name="Rectangle 5">
            <a:extLst>
              <a:ext uri="{FF2B5EF4-FFF2-40B4-BE49-F238E27FC236}">
                <a16:creationId xmlns:a16="http://schemas.microsoft.com/office/drawing/2014/main" id="{EA2B3246-D98D-6F43-9240-8704BC27BDFD}"/>
              </a:ext>
            </a:extLst>
          </p:cNvPr>
          <p:cNvSpPr/>
          <p:nvPr/>
        </p:nvSpPr>
        <p:spPr>
          <a:xfrm>
            <a:off x="3232597" y="901474"/>
            <a:ext cx="8712874" cy="607539"/>
          </a:xfrm>
          <a:prstGeom prst="rect">
            <a:avLst/>
          </a:prstGeom>
        </p:spPr>
        <p:txBody>
          <a:bodyPr wrap="square">
            <a:spAutoFit/>
          </a:bodyPr>
          <a:lstStyle/>
          <a:p>
            <a:pPr>
              <a:lnSpc>
                <a:spcPct val="107000"/>
              </a:lnSpc>
              <a:spcAft>
                <a:spcPts val="800"/>
              </a:spcAft>
            </a:pPr>
            <a:r>
              <a:rPr lang="en-US" sz="1600" i="1" dirty="0">
                <a:latin typeface="Calibri" panose="020F0502020204030204" pitchFamily="34" charset="0"/>
                <a:ea typeface="Calibri" panose="020F0502020204030204" pitchFamily="34" charset="0"/>
                <a:cs typeface="Times New Roman" panose="02020603050405020304" pitchFamily="18" charset="0"/>
              </a:rPr>
              <a:t>To further distinguish the university’s distinctive mission, the university may choose to provide additional metric goals that are based on the university’s own strategic plan. </a:t>
            </a:r>
          </a:p>
        </p:txBody>
      </p:sp>
      <p:pic>
        <p:nvPicPr>
          <p:cNvPr id="5" name="Picture 4">
            <a:extLst>
              <a:ext uri="{FF2B5EF4-FFF2-40B4-BE49-F238E27FC236}">
                <a16:creationId xmlns:a16="http://schemas.microsoft.com/office/drawing/2014/main" id="{C3D46F83-CB88-44DD-B6D7-0250129B9CFD}"/>
              </a:ext>
            </a:extLst>
          </p:cNvPr>
          <p:cNvPicPr>
            <a:picLocks noChangeAspect="1"/>
          </p:cNvPicPr>
          <p:nvPr/>
        </p:nvPicPr>
        <p:blipFill>
          <a:blip r:embed="rId2"/>
          <a:stretch>
            <a:fillRect/>
          </a:stretch>
        </p:blipFill>
        <p:spPr>
          <a:xfrm>
            <a:off x="398929" y="1509013"/>
            <a:ext cx="10950390" cy="4631811"/>
          </a:xfrm>
          <a:prstGeom prst="rect">
            <a:avLst/>
          </a:prstGeom>
        </p:spPr>
      </p:pic>
      <p:sp>
        <p:nvSpPr>
          <p:cNvPr id="9" name="Title 1">
            <a:extLst>
              <a:ext uri="{FF2B5EF4-FFF2-40B4-BE49-F238E27FC236}">
                <a16:creationId xmlns:a16="http://schemas.microsoft.com/office/drawing/2014/main" id="{70C86A52-D470-4913-977C-67F64406ED71}"/>
              </a:ext>
            </a:extLst>
          </p:cNvPr>
          <p:cNvSpPr>
            <a:spLocks noGrp="1"/>
          </p:cNvSpPr>
          <p:nvPr>
            <p:ph type="title"/>
          </p:nvPr>
        </p:nvSpPr>
        <p:spPr>
          <a:xfrm>
            <a:off x="246529" y="236607"/>
            <a:ext cx="11716869" cy="677793"/>
          </a:xfrm>
        </p:spPr>
        <p:txBody>
          <a:bodyPr>
            <a:normAutofit fontScale="90000"/>
          </a:bodyPr>
          <a:lstStyle/>
          <a:p>
            <a:r>
              <a:rPr lang="en-US" dirty="0"/>
              <a:t>Key Performance Indicators </a:t>
            </a:r>
            <a:r>
              <a:rPr lang="en-US" sz="3100" i="1" dirty="0"/>
              <a:t>(Page 20) </a:t>
            </a:r>
            <a:endParaRPr lang="en-US" i="1" dirty="0"/>
          </a:p>
        </p:txBody>
      </p:sp>
    </p:spTree>
    <p:extLst>
      <p:ext uri="{BB962C8B-B14F-4D97-AF65-F5344CB8AC3E}">
        <p14:creationId xmlns:p14="http://schemas.microsoft.com/office/powerpoint/2010/main" val="217351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36</a:t>
            </a:fld>
            <a:endParaRPr lang="en-US"/>
          </a:p>
        </p:txBody>
      </p:sp>
      <p:pic>
        <p:nvPicPr>
          <p:cNvPr id="4" name="Picture 3">
            <a:extLst>
              <a:ext uri="{FF2B5EF4-FFF2-40B4-BE49-F238E27FC236}">
                <a16:creationId xmlns:a16="http://schemas.microsoft.com/office/drawing/2014/main" id="{AA89933B-D886-4B17-A1BB-51083BD55B8D}"/>
              </a:ext>
            </a:extLst>
          </p:cNvPr>
          <p:cNvPicPr>
            <a:picLocks noChangeAspect="1"/>
          </p:cNvPicPr>
          <p:nvPr/>
        </p:nvPicPr>
        <p:blipFill>
          <a:blip r:embed="rId2"/>
          <a:stretch>
            <a:fillRect/>
          </a:stretch>
        </p:blipFill>
        <p:spPr>
          <a:xfrm>
            <a:off x="246529" y="1296349"/>
            <a:ext cx="11086214" cy="3946326"/>
          </a:xfrm>
          <a:prstGeom prst="rect">
            <a:avLst/>
          </a:prstGeom>
        </p:spPr>
      </p:pic>
      <p:sp>
        <p:nvSpPr>
          <p:cNvPr id="7" name="Title 1">
            <a:extLst>
              <a:ext uri="{FF2B5EF4-FFF2-40B4-BE49-F238E27FC236}">
                <a16:creationId xmlns:a16="http://schemas.microsoft.com/office/drawing/2014/main" id="{E9C572A7-5A90-475A-8F54-2515C8154310}"/>
              </a:ext>
            </a:extLst>
          </p:cNvPr>
          <p:cNvSpPr>
            <a:spLocks noGrp="1"/>
          </p:cNvSpPr>
          <p:nvPr>
            <p:ph type="title"/>
          </p:nvPr>
        </p:nvSpPr>
        <p:spPr>
          <a:xfrm>
            <a:off x="246529" y="236607"/>
            <a:ext cx="11716869" cy="677793"/>
          </a:xfrm>
        </p:spPr>
        <p:txBody>
          <a:bodyPr>
            <a:normAutofit fontScale="90000"/>
          </a:bodyPr>
          <a:lstStyle/>
          <a:p>
            <a:r>
              <a:rPr lang="en-US" dirty="0"/>
              <a:t>Enrollment Planning </a:t>
            </a:r>
            <a:r>
              <a:rPr lang="en-US" sz="3100" i="1" dirty="0"/>
              <a:t>(Page 21) </a:t>
            </a:r>
            <a:endParaRPr lang="en-US" i="1" dirty="0"/>
          </a:p>
        </p:txBody>
      </p:sp>
    </p:spTree>
    <p:extLst>
      <p:ext uri="{BB962C8B-B14F-4D97-AF65-F5344CB8AC3E}">
        <p14:creationId xmlns:p14="http://schemas.microsoft.com/office/powerpoint/2010/main" val="3744585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37</a:t>
            </a:fld>
            <a:endParaRPr lang="en-US"/>
          </a:p>
        </p:txBody>
      </p:sp>
      <p:sp>
        <p:nvSpPr>
          <p:cNvPr id="4" name="TextBox 3">
            <a:extLst>
              <a:ext uri="{FF2B5EF4-FFF2-40B4-BE49-F238E27FC236}">
                <a16:creationId xmlns:a16="http://schemas.microsoft.com/office/drawing/2014/main" id="{8694D0DE-07B7-A94E-A0FC-E1211897C7A6}"/>
              </a:ext>
            </a:extLst>
          </p:cNvPr>
          <p:cNvSpPr txBox="1"/>
          <p:nvPr/>
        </p:nvSpPr>
        <p:spPr>
          <a:xfrm>
            <a:off x="246530" y="5561297"/>
            <a:ext cx="11716869" cy="646331"/>
          </a:xfrm>
          <a:prstGeom prst="rect">
            <a:avLst/>
          </a:prstGeom>
          <a:noFill/>
        </p:spPr>
        <p:txBody>
          <a:bodyPr wrap="square" rtlCol="0">
            <a:spAutoFit/>
          </a:bodyPr>
          <a:lstStyle/>
          <a:p>
            <a:r>
              <a:rPr lang="en-US" sz="1200" i="1" dirty="0"/>
              <a:t>Note: This table reports this number of students enrolled by student type categories. These headcounts only include those seeking a degree – unclassified students (e.g., dual enrolled) are not included.  The student type for undergraduates is based on the ‘Type of Student at Most Recent Admission’.  The First Time in College (FTIC) student was admitted in the same fall term or in the preceding summer term – this includes those who were re-admitted as FTICs. </a:t>
            </a:r>
          </a:p>
        </p:txBody>
      </p:sp>
      <p:pic>
        <p:nvPicPr>
          <p:cNvPr id="5" name="Picture 4">
            <a:extLst>
              <a:ext uri="{FF2B5EF4-FFF2-40B4-BE49-F238E27FC236}">
                <a16:creationId xmlns:a16="http://schemas.microsoft.com/office/drawing/2014/main" id="{3766127C-8C60-4927-BB02-F1ECC67C9B10}"/>
              </a:ext>
            </a:extLst>
          </p:cNvPr>
          <p:cNvPicPr>
            <a:picLocks noChangeAspect="1"/>
          </p:cNvPicPr>
          <p:nvPr/>
        </p:nvPicPr>
        <p:blipFill>
          <a:blip r:embed="rId3"/>
          <a:stretch>
            <a:fillRect/>
          </a:stretch>
        </p:blipFill>
        <p:spPr>
          <a:xfrm>
            <a:off x="1399955" y="910222"/>
            <a:ext cx="8839198" cy="4548502"/>
          </a:xfrm>
          <a:prstGeom prst="rect">
            <a:avLst/>
          </a:prstGeom>
        </p:spPr>
      </p:pic>
      <p:sp>
        <p:nvSpPr>
          <p:cNvPr id="8" name="Title 1">
            <a:extLst>
              <a:ext uri="{FF2B5EF4-FFF2-40B4-BE49-F238E27FC236}">
                <a16:creationId xmlns:a16="http://schemas.microsoft.com/office/drawing/2014/main" id="{105EDE93-6B71-49DB-AB1D-D9E1BA46FD8E}"/>
              </a:ext>
            </a:extLst>
          </p:cNvPr>
          <p:cNvSpPr>
            <a:spLocks noGrp="1"/>
          </p:cNvSpPr>
          <p:nvPr>
            <p:ph type="title"/>
          </p:nvPr>
        </p:nvSpPr>
        <p:spPr>
          <a:xfrm>
            <a:off x="246529" y="236607"/>
            <a:ext cx="11716869" cy="677793"/>
          </a:xfrm>
        </p:spPr>
        <p:txBody>
          <a:bodyPr>
            <a:normAutofit fontScale="90000"/>
          </a:bodyPr>
          <a:lstStyle/>
          <a:p>
            <a:r>
              <a:rPr lang="en-US" dirty="0"/>
              <a:t>Enrollment Planning </a:t>
            </a:r>
            <a:r>
              <a:rPr lang="en-US" sz="3100" i="1" dirty="0"/>
              <a:t>(Page 21) </a:t>
            </a:r>
            <a:endParaRPr lang="en-US" i="1" dirty="0"/>
          </a:p>
        </p:txBody>
      </p:sp>
    </p:spTree>
    <p:extLst>
      <p:ext uri="{BB962C8B-B14F-4D97-AF65-F5344CB8AC3E}">
        <p14:creationId xmlns:p14="http://schemas.microsoft.com/office/powerpoint/2010/main" val="1042141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38</a:t>
            </a:fld>
            <a:endParaRPr lang="en-US"/>
          </a:p>
        </p:txBody>
      </p:sp>
      <p:pic>
        <p:nvPicPr>
          <p:cNvPr id="5" name="Picture 4">
            <a:extLst>
              <a:ext uri="{FF2B5EF4-FFF2-40B4-BE49-F238E27FC236}">
                <a16:creationId xmlns:a16="http://schemas.microsoft.com/office/drawing/2014/main" id="{C51C622E-9959-4B0E-BAC0-52D083548F53}"/>
              </a:ext>
            </a:extLst>
          </p:cNvPr>
          <p:cNvPicPr>
            <a:picLocks noChangeAspect="1"/>
          </p:cNvPicPr>
          <p:nvPr/>
        </p:nvPicPr>
        <p:blipFill>
          <a:blip r:embed="rId3"/>
          <a:stretch>
            <a:fillRect/>
          </a:stretch>
        </p:blipFill>
        <p:spPr>
          <a:xfrm>
            <a:off x="1499191" y="950400"/>
            <a:ext cx="9193618" cy="5306470"/>
          </a:xfrm>
          <a:prstGeom prst="rect">
            <a:avLst/>
          </a:prstGeom>
        </p:spPr>
      </p:pic>
      <p:sp>
        <p:nvSpPr>
          <p:cNvPr id="7" name="Title 1">
            <a:extLst>
              <a:ext uri="{FF2B5EF4-FFF2-40B4-BE49-F238E27FC236}">
                <a16:creationId xmlns:a16="http://schemas.microsoft.com/office/drawing/2014/main" id="{32E45084-6D35-4D41-A16C-F48A44D25D7A}"/>
              </a:ext>
            </a:extLst>
          </p:cNvPr>
          <p:cNvSpPr>
            <a:spLocks noGrp="1"/>
          </p:cNvSpPr>
          <p:nvPr>
            <p:ph type="title"/>
          </p:nvPr>
        </p:nvSpPr>
        <p:spPr>
          <a:xfrm>
            <a:off x="246529" y="236607"/>
            <a:ext cx="11716869" cy="677793"/>
          </a:xfrm>
        </p:spPr>
        <p:txBody>
          <a:bodyPr>
            <a:normAutofit fontScale="90000"/>
          </a:bodyPr>
          <a:lstStyle/>
          <a:p>
            <a:r>
              <a:rPr lang="en-US" dirty="0"/>
              <a:t>Enrollment Planning </a:t>
            </a:r>
            <a:r>
              <a:rPr lang="en-US" sz="3100" i="1" dirty="0"/>
              <a:t>(Page 22) </a:t>
            </a:r>
            <a:endParaRPr lang="en-US" i="1" dirty="0"/>
          </a:p>
        </p:txBody>
      </p:sp>
    </p:spTree>
    <p:extLst>
      <p:ext uri="{BB962C8B-B14F-4D97-AF65-F5344CB8AC3E}">
        <p14:creationId xmlns:p14="http://schemas.microsoft.com/office/powerpoint/2010/main" val="482572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39</a:t>
            </a:fld>
            <a:endParaRPr lang="en-US"/>
          </a:p>
        </p:txBody>
      </p:sp>
      <p:pic>
        <p:nvPicPr>
          <p:cNvPr id="4" name="Picture 3">
            <a:extLst>
              <a:ext uri="{FF2B5EF4-FFF2-40B4-BE49-F238E27FC236}">
                <a16:creationId xmlns:a16="http://schemas.microsoft.com/office/drawing/2014/main" id="{CB537908-55D1-46B5-8D0F-57AAAC3B7BBE}"/>
              </a:ext>
            </a:extLst>
          </p:cNvPr>
          <p:cNvPicPr>
            <a:picLocks noChangeAspect="1"/>
          </p:cNvPicPr>
          <p:nvPr/>
        </p:nvPicPr>
        <p:blipFill>
          <a:blip r:embed="rId3"/>
          <a:stretch>
            <a:fillRect/>
          </a:stretch>
        </p:blipFill>
        <p:spPr>
          <a:xfrm>
            <a:off x="574153" y="1097893"/>
            <a:ext cx="10969266" cy="4977712"/>
          </a:xfrm>
          <a:prstGeom prst="rect">
            <a:avLst/>
          </a:prstGeom>
        </p:spPr>
      </p:pic>
      <p:sp>
        <p:nvSpPr>
          <p:cNvPr id="7" name="Title 1">
            <a:extLst>
              <a:ext uri="{FF2B5EF4-FFF2-40B4-BE49-F238E27FC236}">
                <a16:creationId xmlns:a16="http://schemas.microsoft.com/office/drawing/2014/main" id="{045B892F-B48A-43B4-B094-262A2929BA31}"/>
              </a:ext>
            </a:extLst>
          </p:cNvPr>
          <p:cNvSpPr txBox="1">
            <a:spLocks/>
          </p:cNvSpPr>
          <p:nvPr/>
        </p:nvSpPr>
        <p:spPr>
          <a:xfrm>
            <a:off x="398929" y="389007"/>
            <a:ext cx="11716869" cy="67779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i="0" kern="1200">
                <a:solidFill>
                  <a:srgbClr val="1A5C7E"/>
                </a:solidFill>
                <a:latin typeface="Cambria" panose="02040503050406030204" pitchFamily="18" charset="0"/>
                <a:ea typeface="+mj-ea"/>
                <a:cs typeface="+mj-cs"/>
              </a:defRPr>
            </a:lvl1pPr>
          </a:lstStyle>
          <a:p>
            <a:r>
              <a:rPr lang="en-US" dirty="0"/>
              <a:t>Enrollment Planning </a:t>
            </a:r>
            <a:r>
              <a:rPr lang="en-US" sz="3100" i="1" dirty="0"/>
              <a:t>(Page 22) </a:t>
            </a:r>
            <a:endParaRPr lang="en-US" i="1" dirty="0"/>
          </a:p>
        </p:txBody>
      </p:sp>
    </p:spTree>
    <p:extLst>
      <p:ext uri="{BB962C8B-B14F-4D97-AF65-F5344CB8AC3E}">
        <p14:creationId xmlns:p14="http://schemas.microsoft.com/office/powerpoint/2010/main" val="269053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4100B6-C63D-594E-896F-6298B3924098}"/>
              </a:ext>
            </a:extLst>
          </p:cNvPr>
          <p:cNvSpPr>
            <a:spLocks noGrp="1"/>
          </p:cNvSpPr>
          <p:nvPr>
            <p:ph type="title"/>
          </p:nvPr>
        </p:nvSpPr>
        <p:spPr/>
        <p:txBody>
          <a:bodyPr>
            <a:normAutofit fontScale="90000"/>
          </a:bodyPr>
          <a:lstStyle/>
          <a:p>
            <a:r>
              <a:rPr lang="en-US" dirty="0"/>
              <a:t>Accountability Plan Table of Contents </a:t>
            </a:r>
          </a:p>
        </p:txBody>
      </p:sp>
      <p:sp>
        <p:nvSpPr>
          <p:cNvPr id="2" name="Slide Number Placeholder 1">
            <a:extLst>
              <a:ext uri="{FF2B5EF4-FFF2-40B4-BE49-F238E27FC236}">
                <a16:creationId xmlns:a16="http://schemas.microsoft.com/office/drawing/2014/main" id="{73A75002-BD4C-EB4E-A1F8-4F98CD84B6B9}"/>
              </a:ext>
            </a:extLst>
          </p:cNvPr>
          <p:cNvSpPr>
            <a:spLocks noGrp="1"/>
          </p:cNvSpPr>
          <p:nvPr>
            <p:ph type="sldNum" sz="quarter" idx="4"/>
          </p:nvPr>
        </p:nvSpPr>
        <p:spPr/>
        <p:txBody>
          <a:bodyPr/>
          <a:lstStyle/>
          <a:p>
            <a:fld id="{28172311-C5F3-6245-A783-F733E7C9739D}" type="slidenum">
              <a:rPr lang="en-US" smtClean="0"/>
              <a:t>4</a:t>
            </a:fld>
            <a:endParaRPr lang="en-US"/>
          </a:p>
        </p:txBody>
      </p:sp>
      <p:pic>
        <p:nvPicPr>
          <p:cNvPr id="3" name="Picture 2">
            <a:extLst>
              <a:ext uri="{FF2B5EF4-FFF2-40B4-BE49-F238E27FC236}">
                <a16:creationId xmlns:a16="http://schemas.microsoft.com/office/drawing/2014/main" id="{037D8C33-2B09-4A2E-B497-FAD694AEC313}"/>
              </a:ext>
            </a:extLst>
          </p:cNvPr>
          <p:cNvPicPr>
            <a:picLocks noChangeAspect="1"/>
          </p:cNvPicPr>
          <p:nvPr/>
        </p:nvPicPr>
        <p:blipFill>
          <a:blip r:embed="rId2"/>
          <a:stretch>
            <a:fillRect/>
          </a:stretch>
        </p:blipFill>
        <p:spPr>
          <a:xfrm>
            <a:off x="2494718" y="914400"/>
            <a:ext cx="7202564" cy="5378470"/>
          </a:xfrm>
          <a:prstGeom prst="rect">
            <a:avLst/>
          </a:prstGeom>
        </p:spPr>
      </p:pic>
    </p:spTree>
    <p:extLst>
      <p:ext uri="{BB962C8B-B14F-4D97-AF65-F5344CB8AC3E}">
        <p14:creationId xmlns:p14="http://schemas.microsoft.com/office/powerpoint/2010/main" val="4175069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40</a:t>
            </a:fld>
            <a:endParaRPr lang="en-US"/>
          </a:p>
        </p:txBody>
      </p:sp>
      <p:pic>
        <p:nvPicPr>
          <p:cNvPr id="5" name="Picture 4">
            <a:extLst>
              <a:ext uri="{FF2B5EF4-FFF2-40B4-BE49-F238E27FC236}">
                <a16:creationId xmlns:a16="http://schemas.microsoft.com/office/drawing/2014/main" id="{47D77126-CE0A-4FCE-B65A-67730E73206C}"/>
              </a:ext>
            </a:extLst>
          </p:cNvPr>
          <p:cNvPicPr>
            <a:picLocks noChangeAspect="1"/>
          </p:cNvPicPr>
          <p:nvPr/>
        </p:nvPicPr>
        <p:blipFill>
          <a:blip r:embed="rId3"/>
          <a:stretch>
            <a:fillRect/>
          </a:stretch>
        </p:blipFill>
        <p:spPr>
          <a:xfrm>
            <a:off x="1120587" y="914400"/>
            <a:ext cx="9968752" cy="5269552"/>
          </a:xfrm>
          <a:prstGeom prst="rect">
            <a:avLst/>
          </a:prstGeom>
        </p:spPr>
      </p:pic>
      <p:sp>
        <p:nvSpPr>
          <p:cNvPr id="7" name="Title 1">
            <a:extLst>
              <a:ext uri="{FF2B5EF4-FFF2-40B4-BE49-F238E27FC236}">
                <a16:creationId xmlns:a16="http://schemas.microsoft.com/office/drawing/2014/main" id="{22A4708B-1621-45CD-8648-632F4195FA6B}"/>
              </a:ext>
            </a:extLst>
          </p:cNvPr>
          <p:cNvSpPr>
            <a:spLocks noGrp="1"/>
          </p:cNvSpPr>
          <p:nvPr>
            <p:ph type="title"/>
          </p:nvPr>
        </p:nvSpPr>
        <p:spPr>
          <a:xfrm>
            <a:off x="246529" y="236607"/>
            <a:ext cx="11716869" cy="677793"/>
          </a:xfrm>
        </p:spPr>
        <p:txBody>
          <a:bodyPr>
            <a:normAutofit fontScale="90000"/>
          </a:bodyPr>
          <a:lstStyle/>
          <a:p>
            <a:r>
              <a:rPr lang="en-US" dirty="0"/>
              <a:t>Academic Program Coordination </a:t>
            </a:r>
            <a:r>
              <a:rPr lang="en-US" sz="3100" i="1" dirty="0"/>
              <a:t>(Page 23)</a:t>
            </a:r>
            <a:endParaRPr lang="en-US" i="1" dirty="0"/>
          </a:p>
        </p:txBody>
      </p:sp>
    </p:spTree>
    <p:extLst>
      <p:ext uri="{BB962C8B-B14F-4D97-AF65-F5344CB8AC3E}">
        <p14:creationId xmlns:p14="http://schemas.microsoft.com/office/powerpoint/2010/main" val="669354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9001-7DD3-44AC-B7A3-A7095B2868C7}"/>
              </a:ext>
            </a:extLst>
          </p:cNvPr>
          <p:cNvSpPr>
            <a:spLocks noGrp="1"/>
          </p:cNvSpPr>
          <p:nvPr>
            <p:ph type="title"/>
          </p:nvPr>
        </p:nvSpPr>
        <p:spPr/>
        <p:txBody>
          <a:bodyPr>
            <a:normAutofit fontScale="90000"/>
          </a:bodyPr>
          <a:lstStyle/>
          <a:p>
            <a:r>
              <a:rPr lang="en-US" sz="3200" dirty="0"/>
              <a:t>USF PBF Performance Summary – 2021 </a:t>
            </a:r>
            <a:br>
              <a:rPr lang="en-US" sz="3200" dirty="0"/>
            </a:br>
            <a:r>
              <a:rPr lang="en-US" sz="2700" dirty="0"/>
              <a:t>(Met or exceeded goals for 3 of 9 metrics; No goal set for new metric 9a/9b)</a:t>
            </a:r>
          </a:p>
        </p:txBody>
      </p:sp>
      <p:sp>
        <p:nvSpPr>
          <p:cNvPr id="3" name="Slide Number Placeholder 2">
            <a:extLst>
              <a:ext uri="{FF2B5EF4-FFF2-40B4-BE49-F238E27FC236}">
                <a16:creationId xmlns:a16="http://schemas.microsoft.com/office/drawing/2014/main" id="{20F3924E-DBFD-49CE-AB70-60F8B1913006}"/>
              </a:ext>
            </a:extLst>
          </p:cNvPr>
          <p:cNvSpPr>
            <a:spLocks noGrp="1"/>
          </p:cNvSpPr>
          <p:nvPr>
            <p:ph type="sldNum" sz="quarter" idx="4"/>
          </p:nvPr>
        </p:nvSpPr>
        <p:spPr/>
        <p:txBody>
          <a:bodyPr/>
          <a:lstStyle/>
          <a:p>
            <a:fld id="{28172311-C5F3-6245-A783-F733E7C9739D}" type="slidenum">
              <a:rPr lang="en-US" smtClean="0"/>
              <a:pPr/>
              <a:t>41</a:t>
            </a:fld>
            <a:endParaRPr lang="en-US" dirty="0"/>
          </a:p>
        </p:txBody>
      </p:sp>
      <p:pic>
        <p:nvPicPr>
          <p:cNvPr id="5" name="Picture 4">
            <a:extLst>
              <a:ext uri="{FF2B5EF4-FFF2-40B4-BE49-F238E27FC236}">
                <a16:creationId xmlns:a16="http://schemas.microsoft.com/office/drawing/2014/main" id="{D92E0B22-814A-497E-BB89-19E1C4C285DA}"/>
              </a:ext>
            </a:extLst>
          </p:cNvPr>
          <p:cNvPicPr>
            <a:picLocks noChangeAspect="1"/>
          </p:cNvPicPr>
          <p:nvPr/>
        </p:nvPicPr>
        <p:blipFill>
          <a:blip r:embed="rId2"/>
          <a:stretch>
            <a:fillRect/>
          </a:stretch>
        </p:blipFill>
        <p:spPr>
          <a:xfrm>
            <a:off x="845453" y="1037152"/>
            <a:ext cx="10317261" cy="5132966"/>
          </a:xfrm>
          <a:prstGeom prst="rect">
            <a:avLst/>
          </a:prstGeom>
        </p:spPr>
      </p:pic>
    </p:spTree>
    <p:extLst>
      <p:ext uri="{BB962C8B-B14F-4D97-AF65-F5344CB8AC3E}">
        <p14:creationId xmlns:p14="http://schemas.microsoft.com/office/powerpoint/2010/main" val="2998669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48AC-8AEC-4230-95F5-DDAF05A7D39D}"/>
              </a:ext>
            </a:extLst>
          </p:cNvPr>
          <p:cNvSpPr>
            <a:spLocks noGrp="1"/>
          </p:cNvSpPr>
          <p:nvPr>
            <p:ph type="title"/>
          </p:nvPr>
        </p:nvSpPr>
        <p:spPr/>
        <p:txBody>
          <a:bodyPr>
            <a:normAutofit fontScale="90000"/>
          </a:bodyPr>
          <a:lstStyle/>
          <a:p>
            <a:r>
              <a:rPr lang="en-US" sz="3600" dirty="0"/>
              <a:t>USF Preeminence Performance Summary – 2021 </a:t>
            </a:r>
            <a:br>
              <a:rPr lang="en-US" sz="3600" dirty="0"/>
            </a:br>
            <a:r>
              <a:rPr lang="en-US" sz="2700" dirty="0"/>
              <a:t>(All 12 Benchmarks were met) </a:t>
            </a:r>
          </a:p>
        </p:txBody>
      </p:sp>
      <p:sp>
        <p:nvSpPr>
          <p:cNvPr id="3" name="Slide Number Placeholder 2">
            <a:extLst>
              <a:ext uri="{FF2B5EF4-FFF2-40B4-BE49-F238E27FC236}">
                <a16:creationId xmlns:a16="http://schemas.microsoft.com/office/drawing/2014/main" id="{0B5209F9-24B4-4880-8C74-7B0F97B21E94}"/>
              </a:ext>
            </a:extLst>
          </p:cNvPr>
          <p:cNvSpPr>
            <a:spLocks noGrp="1"/>
          </p:cNvSpPr>
          <p:nvPr>
            <p:ph type="sldNum" sz="quarter" idx="4"/>
          </p:nvPr>
        </p:nvSpPr>
        <p:spPr/>
        <p:txBody>
          <a:bodyPr/>
          <a:lstStyle/>
          <a:p>
            <a:fld id="{28172311-C5F3-6245-A783-F733E7C9739D}" type="slidenum">
              <a:rPr lang="en-US" smtClean="0"/>
              <a:pPr/>
              <a:t>42</a:t>
            </a:fld>
            <a:endParaRPr lang="en-US" dirty="0"/>
          </a:p>
        </p:txBody>
      </p:sp>
      <p:pic>
        <p:nvPicPr>
          <p:cNvPr id="4" name="Picture 3">
            <a:extLst>
              <a:ext uri="{FF2B5EF4-FFF2-40B4-BE49-F238E27FC236}">
                <a16:creationId xmlns:a16="http://schemas.microsoft.com/office/drawing/2014/main" id="{4AF8FC40-F3B6-4AB4-A9B4-628994FCCC42}"/>
              </a:ext>
            </a:extLst>
          </p:cNvPr>
          <p:cNvPicPr>
            <a:picLocks noChangeAspect="1"/>
          </p:cNvPicPr>
          <p:nvPr/>
        </p:nvPicPr>
        <p:blipFill>
          <a:blip r:embed="rId2"/>
          <a:stretch>
            <a:fillRect/>
          </a:stretch>
        </p:blipFill>
        <p:spPr>
          <a:xfrm>
            <a:off x="302455" y="1198715"/>
            <a:ext cx="11649601" cy="4829291"/>
          </a:xfrm>
          <a:prstGeom prst="rect">
            <a:avLst/>
          </a:prstGeom>
        </p:spPr>
      </p:pic>
    </p:spTree>
    <p:extLst>
      <p:ext uri="{BB962C8B-B14F-4D97-AF65-F5344CB8AC3E}">
        <p14:creationId xmlns:p14="http://schemas.microsoft.com/office/powerpoint/2010/main" val="1186088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43</a:t>
            </a:fld>
            <a:endParaRPr lang="en-US"/>
          </a:p>
        </p:txBody>
      </p:sp>
      <p:sp>
        <p:nvSpPr>
          <p:cNvPr id="4" name="TextBox 3">
            <a:extLst>
              <a:ext uri="{FF2B5EF4-FFF2-40B4-BE49-F238E27FC236}">
                <a16:creationId xmlns:a16="http://schemas.microsoft.com/office/drawing/2014/main" id="{8694D0DE-07B7-A94E-A0FC-E1211897C7A6}"/>
              </a:ext>
            </a:extLst>
          </p:cNvPr>
          <p:cNvSpPr txBox="1"/>
          <p:nvPr/>
        </p:nvSpPr>
        <p:spPr>
          <a:xfrm>
            <a:off x="246530" y="5561297"/>
            <a:ext cx="11716869" cy="646331"/>
          </a:xfrm>
          <a:prstGeom prst="rect">
            <a:avLst/>
          </a:prstGeom>
          <a:noFill/>
        </p:spPr>
        <p:txBody>
          <a:bodyPr wrap="square" rtlCol="0">
            <a:spAutoFit/>
          </a:bodyPr>
          <a:lstStyle/>
          <a:p>
            <a:r>
              <a:rPr lang="en-US" sz="1200" i="1" dirty="0"/>
              <a:t>Note: This table reports this number of students enrolled by student type categories. These headcounts only include those seeking a degree – unclassified students (e.g., dual enrolled) are not included.  The student type for undergraduates is based on the ‘Type of Student at Most Recent Admission’.  The First Time in College (FTIC) student was admitted in the same fall term or in the preceding summer term – this includes those who were re-admitted as FTICs. </a:t>
            </a:r>
          </a:p>
        </p:txBody>
      </p:sp>
      <p:pic>
        <p:nvPicPr>
          <p:cNvPr id="5" name="Picture 4">
            <a:extLst>
              <a:ext uri="{FF2B5EF4-FFF2-40B4-BE49-F238E27FC236}">
                <a16:creationId xmlns:a16="http://schemas.microsoft.com/office/drawing/2014/main" id="{3766127C-8C60-4927-BB02-F1ECC67C9B10}"/>
              </a:ext>
            </a:extLst>
          </p:cNvPr>
          <p:cNvPicPr>
            <a:picLocks noChangeAspect="1"/>
          </p:cNvPicPr>
          <p:nvPr/>
        </p:nvPicPr>
        <p:blipFill>
          <a:blip r:embed="rId3"/>
          <a:stretch>
            <a:fillRect/>
          </a:stretch>
        </p:blipFill>
        <p:spPr>
          <a:xfrm>
            <a:off x="1399955" y="910222"/>
            <a:ext cx="8839198" cy="4548502"/>
          </a:xfrm>
          <a:prstGeom prst="rect">
            <a:avLst/>
          </a:prstGeom>
        </p:spPr>
      </p:pic>
      <p:sp>
        <p:nvSpPr>
          <p:cNvPr id="8" name="Title 1">
            <a:extLst>
              <a:ext uri="{FF2B5EF4-FFF2-40B4-BE49-F238E27FC236}">
                <a16:creationId xmlns:a16="http://schemas.microsoft.com/office/drawing/2014/main" id="{105EDE93-6B71-49DB-AB1D-D9E1BA46FD8E}"/>
              </a:ext>
            </a:extLst>
          </p:cNvPr>
          <p:cNvSpPr>
            <a:spLocks noGrp="1"/>
          </p:cNvSpPr>
          <p:nvPr>
            <p:ph type="title"/>
          </p:nvPr>
        </p:nvSpPr>
        <p:spPr>
          <a:xfrm>
            <a:off x="246529" y="236607"/>
            <a:ext cx="11716869" cy="677793"/>
          </a:xfrm>
        </p:spPr>
        <p:txBody>
          <a:bodyPr>
            <a:normAutofit fontScale="90000"/>
          </a:bodyPr>
          <a:lstStyle/>
          <a:p>
            <a:r>
              <a:rPr lang="en-US" dirty="0"/>
              <a:t>Enrollment Planning </a:t>
            </a:r>
            <a:r>
              <a:rPr lang="en-US" sz="3100" i="1" dirty="0"/>
              <a:t>(Page 21) </a:t>
            </a:r>
            <a:endParaRPr lang="en-US" i="1" dirty="0"/>
          </a:p>
        </p:txBody>
      </p:sp>
    </p:spTree>
    <p:extLst>
      <p:ext uri="{BB962C8B-B14F-4D97-AF65-F5344CB8AC3E}">
        <p14:creationId xmlns:p14="http://schemas.microsoft.com/office/powerpoint/2010/main" val="630937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02813F-5E3A-2841-A4FC-F2A24E5E65B5}"/>
              </a:ext>
            </a:extLst>
          </p:cNvPr>
          <p:cNvSpPr/>
          <p:nvPr/>
        </p:nvSpPr>
        <p:spPr>
          <a:xfrm>
            <a:off x="0" y="0"/>
            <a:ext cx="12192000" cy="6858000"/>
          </a:xfrm>
          <a:prstGeom prst="rect">
            <a:avLst/>
          </a:prstGeom>
          <a:gradFill flip="none" rotWithShape="1">
            <a:gsLst>
              <a:gs pos="100000">
                <a:srgbClr val="1A5C7E"/>
              </a:gs>
              <a:gs pos="0">
                <a:srgbClr val="0A2E4D"/>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FA195E4-CBC6-A149-B256-57BCEB727A93}"/>
              </a:ext>
            </a:extLst>
          </p:cNvPr>
          <p:cNvSpPr>
            <a:spLocks noGrp="1"/>
          </p:cNvSpPr>
          <p:nvPr>
            <p:ph type="sldNum" sz="quarter" idx="4"/>
          </p:nvPr>
        </p:nvSpPr>
        <p:spPr/>
        <p:txBody>
          <a:bodyPr/>
          <a:lstStyle/>
          <a:p>
            <a:fld id="{28172311-C5F3-6245-A783-F733E7C9739D}" type="slidenum">
              <a:rPr lang="en-US" smtClean="0"/>
              <a:t>44</a:t>
            </a:fld>
            <a:endParaRPr lang="en-US"/>
          </a:p>
        </p:txBody>
      </p:sp>
      <p:pic>
        <p:nvPicPr>
          <p:cNvPr id="10" name="Picture 9" descr="A picture containing drawing&#10;&#10;Description automatically generated">
            <a:extLst>
              <a:ext uri="{FF2B5EF4-FFF2-40B4-BE49-F238E27FC236}">
                <a16:creationId xmlns:a16="http://schemas.microsoft.com/office/drawing/2014/main" id="{C869CFAF-A5FE-FA4A-AACB-3EEA4FB712CC}"/>
              </a:ext>
            </a:extLst>
          </p:cNvPr>
          <p:cNvPicPr>
            <a:picLocks noChangeAspect="1"/>
          </p:cNvPicPr>
          <p:nvPr/>
        </p:nvPicPr>
        <p:blipFill>
          <a:blip r:embed="rId3"/>
          <a:stretch>
            <a:fillRect/>
          </a:stretch>
        </p:blipFill>
        <p:spPr>
          <a:xfrm>
            <a:off x="783389" y="3866887"/>
            <a:ext cx="4318000" cy="1579074"/>
          </a:xfrm>
          <a:prstGeom prst="rect">
            <a:avLst/>
          </a:prstGeom>
        </p:spPr>
      </p:pic>
      <p:pic>
        <p:nvPicPr>
          <p:cNvPr id="2" name="Picture 1">
            <a:extLst>
              <a:ext uri="{FF2B5EF4-FFF2-40B4-BE49-F238E27FC236}">
                <a16:creationId xmlns:a16="http://schemas.microsoft.com/office/drawing/2014/main" id="{09AAD1A9-A11E-444A-BC41-6636B8F16B99}"/>
              </a:ext>
            </a:extLst>
          </p:cNvPr>
          <p:cNvPicPr>
            <a:picLocks noChangeAspect="1"/>
          </p:cNvPicPr>
          <p:nvPr/>
        </p:nvPicPr>
        <p:blipFill>
          <a:blip r:embed="rId4"/>
          <a:stretch>
            <a:fillRect/>
          </a:stretch>
        </p:blipFill>
        <p:spPr>
          <a:xfrm>
            <a:off x="5187177" y="448235"/>
            <a:ext cx="6799032" cy="5710518"/>
          </a:xfrm>
          <a:prstGeom prst="rect">
            <a:avLst/>
          </a:prstGeom>
        </p:spPr>
      </p:pic>
    </p:spTree>
    <p:extLst>
      <p:ext uri="{BB962C8B-B14F-4D97-AF65-F5344CB8AC3E}">
        <p14:creationId xmlns:p14="http://schemas.microsoft.com/office/powerpoint/2010/main" val="2403813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9B5E6-1AE1-4FFA-BF63-339870BF6360}"/>
              </a:ext>
            </a:extLst>
          </p:cNvPr>
          <p:cNvSpPr>
            <a:spLocks noGrp="1"/>
          </p:cNvSpPr>
          <p:nvPr>
            <p:ph type="title"/>
          </p:nvPr>
        </p:nvSpPr>
        <p:spPr>
          <a:xfrm>
            <a:off x="246530" y="2751207"/>
            <a:ext cx="11716869" cy="677793"/>
          </a:xfrm>
        </p:spPr>
        <p:txBody>
          <a:bodyPr>
            <a:normAutofit fontScale="90000"/>
          </a:bodyPr>
          <a:lstStyle/>
          <a:p>
            <a:pPr algn="ctr"/>
            <a:r>
              <a:rPr lang="en-US" dirty="0"/>
              <a:t>Detailed Slides With All USF Metrics</a:t>
            </a:r>
          </a:p>
        </p:txBody>
      </p:sp>
      <p:sp>
        <p:nvSpPr>
          <p:cNvPr id="3" name="Slide Number Placeholder 2">
            <a:extLst>
              <a:ext uri="{FF2B5EF4-FFF2-40B4-BE49-F238E27FC236}">
                <a16:creationId xmlns:a16="http://schemas.microsoft.com/office/drawing/2014/main" id="{7D1E8F2C-4927-4955-A0FB-9D06955BF889}"/>
              </a:ext>
            </a:extLst>
          </p:cNvPr>
          <p:cNvSpPr>
            <a:spLocks noGrp="1"/>
          </p:cNvSpPr>
          <p:nvPr>
            <p:ph type="sldNum" sz="quarter" idx="4"/>
          </p:nvPr>
        </p:nvSpPr>
        <p:spPr/>
        <p:txBody>
          <a:bodyPr/>
          <a:lstStyle/>
          <a:p>
            <a:fld id="{28172311-C5F3-6245-A783-F733E7C9739D}" type="slidenum">
              <a:rPr lang="en-US" smtClean="0"/>
              <a:pPr/>
              <a:t>5</a:t>
            </a:fld>
            <a:endParaRPr lang="en-US" dirty="0"/>
          </a:p>
        </p:txBody>
      </p:sp>
    </p:spTree>
    <p:extLst>
      <p:ext uri="{BB962C8B-B14F-4D97-AF65-F5344CB8AC3E}">
        <p14:creationId xmlns:p14="http://schemas.microsoft.com/office/powerpoint/2010/main" val="143500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2E43-1000-0B42-B1CA-982BE8036F07}"/>
              </a:ext>
            </a:extLst>
          </p:cNvPr>
          <p:cNvSpPr>
            <a:spLocks noGrp="1"/>
          </p:cNvSpPr>
          <p:nvPr>
            <p:ph type="title"/>
          </p:nvPr>
        </p:nvSpPr>
        <p:spPr/>
        <p:txBody>
          <a:bodyPr>
            <a:normAutofit fontScale="90000"/>
          </a:bodyPr>
          <a:lstStyle/>
          <a:p>
            <a:r>
              <a:rPr lang="en-US" dirty="0"/>
              <a:t>Performance-based Funding Metrics </a:t>
            </a:r>
            <a:r>
              <a:rPr lang="en-US" sz="2700" i="1" dirty="0"/>
              <a:t>(Pages 9-10) </a:t>
            </a:r>
            <a:endParaRPr lang="en-US" i="1" dirty="0"/>
          </a:p>
        </p:txBody>
      </p:sp>
      <p:sp>
        <p:nvSpPr>
          <p:cNvPr id="3" name="Slide Number Placeholder 2">
            <a:extLst>
              <a:ext uri="{FF2B5EF4-FFF2-40B4-BE49-F238E27FC236}">
                <a16:creationId xmlns:a16="http://schemas.microsoft.com/office/drawing/2014/main" id="{B2A32C50-B4BE-AC4A-A932-3884A97048AA}"/>
              </a:ext>
            </a:extLst>
          </p:cNvPr>
          <p:cNvSpPr>
            <a:spLocks noGrp="1"/>
          </p:cNvSpPr>
          <p:nvPr>
            <p:ph type="sldNum" sz="quarter" idx="4"/>
          </p:nvPr>
        </p:nvSpPr>
        <p:spPr/>
        <p:txBody>
          <a:bodyPr/>
          <a:lstStyle/>
          <a:p>
            <a:fld id="{28172311-C5F3-6245-A783-F733E7C9739D}" type="slidenum">
              <a:rPr lang="en-US" smtClean="0"/>
              <a:t>6</a:t>
            </a:fld>
            <a:endParaRPr lang="en-US"/>
          </a:p>
        </p:txBody>
      </p:sp>
      <p:pic>
        <p:nvPicPr>
          <p:cNvPr id="7" name="Picture 6">
            <a:extLst>
              <a:ext uri="{FF2B5EF4-FFF2-40B4-BE49-F238E27FC236}">
                <a16:creationId xmlns:a16="http://schemas.microsoft.com/office/drawing/2014/main" id="{2E7C8732-ABEB-49C1-A216-534D7BCBBFC3}"/>
              </a:ext>
            </a:extLst>
          </p:cNvPr>
          <p:cNvPicPr>
            <a:picLocks noChangeAspect="1"/>
          </p:cNvPicPr>
          <p:nvPr/>
        </p:nvPicPr>
        <p:blipFill>
          <a:blip r:embed="rId2"/>
          <a:stretch>
            <a:fillRect/>
          </a:stretch>
        </p:blipFill>
        <p:spPr>
          <a:xfrm>
            <a:off x="475130" y="1226828"/>
            <a:ext cx="11064949" cy="4404344"/>
          </a:xfrm>
          <a:prstGeom prst="rect">
            <a:avLst/>
          </a:prstGeom>
        </p:spPr>
      </p:pic>
      <p:sp>
        <p:nvSpPr>
          <p:cNvPr id="8" name="TextBox 7">
            <a:extLst>
              <a:ext uri="{FF2B5EF4-FFF2-40B4-BE49-F238E27FC236}">
                <a16:creationId xmlns:a16="http://schemas.microsoft.com/office/drawing/2014/main" id="{1917C10E-1116-4558-A567-651604838827}"/>
              </a:ext>
            </a:extLst>
          </p:cNvPr>
          <p:cNvSpPr txBox="1"/>
          <p:nvPr/>
        </p:nvSpPr>
        <p:spPr>
          <a:xfrm>
            <a:off x="9825318" y="1039905"/>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72.8%</a:t>
            </a:r>
          </a:p>
          <a:p>
            <a:r>
              <a:rPr lang="en-US" sz="1400" b="1" dirty="0">
                <a:latin typeface="Cambria" panose="02040503050406030204" pitchFamily="18" charset="0"/>
                <a:ea typeface="Cambria" panose="02040503050406030204" pitchFamily="18" charset="0"/>
              </a:rPr>
              <a:t>9 pts = 70.5%</a:t>
            </a:r>
          </a:p>
        </p:txBody>
      </p:sp>
      <p:sp>
        <p:nvSpPr>
          <p:cNvPr id="9" name="TextBox 8">
            <a:extLst>
              <a:ext uri="{FF2B5EF4-FFF2-40B4-BE49-F238E27FC236}">
                <a16:creationId xmlns:a16="http://schemas.microsoft.com/office/drawing/2014/main" id="{B6C3E4A8-2A4E-4E6B-AE87-C081482FC554}"/>
              </a:ext>
            </a:extLst>
          </p:cNvPr>
          <p:cNvSpPr txBox="1"/>
          <p:nvPr/>
        </p:nvSpPr>
        <p:spPr>
          <a:xfrm>
            <a:off x="9825319" y="3413139"/>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$40,700</a:t>
            </a:r>
          </a:p>
          <a:p>
            <a:r>
              <a:rPr lang="en-US" sz="1400" b="1" dirty="0">
                <a:latin typeface="Cambria" panose="02040503050406030204" pitchFamily="18" charset="0"/>
                <a:ea typeface="Cambria" panose="02040503050406030204" pitchFamily="18" charset="0"/>
              </a:rPr>
              <a:t>9 pts = $38,200</a:t>
            </a:r>
          </a:p>
        </p:txBody>
      </p:sp>
    </p:spTree>
    <p:extLst>
      <p:ext uri="{BB962C8B-B14F-4D97-AF65-F5344CB8AC3E}">
        <p14:creationId xmlns:p14="http://schemas.microsoft.com/office/powerpoint/2010/main" val="273482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2E43-1000-0B42-B1CA-982BE8036F07}"/>
              </a:ext>
            </a:extLst>
          </p:cNvPr>
          <p:cNvSpPr>
            <a:spLocks noGrp="1"/>
          </p:cNvSpPr>
          <p:nvPr>
            <p:ph type="title"/>
          </p:nvPr>
        </p:nvSpPr>
        <p:spPr/>
        <p:txBody>
          <a:bodyPr>
            <a:normAutofit fontScale="90000"/>
          </a:bodyPr>
          <a:lstStyle/>
          <a:p>
            <a:r>
              <a:rPr lang="en-US" dirty="0"/>
              <a:t>Performance-based Funding Metrics </a:t>
            </a:r>
            <a:r>
              <a:rPr lang="en-US" sz="2700" i="1" dirty="0"/>
              <a:t>(Pages 9-10)  </a:t>
            </a:r>
            <a:endParaRPr lang="en-US" i="1" dirty="0"/>
          </a:p>
        </p:txBody>
      </p:sp>
      <p:sp>
        <p:nvSpPr>
          <p:cNvPr id="3" name="Slide Number Placeholder 2">
            <a:extLst>
              <a:ext uri="{FF2B5EF4-FFF2-40B4-BE49-F238E27FC236}">
                <a16:creationId xmlns:a16="http://schemas.microsoft.com/office/drawing/2014/main" id="{3B5DC3F3-8E4E-3D46-8EB1-621D9836F00A}"/>
              </a:ext>
            </a:extLst>
          </p:cNvPr>
          <p:cNvSpPr>
            <a:spLocks noGrp="1"/>
          </p:cNvSpPr>
          <p:nvPr>
            <p:ph type="sldNum" sz="quarter" idx="4"/>
          </p:nvPr>
        </p:nvSpPr>
        <p:spPr/>
        <p:txBody>
          <a:bodyPr/>
          <a:lstStyle/>
          <a:p>
            <a:fld id="{28172311-C5F3-6245-A783-F733E7C9739D}" type="slidenum">
              <a:rPr lang="en-US" smtClean="0"/>
              <a:t>7</a:t>
            </a:fld>
            <a:endParaRPr lang="en-US"/>
          </a:p>
        </p:txBody>
      </p:sp>
      <p:pic>
        <p:nvPicPr>
          <p:cNvPr id="5" name="Picture 4">
            <a:extLst>
              <a:ext uri="{FF2B5EF4-FFF2-40B4-BE49-F238E27FC236}">
                <a16:creationId xmlns:a16="http://schemas.microsoft.com/office/drawing/2014/main" id="{E9EFCDC9-E82D-4511-9972-52BB4B2D84A7}"/>
              </a:ext>
            </a:extLst>
          </p:cNvPr>
          <p:cNvPicPr>
            <a:picLocks noChangeAspect="1"/>
          </p:cNvPicPr>
          <p:nvPr/>
        </p:nvPicPr>
        <p:blipFill>
          <a:blip r:embed="rId2"/>
          <a:stretch>
            <a:fillRect/>
          </a:stretch>
        </p:blipFill>
        <p:spPr>
          <a:xfrm>
            <a:off x="432060" y="1431069"/>
            <a:ext cx="11064948" cy="4598820"/>
          </a:xfrm>
          <a:prstGeom prst="rect">
            <a:avLst/>
          </a:prstGeom>
        </p:spPr>
      </p:pic>
      <p:sp>
        <p:nvSpPr>
          <p:cNvPr id="8" name="TextBox 7">
            <a:extLst>
              <a:ext uri="{FF2B5EF4-FFF2-40B4-BE49-F238E27FC236}">
                <a16:creationId xmlns:a16="http://schemas.microsoft.com/office/drawing/2014/main" id="{5435E8C8-A0ED-4660-B386-639A06149824}"/>
              </a:ext>
            </a:extLst>
          </p:cNvPr>
          <p:cNvSpPr txBox="1"/>
          <p:nvPr/>
        </p:nvSpPr>
        <p:spPr>
          <a:xfrm>
            <a:off x="9720977" y="1053399"/>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$9,000</a:t>
            </a:r>
          </a:p>
          <a:p>
            <a:r>
              <a:rPr lang="en-US" sz="1400" b="1" dirty="0">
                <a:latin typeface="Cambria" panose="02040503050406030204" pitchFamily="18" charset="0"/>
                <a:ea typeface="Cambria" panose="02040503050406030204" pitchFamily="18" charset="0"/>
              </a:rPr>
              <a:t>9 pts = $10,000</a:t>
            </a:r>
          </a:p>
        </p:txBody>
      </p:sp>
      <p:sp>
        <p:nvSpPr>
          <p:cNvPr id="9" name="TextBox 8">
            <a:extLst>
              <a:ext uri="{FF2B5EF4-FFF2-40B4-BE49-F238E27FC236}">
                <a16:creationId xmlns:a16="http://schemas.microsoft.com/office/drawing/2014/main" id="{092FE02C-ED0F-4708-8B5B-CC4BE4C7CE7D}"/>
              </a:ext>
            </a:extLst>
          </p:cNvPr>
          <p:cNvSpPr txBox="1"/>
          <p:nvPr/>
        </p:nvSpPr>
        <p:spPr>
          <a:xfrm>
            <a:off x="9720977" y="3662561"/>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50%</a:t>
            </a:r>
          </a:p>
          <a:p>
            <a:r>
              <a:rPr lang="en-US" sz="1400" b="1" dirty="0">
                <a:latin typeface="Cambria" panose="02040503050406030204" pitchFamily="18" charset="0"/>
                <a:ea typeface="Cambria" panose="02040503050406030204" pitchFamily="18" charset="0"/>
              </a:rPr>
              <a:t>9 pts = 48.8%</a:t>
            </a:r>
          </a:p>
        </p:txBody>
      </p:sp>
    </p:spTree>
    <p:extLst>
      <p:ext uri="{BB962C8B-B14F-4D97-AF65-F5344CB8AC3E}">
        <p14:creationId xmlns:p14="http://schemas.microsoft.com/office/powerpoint/2010/main" val="110594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06878-9F00-E147-BC01-99DABAC8E3E2}"/>
              </a:ext>
            </a:extLst>
          </p:cNvPr>
          <p:cNvSpPr>
            <a:spLocks noGrp="1"/>
          </p:cNvSpPr>
          <p:nvPr>
            <p:ph type="sldNum" sz="quarter" idx="4"/>
          </p:nvPr>
        </p:nvSpPr>
        <p:spPr/>
        <p:txBody>
          <a:bodyPr/>
          <a:lstStyle/>
          <a:p>
            <a:fld id="{28172311-C5F3-6245-A783-F733E7C9739D}" type="slidenum">
              <a:rPr lang="en-US" smtClean="0"/>
              <a:t>8</a:t>
            </a:fld>
            <a:endParaRPr lang="en-US"/>
          </a:p>
        </p:txBody>
      </p:sp>
      <p:pic>
        <p:nvPicPr>
          <p:cNvPr id="6" name="Picture 5">
            <a:extLst>
              <a:ext uri="{FF2B5EF4-FFF2-40B4-BE49-F238E27FC236}">
                <a16:creationId xmlns:a16="http://schemas.microsoft.com/office/drawing/2014/main" id="{3AA2450E-E90F-4CD5-9F3F-B1175C3FFAEB}"/>
              </a:ext>
            </a:extLst>
          </p:cNvPr>
          <p:cNvPicPr>
            <a:picLocks noChangeAspect="1"/>
          </p:cNvPicPr>
          <p:nvPr/>
        </p:nvPicPr>
        <p:blipFill>
          <a:blip r:embed="rId2"/>
          <a:stretch>
            <a:fillRect/>
          </a:stretch>
        </p:blipFill>
        <p:spPr>
          <a:xfrm>
            <a:off x="228602" y="1285456"/>
            <a:ext cx="11235070" cy="2343558"/>
          </a:xfrm>
          <a:prstGeom prst="rect">
            <a:avLst/>
          </a:prstGeom>
        </p:spPr>
      </p:pic>
      <p:pic>
        <p:nvPicPr>
          <p:cNvPr id="7" name="Picture 6">
            <a:extLst>
              <a:ext uri="{FF2B5EF4-FFF2-40B4-BE49-F238E27FC236}">
                <a16:creationId xmlns:a16="http://schemas.microsoft.com/office/drawing/2014/main" id="{63B4C38E-8E0B-4AE0-B7B8-9228DB50BF61}"/>
              </a:ext>
            </a:extLst>
          </p:cNvPr>
          <p:cNvPicPr>
            <a:picLocks noChangeAspect="1"/>
          </p:cNvPicPr>
          <p:nvPr/>
        </p:nvPicPr>
        <p:blipFill>
          <a:blip r:embed="rId3"/>
          <a:stretch>
            <a:fillRect/>
          </a:stretch>
        </p:blipFill>
        <p:spPr>
          <a:xfrm>
            <a:off x="446567" y="3903082"/>
            <a:ext cx="10799140" cy="2002388"/>
          </a:xfrm>
          <a:prstGeom prst="rect">
            <a:avLst/>
          </a:prstGeom>
        </p:spPr>
      </p:pic>
      <p:sp>
        <p:nvSpPr>
          <p:cNvPr id="11" name="TextBox 10">
            <a:extLst>
              <a:ext uri="{FF2B5EF4-FFF2-40B4-BE49-F238E27FC236}">
                <a16:creationId xmlns:a16="http://schemas.microsoft.com/office/drawing/2014/main" id="{3B79E03E-E9E9-4B48-9970-86EB7B03EAFD}"/>
              </a:ext>
            </a:extLst>
          </p:cNvPr>
          <p:cNvSpPr txBox="1"/>
          <p:nvPr/>
        </p:nvSpPr>
        <p:spPr>
          <a:xfrm>
            <a:off x="9653762" y="1036304"/>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90%</a:t>
            </a:r>
          </a:p>
          <a:p>
            <a:r>
              <a:rPr lang="en-US" sz="1400" b="1" dirty="0">
                <a:latin typeface="Cambria" panose="02040503050406030204" pitchFamily="18" charset="0"/>
                <a:ea typeface="Cambria" panose="02040503050406030204" pitchFamily="18" charset="0"/>
              </a:rPr>
              <a:t>9 pts = 88.8%</a:t>
            </a:r>
          </a:p>
        </p:txBody>
      </p:sp>
      <p:sp>
        <p:nvSpPr>
          <p:cNvPr id="12" name="TextBox 11">
            <a:extLst>
              <a:ext uri="{FF2B5EF4-FFF2-40B4-BE49-F238E27FC236}">
                <a16:creationId xmlns:a16="http://schemas.microsoft.com/office/drawing/2014/main" id="{4D5BF740-8729-4787-9A49-2217B37B13B6}"/>
              </a:ext>
            </a:extLst>
          </p:cNvPr>
          <p:cNvSpPr txBox="1"/>
          <p:nvPr/>
        </p:nvSpPr>
        <p:spPr>
          <a:xfrm>
            <a:off x="9655207" y="3447879"/>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50%</a:t>
            </a:r>
          </a:p>
          <a:p>
            <a:r>
              <a:rPr lang="en-US" sz="1400" b="1" dirty="0">
                <a:latin typeface="Cambria" panose="02040503050406030204" pitchFamily="18" charset="0"/>
                <a:ea typeface="Cambria" panose="02040503050406030204" pitchFamily="18" charset="0"/>
              </a:rPr>
              <a:t>9 pts = 47.5%</a:t>
            </a:r>
          </a:p>
        </p:txBody>
      </p:sp>
      <p:sp>
        <p:nvSpPr>
          <p:cNvPr id="10" name="Title 1">
            <a:extLst>
              <a:ext uri="{FF2B5EF4-FFF2-40B4-BE49-F238E27FC236}">
                <a16:creationId xmlns:a16="http://schemas.microsoft.com/office/drawing/2014/main" id="{08AA090D-1A02-4207-8846-1BEB076A454E}"/>
              </a:ext>
            </a:extLst>
          </p:cNvPr>
          <p:cNvSpPr>
            <a:spLocks noGrp="1"/>
          </p:cNvSpPr>
          <p:nvPr>
            <p:ph type="title"/>
          </p:nvPr>
        </p:nvSpPr>
        <p:spPr>
          <a:xfrm>
            <a:off x="246529" y="236607"/>
            <a:ext cx="11716869" cy="677793"/>
          </a:xfrm>
        </p:spPr>
        <p:txBody>
          <a:bodyPr>
            <a:normAutofit fontScale="90000"/>
          </a:bodyPr>
          <a:lstStyle/>
          <a:p>
            <a:r>
              <a:rPr lang="en-US" dirty="0"/>
              <a:t>Performance-based Funding Metrics </a:t>
            </a:r>
            <a:r>
              <a:rPr lang="en-US" sz="2700" i="1" dirty="0"/>
              <a:t>(Pages 9-10)  </a:t>
            </a:r>
            <a:endParaRPr lang="en-US" i="1" dirty="0"/>
          </a:p>
        </p:txBody>
      </p:sp>
    </p:spTree>
    <p:extLst>
      <p:ext uri="{BB962C8B-B14F-4D97-AF65-F5344CB8AC3E}">
        <p14:creationId xmlns:p14="http://schemas.microsoft.com/office/powerpoint/2010/main" val="421861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4EE3A6-4287-D749-9443-80A23F9B50D2}"/>
              </a:ext>
            </a:extLst>
          </p:cNvPr>
          <p:cNvSpPr>
            <a:spLocks noGrp="1"/>
          </p:cNvSpPr>
          <p:nvPr>
            <p:ph type="sldNum" sz="quarter" idx="4"/>
          </p:nvPr>
        </p:nvSpPr>
        <p:spPr/>
        <p:txBody>
          <a:bodyPr/>
          <a:lstStyle/>
          <a:p>
            <a:fld id="{28172311-C5F3-6245-A783-F733E7C9739D}" type="slidenum">
              <a:rPr lang="en-US" smtClean="0"/>
              <a:t>9</a:t>
            </a:fld>
            <a:endParaRPr lang="en-US"/>
          </a:p>
        </p:txBody>
      </p:sp>
      <p:pic>
        <p:nvPicPr>
          <p:cNvPr id="7" name="Picture 6">
            <a:extLst>
              <a:ext uri="{FF2B5EF4-FFF2-40B4-BE49-F238E27FC236}">
                <a16:creationId xmlns:a16="http://schemas.microsoft.com/office/drawing/2014/main" id="{BB573249-66B3-4698-9F9A-0BC16EB21A08}"/>
              </a:ext>
            </a:extLst>
          </p:cNvPr>
          <p:cNvPicPr>
            <a:picLocks noChangeAspect="1"/>
          </p:cNvPicPr>
          <p:nvPr/>
        </p:nvPicPr>
        <p:blipFill>
          <a:blip r:embed="rId2"/>
          <a:stretch>
            <a:fillRect/>
          </a:stretch>
        </p:blipFill>
        <p:spPr>
          <a:xfrm>
            <a:off x="499730" y="1252452"/>
            <a:ext cx="10612809" cy="4127622"/>
          </a:xfrm>
          <a:prstGeom prst="rect">
            <a:avLst/>
          </a:prstGeom>
        </p:spPr>
      </p:pic>
      <p:sp>
        <p:nvSpPr>
          <p:cNvPr id="8" name="TextBox 7">
            <a:extLst>
              <a:ext uri="{FF2B5EF4-FFF2-40B4-BE49-F238E27FC236}">
                <a16:creationId xmlns:a16="http://schemas.microsoft.com/office/drawing/2014/main" id="{AD2F3D4D-1BD2-4261-BC82-E5E9C541FFA2}"/>
              </a:ext>
            </a:extLst>
          </p:cNvPr>
          <p:cNvSpPr txBox="1"/>
          <p:nvPr/>
        </p:nvSpPr>
        <p:spPr>
          <a:xfrm>
            <a:off x="9411715" y="990842"/>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42%</a:t>
            </a:r>
          </a:p>
          <a:p>
            <a:r>
              <a:rPr lang="en-US" sz="1400" b="1" dirty="0">
                <a:latin typeface="Cambria" panose="02040503050406030204" pitchFamily="18" charset="0"/>
                <a:ea typeface="Cambria" panose="02040503050406030204" pitchFamily="18" charset="0"/>
              </a:rPr>
              <a:t>9 pts = 38%</a:t>
            </a:r>
          </a:p>
        </p:txBody>
      </p:sp>
      <p:sp>
        <p:nvSpPr>
          <p:cNvPr id="9" name="TextBox 8">
            <a:extLst>
              <a:ext uri="{FF2B5EF4-FFF2-40B4-BE49-F238E27FC236}">
                <a16:creationId xmlns:a16="http://schemas.microsoft.com/office/drawing/2014/main" id="{55460DEC-AED6-4137-86D3-4DD98F5CA191}"/>
              </a:ext>
            </a:extLst>
          </p:cNvPr>
          <p:cNvSpPr txBox="1"/>
          <p:nvPr/>
        </p:nvSpPr>
        <p:spPr>
          <a:xfrm>
            <a:off x="9411715" y="5456516"/>
            <a:ext cx="1590500" cy="523220"/>
          </a:xfrm>
          <a:prstGeom prst="rect">
            <a:avLst/>
          </a:prstGeom>
          <a:noFill/>
          <a:ln w="12700">
            <a:solidFill>
              <a:schemeClr val="tx1"/>
            </a:solidFill>
          </a:ln>
        </p:spPr>
        <p:txBody>
          <a:bodyPr wrap="square" rtlCol="0">
            <a:spAutoFit/>
          </a:bodyPr>
          <a:lstStyle/>
          <a:p>
            <a:r>
              <a:rPr lang="en-US" sz="1400" b="1" dirty="0">
                <a:latin typeface="Cambria" panose="02040503050406030204" pitchFamily="18" charset="0"/>
                <a:ea typeface="Cambria" panose="02040503050406030204" pitchFamily="18" charset="0"/>
              </a:rPr>
              <a:t>10 pts = 60%</a:t>
            </a:r>
          </a:p>
          <a:p>
            <a:r>
              <a:rPr lang="en-US" sz="1400" b="1" dirty="0">
                <a:latin typeface="Cambria" panose="02040503050406030204" pitchFamily="18" charset="0"/>
                <a:ea typeface="Cambria" panose="02040503050406030204" pitchFamily="18" charset="0"/>
              </a:rPr>
              <a:t>9 pts = 57.5%</a:t>
            </a:r>
          </a:p>
        </p:txBody>
      </p:sp>
      <p:sp>
        <p:nvSpPr>
          <p:cNvPr id="10" name="Title 1">
            <a:extLst>
              <a:ext uri="{FF2B5EF4-FFF2-40B4-BE49-F238E27FC236}">
                <a16:creationId xmlns:a16="http://schemas.microsoft.com/office/drawing/2014/main" id="{2B1198CC-B613-485B-885E-E9ADCA7FF678}"/>
              </a:ext>
            </a:extLst>
          </p:cNvPr>
          <p:cNvSpPr>
            <a:spLocks noGrp="1"/>
          </p:cNvSpPr>
          <p:nvPr>
            <p:ph type="title"/>
          </p:nvPr>
        </p:nvSpPr>
        <p:spPr>
          <a:xfrm>
            <a:off x="246529" y="236607"/>
            <a:ext cx="11716869" cy="677793"/>
          </a:xfrm>
        </p:spPr>
        <p:txBody>
          <a:bodyPr>
            <a:normAutofit fontScale="90000"/>
          </a:bodyPr>
          <a:lstStyle/>
          <a:p>
            <a:r>
              <a:rPr lang="en-US" dirty="0"/>
              <a:t>Performance-based Funding Metrics </a:t>
            </a:r>
            <a:r>
              <a:rPr lang="en-US" sz="2700" i="1" dirty="0"/>
              <a:t>(Pages 9-10)  </a:t>
            </a:r>
            <a:endParaRPr lang="en-US" i="1" dirty="0"/>
          </a:p>
        </p:txBody>
      </p:sp>
    </p:spTree>
    <p:extLst>
      <p:ext uri="{BB962C8B-B14F-4D97-AF65-F5344CB8AC3E}">
        <p14:creationId xmlns:p14="http://schemas.microsoft.com/office/powerpoint/2010/main" val="69709038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8313</TotalTime>
  <Words>1643</Words>
  <Application>Microsoft Office PowerPoint</Application>
  <PresentationFormat>Widescreen</PresentationFormat>
  <Paragraphs>175</Paragraphs>
  <Slides>44</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44</vt:i4>
      </vt:variant>
    </vt:vector>
  </HeadingPairs>
  <TitlesOfParts>
    <vt:vector size="49" baseType="lpstr">
      <vt:lpstr>Arial</vt:lpstr>
      <vt:lpstr>Calibri</vt:lpstr>
      <vt:lpstr>Cambria</vt:lpstr>
      <vt:lpstr>1_Custom Design</vt:lpstr>
      <vt:lpstr>Office Theme</vt:lpstr>
      <vt:lpstr>PowerPoint Presentation</vt:lpstr>
      <vt:lpstr>Introduction </vt:lpstr>
      <vt:lpstr>Accountability Framework History</vt:lpstr>
      <vt:lpstr>Accountability Plan Table of Contents </vt:lpstr>
      <vt:lpstr>Detailed Slides With All USF Metrics</vt:lpstr>
      <vt:lpstr>Performance-based Funding Metrics (Pages 9-10) </vt:lpstr>
      <vt:lpstr>Performance-based Funding Metrics (Pages 9-10)  </vt:lpstr>
      <vt:lpstr>Performance-based Funding Metrics (Pages 9-10)  </vt:lpstr>
      <vt:lpstr>Performance-based Funding Metrics (Pages 9-10)  </vt:lpstr>
      <vt:lpstr>Performance-based Funding Metrics (Pages 9-10)  </vt:lpstr>
      <vt:lpstr>Performance-based Funding Metrics (Pages 9-10)  </vt:lpstr>
      <vt:lpstr>History of PBF </vt:lpstr>
      <vt:lpstr>USF PBF Performance Summary – 2021  (Met or exceeded goals for 3 of 9 metrics; No goal set for new metric 9a/9b)</vt:lpstr>
      <vt:lpstr>Note: Per Florida Statutes 1004.335, reporting for Preeminent metrics A, B and E through L will reflect USF (all campuses). Preeminent metrics C and D are for Tampa campus only.  Effective the 2023 Accountability Plan, all Preeminent metrics will reflect USF (all campuses).  </vt:lpstr>
      <vt:lpstr>Preeminent Research University Funding Metrics (Pages 11-13) </vt:lpstr>
      <vt:lpstr>Preeminent Research University Funding Metrics (Pages 11-13) </vt:lpstr>
      <vt:lpstr>Preeminent Research University Funding Metrics (Pages 11-13) </vt:lpstr>
      <vt:lpstr>Preeminent Research University Funding Metrics (Pages 11-13) </vt:lpstr>
      <vt:lpstr>Preeminent Research University Funding Metrics (Pages 11-13) </vt:lpstr>
      <vt:lpstr>Preeminent Research University Funding Metrics (Pages 11-13) </vt:lpstr>
      <vt:lpstr>History of Preeminence</vt:lpstr>
      <vt:lpstr>USF Preeminence Performance Summary – 2021  (All 12 Benchmarks were met) </vt:lpstr>
      <vt:lpstr>Key Performance Indicators (Pages 14-17) </vt:lpstr>
      <vt:lpstr>Key Performance Indicators (Pages 14-17) </vt:lpstr>
      <vt:lpstr>Key Performance Indicators (Pages 14-17) </vt:lpstr>
      <vt:lpstr>Key Performance Indicators (Pages 14-17) </vt:lpstr>
      <vt:lpstr>Key Performance Indicators (Pages 14-17) </vt:lpstr>
      <vt:lpstr>Key Performance Indicators (Pages 14-17) </vt:lpstr>
      <vt:lpstr>Key Performance Indicators (Pages 14-17) </vt:lpstr>
      <vt:lpstr>Key Performance Indicators (Pages 14-17) </vt:lpstr>
      <vt:lpstr>Key Performance Indicators (Pages 14-17) </vt:lpstr>
      <vt:lpstr>Key Performance Indicators (Pages 18-19) </vt:lpstr>
      <vt:lpstr>Key Performance Indicators (Pages 18-19) </vt:lpstr>
      <vt:lpstr>Key Performance Indicators (Pages 18-19) </vt:lpstr>
      <vt:lpstr>Key Performance Indicators (Page 20) </vt:lpstr>
      <vt:lpstr>Enrollment Planning (Page 21) </vt:lpstr>
      <vt:lpstr>Enrollment Planning (Page 21) </vt:lpstr>
      <vt:lpstr>Enrollment Planning (Page 22) </vt:lpstr>
      <vt:lpstr>PowerPoint Presentation</vt:lpstr>
      <vt:lpstr>Academic Program Coordination (Page 23)</vt:lpstr>
      <vt:lpstr>USF PBF Performance Summary – 2021  (Met or exceeded goals for 3 of 9 metrics; No goal set for new metric 9a/9b)</vt:lpstr>
      <vt:lpstr>USF Preeminence Performance Summary – 2021  (All 12 Benchmarks were met) </vt:lpstr>
      <vt:lpstr>Enrollment Planning (Page 21)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Skupien, Stephanie</dc:creator>
  <cp:lastModifiedBy>Chisolm, Theresa</cp:lastModifiedBy>
  <cp:revision>93</cp:revision>
  <dcterms:created xsi:type="dcterms:W3CDTF">2020-04-06T19:17:59Z</dcterms:created>
  <dcterms:modified xsi:type="dcterms:W3CDTF">2021-04-11T14:48:03Z</dcterms:modified>
</cp:coreProperties>
</file>