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2" r:id="rId5"/>
    <p:sldMasterId id="2147483704" r:id="rId6"/>
  </p:sldMasterIdLst>
  <p:notesMasterIdLst>
    <p:notesMasterId r:id="rId28"/>
  </p:notesMasterIdLst>
  <p:sldIdLst>
    <p:sldId id="264" r:id="rId7"/>
    <p:sldId id="265" r:id="rId8"/>
    <p:sldId id="2147375625" r:id="rId9"/>
    <p:sldId id="2147375620" r:id="rId10"/>
    <p:sldId id="2147375624" r:id="rId11"/>
    <p:sldId id="2147375626" r:id="rId12"/>
    <p:sldId id="434" r:id="rId13"/>
    <p:sldId id="429" r:id="rId14"/>
    <p:sldId id="2147375621" r:id="rId15"/>
    <p:sldId id="323" r:id="rId16"/>
    <p:sldId id="899" r:id="rId17"/>
    <p:sldId id="356" r:id="rId18"/>
    <p:sldId id="575" r:id="rId19"/>
    <p:sldId id="625" r:id="rId20"/>
    <p:sldId id="623" r:id="rId21"/>
    <p:sldId id="2147375619" r:id="rId22"/>
    <p:sldId id="2147375616" r:id="rId23"/>
    <p:sldId id="2147375617" r:id="rId24"/>
    <p:sldId id="2147375618" r:id="rId25"/>
    <p:sldId id="2147375622" r:id="rId26"/>
    <p:sldId id="430" r:id="rId27"/>
  </p:sldIdLst>
  <p:sldSz cx="9144000" cy="5143500" type="screen16x9"/>
  <p:notesSz cx="7010400" cy="92964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99A8B11-D504-0F41-9628-ADB569A0EA0D}" name="Prasant Mohapatra" initials="PM" userId="S::pmohapatra@usf.edu::7a803532-6442-46d7-b550-10cdc215fce8" providerId="AD"/>
  <p188:author id="{F16BB425-D845-96AC-D113-89E14EAB38C9}" name="Daniel Caterinicchia" initials="DC" userId="S::caterinicchia@usf.edu::9238322a-b533-40c4-8c73-d073104d0c8e" providerId="AD"/>
  <p188:author id="{4EA3D745-4279-EBC4-3292-091A2E0C0C7F}" name="Paige Geers" initials="PG" userId="S::paigebeles@usf.edu::2ce9fbab-1c44-4616-bc9e-22e437b3b818" providerId="AD"/>
  <p188:author id="{8FFAFE60-C272-0561-54E4-D83E50C6BAE7}" name="Jennifer Condon" initials="JC" userId="S::jcondon@usf.edu::117e5bdd-d3bb-454e-886c-1301e48e5f0a" providerId="AD"/>
  <p188:author id="{1F5F7BA0-C6BA-8C57-7C6C-24CF85B24E13}" name="Darren Schumacher" initials="DS" userId="S::darrenschumacher@usf.edu::ce40d454-130f-422b-92e9-89a35e39a8a7" providerId="AD"/>
  <p188:author id="{18BBB6EB-F023-D15A-CE1C-E62257763DEE}" name="Angela Sklenka" initials="AS" userId="S::asklenka@usf.edu::dddfa786-ca6f-4ffc-940e-fef87c61b3a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B0A6"/>
    <a:srgbClr val="ECEAD1"/>
    <a:srgbClr val="E7DEA9"/>
    <a:srgbClr val="CFC493"/>
    <a:srgbClr val="006747"/>
    <a:srgbClr val="466069"/>
    <a:srgbClr val="7E96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B443CB-52C4-480A-86D9-177D2D137239}" v="5" dt="2024-02-01T14:13:21.85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77" autoAdjust="0"/>
    <p:restoredTop sz="97658" autoAdjust="0"/>
  </p:normalViewPr>
  <p:slideViewPr>
    <p:cSldViewPr snapToGrid="0">
      <p:cViewPr varScale="1">
        <p:scale>
          <a:sx n="229" d="100"/>
          <a:sy n="229" d="100"/>
        </p:scale>
        <p:origin x="388" y="136"/>
      </p:cViewPr>
      <p:guideLst>
        <p:guide orient="horz" pos="1620"/>
        <p:guide pos="288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microsoft.com/office/2015/10/relationships/revisionInfo" Target="revisionInfo.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nifer Condon" clId="Web-{A2B443CB-52C4-480A-86D9-177D2D137239}"/>
    <pc:docChg chg="addSld delSld modSld sldOrd">
      <pc:chgData name="Jennifer Condon" userId="" providerId="" clId="Web-{A2B443CB-52C4-480A-86D9-177D2D137239}" dt="2024-02-01T14:13:21.854" v="4" actId="20577"/>
      <pc:docMkLst>
        <pc:docMk/>
      </pc:docMkLst>
      <pc:sldChg chg="modSp add del ord">
        <pc:chgData name="Jennifer Condon" userId="" providerId="" clId="Web-{A2B443CB-52C4-480A-86D9-177D2D137239}" dt="2024-02-01T14:13:21.854" v="4" actId="20577"/>
        <pc:sldMkLst>
          <pc:docMk/>
          <pc:sldMk cId="1078244488" sldId="264"/>
        </pc:sldMkLst>
        <pc:spChg chg="mod">
          <ac:chgData name="Jennifer Condon" userId="" providerId="" clId="Web-{A2B443CB-52C4-480A-86D9-177D2D137239}" dt="2024-02-01T14:13:21.854" v="4" actId="20577"/>
          <ac:spMkLst>
            <pc:docMk/>
            <pc:sldMk cId="1078244488" sldId="264"/>
            <ac:spMk id="4" creationId="{49AD05A5-3602-455C-2911-83DD1CE7D59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000E42-54E4-4E55-8775-74497BE56C2A}" type="doc">
      <dgm:prSet loTypeId="urn:microsoft.com/office/officeart/2005/8/layout/hProcess4" loCatId="process" qsTypeId="urn:microsoft.com/office/officeart/2005/8/quickstyle/simple1" qsCatId="simple" csTypeId="urn:microsoft.com/office/officeart/2005/8/colors/accent6_4" csCatId="accent6" phldr="1"/>
      <dgm:spPr/>
      <dgm:t>
        <a:bodyPr/>
        <a:lstStyle/>
        <a:p>
          <a:endParaRPr lang="en-US"/>
        </a:p>
      </dgm:t>
    </dgm:pt>
    <dgm:pt modelId="{4313B878-3511-4D99-AC26-7BE0DCA64853}">
      <dgm:prSet phldrT="[Text]"/>
      <dgm:spPr>
        <a:solidFill>
          <a:srgbClr val="ECEAD1"/>
        </a:solidFill>
      </dgm:spPr>
      <dgm:t>
        <a:bodyPr/>
        <a:lstStyle/>
        <a:p>
          <a:r>
            <a:rPr lang="en-US">
              <a:solidFill>
                <a:srgbClr val="006747"/>
              </a:solidFill>
            </a:rPr>
            <a:t>February - March</a:t>
          </a:r>
        </a:p>
      </dgm:t>
    </dgm:pt>
    <dgm:pt modelId="{B30A498D-7392-4703-AD35-84E58D4E5C42}" type="parTrans" cxnId="{0AE4B702-89D9-4A24-BBCC-7A05A16A7D7D}">
      <dgm:prSet/>
      <dgm:spPr/>
      <dgm:t>
        <a:bodyPr/>
        <a:lstStyle/>
        <a:p>
          <a:endParaRPr lang="en-US"/>
        </a:p>
      </dgm:t>
    </dgm:pt>
    <dgm:pt modelId="{456EE2D1-92DE-4251-915F-41E12FD75DFB}" type="sibTrans" cxnId="{0AE4B702-89D9-4A24-BBCC-7A05A16A7D7D}">
      <dgm:prSet/>
      <dgm:spPr>
        <a:solidFill>
          <a:srgbClr val="006747"/>
        </a:solidFill>
      </dgm:spPr>
      <dgm:t>
        <a:bodyPr/>
        <a:lstStyle/>
        <a:p>
          <a:endParaRPr lang="en-US"/>
        </a:p>
      </dgm:t>
    </dgm:pt>
    <dgm:pt modelId="{373CDBAE-A98D-436E-AC3B-E35DF2B10188}">
      <dgm:prSet phldrT="[Text]" custT="1"/>
      <dgm:spPr>
        <a:solidFill>
          <a:prstClr val="white">
            <a:alpha val="90000"/>
            <a:hueOff val="0"/>
            <a:satOff val="0"/>
            <a:lumOff val="0"/>
            <a:alphaOff val="0"/>
          </a:prstClr>
        </a:solidFill>
        <a:ln w="12700" cap="flat" cmpd="sng" algn="ctr">
          <a:solidFill>
            <a:srgbClr val="006747"/>
          </a:solidFill>
          <a:prstDash val="solid"/>
          <a:miter lim="800000"/>
        </a:ln>
        <a:effectLst/>
      </dgm:spPr>
      <dgm:t>
        <a:bodyPr spcFirstLastPara="0" vert="horz" wrap="square" lIns="15240" tIns="15240" rIns="15240" bIns="15240" numCol="1" spcCol="1270" anchor="t" anchorCtr="0"/>
        <a:lstStyle/>
        <a:p>
          <a:pPr marL="57150" lvl="1" indent="-57150" algn="ctr" defTabSz="355600">
            <a:lnSpc>
              <a:spcPct val="90000"/>
            </a:lnSpc>
            <a:spcBef>
              <a:spcPct val="0"/>
            </a:spcBef>
            <a:spcAft>
              <a:spcPct val="15000"/>
            </a:spcAft>
            <a:buFont typeface="Arial" panose="020B0604020202020204" pitchFamily="34" charset="0"/>
            <a:buNone/>
          </a:pPr>
          <a:r>
            <a:rPr lang="en-US" sz="900" kern="1200">
              <a:solidFill>
                <a:srgbClr val="006747"/>
              </a:solidFill>
              <a:latin typeface="Arial" panose="020B0604020202020204"/>
              <a:ea typeface="+mn-ea"/>
              <a:cs typeface="+mn-cs"/>
            </a:rPr>
            <a:t>University provides recommended </a:t>
          </a:r>
          <a:r>
            <a:rPr lang="en-US" sz="900" b="1" kern="1200">
              <a:solidFill>
                <a:srgbClr val="006747"/>
              </a:solidFill>
              <a:latin typeface="Arial" panose="020B0604020202020204"/>
              <a:ea typeface="+mn-ea"/>
              <a:cs typeface="+mn-cs"/>
            </a:rPr>
            <a:t>budget priorities</a:t>
          </a:r>
          <a:r>
            <a:rPr lang="en-US" sz="900" kern="1200">
              <a:solidFill>
                <a:srgbClr val="006747"/>
              </a:solidFill>
              <a:latin typeface="Arial" panose="020B0604020202020204"/>
              <a:ea typeface="+mn-ea"/>
              <a:cs typeface="+mn-cs"/>
            </a:rPr>
            <a:t> to Leadership</a:t>
          </a:r>
        </a:p>
      </dgm:t>
    </dgm:pt>
    <dgm:pt modelId="{52505E68-E830-48C7-AF39-26EA41F1B033}" type="parTrans" cxnId="{884AF10A-B5CF-4612-9D00-46CA04CD93FF}">
      <dgm:prSet/>
      <dgm:spPr/>
      <dgm:t>
        <a:bodyPr/>
        <a:lstStyle/>
        <a:p>
          <a:endParaRPr lang="en-US"/>
        </a:p>
      </dgm:t>
    </dgm:pt>
    <dgm:pt modelId="{6C2F6AEA-D380-49CB-B9C0-AB16AAD07150}" type="sibTrans" cxnId="{884AF10A-B5CF-4612-9D00-46CA04CD93FF}">
      <dgm:prSet/>
      <dgm:spPr/>
      <dgm:t>
        <a:bodyPr/>
        <a:lstStyle/>
        <a:p>
          <a:endParaRPr lang="en-US"/>
        </a:p>
      </dgm:t>
    </dgm:pt>
    <dgm:pt modelId="{3B95D7B7-6072-474C-8BC2-AAEA80F77D81}">
      <dgm:prSet phldrT="[Text]" custT="1"/>
      <dgm:spPr>
        <a:solidFill>
          <a:srgbClr val="ECEAD1"/>
        </a:solidFill>
        <a:ln w="12700" cap="flat" cmpd="sng" algn="ctr">
          <a:solidFill>
            <a:prstClr val="white">
              <a:hueOff val="0"/>
              <a:satOff val="0"/>
              <a:lumOff val="0"/>
              <a:alphaOff val="0"/>
            </a:prstClr>
          </a:solidFill>
          <a:prstDash val="solid"/>
          <a:miter lim="800000"/>
        </a:ln>
        <a:effectLst/>
      </dgm:spPr>
      <dgm:t>
        <a:bodyPr spcFirstLastPara="0" vert="horz" wrap="square" lIns="26670" tIns="17780" rIns="26670" bIns="17780" numCol="1" spcCol="1270" anchor="ctr" anchorCtr="0"/>
        <a:lstStyle/>
        <a:p>
          <a:pPr marL="0" lvl="0" indent="0" algn="ctr" defTabSz="622300">
            <a:lnSpc>
              <a:spcPct val="90000"/>
            </a:lnSpc>
            <a:spcBef>
              <a:spcPct val="0"/>
            </a:spcBef>
            <a:spcAft>
              <a:spcPct val="35000"/>
            </a:spcAft>
            <a:buNone/>
          </a:pPr>
          <a:r>
            <a:rPr lang="en-US" sz="1400" kern="1200">
              <a:solidFill>
                <a:srgbClr val="006747"/>
              </a:solidFill>
              <a:latin typeface="Arial" panose="020B0604020202020204"/>
              <a:ea typeface="+mn-ea"/>
              <a:cs typeface="+mn-cs"/>
            </a:rPr>
            <a:t>June – July</a:t>
          </a:r>
        </a:p>
      </dgm:t>
    </dgm:pt>
    <dgm:pt modelId="{3E58E486-0340-480F-A127-51EF4A7E43CE}" type="parTrans" cxnId="{92DF041E-B01F-4528-8BE3-49E7CAC378EB}">
      <dgm:prSet/>
      <dgm:spPr/>
      <dgm:t>
        <a:bodyPr/>
        <a:lstStyle/>
        <a:p>
          <a:endParaRPr lang="en-US"/>
        </a:p>
      </dgm:t>
    </dgm:pt>
    <dgm:pt modelId="{207C2A05-129B-4D9A-9860-04DF4B467741}" type="sibTrans" cxnId="{92DF041E-B01F-4528-8BE3-49E7CAC378EB}">
      <dgm:prSet/>
      <dgm:spPr>
        <a:solidFill>
          <a:srgbClr val="006747"/>
        </a:solidFill>
        <a:ln>
          <a:noFill/>
        </a:ln>
        <a:effectLst/>
      </dgm:spPr>
      <dgm:t>
        <a:bodyPr/>
        <a:lstStyle/>
        <a:p>
          <a:endParaRPr lang="en-US"/>
        </a:p>
      </dgm:t>
    </dgm:pt>
    <dgm:pt modelId="{760B0FF0-3524-44F9-BC38-45909ED89350}">
      <dgm:prSet phldrT="[Text]" custT="1"/>
      <dgm:spPr>
        <a:solidFill>
          <a:srgbClr val="ECEAD1"/>
        </a:solidFill>
        <a:ln w="12700" cap="flat" cmpd="sng" algn="ctr">
          <a:solidFill>
            <a:prstClr val="white">
              <a:hueOff val="0"/>
              <a:satOff val="0"/>
              <a:lumOff val="0"/>
              <a:alphaOff val="0"/>
            </a:prstClr>
          </a:solidFill>
          <a:prstDash val="solid"/>
          <a:miter lim="800000"/>
        </a:ln>
        <a:effectLst/>
      </dgm:spPr>
      <dgm:t>
        <a:bodyPr spcFirstLastPara="0" vert="horz" wrap="square" lIns="26670" tIns="17780" rIns="26670" bIns="17780" numCol="1" spcCol="1270" anchor="ctr" anchorCtr="0"/>
        <a:lstStyle/>
        <a:p>
          <a:pPr marL="0" lvl="0" indent="0" algn="ctr" defTabSz="622300">
            <a:lnSpc>
              <a:spcPct val="90000"/>
            </a:lnSpc>
            <a:spcBef>
              <a:spcPct val="0"/>
            </a:spcBef>
            <a:spcAft>
              <a:spcPct val="35000"/>
            </a:spcAft>
            <a:buNone/>
          </a:pPr>
          <a:r>
            <a:rPr lang="en-US" sz="1400" kern="1200" dirty="0">
              <a:solidFill>
                <a:srgbClr val="006747"/>
              </a:solidFill>
              <a:latin typeface="Arial" panose="020B0604020202020204"/>
              <a:ea typeface="+mn-ea"/>
              <a:cs typeface="+mn-cs"/>
            </a:rPr>
            <a:t>August – September</a:t>
          </a:r>
        </a:p>
      </dgm:t>
    </dgm:pt>
    <dgm:pt modelId="{50A0421B-70C4-44F6-A3DD-7845BA365B27}" type="parTrans" cxnId="{19CDA625-7C76-4CF3-A8D8-38E399C944F6}">
      <dgm:prSet/>
      <dgm:spPr/>
      <dgm:t>
        <a:bodyPr/>
        <a:lstStyle/>
        <a:p>
          <a:endParaRPr lang="en-US"/>
        </a:p>
      </dgm:t>
    </dgm:pt>
    <dgm:pt modelId="{2027DD6C-30E7-42F6-81C3-16FDDB503766}" type="sibTrans" cxnId="{19CDA625-7C76-4CF3-A8D8-38E399C944F6}">
      <dgm:prSet/>
      <dgm:spPr>
        <a:solidFill>
          <a:srgbClr val="006747"/>
        </a:solidFill>
        <a:ln>
          <a:noFill/>
        </a:ln>
        <a:effectLst/>
      </dgm:spPr>
      <dgm:t>
        <a:bodyPr/>
        <a:lstStyle/>
        <a:p>
          <a:endParaRPr lang="en-US"/>
        </a:p>
      </dgm:t>
    </dgm:pt>
    <dgm:pt modelId="{26B62A4B-37A1-4931-B5C7-85BE5825B049}">
      <dgm:prSet phldrT="[Text]" custT="1"/>
      <dgm:spPr>
        <a:solidFill>
          <a:srgbClr val="ECEAD1"/>
        </a:solidFill>
        <a:ln w="12700" cap="flat" cmpd="sng" algn="ctr">
          <a:solidFill>
            <a:prstClr val="white">
              <a:hueOff val="0"/>
              <a:satOff val="0"/>
              <a:lumOff val="0"/>
              <a:alphaOff val="0"/>
            </a:prstClr>
          </a:solidFill>
          <a:prstDash val="solid"/>
          <a:miter lim="800000"/>
        </a:ln>
        <a:effectLst/>
      </dgm:spPr>
      <dgm:t>
        <a:bodyPr spcFirstLastPara="0" vert="horz" wrap="square" lIns="26670" tIns="17780" rIns="26670" bIns="17780" numCol="1" spcCol="1270" anchor="ctr" anchorCtr="0"/>
        <a:lstStyle/>
        <a:p>
          <a:pPr marL="0" lvl="0" indent="0" algn="ctr" defTabSz="622300">
            <a:lnSpc>
              <a:spcPct val="90000"/>
            </a:lnSpc>
            <a:spcBef>
              <a:spcPct val="0"/>
            </a:spcBef>
            <a:spcAft>
              <a:spcPct val="35000"/>
            </a:spcAft>
            <a:buNone/>
          </a:pPr>
          <a:r>
            <a:rPr lang="en-US" sz="1400" kern="1200">
              <a:solidFill>
                <a:srgbClr val="006747"/>
              </a:solidFill>
              <a:latin typeface="Arial" panose="020B0604020202020204"/>
              <a:ea typeface="+mn-ea"/>
              <a:cs typeface="+mn-cs"/>
            </a:rPr>
            <a:t>October</a:t>
          </a:r>
        </a:p>
      </dgm:t>
    </dgm:pt>
    <dgm:pt modelId="{0704694C-D2F3-4277-A4FF-64C5F6FF389A}" type="parTrans" cxnId="{7E3148D7-C44E-420D-8EE0-AF722BDB0C24}">
      <dgm:prSet/>
      <dgm:spPr/>
      <dgm:t>
        <a:bodyPr/>
        <a:lstStyle/>
        <a:p>
          <a:endParaRPr lang="en-US"/>
        </a:p>
      </dgm:t>
    </dgm:pt>
    <dgm:pt modelId="{6DA04FA0-A579-4346-9224-06BD3FBBA041}" type="sibTrans" cxnId="{7E3148D7-C44E-420D-8EE0-AF722BDB0C24}">
      <dgm:prSet/>
      <dgm:spPr/>
      <dgm:t>
        <a:bodyPr/>
        <a:lstStyle/>
        <a:p>
          <a:endParaRPr lang="en-US"/>
        </a:p>
      </dgm:t>
    </dgm:pt>
    <dgm:pt modelId="{42AB9F86-33DA-42AE-8F48-45283501AB5F}">
      <dgm:prSet phldrT="[Text]" custT="1"/>
      <dgm:spPr>
        <a:solidFill>
          <a:prstClr val="white">
            <a:alpha val="90000"/>
            <a:hueOff val="0"/>
            <a:satOff val="0"/>
            <a:lumOff val="0"/>
            <a:alphaOff val="0"/>
          </a:prstClr>
        </a:solidFill>
        <a:ln w="12700" cap="flat" cmpd="sng" algn="ctr">
          <a:solidFill>
            <a:srgbClr val="006747"/>
          </a:solidFill>
          <a:prstDash val="solid"/>
          <a:miter lim="800000"/>
        </a:ln>
        <a:effectLst/>
      </dgm:spPr>
      <dgm:t>
        <a:bodyPr spcFirstLastPara="0" vert="horz" wrap="square" lIns="15240" tIns="15240" rIns="15240" bIns="15240" numCol="1" spcCol="1270" anchor="t" anchorCtr="0"/>
        <a:lstStyle/>
        <a:p>
          <a:pPr marL="57150" lvl="1" indent="-57150" algn="ctr" defTabSz="444500">
            <a:lnSpc>
              <a:spcPct val="90000"/>
            </a:lnSpc>
            <a:spcBef>
              <a:spcPct val="0"/>
            </a:spcBef>
            <a:spcAft>
              <a:spcPct val="15000"/>
            </a:spcAft>
            <a:buFont typeface="Arial" panose="020B0604020202020204" pitchFamily="34" charset="0"/>
            <a:buNone/>
          </a:pPr>
          <a:r>
            <a:rPr lang="en-US" sz="900" b="0" kern="1200">
              <a:solidFill>
                <a:srgbClr val="006747"/>
              </a:solidFill>
              <a:latin typeface="Arial" panose="020B0604020202020204"/>
              <a:ea typeface="+mn-ea"/>
              <a:cs typeface="+mn-cs"/>
            </a:rPr>
            <a:t>Presentations of detailed operating budget and allocations</a:t>
          </a:r>
        </a:p>
      </dgm:t>
    </dgm:pt>
    <dgm:pt modelId="{AE1DA61F-BCE7-434C-99F3-8C2221EA962F}" type="parTrans" cxnId="{2DE923BE-1163-45B7-98E4-C4CF8A2F663E}">
      <dgm:prSet/>
      <dgm:spPr/>
      <dgm:t>
        <a:bodyPr/>
        <a:lstStyle/>
        <a:p>
          <a:endParaRPr lang="en-US"/>
        </a:p>
      </dgm:t>
    </dgm:pt>
    <dgm:pt modelId="{7726A992-B92B-4AE3-A33B-44D1BFEFF01D}" type="sibTrans" cxnId="{2DE923BE-1163-45B7-98E4-C4CF8A2F663E}">
      <dgm:prSet/>
      <dgm:spPr/>
      <dgm:t>
        <a:bodyPr/>
        <a:lstStyle/>
        <a:p>
          <a:endParaRPr lang="en-US"/>
        </a:p>
      </dgm:t>
    </dgm:pt>
    <dgm:pt modelId="{DC7B620A-0602-45E4-9714-D1254D739EB2}">
      <dgm:prSet phldrT="[Text]" custT="1"/>
      <dgm:spPr>
        <a:solidFill>
          <a:srgbClr val="ECEAD1"/>
        </a:solidFill>
        <a:ln w="12700" cap="flat" cmpd="sng" algn="ctr">
          <a:solidFill>
            <a:prstClr val="white">
              <a:hueOff val="0"/>
              <a:satOff val="0"/>
              <a:lumOff val="0"/>
              <a:alphaOff val="0"/>
            </a:prstClr>
          </a:solidFill>
          <a:prstDash val="solid"/>
          <a:miter lim="800000"/>
        </a:ln>
        <a:effectLst/>
      </dgm:spPr>
      <dgm:t>
        <a:bodyPr spcFirstLastPara="0" vert="horz" wrap="square" lIns="26670" tIns="17780" rIns="26670" bIns="17780" numCol="1" spcCol="1270" anchor="ctr" anchorCtr="0"/>
        <a:lstStyle/>
        <a:p>
          <a:pPr marL="0" lvl="0" indent="0" algn="ctr" defTabSz="622300">
            <a:lnSpc>
              <a:spcPct val="90000"/>
            </a:lnSpc>
            <a:spcBef>
              <a:spcPct val="0"/>
            </a:spcBef>
            <a:spcAft>
              <a:spcPct val="35000"/>
            </a:spcAft>
            <a:buFont typeface="Arial" panose="020B0604020202020204" pitchFamily="34" charset="0"/>
            <a:buNone/>
          </a:pPr>
          <a:r>
            <a:rPr lang="en-US" sz="1400" kern="1200">
              <a:solidFill>
                <a:srgbClr val="006747"/>
              </a:solidFill>
              <a:latin typeface="Arial" panose="020B0604020202020204"/>
              <a:ea typeface="+mn-ea"/>
              <a:cs typeface="+mn-cs"/>
            </a:rPr>
            <a:t>April - May</a:t>
          </a:r>
        </a:p>
      </dgm:t>
    </dgm:pt>
    <dgm:pt modelId="{3ABC6BAB-AA55-4953-BB83-3B868AB2448D}" type="parTrans" cxnId="{FFDB0BF6-1377-47AD-BAB8-5D656F04268D}">
      <dgm:prSet/>
      <dgm:spPr/>
      <dgm:t>
        <a:bodyPr/>
        <a:lstStyle/>
        <a:p>
          <a:endParaRPr lang="en-US"/>
        </a:p>
      </dgm:t>
    </dgm:pt>
    <dgm:pt modelId="{31976292-3B7A-4239-8213-896BBB5583F2}" type="sibTrans" cxnId="{FFDB0BF6-1377-47AD-BAB8-5D656F04268D}">
      <dgm:prSet/>
      <dgm:spPr>
        <a:solidFill>
          <a:srgbClr val="006747"/>
        </a:solidFill>
        <a:ln>
          <a:noFill/>
        </a:ln>
        <a:effectLst/>
      </dgm:spPr>
      <dgm:t>
        <a:bodyPr/>
        <a:lstStyle/>
        <a:p>
          <a:endParaRPr lang="en-US"/>
        </a:p>
      </dgm:t>
    </dgm:pt>
    <dgm:pt modelId="{0C9F779B-B0E9-4A27-9D4A-4DE317A28EB7}">
      <dgm:prSet phldrT="[Text]"/>
      <dgm:spPr>
        <a:ln>
          <a:solidFill>
            <a:srgbClr val="006747"/>
          </a:solidFill>
        </a:ln>
      </dgm:spPr>
      <dgm:t>
        <a:bodyPr/>
        <a:lstStyle/>
        <a:p>
          <a:pPr algn="ctr">
            <a:buFont typeface="Arial" panose="020B0604020202020204" pitchFamily="34" charset="0"/>
            <a:buNone/>
          </a:pPr>
          <a:r>
            <a:rPr lang="en-US">
              <a:solidFill>
                <a:srgbClr val="006747"/>
              </a:solidFill>
            </a:rPr>
            <a:t>are communicated at BOT Budget Workshop</a:t>
          </a:r>
        </a:p>
      </dgm:t>
    </dgm:pt>
    <dgm:pt modelId="{CC9210CE-78D5-427D-95D1-C23F699BF1B6}" type="parTrans" cxnId="{F25CBB20-41A0-4EF8-96F6-652423E70D29}">
      <dgm:prSet/>
      <dgm:spPr/>
      <dgm:t>
        <a:bodyPr/>
        <a:lstStyle/>
        <a:p>
          <a:endParaRPr lang="en-US"/>
        </a:p>
      </dgm:t>
    </dgm:pt>
    <dgm:pt modelId="{D1FF230C-6875-4361-99CC-FE00618664B3}" type="sibTrans" cxnId="{F25CBB20-41A0-4EF8-96F6-652423E70D29}">
      <dgm:prSet/>
      <dgm:spPr/>
      <dgm:t>
        <a:bodyPr/>
        <a:lstStyle/>
        <a:p>
          <a:endParaRPr lang="en-US"/>
        </a:p>
      </dgm:t>
    </dgm:pt>
    <dgm:pt modelId="{00BA7B56-39D1-4F44-8227-E172EA1832E4}">
      <dgm:prSet phldrT="[Text]"/>
      <dgm:spPr>
        <a:ln>
          <a:solidFill>
            <a:srgbClr val="006747"/>
          </a:solidFill>
        </a:ln>
      </dgm:spPr>
      <dgm:t>
        <a:bodyPr/>
        <a:lstStyle/>
        <a:p>
          <a:pPr algn="ctr">
            <a:buFont typeface="Arial" panose="020B0604020202020204" pitchFamily="34" charset="0"/>
            <a:buNone/>
          </a:pPr>
          <a:r>
            <a:rPr lang="en-US">
              <a:solidFill>
                <a:srgbClr val="006747"/>
              </a:solidFill>
            </a:rPr>
            <a:t>President sets </a:t>
          </a:r>
          <a:r>
            <a:rPr lang="en-US" b="1">
              <a:solidFill>
                <a:srgbClr val="006747"/>
              </a:solidFill>
            </a:rPr>
            <a:t>budget priorities </a:t>
          </a:r>
          <a:r>
            <a:rPr lang="en-US" b="0">
              <a:solidFill>
                <a:srgbClr val="006747"/>
              </a:solidFill>
            </a:rPr>
            <a:t>and they</a:t>
          </a:r>
          <a:endParaRPr lang="en-US" b="1">
            <a:solidFill>
              <a:srgbClr val="006747"/>
            </a:solidFill>
          </a:endParaRPr>
        </a:p>
      </dgm:t>
    </dgm:pt>
    <dgm:pt modelId="{21984589-98DB-4693-9731-3482E2DF40DB}" type="parTrans" cxnId="{32CE50C6-1172-4CBA-90C4-50921886CF4B}">
      <dgm:prSet/>
      <dgm:spPr/>
      <dgm:t>
        <a:bodyPr/>
        <a:lstStyle/>
        <a:p>
          <a:endParaRPr lang="en-US"/>
        </a:p>
      </dgm:t>
    </dgm:pt>
    <dgm:pt modelId="{C7BC1A7B-2E8F-42A9-80C9-B2AC3469A4F8}" type="sibTrans" cxnId="{32CE50C6-1172-4CBA-90C4-50921886CF4B}">
      <dgm:prSet/>
      <dgm:spPr/>
      <dgm:t>
        <a:bodyPr/>
        <a:lstStyle/>
        <a:p>
          <a:endParaRPr lang="en-US"/>
        </a:p>
      </dgm:t>
    </dgm:pt>
    <dgm:pt modelId="{3D64F121-9ADE-47ED-966C-D0195265C786}">
      <dgm:prSet phldrT="[Text]" custT="1"/>
      <dgm:spPr>
        <a:solidFill>
          <a:prstClr val="white">
            <a:alpha val="90000"/>
            <a:hueOff val="0"/>
            <a:satOff val="0"/>
            <a:lumOff val="0"/>
            <a:alphaOff val="0"/>
          </a:prstClr>
        </a:solidFill>
        <a:ln w="12700" cap="flat" cmpd="sng" algn="ctr">
          <a:solidFill>
            <a:srgbClr val="006747"/>
          </a:solidFill>
          <a:prstDash val="solid"/>
          <a:miter lim="800000"/>
        </a:ln>
        <a:effectLst/>
      </dgm:spPr>
      <dgm:t>
        <a:bodyPr spcFirstLastPara="0" vert="horz" wrap="square" lIns="15240" tIns="15240" rIns="15240" bIns="15240" numCol="1" spcCol="1270" anchor="t" anchorCtr="0"/>
        <a:lstStyle/>
        <a:p>
          <a:pPr marL="57150" lvl="1" indent="-57150" algn="ctr" defTabSz="355600">
            <a:lnSpc>
              <a:spcPct val="90000"/>
            </a:lnSpc>
            <a:spcBef>
              <a:spcPct val="0"/>
            </a:spcBef>
            <a:spcAft>
              <a:spcPct val="15000"/>
            </a:spcAft>
            <a:buFont typeface="Arial" panose="020B0604020202020204" pitchFamily="34" charset="0"/>
            <a:buNone/>
          </a:pPr>
          <a:r>
            <a:rPr lang="en-US" sz="900" b="0" kern="1200" dirty="0">
              <a:solidFill>
                <a:srgbClr val="006747"/>
              </a:solidFill>
              <a:latin typeface="Arial" panose="020B0604020202020204"/>
              <a:ea typeface="+mn-ea"/>
              <a:cs typeface="+mn-cs"/>
            </a:rPr>
            <a:t>BOT approves operating budget</a:t>
          </a:r>
        </a:p>
      </dgm:t>
    </dgm:pt>
    <dgm:pt modelId="{3CDE9A14-4F84-4662-9FEF-3CFAA459EBA3}" type="parTrans" cxnId="{33783592-E1A0-4298-A728-B1609CA6405F}">
      <dgm:prSet/>
      <dgm:spPr/>
      <dgm:t>
        <a:bodyPr/>
        <a:lstStyle/>
        <a:p>
          <a:endParaRPr lang="en-US"/>
        </a:p>
      </dgm:t>
    </dgm:pt>
    <dgm:pt modelId="{39E9E046-30C3-495F-BB20-3A5267C9BB16}" type="sibTrans" cxnId="{33783592-E1A0-4298-A728-B1609CA6405F}">
      <dgm:prSet/>
      <dgm:spPr/>
      <dgm:t>
        <a:bodyPr/>
        <a:lstStyle/>
        <a:p>
          <a:endParaRPr lang="en-US"/>
        </a:p>
      </dgm:t>
    </dgm:pt>
    <dgm:pt modelId="{671279CB-D1C0-47F8-8D03-4E6A37F067A0}">
      <dgm:prSet phldrT="[Text]" custT="1"/>
      <dgm:spPr>
        <a:solidFill>
          <a:prstClr val="white">
            <a:alpha val="90000"/>
            <a:hueOff val="0"/>
            <a:satOff val="0"/>
            <a:lumOff val="0"/>
            <a:alphaOff val="0"/>
          </a:prstClr>
        </a:solidFill>
        <a:ln w="12700" cap="flat" cmpd="sng" algn="ctr">
          <a:solidFill>
            <a:srgbClr val="006747"/>
          </a:solidFill>
          <a:prstDash val="solid"/>
          <a:miter lim="800000"/>
        </a:ln>
        <a:effectLst/>
      </dgm:spPr>
      <dgm:t>
        <a:bodyPr spcFirstLastPara="0" vert="horz" wrap="square" lIns="15240" tIns="15240" rIns="15240" bIns="15240" numCol="1" spcCol="1270" anchor="t" anchorCtr="0"/>
        <a:lstStyle/>
        <a:p>
          <a:pPr marL="57150" lvl="1" indent="-57150" algn="ctr" defTabSz="355600">
            <a:lnSpc>
              <a:spcPct val="90000"/>
            </a:lnSpc>
            <a:spcBef>
              <a:spcPct val="0"/>
            </a:spcBef>
            <a:spcAft>
              <a:spcPct val="15000"/>
            </a:spcAft>
            <a:buFont typeface="Arial" panose="020B0604020202020204" pitchFamily="34" charset="0"/>
            <a:buNone/>
          </a:pPr>
          <a:r>
            <a:rPr lang="en-US" sz="900" kern="1200">
              <a:solidFill>
                <a:srgbClr val="006747"/>
              </a:solidFill>
              <a:latin typeface="Arial" panose="020B0604020202020204"/>
              <a:ea typeface="+mn-ea"/>
              <a:cs typeface="+mn-cs"/>
            </a:rPr>
            <a:t>Budget allocated using </a:t>
          </a:r>
          <a:r>
            <a:rPr lang="en-US" sz="900" b="1" kern="1200">
              <a:solidFill>
                <a:srgbClr val="006747"/>
              </a:solidFill>
              <a:latin typeface="Arial" panose="020B0604020202020204"/>
              <a:ea typeface="+mn-ea"/>
              <a:cs typeface="+mn-cs"/>
            </a:rPr>
            <a:t>budget priorities</a:t>
          </a:r>
        </a:p>
      </dgm:t>
    </dgm:pt>
    <dgm:pt modelId="{1C83CFD3-9841-4CA1-B8F4-AF379BD57B5F}" type="parTrans" cxnId="{8A4D2B59-B5B4-41B0-8F73-F9F0BD3A5FDA}">
      <dgm:prSet/>
      <dgm:spPr/>
      <dgm:t>
        <a:bodyPr/>
        <a:lstStyle/>
        <a:p>
          <a:endParaRPr lang="en-US"/>
        </a:p>
      </dgm:t>
    </dgm:pt>
    <dgm:pt modelId="{4714A676-EA78-44C9-8074-58AB1E2FD27A}" type="sibTrans" cxnId="{8A4D2B59-B5B4-41B0-8F73-F9F0BD3A5FDA}">
      <dgm:prSet/>
      <dgm:spPr/>
      <dgm:t>
        <a:bodyPr/>
        <a:lstStyle/>
        <a:p>
          <a:endParaRPr lang="en-US"/>
        </a:p>
      </dgm:t>
    </dgm:pt>
    <dgm:pt modelId="{953231DB-3F70-4FAD-B336-AB6A846D90E9}">
      <dgm:prSet phldrT="[Text]" custT="1"/>
      <dgm:spPr>
        <a:solidFill>
          <a:prstClr val="white">
            <a:alpha val="90000"/>
            <a:hueOff val="0"/>
            <a:satOff val="0"/>
            <a:lumOff val="0"/>
            <a:alphaOff val="0"/>
          </a:prstClr>
        </a:solidFill>
        <a:ln w="12700" cap="flat" cmpd="sng" algn="ctr">
          <a:solidFill>
            <a:srgbClr val="006747"/>
          </a:solidFill>
          <a:prstDash val="solid"/>
          <a:miter lim="800000"/>
        </a:ln>
        <a:effectLst/>
      </dgm:spPr>
      <dgm:t>
        <a:bodyPr spcFirstLastPara="0" vert="horz" wrap="square" lIns="15240" tIns="15240" rIns="15240" bIns="15240" numCol="1" spcCol="1270" anchor="t" anchorCtr="0"/>
        <a:lstStyle/>
        <a:p>
          <a:pPr marL="57150" lvl="1" indent="-57150" algn="l" defTabSz="355600">
            <a:lnSpc>
              <a:spcPct val="90000"/>
            </a:lnSpc>
            <a:spcBef>
              <a:spcPct val="0"/>
            </a:spcBef>
            <a:spcAft>
              <a:spcPct val="15000"/>
            </a:spcAft>
            <a:buFont typeface="Arial" panose="020B0604020202020204" pitchFamily="34" charset="0"/>
            <a:buChar char="•"/>
          </a:pPr>
          <a:endParaRPr lang="en-US" sz="900" b="0" kern="1200">
            <a:solidFill>
              <a:srgbClr val="006747"/>
            </a:solidFill>
            <a:latin typeface="Arial" panose="020B0604020202020204"/>
            <a:ea typeface="+mn-ea"/>
            <a:cs typeface="+mn-cs"/>
          </a:endParaRPr>
        </a:p>
      </dgm:t>
    </dgm:pt>
    <dgm:pt modelId="{3EFA8024-D727-4A09-A596-B06F99F8926F}" type="parTrans" cxnId="{B8D658A3-FD16-4041-A4AB-06897021BDCF}">
      <dgm:prSet/>
      <dgm:spPr/>
      <dgm:t>
        <a:bodyPr/>
        <a:lstStyle/>
        <a:p>
          <a:endParaRPr lang="en-US"/>
        </a:p>
      </dgm:t>
    </dgm:pt>
    <dgm:pt modelId="{E35570B3-9CCA-4897-9940-328289A9212B}" type="sibTrans" cxnId="{B8D658A3-FD16-4041-A4AB-06897021BDCF}">
      <dgm:prSet/>
      <dgm:spPr/>
      <dgm:t>
        <a:bodyPr/>
        <a:lstStyle/>
        <a:p>
          <a:endParaRPr lang="en-US"/>
        </a:p>
      </dgm:t>
    </dgm:pt>
    <dgm:pt modelId="{62F457F6-F8DB-42CB-9546-9956A232D6DA}">
      <dgm:prSet phldrT="[Text]" custT="1"/>
      <dgm:spPr>
        <a:solidFill>
          <a:prstClr val="white">
            <a:alpha val="90000"/>
            <a:hueOff val="0"/>
            <a:satOff val="0"/>
            <a:lumOff val="0"/>
            <a:alphaOff val="0"/>
          </a:prstClr>
        </a:solidFill>
        <a:ln w="12700" cap="flat" cmpd="sng" algn="ctr">
          <a:solidFill>
            <a:srgbClr val="006747"/>
          </a:solidFill>
          <a:prstDash val="solid"/>
          <a:miter lim="800000"/>
        </a:ln>
        <a:effectLst/>
      </dgm:spPr>
      <dgm:t>
        <a:bodyPr spcFirstLastPara="0" vert="horz" wrap="square" lIns="15240" tIns="15240" rIns="15240" bIns="15240" numCol="1" spcCol="1270" anchor="t" anchorCtr="0"/>
        <a:lstStyle/>
        <a:p>
          <a:pPr marL="57150" lvl="1" indent="-57150" algn="l" defTabSz="355600">
            <a:lnSpc>
              <a:spcPct val="90000"/>
            </a:lnSpc>
            <a:spcBef>
              <a:spcPct val="0"/>
            </a:spcBef>
            <a:spcAft>
              <a:spcPct val="15000"/>
            </a:spcAft>
            <a:buFont typeface="Arial" panose="020B0604020202020204" pitchFamily="34" charset="0"/>
            <a:buChar char="•"/>
          </a:pPr>
          <a:endParaRPr lang="en-US" sz="1000" b="0" kern="1200">
            <a:solidFill>
              <a:srgbClr val="006747"/>
            </a:solidFill>
            <a:latin typeface="Arial" panose="020B0604020202020204"/>
            <a:ea typeface="+mn-ea"/>
            <a:cs typeface="+mn-cs"/>
          </a:endParaRPr>
        </a:p>
      </dgm:t>
    </dgm:pt>
    <dgm:pt modelId="{76C1CC80-0FAA-4A74-B980-6123E719C4E1}" type="parTrans" cxnId="{767D6117-4E19-45FD-B8EA-F5C0AAB356B8}">
      <dgm:prSet/>
      <dgm:spPr/>
      <dgm:t>
        <a:bodyPr/>
        <a:lstStyle/>
        <a:p>
          <a:endParaRPr lang="en-US"/>
        </a:p>
      </dgm:t>
    </dgm:pt>
    <dgm:pt modelId="{725BBF5D-9DC0-4616-8258-1DFBC5E022B7}" type="sibTrans" cxnId="{767D6117-4E19-45FD-B8EA-F5C0AAB356B8}">
      <dgm:prSet/>
      <dgm:spPr/>
      <dgm:t>
        <a:bodyPr/>
        <a:lstStyle/>
        <a:p>
          <a:endParaRPr lang="en-US"/>
        </a:p>
      </dgm:t>
    </dgm:pt>
    <dgm:pt modelId="{46912E89-208F-4F1A-AEF4-7CB5AD5E8D97}">
      <dgm:prSet phldrT="[Text]" custT="1"/>
      <dgm:spPr>
        <a:solidFill>
          <a:prstClr val="white">
            <a:alpha val="90000"/>
            <a:hueOff val="0"/>
            <a:satOff val="0"/>
            <a:lumOff val="0"/>
            <a:alphaOff val="0"/>
          </a:prstClr>
        </a:solidFill>
        <a:ln w="12700" cap="flat" cmpd="sng" algn="ctr">
          <a:solidFill>
            <a:srgbClr val="006747"/>
          </a:solidFill>
          <a:prstDash val="solid"/>
          <a:miter lim="800000"/>
        </a:ln>
        <a:effectLst/>
      </dgm:spPr>
      <dgm:t>
        <a:bodyPr spcFirstLastPara="0" vert="horz" wrap="square" lIns="15240" tIns="15240" rIns="15240" bIns="15240" numCol="1" spcCol="1270" anchor="t" anchorCtr="0"/>
        <a:lstStyle/>
        <a:p>
          <a:pPr marL="57150" lvl="1" indent="-57150" algn="ctr" defTabSz="355600">
            <a:lnSpc>
              <a:spcPct val="90000"/>
            </a:lnSpc>
            <a:spcBef>
              <a:spcPct val="0"/>
            </a:spcBef>
            <a:spcAft>
              <a:spcPct val="15000"/>
            </a:spcAft>
            <a:buFont typeface="Arial" panose="020B0604020202020204" pitchFamily="34" charset="0"/>
            <a:buNone/>
          </a:pPr>
          <a:endParaRPr lang="en-US" sz="900" kern="1200">
            <a:solidFill>
              <a:srgbClr val="006747"/>
            </a:solidFill>
            <a:latin typeface="Arial" panose="020B0604020202020204"/>
            <a:ea typeface="+mn-ea"/>
            <a:cs typeface="+mn-cs"/>
          </a:endParaRPr>
        </a:p>
      </dgm:t>
    </dgm:pt>
    <dgm:pt modelId="{B27FD9CA-5E21-4A61-8328-B2111044C3CA}" type="parTrans" cxnId="{49BB7910-CBDE-48D1-A2A8-5B727DC5FF33}">
      <dgm:prSet/>
      <dgm:spPr/>
      <dgm:t>
        <a:bodyPr/>
        <a:lstStyle/>
        <a:p>
          <a:endParaRPr lang="en-US"/>
        </a:p>
      </dgm:t>
    </dgm:pt>
    <dgm:pt modelId="{E9A53FCB-B71E-4B4A-97B5-D235E8375687}" type="sibTrans" cxnId="{49BB7910-CBDE-48D1-A2A8-5B727DC5FF33}">
      <dgm:prSet/>
      <dgm:spPr/>
      <dgm:t>
        <a:bodyPr/>
        <a:lstStyle/>
        <a:p>
          <a:endParaRPr lang="en-US"/>
        </a:p>
      </dgm:t>
    </dgm:pt>
    <dgm:pt modelId="{EFEB7EF1-5A4F-4069-ACB0-5028D3DCCDAE}">
      <dgm:prSet phldrT="[Text]" custT="1"/>
      <dgm:spPr>
        <a:solidFill>
          <a:prstClr val="white">
            <a:alpha val="90000"/>
            <a:hueOff val="0"/>
            <a:satOff val="0"/>
            <a:lumOff val="0"/>
            <a:alphaOff val="0"/>
          </a:prstClr>
        </a:solidFill>
        <a:ln w="12700" cap="flat" cmpd="sng" algn="ctr">
          <a:solidFill>
            <a:srgbClr val="006747"/>
          </a:solidFill>
          <a:prstDash val="solid"/>
          <a:miter lim="800000"/>
        </a:ln>
        <a:effectLst/>
      </dgm:spPr>
      <dgm:t>
        <a:bodyPr spcFirstLastPara="0" vert="horz" wrap="square" lIns="15240" tIns="15240" rIns="15240" bIns="15240" numCol="1" spcCol="1270" anchor="t" anchorCtr="0"/>
        <a:lstStyle/>
        <a:p>
          <a:pPr marL="57150" lvl="1" indent="-57150" algn="ctr" defTabSz="444500">
            <a:lnSpc>
              <a:spcPct val="90000"/>
            </a:lnSpc>
            <a:spcBef>
              <a:spcPct val="0"/>
            </a:spcBef>
            <a:spcAft>
              <a:spcPct val="15000"/>
            </a:spcAft>
            <a:buFont typeface="Arial" panose="020B0604020202020204" pitchFamily="34" charset="0"/>
            <a:buNone/>
          </a:pPr>
          <a:endParaRPr lang="en-US" sz="900" b="0" kern="1200">
            <a:solidFill>
              <a:srgbClr val="006747"/>
            </a:solidFill>
            <a:latin typeface="Arial" panose="020B0604020202020204"/>
            <a:ea typeface="+mn-ea"/>
            <a:cs typeface="+mn-cs"/>
          </a:endParaRPr>
        </a:p>
      </dgm:t>
    </dgm:pt>
    <dgm:pt modelId="{9CAE7BD4-3ED7-4E24-9E4E-49A6A85576AF}" type="parTrans" cxnId="{4EBAC8D2-5E20-40EF-859A-AF26605E8A0D}">
      <dgm:prSet/>
      <dgm:spPr/>
      <dgm:t>
        <a:bodyPr/>
        <a:lstStyle/>
        <a:p>
          <a:endParaRPr lang="en-US"/>
        </a:p>
      </dgm:t>
    </dgm:pt>
    <dgm:pt modelId="{C30FF243-2D8E-4595-B194-0C2A894DE0ED}" type="sibTrans" cxnId="{4EBAC8D2-5E20-40EF-859A-AF26605E8A0D}">
      <dgm:prSet/>
      <dgm:spPr/>
      <dgm:t>
        <a:bodyPr/>
        <a:lstStyle/>
        <a:p>
          <a:endParaRPr lang="en-US"/>
        </a:p>
      </dgm:t>
    </dgm:pt>
    <dgm:pt modelId="{AE1A2A3C-9692-42FE-AEC4-503160F5200F}">
      <dgm:prSet phldrT="[Text]" custT="1"/>
      <dgm:spPr>
        <a:solidFill>
          <a:prstClr val="white">
            <a:alpha val="90000"/>
            <a:hueOff val="0"/>
            <a:satOff val="0"/>
            <a:lumOff val="0"/>
            <a:alphaOff val="0"/>
          </a:prstClr>
        </a:solidFill>
        <a:ln w="12700" cap="flat" cmpd="sng" algn="ctr">
          <a:solidFill>
            <a:srgbClr val="006747"/>
          </a:solidFill>
          <a:prstDash val="solid"/>
          <a:miter lim="800000"/>
        </a:ln>
        <a:effectLst/>
      </dgm:spPr>
      <dgm:t>
        <a:bodyPr spcFirstLastPara="0" vert="horz" wrap="square" lIns="15240" tIns="15240" rIns="15240" bIns="15240" numCol="1" spcCol="1270" anchor="t" anchorCtr="0"/>
        <a:lstStyle/>
        <a:p>
          <a:pPr marL="57150" lvl="1" indent="-57150" algn="ctr" defTabSz="355600">
            <a:lnSpc>
              <a:spcPct val="90000"/>
            </a:lnSpc>
            <a:spcBef>
              <a:spcPct val="0"/>
            </a:spcBef>
            <a:spcAft>
              <a:spcPct val="15000"/>
            </a:spcAft>
            <a:buFont typeface="Arial" panose="020B0604020202020204" pitchFamily="34" charset="0"/>
            <a:buNone/>
          </a:pPr>
          <a:endParaRPr lang="en-US" sz="900" b="1" kern="1200">
            <a:solidFill>
              <a:srgbClr val="006747"/>
            </a:solidFill>
            <a:latin typeface="Arial" panose="020B0604020202020204"/>
            <a:ea typeface="+mn-ea"/>
            <a:cs typeface="+mn-cs"/>
          </a:endParaRPr>
        </a:p>
      </dgm:t>
    </dgm:pt>
    <dgm:pt modelId="{BD336ED9-AEAC-4F4A-A358-66A7157A07BC}" type="parTrans" cxnId="{11A7183A-237C-48E3-AE1D-809DFEBEA3B7}">
      <dgm:prSet/>
      <dgm:spPr/>
      <dgm:t>
        <a:bodyPr/>
        <a:lstStyle/>
        <a:p>
          <a:endParaRPr lang="en-US"/>
        </a:p>
      </dgm:t>
    </dgm:pt>
    <dgm:pt modelId="{D623BDA0-0A6C-415F-A9C3-C916C1A5401C}" type="sibTrans" cxnId="{11A7183A-237C-48E3-AE1D-809DFEBEA3B7}">
      <dgm:prSet/>
      <dgm:spPr/>
      <dgm:t>
        <a:bodyPr/>
        <a:lstStyle/>
        <a:p>
          <a:endParaRPr lang="en-US"/>
        </a:p>
      </dgm:t>
    </dgm:pt>
    <dgm:pt modelId="{223494C5-7D2B-4A40-9AAB-BFDB32554008}" type="pres">
      <dgm:prSet presAssocID="{FD000E42-54E4-4E55-8775-74497BE56C2A}" presName="Name0" presStyleCnt="0">
        <dgm:presLayoutVars>
          <dgm:dir/>
          <dgm:animLvl val="lvl"/>
          <dgm:resizeHandles val="exact"/>
        </dgm:presLayoutVars>
      </dgm:prSet>
      <dgm:spPr/>
    </dgm:pt>
    <dgm:pt modelId="{A08CBC00-1015-480A-9EDF-CE00C698BBA6}" type="pres">
      <dgm:prSet presAssocID="{FD000E42-54E4-4E55-8775-74497BE56C2A}" presName="tSp" presStyleCnt="0"/>
      <dgm:spPr/>
    </dgm:pt>
    <dgm:pt modelId="{CB7042BA-A2E3-46C2-ACB3-313B0C1B1F98}" type="pres">
      <dgm:prSet presAssocID="{FD000E42-54E4-4E55-8775-74497BE56C2A}" presName="bSp" presStyleCnt="0"/>
      <dgm:spPr/>
    </dgm:pt>
    <dgm:pt modelId="{BA33EB37-1481-47EE-9F53-6471D8CB5834}" type="pres">
      <dgm:prSet presAssocID="{FD000E42-54E4-4E55-8775-74497BE56C2A}" presName="process" presStyleCnt="0"/>
      <dgm:spPr/>
    </dgm:pt>
    <dgm:pt modelId="{CF30BF2F-E9F0-4577-8446-49951F8C1AD8}" type="pres">
      <dgm:prSet presAssocID="{4313B878-3511-4D99-AC26-7BE0DCA64853}" presName="composite1" presStyleCnt="0"/>
      <dgm:spPr/>
    </dgm:pt>
    <dgm:pt modelId="{63F8D7A9-7DBD-417E-9136-6CC4FF33C413}" type="pres">
      <dgm:prSet presAssocID="{4313B878-3511-4D99-AC26-7BE0DCA64853}" presName="dummyNode1" presStyleLbl="node1" presStyleIdx="0" presStyleCnt="5"/>
      <dgm:spPr/>
    </dgm:pt>
    <dgm:pt modelId="{5E48F8C7-50BF-4D2D-A8CD-F8722597B6F0}" type="pres">
      <dgm:prSet presAssocID="{4313B878-3511-4D99-AC26-7BE0DCA64853}" presName="childNode1" presStyleLbl="bgAcc1" presStyleIdx="0" presStyleCnt="5">
        <dgm:presLayoutVars>
          <dgm:bulletEnabled val="1"/>
        </dgm:presLayoutVars>
      </dgm:prSet>
      <dgm:spPr>
        <a:xfrm>
          <a:off x="1339" y="1478963"/>
          <a:ext cx="1243344" cy="1025499"/>
        </a:xfrm>
        <a:prstGeom prst="roundRect">
          <a:avLst>
            <a:gd name="adj" fmla="val 10000"/>
          </a:avLst>
        </a:prstGeom>
      </dgm:spPr>
    </dgm:pt>
    <dgm:pt modelId="{431AAA97-58D9-4926-B3A5-CF27A7011E9E}" type="pres">
      <dgm:prSet presAssocID="{4313B878-3511-4D99-AC26-7BE0DCA64853}" presName="childNode1tx" presStyleLbl="bgAcc1" presStyleIdx="0" presStyleCnt="5">
        <dgm:presLayoutVars>
          <dgm:bulletEnabled val="1"/>
        </dgm:presLayoutVars>
      </dgm:prSet>
      <dgm:spPr/>
    </dgm:pt>
    <dgm:pt modelId="{F0E43DC8-9FAF-460F-9510-4F5E2E325B97}" type="pres">
      <dgm:prSet presAssocID="{4313B878-3511-4D99-AC26-7BE0DCA64853}" presName="parentNode1" presStyleLbl="node1" presStyleIdx="0" presStyleCnt="5" custLinFactNeighborX="868">
        <dgm:presLayoutVars>
          <dgm:chMax val="1"/>
          <dgm:bulletEnabled val="1"/>
        </dgm:presLayoutVars>
      </dgm:prSet>
      <dgm:spPr/>
    </dgm:pt>
    <dgm:pt modelId="{5FABD928-B96C-4357-B085-98A40EAA1814}" type="pres">
      <dgm:prSet presAssocID="{4313B878-3511-4D99-AC26-7BE0DCA64853}" presName="connSite1" presStyleCnt="0"/>
      <dgm:spPr/>
    </dgm:pt>
    <dgm:pt modelId="{37A5375A-CE6C-45EE-9CD6-5BA8358344BA}" type="pres">
      <dgm:prSet presAssocID="{456EE2D1-92DE-4251-915F-41E12FD75DFB}" presName="Name9" presStyleLbl="sibTrans2D1" presStyleIdx="0" presStyleCnt="4"/>
      <dgm:spPr/>
    </dgm:pt>
    <dgm:pt modelId="{3ABDBFA0-0911-41E1-A7FE-F268FBBFA4DD}" type="pres">
      <dgm:prSet presAssocID="{DC7B620A-0602-45E4-9714-D1254D739EB2}" presName="composite2" presStyleCnt="0"/>
      <dgm:spPr/>
    </dgm:pt>
    <dgm:pt modelId="{A01832DC-734D-4DF4-ABF6-848C19730186}" type="pres">
      <dgm:prSet presAssocID="{DC7B620A-0602-45E4-9714-D1254D739EB2}" presName="dummyNode2" presStyleLbl="node1" presStyleIdx="0" presStyleCnt="5"/>
      <dgm:spPr/>
    </dgm:pt>
    <dgm:pt modelId="{11E8C014-FCAD-4D61-9EAB-932870F13A5E}" type="pres">
      <dgm:prSet presAssocID="{DC7B620A-0602-45E4-9714-D1254D739EB2}" presName="childNode2" presStyleLbl="bgAcc1" presStyleIdx="1" presStyleCnt="5">
        <dgm:presLayoutVars>
          <dgm:bulletEnabled val="1"/>
        </dgm:presLayoutVars>
      </dgm:prSet>
      <dgm:spPr/>
    </dgm:pt>
    <dgm:pt modelId="{CA819CAE-8CF3-4ADF-9913-A5065BF13452}" type="pres">
      <dgm:prSet presAssocID="{DC7B620A-0602-45E4-9714-D1254D739EB2}" presName="childNode2tx" presStyleLbl="bgAcc1" presStyleIdx="1" presStyleCnt="5">
        <dgm:presLayoutVars>
          <dgm:bulletEnabled val="1"/>
        </dgm:presLayoutVars>
      </dgm:prSet>
      <dgm:spPr/>
    </dgm:pt>
    <dgm:pt modelId="{BF41F01D-B332-423E-8571-40BEDDA0200E}" type="pres">
      <dgm:prSet presAssocID="{DC7B620A-0602-45E4-9714-D1254D739EB2}" presName="parentNode2" presStyleLbl="node1" presStyleIdx="1" presStyleCnt="5">
        <dgm:presLayoutVars>
          <dgm:chMax val="0"/>
          <dgm:bulletEnabled val="1"/>
        </dgm:presLayoutVars>
      </dgm:prSet>
      <dgm:spPr>
        <a:xfrm>
          <a:off x="1861972" y="1259214"/>
          <a:ext cx="1105194" cy="439499"/>
        </a:xfrm>
        <a:prstGeom prst="roundRect">
          <a:avLst>
            <a:gd name="adj" fmla="val 10000"/>
          </a:avLst>
        </a:prstGeom>
      </dgm:spPr>
    </dgm:pt>
    <dgm:pt modelId="{1D18928A-B692-4144-A0D3-8CA916FB3CC8}" type="pres">
      <dgm:prSet presAssocID="{DC7B620A-0602-45E4-9714-D1254D739EB2}" presName="connSite2" presStyleCnt="0"/>
      <dgm:spPr/>
    </dgm:pt>
    <dgm:pt modelId="{DB1CBCA2-8FF9-4BAC-A4EE-AA69D11F8871}" type="pres">
      <dgm:prSet presAssocID="{31976292-3B7A-4239-8213-896BBB5583F2}" presName="Name18" presStyleLbl="sibTrans2D1" presStyleIdx="1" presStyleCnt="4"/>
      <dgm:spPr>
        <a:xfrm>
          <a:off x="2274983" y="850452"/>
          <a:ext cx="1525040" cy="1525040"/>
        </a:xfrm>
        <a:prstGeom prst="circularArrow">
          <a:avLst>
            <a:gd name="adj1" fmla="val 2793"/>
            <a:gd name="adj2" fmla="val 340827"/>
            <a:gd name="adj3" fmla="val 19483662"/>
            <a:gd name="adj4" fmla="val 12575511"/>
            <a:gd name="adj5" fmla="val 3259"/>
          </a:avLst>
        </a:prstGeom>
      </dgm:spPr>
    </dgm:pt>
    <dgm:pt modelId="{7B4A276D-B14A-44FF-9CC9-4243F1C3B0D0}" type="pres">
      <dgm:prSet presAssocID="{3B95D7B7-6072-474C-8BC2-AAEA80F77D81}" presName="composite1" presStyleCnt="0"/>
      <dgm:spPr/>
    </dgm:pt>
    <dgm:pt modelId="{9517EB85-BCED-4A38-9BAD-83DF64724C75}" type="pres">
      <dgm:prSet presAssocID="{3B95D7B7-6072-474C-8BC2-AAEA80F77D81}" presName="dummyNode1" presStyleLbl="node1" presStyleIdx="1" presStyleCnt="5"/>
      <dgm:spPr/>
    </dgm:pt>
    <dgm:pt modelId="{A3A20139-8DFB-4C28-A34B-165680E8611A}" type="pres">
      <dgm:prSet presAssocID="{3B95D7B7-6072-474C-8BC2-AAEA80F77D81}" presName="childNode1" presStyleLbl="bgAcc1" presStyleIdx="2" presStyleCnt="5">
        <dgm:presLayoutVars>
          <dgm:bulletEnabled val="1"/>
        </dgm:presLayoutVars>
      </dgm:prSet>
      <dgm:spPr>
        <a:xfrm>
          <a:off x="3170008" y="1478963"/>
          <a:ext cx="1243344" cy="1025499"/>
        </a:xfrm>
        <a:prstGeom prst="roundRect">
          <a:avLst>
            <a:gd name="adj" fmla="val 10000"/>
          </a:avLst>
        </a:prstGeom>
      </dgm:spPr>
    </dgm:pt>
    <dgm:pt modelId="{1B8C00F3-A96A-4F23-BC10-43E95CF44D2F}" type="pres">
      <dgm:prSet presAssocID="{3B95D7B7-6072-474C-8BC2-AAEA80F77D81}" presName="childNode1tx" presStyleLbl="bgAcc1" presStyleIdx="2" presStyleCnt="5">
        <dgm:presLayoutVars>
          <dgm:bulletEnabled val="1"/>
        </dgm:presLayoutVars>
      </dgm:prSet>
      <dgm:spPr/>
    </dgm:pt>
    <dgm:pt modelId="{7CD1E2E3-7960-4053-9399-7313F4A7A51D}" type="pres">
      <dgm:prSet presAssocID="{3B95D7B7-6072-474C-8BC2-AAEA80F77D81}" presName="parentNode1" presStyleLbl="node1" presStyleIdx="2" presStyleCnt="5">
        <dgm:presLayoutVars>
          <dgm:chMax val="1"/>
          <dgm:bulletEnabled val="1"/>
        </dgm:presLayoutVars>
      </dgm:prSet>
      <dgm:spPr/>
    </dgm:pt>
    <dgm:pt modelId="{0E4858E9-95E5-4376-BB53-C117DE1701EB}" type="pres">
      <dgm:prSet presAssocID="{3B95D7B7-6072-474C-8BC2-AAEA80F77D81}" presName="connSite1" presStyleCnt="0"/>
      <dgm:spPr/>
    </dgm:pt>
    <dgm:pt modelId="{4A666169-6A35-4506-9CC2-BA6076E54EDA}" type="pres">
      <dgm:prSet presAssocID="{207C2A05-129B-4D9A-9860-04DF4B467741}" presName="Name9" presStyleLbl="sibTrans2D1" presStyleIdx="2" presStyleCnt="4"/>
      <dgm:spPr/>
    </dgm:pt>
    <dgm:pt modelId="{DB68DE64-7BD3-45AF-A867-A95C8FDEB91D}" type="pres">
      <dgm:prSet presAssocID="{760B0FF0-3524-44F9-BC38-45909ED89350}" presName="composite2" presStyleCnt="0"/>
      <dgm:spPr/>
    </dgm:pt>
    <dgm:pt modelId="{EC50ED54-5B94-4710-B0E1-8E17251DA762}" type="pres">
      <dgm:prSet presAssocID="{760B0FF0-3524-44F9-BC38-45909ED89350}" presName="dummyNode2" presStyleLbl="node1" presStyleIdx="2" presStyleCnt="5"/>
      <dgm:spPr/>
    </dgm:pt>
    <dgm:pt modelId="{B17285E4-B1C1-445D-954F-BAC5DE8098B5}" type="pres">
      <dgm:prSet presAssocID="{760B0FF0-3524-44F9-BC38-45909ED89350}" presName="childNode2" presStyleLbl="bgAcc1" presStyleIdx="3" presStyleCnt="5">
        <dgm:presLayoutVars>
          <dgm:bulletEnabled val="1"/>
        </dgm:presLayoutVars>
      </dgm:prSet>
      <dgm:spPr>
        <a:xfrm>
          <a:off x="4754342" y="1478963"/>
          <a:ext cx="1243344" cy="1025499"/>
        </a:xfrm>
        <a:prstGeom prst="roundRect">
          <a:avLst>
            <a:gd name="adj" fmla="val 10000"/>
          </a:avLst>
        </a:prstGeom>
      </dgm:spPr>
    </dgm:pt>
    <dgm:pt modelId="{DBD50035-F5C4-41A9-8813-8E043CE18833}" type="pres">
      <dgm:prSet presAssocID="{760B0FF0-3524-44F9-BC38-45909ED89350}" presName="childNode2tx" presStyleLbl="bgAcc1" presStyleIdx="3" presStyleCnt="5">
        <dgm:presLayoutVars>
          <dgm:bulletEnabled val="1"/>
        </dgm:presLayoutVars>
      </dgm:prSet>
      <dgm:spPr/>
    </dgm:pt>
    <dgm:pt modelId="{1DB994C4-C8DD-4297-B4E4-0FE4904A02CA}" type="pres">
      <dgm:prSet presAssocID="{760B0FF0-3524-44F9-BC38-45909ED89350}" presName="parentNode2" presStyleLbl="node1" presStyleIdx="3" presStyleCnt="5">
        <dgm:presLayoutVars>
          <dgm:chMax val="0"/>
          <dgm:bulletEnabled val="1"/>
        </dgm:presLayoutVars>
      </dgm:prSet>
      <dgm:spPr/>
    </dgm:pt>
    <dgm:pt modelId="{F9C4DC44-A203-4BDC-8E89-3F164CDAB721}" type="pres">
      <dgm:prSet presAssocID="{760B0FF0-3524-44F9-BC38-45909ED89350}" presName="connSite2" presStyleCnt="0"/>
      <dgm:spPr/>
    </dgm:pt>
    <dgm:pt modelId="{DBAA8A34-E669-414A-98A9-193CFF6EFDD3}" type="pres">
      <dgm:prSet presAssocID="{2027DD6C-30E7-42F6-81C3-16FDDB503766}" presName="Name18" presStyleLbl="sibTrans2D1" presStyleIdx="3" presStyleCnt="4"/>
      <dgm:spPr/>
    </dgm:pt>
    <dgm:pt modelId="{4D0FDE5C-AB2A-4DAB-B2D4-C6BA7497C567}" type="pres">
      <dgm:prSet presAssocID="{26B62A4B-37A1-4931-B5C7-85BE5825B049}" presName="composite1" presStyleCnt="0"/>
      <dgm:spPr/>
    </dgm:pt>
    <dgm:pt modelId="{0DE17933-C138-4ABE-BF2D-A4325DF16D2F}" type="pres">
      <dgm:prSet presAssocID="{26B62A4B-37A1-4931-B5C7-85BE5825B049}" presName="dummyNode1" presStyleLbl="node1" presStyleIdx="3" presStyleCnt="5"/>
      <dgm:spPr/>
    </dgm:pt>
    <dgm:pt modelId="{F80C6EE4-B233-491C-BF73-72F7D5DD0C81}" type="pres">
      <dgm:prSet presAssocID="{26B62A4B-37A1-4931-B5C7-85BE5825B049}" presName="childNode1" presStyleLbl="bgAcc1" presStyleIdx="4" presStyleCnt="5">
        <dgm:presLayoutVars>
          <dgm:bulletEnabled val="1"/>
        </dgm:presLayoutVars>
      </dgm:prSet>
      <dgm:spPr>
        <a:xfrm>
          <a:off x="6338676" y="1478963"/>
          <a:ext cx="1243344" cy="1025499"/>
        </a:xfrm>
        <a:prstGeom prst="roundRect">
          <a:avLst>
            <a:gd name="adj" fmla="val 10000"/>
          </a:avLst>
        </a:prstGeom>
      </dgm:spPr>
    </dgm:pt>
    <dgm:pt modelId="{0E09EF0D-8F90-4A92-AC02-22E10620E462}" type="pres">
      <dgm:prSet presAssocID="{26B62A4B-37A1-4931-B5C7-85BE5825B049}" presName="childNode1tx" presStyleLbl="bgAcc1" presStyleIdx="4" presStyleCnt="5">
        <dgm:presLayoutVars>
          <dgm:bulletEnabled val="1"/>
        </dgm:presLayoutVars>
      </dgm:prSet>
      <dgm:spPr/>
    </dgm:pt>
    <dgm:pt modelId="{5740A1F5-99FA-4F57-8F41-CFA2DA24981B}" type="pres">
      <dgm:prSet presAssocID="{26B62A4B-37A1-4931-B5C7-85BE5825B049}" presName="parentNode1" presStyleLbl="node1" presStyleIdx="4" presStyleCnt="5">
        <dgm:presLayoutVars>
          <dgm:chMax val="1"/>
          <dgm:bulletEnabled val="1"/>
        </dgm:presLayoutVars>
      </dgm:prSet>
      <dgm:spPr/>
    </dgm:pt>
    <dgm:pt modelId="{4E68E0F3-8794-4CF8-A28F-484A38FD3EFC}" type="pres">
      <dgm:prSet presAssocID="{26B62A4B-37A1-4931-B5C7-85BE5825B049}" presName="connSite1" presStyleCnt="0"/>
      <dgm:spPr/>
    </dgm:pt>
  </dgm:ptLst>
  <dgm:cxnLst>
    <dgm:cxn modelId="{0AE4B702-89D9-4A24-BBCC-7A05A16A7D7D}" srcId="{FD000E42-54E4-4E55-8775-74497BE56C2A}" destId="{4313B878-3511-4D99-AC26-7BE0DCA64853}" srcOrd="0" destOrd="0" parTransId="{B30A498D-7392-4703-AD35-84E58D4E5C42}" sibTransId="{456EE2D1-92DE-4251-915F-41E12FD75DFB}"/>
    <dgm:cxn modelId="{884AF10A-B5CF-4612-9D00-46CA04CD93FF}" srcId="{4313B878-3511-4D99-AC26-7BE0DCA64853}" destId="{373CDBAE-A98D-436E-AC3B-E35DF2B10188}" srcOrd="1" destOrd="0" parTransId="{52505E68-E830-48C7-AF39-26EA41F1B033}" sibTransId="{6C2F6AEA-D380-49CB-B9C0-AB16AAD07150}"/>
    <dgm:cxn modelId="{447E150C-78E7-4903-81F7-A82C6D099008}" type="presOf" srcId="{671279CB-D1C0-47F8-8D03-4E6A37F067A0}" destId="{DBD50035-F5C4-41A9-8813-8E043CE18833}" srcOrd="1" destOrd="1" presId="urn:microsoft.com/office/officeart/2005/8/layout/hProcess4"/>
    <dgm:cxn modelId="{67805E0F-7905-4790-A61A-9C3FBD6FD102}" type="presOf" srcId="{26B62A4B-37A1-4931-B5C7-85BE5825B049}" destId="{5740A1F5-99FA-4F57-8F41-CFA2DA24981B}" srcOrd="0" destOrd="0" presId="urn:microsoft.com/office/officeart/2005/8/layout/hProcess4"/>
    <dgm:cxn modelId="{49BB7910-CBDE-48D1-A2A8-5B727DC5FF33}" srcId="{4313B878-3511-4D99-AC26-7BE0DCA64853}" destId="{46912E89-208F-4F1A-AEF4-7CB5AD5E8D97}" srcOrd="0" destOrd="0" parTransId="{B27FD9CA-5E21-4A61-8328-B2111044C3CA}" sibTransId="{E9A53FCB-B71E-4B4A-97B5-D235E8375687}"/>
    <dgm:cxn modelId="{5BC20D12-77CA-47A3-A748-C2810F6994CF}" type="presOf" srcId="{AE1A2A3C-9692-42FE-AEC4-503160F5200F}" destId="{DBD50035-F5C4-41A9-8813-8E043CE18833}" srcOrd="1" destOrd="0" presId="urn:microsoft.com/office/officeart/2005/8/layout/hProcess4"/>
    <dgm:cxn modelId="{42535D13-4634-47BC-9496-659686DD65E5}" type="presOf" srcId="{AE1A2A3C-9692-42FE-AEC4-503160F5200F}" destId="{B17285E4-B1C1-445D-954F-BAC5DE8098B5}" srcOrd="0" destOrd="0" presId="urn:microsoft.com/office/officeart/2005/8/layout/hProcess4"/>
    <dgm:cxn modelId="{5BC87415-0071-4579-8EE8-EF1FF544BAA2}" type="presOf" srcId="{42AB9F86-33DA-42AE-8F48-45283501AB5F}" destId="{0E09EF0D-8F90-4A92-AC02-22E10620E462}" srcOrd="1" destOrd="1" presId="urn:microsoft.com/office/officeart/2005/8/layout/hProcess4"/>
    <dgm:cxn modelId="{767D6117-4E19-45FD-B8EA-F5C0AAB356B8}" srcId="{3B95D7B7-6072-474C-8BC2-AAEA80F77D81}" destId="{62F457F6-F8DB-42CB-9546-9956A232D6DA}" srcOrd="0" destOrd="0" parTransId="{76C1CC80-0FAA-4A74-B980-6123E719C4E1}" sibTransId="{725BBF5D-9DC0-4616-8258-1DFBC5E022B7}"/>
    <dgm:cxn modelId="{92DF041E-B01F-4528-8BE3-49E7CAC378EB}" srcId="{FD000E42-54E4-4E55-8775-74497BE56C2A}" destId="{3B95D7B7-6072-474C-8BC2-AAEA80F77D81}" srcOrd="2" destOrd="0" parTransId="{3E58E486-0340-480F-A127-51EF4A7E43CE}" sibTransId="{207C2A05-129B-4D9A-9860-04DF4B467741}"/>
    <dgm:cxn modelId="{F25CBB20-41A0-4EF8-96F6-652423E70D29}" srcId="{DC7B620A-0602-45E4-9714-D1254D739EB2}" destId="{0C9F779B-B0E9-4A27-9D4A-4DE317A28EB7}" srcOrd="1" destOrd="0" parTransId="{CC9210CE-78D5-427D-95D1-C23F699BF1B6}" sibTransId="{D1FF230C-6875-4361-99CC-FE00618664B3}"/>
    <dgm:cxn modelId="{B8545124-1A57-4231-8625-5D86D03B6B01}" type="presOf" srcId="{953231DB-3F70-4FAD-B336-AB6A846D90E9}" destId="{1B8C00F3-A96A-4F23-BC10-43E95CF44D2F}" srcOrd="1" destOrd="1" presId="urn:microsoft.com/office/officeart/2005/8/layout/hProcess4"/>
    <dgm:cxn modelId="{19CDA625-7C76-4CF3-A8D8-38E399C944F6}" srcId="{FD000E42-54E4-4E55-8775-74497BE56C2A}" destId="{760B0FF0-3524-44F9-BC38-45909ED89350}" srcOrd="3" destOrd="0" parTransId="{50A0421B-70C4-44F6-A3DD-7845BA365B27}" sibTransId="{2027DD6C-30E7-42F6-81C3-16FDDB503766}"/>
    <dgm:cxn modelId="{692E7827-51F8-407A-AD42-B6794E42E05E}" type="presOf" srcId="{00BA7B56-39D1-4F44-8227-E172EA1832E4}" destId="{11E8C014-FCAD-4D61-9EAB-932870F13A5E}" srcOrd="0" destOrd="0" presId="urn:microsoft.com/office/officeart/2005/8/layout/hProcess4"/>
    <dgm:cxn modelId="{3C541E29-B33C-421C-AE32-31C839EE90B2}" type="presOf" srcId="{373CDBAE-A98D-436E-AC3B-E35DF2B10188}" destId="{431AAA97-58D9-4926-B3A5-CF27A7011E9E}" srcOrd="1" destOrd="1" presId="urn:microsoft.com/office/officeart/2005/8/layout/hProcess4"/>
    <dgm:cxn modelId="{11A7183A-237C-48E3-AE1D-809DFEBEA3B7}" srcId="{760B0FF0-3524-44F9-BC38-45909ED89350}" destId="{AE1A2A3C-9692-42FE-AEC4-503160F5200F}" srcOrd="0" destOrd="0" parTransId="{BD336ED9-AEAC-4F4A-A358-66A7157A07BC}" sibTransId="{D623BDA0-0A6C-415F-A9C3-C916C1A5401C}"/>
    <dgm:cxn modelId="{1CBFA864-A5C7-4942-B7FF-5AB71469FED2}" type="presOf" srcId="{62F457F6-F8DB-42CB-9546-9956A232D6DA}" destId="{A3A20139-8DFB-4C28-A34B-165680E8611A}" srcOrd="0" destOrd="0" presId="urn:microsoft.com/office/officeart/2005/8/layout/hProcess4"/>
    <dgm:cxn modelId="{416E3048-4B90-46A9-852F-F5B89D0C6AEF}" type="presOf" srcId="{4313B878-3511-4D99-AC26-7BE0DCA64853}" destId="{F0E43DC8-9FAF-460F-9510-4F5E2E325B97}" srcOrd="0" destOrd="0" presId="urn:microsoft.com/office/officeart/2005/8/layout/hProcess4"/>
    <dgm:cxn modelId="{3DEBD64D-B850-46D4-B124-8983C42F93AC}" type="presOf" srcId="{EFEB7EF1-5A4F-4069-ACB0-5028D3DCCDAE}" destId="{0E09EF0D-8F90-4A92-AC02-22E10620E462}" srcOrd="1" destOrd="0" presId="urn:microsoft.com/office/officeart/2005/8/layout/hProcess4"/>
    <dgm:cxn modelId="{6A7B6A6F-0F99-46AE-893B-E58A564B110E}" type="presOf" srcId="{DC7B620A-0602-45E4-9714-D1254D739EB2}" destId="{BF41F01D-B332-423E-8571-40BEDDA0200E}" srcOrd="0" destOrd="0" presId="urn:microsoft.com/office/officeart/2005/8/layout/hProcess4"/>
    <dgm:cxn modelId="{96E94E6F-B291-4305-85E5-95AD08345363}" type="presOf" srcId="{456EE2D1-92DE-4251-915F-41E12FD75DFB}" destId="{37A5375A-CE6C-45EE-9CD6-5BA8358344BA}" srcOrd="0" destOrd="0" presId="urn:microsoft.com/office/officeart/2005/8/layout/hProcess4"/>
    <dgm:cxn modelId="{FF545F53-0D9B-4175-B15C-A12DAE5E5AF7}" type="presOf" srcId="{373CDBAE-A98D-436E-AC3B-E35DF2B10188}" destId="{5E48F8C7-50BF-4D2D-A8CD-F8722597B6F0}" srcOrd="0" destOrd="1" presId="urn:microsoft.com/office/officeart/2005/8/layout/hProcess4"/>
    <dgm:cxn modelId="{8A4D2B59-B5B4-41B0-8F73-F9F0BD3A5FDA}" srcId="{760B0FF0-3524-44F9-BC38-45909ED89350}" destId="{671279CB-D1C0-47F8-8D03-4E6A37F067A0}" srcOrd="1" destOrd="0" parTransId="{1C83CFD3-9841-4CA1-B8F4-AF379BD57B5F}" sibTransId="{4714A676-EA78-44C9-8074-58AB1E2FD27A}"/>
    <dgm:cxn modelId="{4EE6D687-CDF4-44E0-9469-73658D199B3C}" type="presOf" srcId="{FD000E42-54E4-4E55-8775-74497BE56C2A}" destId="{223494C5-7D2B-4A40-9AAB-BFDB32554008}" srcOrd="0" destOrd="0" presId="urn:microsoft.com/office/officeart/2005/8/layout/hProcess4"/>
    <dgm:cxn modelId="{0E15678F-0220-4CD3-9A15-D3AF87CD25DE}" type="presOf" srcId="{42AB9F86-33DA-42AE-8F48-45283501AB5F}" destId="{F80C6EE4-B233-491C-BF73-72F7D5DD0C81}" srcOrd="0" destOrd="1" presId="urn:microsoft.com/office/officeart/2005/8/layout/hProcess4"/>
    <dgm:cxn modelId="{33783592-E1A0-4298-A728-B1609CA6405F}" srcId="{3B95D7B7-6072-474C-8BC2-AAEA80F77D81}" destId="{3D64F121-9ADE-47ED-966C-D0195265C786}" srcOrd="2" destOrd="0" parTransId="{3CDE9A14-4F84-4662-9FEF-3CFAA459EBA3}" sibTransId="{39E9E046-30C3-495F-BB20-3A5267C9BB16}"/>
    <dgm:cxn modelId="{6C77A598-D178-4F96-B2EF-E69AF1F65A42}" type="presOf" srcId="{62F457F6-F8DB-42CB-9546-9956A232D6DA}" destId="{1B8C00F3-A96A-4F23-BC10-43E95CF44D2F}" srcOrd="1" destOrd="0" presId="urn:microsoft.com/office/officeart/2005/8/layout/hProcess4"/>
    <dgm:cxn modelId="{59329C9B-6A4B-4E70-A536-4E1C5ED4FAC6}" type="presOf" srcId="{0C9F779B-B0E9-4A27-9D4A-4DE317A28EB7}" destId="{CA819CAE-8CF3-4ADF-9913-A5065BF13452}" srcOrd="1" destOrd="1" presId="urn:microsoft.com/office/officeart/2005/8/layout/hProcess4"/>
    <dgm:cxn modelId="{B8D658A3-FD16-4041-A4AB-06897021BDCF}" srcId="{3B95D7B7-6072-474C-8BC2-AAEA80F77D81}" destId="{953231DB-3F70-4FAD-B336-AB6A846D90E9}" srcOrd="1" destOrd="0" parTransId="{3EFA8024-D727-4A09-A596-B06F99F8926F}" sibTransId="{E35570B3-9CCA-4897-9940-328289A9212B}"/>
    <dgm:cxn modelId="{A97CE5A6-D0DD-40D5-96B5-9E8350C33F3C}" type="presOf" srcId="{671279CB-D1C0-47F8-8D03-4E6A37F067A0}" destId="{B17285E4-B1C1-445D-954F-BAC5DE8098B5}" srcOrd="0" destOrd="1" presId="urn:microsoft.com/office/officeart/2005/8/layout/hProcess4"/>
    <dgm:cxn modelId="{23E084A8-4929-4880-96CA-C29170BD9B7B}" type="presOf" srcId="{31976292-3B7A-4239-8213-896BBB5583F2}" destId="{DB1CBCA2-8FF9-4BAC-A4EE-AA69D11F8871}" srcOrd="0" destOrd="0" presId="urn:microsoft.com/office/officeart/2005/8/layout/hProcess4"/>
    <dgm:cxn modelId="{2ED7E9A8-BE4D-490F-8D37-E865764BCC41}" type="presOf" srcId="{0C9F779B-B0E9-4A27-9D4A-4DE317A28EB7}" destId="{11E8C014-FCAD-4D61-9EAB-932870F13A5E}" srcOrd="0" destOrd="1" presId="urn:microsoft.com/office/officeart/2005/8/layout/hProcess4"/>
    <dgm:cxn modelId="{D0E925A9-103E-4A96-9DC4-8ACDC1BFA808}" type="presOf" srcId="{46912E89-208F-4F1A-AEF4-7CB5AD5E8D97}" destId="{431AAA97-58D9-4926-B3A5-CF27A7011E9E}" srcOrd="1" destOrd="0" presId="urn:microsoft.com/office/officeart/2005/8/layout/hProcess4"/>
    <dgm:cxn modelId="{2F5F23B3-2B06-4DA8-83A2-A403DE9C327C}" type="presOf" srcId="{EFEB7EF1-5A4F-4069-ACB0-5028D3DCCDAE}" destId="{F80C6EE4-B233-491C-BF73-72F7D5DD0C81}" srcOrd="0" destOrd="0" presId="urn:microsoft.com/office/officeart/2005/8/layout/hProcess4"/>
    <dgm:cxn modelId="{D8E855BA-21CF-437B-8B6C-30634E2C1242}" type="presOf" srcId="{207C2A05-129B-4D9A-9860-04DF4B467741}" destId="{4A666169-6A35-4506-9CC2-BA6076E54EDA}" srcOrd="0" destOrd="0" presId="urn:microsoft.com/office/officeart/2005/8/layout/hProcess4"/>
    <dgm:cxn modelId="{11AC07BB-995D-4A6F-BC0D-1E834FDB8CD0}" type="presOf" srcId="{00BA7B56-39D1-4F44-8227-E172EA1832E4}" destId="{CA819CAE-8CF3-4ADF-9913-A5065BF13452}" srcOrd="1" destOrd="0" presId="urn:microsoft.com/office/officeart/2005/8/layout/hProcess4"/>
    <dgm:cxn modelId="{2DE923BE-1163-45B7-98E4-C4CF8A2F663E}" srcId="{26B62A4B-37A1-4931-B5C7-85BE5825B049}" destId="{42AB9F86-33DA-42AE-8F48-45283501AB5F}" srcOrd="1" destOrd="0" parTransId="{AE1DA61F-BCE7-434C-99F3-8C2221EA962F}" sibTransId="{7726A992-B92B-4AE3-A33B-44D1BFEFF01D}"/>
    <dgm:cxn modelId="{32CE50C6-1172-4CBA-90C4-50921886CF4B}" srcId="{DC7B620A-0602-45E4-9714-D1254D739EB2}" destId="{00BA7B56-39D1-4F44-8227-E172EA1832E4}" srcOrd="0" destOrd="0" parTransId="{21984589-98DB-4693-9731-3482E2DF40DB}" sibTransId="{C7BC1A7B-2E8F-42A9-80C9-B2AC3469A4F8}"/>
    <dgm:cxn modelId="{6988D7CF-1E04-44D1-8A06-C464B45B060B}" type="presOf" srcId="{3B95D7B7-6072-474C-8BC2-AAEA80F77D81}" destId="{7CD1E2E3-7960-4053-9399-7313F4A7A51D}" srcOrd="0" destOrd="0" presId="urn:microsoft.com/office/officeart/2005/8/layout/hProcess4"/>
    <dgm:cxn modelId="{9502F9D1-1B14-452D-BBD0-9B580176C5D4}" type="presOf" srcId="{760B0FF0-3524-44F9-BC38-45909ED89350}" destId="{1DB994C4-C8DD-4297-B4E4-0FE4904A02CA}" srcOrd="0" destOrd="0" presId="urn:microsoft.com/office/officeart/2005/8/layout/hProcess4"/>
    <dgm:cxn modelId="{4EBAC8D2-5E20-40EF-859A-AF26605E8A0D}" srcId="{26B62A4B-37A1-4931-B5C7-85BE5825B049}" destId="{EFEB7EF1-5A4F-4069-ACB0-5028D3DCCDAE}" srcOrd="0" destOrd="0" parTransId="{9CAE7BD4-3ED7-4E24-9E4E-49A6A85576AF}" sibTransId="{C30FF243-2D8E-4595-B194-0C2A894DE0ED}"/>
    <dgm:cxn modelId="{7E3148D7-C44E-420D-8EE0-AF722BDB0C24}" srcId="{FD000E42-54E4-4E55-8775-74497BE56C2A}" destId="{26B62A4B-37A1-4931-B5C7-85BE5825B049}" srcOrd="4" destOrd="0" parTransId="{0704694C-D2F3-4277-A4FF-64C5F6FF389A}" sibTransId="{6DA04FA0-A579-4346-9224-06BD3FBBA041}"/>
    <dgm:cxn modelId="{03885FD8-5DDD-44A9-BD87-ED603A7E802D}" type="presOf" srcId="{2027DD6C-30E7-42F6-81C3-16FDDB503766}" destId="{DBAA8A34-E669-414A-98A9-193CFF6EFDD3}" srcOrd="0" destOrd="0" presId="urn:microsoft.com/office/officeart/2005/8/layout/hProcess4"/>
    <dgm:cxn modelId="{D6A096E0-038E-47E8-9288-B6233AAEB5A4}" type="presOf" srcId="{953231DB-3F70-4FAD-B336-AB6A846D90E9}" destId="{A3A20139-8DFB-4C28-A34B-165680E8611A}" srcOrd="0" destOrd="1" presId="urn:microsoft.com/office/officeart/2005/8/layout/hProcess4"/>
    <dgm:cxn modelId="{E9622EEB-5E2B-48B4-AE7A-B22AB93F3BB6}" type="presOf" srcId="{3D64F121-9ADE-47ED-966C-D0195265C786}" destId="{A3A20139-8DFB-4C28-A34B-165680E8611A}" srcOrd="0" destOrd="2" presId="urn:microsoft.com/office/officeart/2005/8/layout/hProcess4"/>
    <dgm:cxn modelId="{3E9B5BEB-2972-4BAA-A506-7E6F06BD33C6}" type="presOf" srcId="{46912E89-208F-4F1A-AEF4-7CB5AD5E8D97}" destId="{5E48F8C7-50BF-4D2D-A8CD-F8722597B6F0}" srcOrd="0" destOrd="0" presId="urn:microsoft.com/office/officeart/2005/8/layout/hProcess4"/>
    <dgm:cxn modelId="{FFDB0BF6-1377-47AD-BAB8-5D656F04268D}" srcId="{FD000E42-54E4-4E55-8775-74497BE56C2A}" destId="{DC7B620A-0602-45E4-9714-D1254D739EB2}" srcOrd="1" destOrd="0" parTransId="{3ABC6BAB-AA55-4953-BB83-3B868AB2448D}" sibTransId="{31976292-3B7A-4239-8213-896BBB5583F2}"/>
    <dgm:cxn modelId="{30A958F9-B9DF-4627-BF79-6F918B521756}" type="presOf" srcId="{3D64F121-9ADE-47ED-966C-D0195265C786}" destId="{1B8C00F3-A96A-4F23-BC10-43E95CF44D2F}" srcOrd="1" destOrd="2" presId="urn:microsoft.com/office/officeart/2005/8/layout/hProcess4"/>
    <dgm:cxn modelId="{5E4A6787-CA99-43E3-8C9F-BD2E0DA632B5}" type="presParOf" srcId="{223494C5-7D2B-4A40-9AAB-BFDB32554008}" destId="{A08CBC00-1015-480A-9EDF-CE00C698BBA6}" srcOrd="0" destOrd="0" presId="urn:microsoft.com/office/officeart/2005/8/layout/hProcess4"/>
    <dgm:cxn modelId="{27F7A3CC-77AD-4077-94F8-06C3F4F37CC7}" type="presParOf" srcId="{223494C5-7D2B-4A40-9AAB-BFDB32554008}" destId="{CB7042BA-A2E3-46C2-ACB3-313B0C1B1F98}" srcOrd="1" destOrd="0" presId="urn:microsoft.com/office/officeart/2005/8/layout/hProcess4"/>
    <dgm:cxn modelId="{7BC309BF-AECC-401D-86E2-7358FD6DA8FB}" type="presParOf" srcId="{223494C5-7D2B-4A40-9AAB-BFDB32554008}" destId="{BA33EB37-1481-47EE-9F53-6471D8CB5834}" srcOrd="2" destOrd="0" presId="urn:microsoft.com/office/officeart/2005/8/layout/hProcess4"/>
    <dgm:cxn modelId="{3844A8F9-FE7E-420C-9A12-3D043A6B9D99}" type="presParOf" srcId="{BA33EB37-1481-47EE-9F53-6471D8CB5834}" destId="{CF30BF2F-E9F0-4577-8446-49951F8C1AD8}" srcOrd="0" destOrd="0" presId="urn:microsoft.com/office/officeart/2005/8/layout/hProcess4"/>
    <dgm:cxn modelId="{3AECC854-9D38-4414-BB05-E539F762EA49}" type="presParOf" srcId="{CF30BF2F-E9F0-4577-8446-49951F8C1AD8}" destId="{63F8D7A9-7DBD-417E-9136-6CC4FF33C413}" srcOrd="0" destOrd="0" presId="urn:microsoft.com/office/officeart/2005/8/layout/hProcess4"/>
    <dgm:cxn modelId="{A5627865-A7AE-41C3-AB42-190E08B971CB}" type="presParOf" srcId="{CF30BF2F-E9F0-4577-8446-49951F8C1AD8}" destId="{5E48F8C7-50BF-4D2D-A8CD-F8722597B6F0}" srcOrd="1" destOrd="0" presId="urn:microsoft.com/office/officeart/2005/8/layout/hProcess4"/>
    <dgm:cxn modelId="{86E9BE9B-65AD-4098-A2F3-91960DF6CCE6}" type="presParOf" srcId="{CF30BF2F-E9F0-4577-8446-49951F8C1AD8}" destId="{431AAA97-58D9-4926-B3A5-CF27A7011E9E}" srcOrd="2" destOrd="0" presId="urn:microsoft.com/office/officeart/2005/8/layout/hProcess4"/>
    <dgm:cxn modelId="{69A56B96-0241-4B3C-B098-594AC49E1774}" type="presParOf" srcId="{CF30BF2F-E9F0-4577-8446-49951F8C1AD8}" destId="{F0E43DC8-9FAF-460F-9510-4F5E2E325B97}" srcOrd="3" destOrd="0" presId="urn:microsoft.com/office/officeart/2005/8/layout/hProcess4"/>
    <dgm:cxn modelId="{DA5D4991-895E-4EC0-A9BD-06D31F60E343}" type="presParOf" srcId="{CF30BF2F-E9F0-4577-8446-49951F8C1AD8}" destId="{5FABD928-B96C-4357-B085-98A40EAA1814}" srcOrd="4" destOrd="0" presId="urn:microsoft.com/office/officeart/2005/8/layout/hProcess4"/>
    <dgm:cxn modelId="{D6B36136-B545-4CD5-BE8F-26F230FA88D0}" type="presParOf" srcId="{BA33EB37-1481-47EE-9F53-6471D8CB5834}" destId="{37A5375A-CE6C-45EE-9CD6-5BA8358344BA}" srcOrd="1" destOrd="0" presId="urn:microsoft.com/office/officeart/2005/8/layout/hProcess4"/>
    <dgm:cxn modelId="{B3607068-0D67-40DA-B4BD-0279ADABC9A3}" type="presParOf" srcId="{BA33EB37-1481-47EE-9F53-6471D8CB5834}" destId="{3ABDBFA0-0911-41E1-A7FE-F268FBBFA4DD}" srcOrd="2" destOrd="0" presId="urn:microsoft.com/office/officeart/2005/8/layout/hProcess4"/>
    <dgm:cxn modelId="{A676105B-2683-423D-8210-768067D49CF5}" type="presParOf" srcId="{3ABDBFA0-0911-41E1-A7FE-F268FBBFA4DD}" destId="{A01832DC-734D-4DF4-ABF6-848C19730186}" srcOrd="0" destOrd="0" presId="urn:microsoft.com/office/officeart/2005/8/layout/hProcess4"/>
    <dgm:cxn modelId="{9A091C9F-3CBB-473B-A0D2-C14780C98687}" type="presParOf" srcId="{3ABDBFA0-0911-41E1-A7FE-F268FBBFA4DD}" destId="{11E8C014-FCAD-4D61-9EAB-932870F13A5E}" srcOrd="1" destOrd="0" presId="urn:microsoft.com/office/officeart/2005/8/layout/hProcess4"/>
    <dgm:cxn modelId="{E2440156-1CFD-40FB-A99B-7BAA01201432}" type="presParOf" srcId="{3ABDBFA0-0911-41E1-A7FE-F268FBBFA4DD}" destId="{CA819CAE-8CF3-4ADF-9913-A5065BF13452}" srcOrd="2" destOrd="0" presId="urn:microsoft.com/office/officeart/2005/8/layout/hProcess4"/>
    <dgm:cxn modelId="{7CF1AAEC-8B34-4675-A433-C8EEF1D1AB4E}" type="presParOf" srcId="{3ABDBFA0-0911-41E1-A7FE-F268FBBFA4DD}" destId="{BF41F01D-B332-423E-8571-40BEDDA0200E}" srcOrd="3" destOrd="0" presId="urn:microsoft.com/office/officeart/2005/8/layout/hProcess4"/>
    <dgm:cxn modelId="{F1798F7C-DBF0-49F7-B33F-1F4E29316D46}" type="presParOf" srcId="{3ABDBFA0-0911-41E1-A7FE-F268FBBFA4DD}" destId="{1D18928A-B692-4144-A0D3-8CA916FB3CC8}" srcOrd="4" destOrd="0" presId="urn:microsoft.com/office/officeart/2005/8/layout/hProcess4"/>
    <dgm:cxn modelId="{2612B815-2C1B-40CA-9EEC-D2C184BB4C08}" type="presParOf" srcId="{BA33EB37-1481-47EE-9F53-6471D8CB5834}" destId="{DB1CBCA2-8FF9-4BAC-A4EE-AA69D11F8871}" srcOrd="3" destOrd="0" presId="urn:microsoft.com/office/officeart/2005/8/layout/hProcess4"/>
    <dgm:cxn modelId="{9F42D151-6A2E-481F-96F6-C19ECB544D7F}" type="presParOf" srcId="{BA33EB37-1481-47EE-9F53-6471D8CB5834}" destId="{7B4A276D-B14A-44FF-9CC9-4243F1C3B0D0}" srcOrd="4" destOrd="0" presId="urn:microsoft.com/office/officeart/2005/8/layout/hProcess4"/>
    <dgm:cxn modelId="{E697B6A8-0284-48AB-9B97-AE1FC2406A2E}" type="presParOf" srcId="{7B4A276D-B14A-44FF-9CC9-4243F1C3B0D0}" destId="{9517EB85-BCED-4A38-9BAD-83DF64724C75}" srcOrd="0" destOrd="0" presId="urn:microsoft.com/office/officeart/2005/8/layout/hProcess4"/>
    <dgm:cxn modelId="{372BB279-F2DF-46F5-B740-4E63DE53F308}" type="presParOf" srcId="{7B4A276D-B14A-44FF-9CC9-4243F1C3B0D0}" destId="{A3A20139-8DFB-4C28-A34B-165680E8611A}" srcOrd="1" destOrd="0" presId="urn:microsoft.com/office/officeart/2005/8/layout/hProcess4"/>
    <dgm:cxn modelId="{E5DB5735-D8D3-48E7-94B4-6ECDED3D2F03}" type="presParOf" srcId="{7B4A276D-B14A-44FF-9CC9-4243F1C3B0D0}" destId="{1B8C00F3-A96A-4F23-BC10-43E95CF44D2F}" srcOrd="2" destOrd="0" presId="urn:microsoft.com/office/officeart/2005/8/layout/hProcess4"/>
    <dgm:cxn modelId="{32723D70-6647-4DBB-947C-E63ED0AE45E4}" type="presParOf" srcId="{7B4A276D-B14A-44FF-9CC9-4243F1C3B0D0}" destId="{7CD1E2E3-7960-4053-9399-7313F4A7A51D}" srcOrd="3" destOrd="0" presId="urn:microsoft.com/office/officeart/2005/8/layout/hProcess4"/>
    <dgm:cxn modelId="{AE6816E9-D81E-4B99-A0B6-DD361770BC99}" type="presParOf" srcId="{7B4A276D-B14A-44FF-9CC9-4243F1C3B0D0}" destId="{0E4858E9-95E5-4376-BB53-C117DE1701EB}" srcOrd="4" destOrd="0" presId="urn:microsoft.com/office/officeart/2005/8/layout/hProcess4"/>
    <dgm:cxn modelId="{6490CB32-9BBB-4515-AF60-D7D99D7C6794}" type="presParOf" srcId="{BA33EB37-1481-47EE-9F53-6471D8CB5834}" destId="{4A666169-6A35-4506-9CC2-BA6076E54EDA}" srcOrd="5" destOrd="0" presId="urn:microsoft.com/office/officeart/2005/8/layout/hProcess4"/>
    <dgm:cxn modelId="{513173A7-7901-4B35-8EC2-21673D527FD3}" type="presParOf" srcId="{BA33EB37-1481-47EE-9F53-6471D8CB5834}" destId="{DB68DE64-7BD3-45AF-A867-A95C8FDEB91D}" srcOrd="6" destOrd="0" presId="urn:microsoft.com/office/officeart/2005/8/layout/hProcess4"/>
    <dgm:cxn modelId="{BDB041B6-8A56-4402-9D43-B1E1C61F3E95}" type="presParOf" srcId="{DB68DE64-7BD3-45AF-A867-A95C8FDEB91D}" destId="{EC50ED54-5B94-4710-B0E1-8E17251DA762}" srcOrd="0" destOrd="0" presId="urn:microsoft.com/office/officeart/2005/8/layout/hProcess4"/>
    <dgm:cxn modelId="{DB50CC4F-3A81-43BF-B884-0680771FFCD6}" type="presParOf" srcId="{DB68DE64-7BD3-45AF-A867-A95C8FDEB91D}" destId="{B17285E4-B1C1-445D-954F-BAC5DE8098B5}" srcOrd="1" destOrd="0" presId="urn:microsoft.com/office/officeart/2005/8/layout/hProcess4"/>
    <dgm:cxn modelId="{963902D5-385C-4BFD-ABF9-E22F911BFCF0}" type="presParOf" srcId="{DB68DE64-7BD3-45AF-A867-A95C8FDEB91D}" destId="{DBD50035-F5C4-41A9-8813-8E043CE18833}" srcOrd="2" destOrd="0" presId="urn:microsoft.com/office/officeart/2005/8/layout/hProcess4"/>
    <dgm:cxn modelId="{D00F83E9-3EFF-4E82-8DF6-27B35354C2AA}" type="presParOf" srcId="{DB68DE64-7BD3-45AF-A867-A95C8FDEB91D}" destId="{1DB994C4-C8DD-4297-B4E4-0FE4904A02CA}" srcOrd="3" destOrd="0" presId="urn:microsoft.com/office/officeart/2005/8/layout/hProcess4"/>
    <dgm:cxn modelId="{D0F42665-D937-4627-9262-589E91CA416D}" type="presParOf" srcId="{DB68DE64-7BD3-45AF-A867-A95C8FDEB91D}" destId="{F9C4DC44-A203-4BDC-8E89-3F164CDAB721}" srcOrd="4" destOrd="0" presId="urn:microsoft.com/office/officeart/2005/8/layout/hProcess4"/>
    <dgm:cxn modelId="{354C3881-53B4-4863-BAC6-16E260E8F04A}" type="presParOf" srcId="{BA33EB37-1481-47EE-9F53-6471D8CB5834}" destId="{DBAA8A34-E669-414A-98A9-193CFF6EFDD3}" srcOrd="7" destOrd="0" presId="urn:microsoft.com/office/officeart/2005/8/layout/hProcess4"/>
    <dgm:cxn modelId="{3D71DFB4-5B99-4EAA-B87E-ACF964D1F4EF}" type="presParOf" srcId="{BA33EB37-1481-47EE-9F53-6471D8CB5834}" destId="{4D0FDE5C-AB2A-4DAB-B2D4-C6BA7497C567}" srcOrd="8" destOrd="0" presId="urn:microsoft.com/office/officeart/2005/8/layout/hProcess4"/>
    <dgm:cxn modelId="{3948B92F-2BDC-4FDB-8D66-DA29B0AEF996}" type="presParOf" srcId="{4D0FDE5C-AB2A-4DAB-B2D4-C6BA7497C567}" destId="{0DE17933-C138-4ABE-BF2D-A4325DF16D2F}" srcOrd="0" destOrd="0" presId="urn:microsoft.com/office/officeart/2005/8/layout/hProcess4"/>
    <dgm:cxn modelId="{39C91B71-54F9-4B99-A6DD-E4DB915F19E1}" type="presParOf" srcId="{4D0FDE5C-AB2A-4DAB-B2D4-C6BA7497C567}" destId="{F80C6EE4-B233-491C-BF73-72F7D5DD0C81}" srcOrd="1" destOrd="0" presId="urn:microsoft.com/office/officeart/2005/8/layout/hProcess4"/>
    <dgm:cxn modelId="{8BDD2C2A-DB1F-47D2-A297-6A59DC81C878}" type="presParOf" srcId="{4D0FDE5C-AB2A-4DAB-B2D4-C6BA7497C567}" destId="{0E09EF0D-8F90-4A92-AC02-22E10620E462}" srcOrd="2" destOrd="0" presId="urn:microsoft.com/office/officeart/2005/8/layout/hProcess4"/>
    <dgm:cxn modelId="{B29B6039-ACC5-4176-9F49-C4AED82C220A}" type="presParOf" srcId="{4D0FDE5C-AB2A-4DAB-B2D4-C6BA7497C567}" destId="{5740A1F5-99FA-4F57-8F41-CFA2DA24981B}" srcOrd="3" destOrd="0" presId="urn:microsoft.com/office/officeart/2005/8/layout/hProcess4"/>
    <dgm:cxn modelId="{64BA9855-D43A-42D7-B023-7F97549DCFC0}" type="presParOf" srcId="{4D0FDE5C-AB2A-4DAB-B2D4-C6BA7497C567}" destId="{4E68E0F3-8794-4CF8-A28F-484A38FD3EFC}"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48F8C7-50BF-4D2D-A8CD-F8722597B6F0}">
      <dsp:nvSpPr>
        <dsp:cNvPr id="0" name=""/>
        <dsp:cNvSpPr/>
      </dsp:nvSpPr>
      <dsp:spPr>
        <a:xfrm>
          <a:off x="1339" y="1478963"/>
          <a:ext cx="1243344" cy="1025499"/>
        </a:xfrm>
        <a:prstGeom prst="roundRect">
          <a:avLst>
            <a:gd name="adj" fmla="val 10000"/>
          </a:avLst>
        </a:prstGeom>
        <a:solidFill>
          <a:prstClr val="white">
            <a:alpha val="90000"/>
            <a:hueOff val="0"/>
            <a:satOff val="0"/>
            <a:lumOff val="0"/>
            <a:alphaOff val="0"/>
          </a:prstClr>
        </a:solidFill>
        <a:ln w="12700" cap="flat" cmpd="sng" algn="ctr">
          <a:solidFill>
            <a:srgbClr val="00674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57150" lvl="1" indent="-57150" algn="ctr" defTabSz="355600">
            <a:lnSpc>
              <a:spcPct val="90000"/>
            </a:lnSpc>
            <a:spcBef>
              <a:spcPct val="0"/>
            </a:spcBef>
            <a:spcAft>
              <a:spcPct val="15000"/>
            </a:spcAft>
            <a:buFont typeface="Arial" panose="020B0604020202020204" pitchFamily="34" charset="0"/>
            <a:buNone/>
          </a:pPr>
          <a:endParaRPr lang="en-US" sz="900" kern="1200">
            <a:solidFill>
              <a:srgbClr val="006747"/>
            </a:solidFill>
            <a:latin typeface="Arial" panose="020B0604020202020204"/>
            <a:ea typeface="+mn-ea"/>
            <a:cs typeface="+mn-cs"/>
          </a:endParaRPr>
        </a:p>
        <a:p>
          <a:pPr marL="57150" lvl="1" indent="-57150" algn="ctr" defTabSz="355600">
            <a:lnSpc>
              <a:spcPct val="90000"/>
            </a:lnSpc>
            <a:spcBef>
              <a:spcPct val="0"/>
            </a:spcBef>
            <a:spcAft>
              <a:spcPct val="15000"/>
            </a:spcAft>
            <a:buFont typeface="Arial" panose="020B0604020202020204" pitchFamily="34" charset="0"/>
            <a:buNone/>
          </a:pPr>
          <a:r>
            <a:rPr lang="en-US" sz="900" kern="1200">
              <a:solidFill>
                <a:srgbClr val="006747"/>
              </a:solidFill>
              <a:latin typeface="Arial" panose="020B0604020202020204"/>
              <a:ea typeface="+mn-ea"/>
              <a:cs typeface="+mn-cs"/>
            </a:rPr>
            <a:t>University provides recommended </a:t>
          </a:r>
          <a:r>
            <a:rPr lang="en-US" sz="900" b="1" kern="1200">
              <a:solidFill>
                <a:srgbClr val="006747"/>
              </a:solidFill>
              <a:latin typeface="Arial" panose="020B0604020202020204"/>
              <a:ea typeface="+mn-ea"/>
              <a:cs typeface="+mn-cs"/>
            </a:rPr>
            <a:t>budget priorities</a:t>
          </a:r>
          <a:r>
            <a:rPr lang="en-US" sz="900" kern="1200">
              <a:solidFill>
                <a:srgbClr val="006747"/>
              </a:solidFill>
              <a:latin typeface="Arial" panose="020B0604020202020204"/>
              <a:ea typeface="+mn-ea"/>
              <a:cs typeface="+mn-cs"/>
            </a:rPr>
            <a:t> to Leadership</a:t>
          </a:r>
        </a:p>
      </dsp:txBody>
      <dsp:txXfrm>
        <a:off x="24939" y="1502563"/>
        <a:ext cx="1196144" cy="758549"/>
      </dsp:txXfrm>
    </dsp:sp>
    <dsp:sp modelId="{37A5375A-CE6C-45EE-9CD6-5BA8358344BA}">
      <dsp:nvSpPr>
        <dsp:cNvPr id="0" name=""/>
        <dsp:cNvSpPr/>
      </dsp:nvSpPr>
      <dsp:spPr>
        <a:xfrm>
          <a:off x="711323" y="1734836"/>
          <a:ext cx="1355137" cy="1355137"/>
        </a:xfrm>
        <a:prstGeom prst="leftCircularArrow">
          <a:avLst>
            <a:gd name="adj1" fmla="val 3143"/>
            <a:gd name="adj2" fmla="val 386728"/>
            <a:gd name="adj3" fmla="val 2162239"/>
            <a:gd name="adj4" fmla="val 9024489"/>
            <a:gd name="adj5" fmla="val 3667"/>
          </a:avLst>
        </a:prstGeom>
        <a:solidFill>
          <a:srgbClr val="006747"/>
        </a:solidFill>
        <a:ln>
          <a:noFill/>
        </a:ln>
        <a:effectLst/>
      </dsp:spPr>
      <dsp:style>
        <a:lnRef idx="0">
          <a:scrgbClr r="0" g="0" b="0"/>
        </a:lnRef>
        <a:fillRef idx="1">
          <a:scrgbClr r="0" g="0" b="0"/>
        </a:fillRef>
        <a:effectRef idx="0">
          <a:scrgbClr r="0" g="0" b="0"/>
        </a:effectRef>
        <a:fontRef idx="minor">
          <a:schemeClr val="lt1"/>
        </a:fontRef>
      </dsp:style>
    </dsp:sp>
    <dsp:sp modelId="{F0E43DC8-9FAF-460F-9510-4F5E2E325B97}">
      <dsp:nvSpPr>
        <dsp:cNvPr id="0" name=""/>
        <dsp:cNvSpPr/>
      </dsp:nvSpPr>
      <dsp:spPr>
        <a:xfrm>
          <a:off x="287231" y="2284713"/>
          <a:ext cx="1105194" cy="439499"/>
        </a:xfrm>
        <a:prstGeom prst="roundRect">
          <a:avLst>
            <a:gd name="adj" fmla="val 10000"/>
          </a:avLst>
        </a:prstGeom>
        <a:solidFill>
          <a:srgbClr val="ECEAD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006747"/>
              </a:solidFill>
            </a:rPr>
            <a:t>February - March</a:t>
          </a:r>
        </a:p>
      </dsp:txBody>
      <dsp:txXfrm>
        <a:off x="300103" y="2297585"/>
        <a:ext cx="1079450" cy="413755"/>
      </dsp:txXfrm>
    </dsp:sp>
    <dsp:sp modelId="{11E8C014-FCAD-4D61-9EAB-932870F13A5E}">
      <dsp:nvSpPr>
        <dsp:cNvPr id="0" name=""/>
        <dsp:cNvSpPr/>
      </dsp:nvSpPr>
      <dsp:spPr>
        <a:xfrm>
          <a:off x="1585673" y="1478963"/>
          <a:ext cx="1243344" cy="1025499"/>
        </a:xfrm>
        <a:prstGeom prst="roundRect">
          <a:avLst>
            <a:gd name="adj" fmla="val 10000"/>
          </a:avLst>
        </a:prstGeom>
        <a:solidFill>
          <a:schemeClr val="lt1">
            <a:alpha val="90000"/>
            <a:hueOff val="0"/>
            <a:satOff val="0"/>
            <a:lumOff val="0"/>
            <a:alphaOff val="0"/>
          </a:schemeClr>
        </a:solidFill>
        <a:ln w="12700" cap="flat" cmpd="sng" algn="ctr">
          <a:solidFill>
            <a:srgbClr val="00674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ctr" defTabSz="400050">
            <a:lnSpc>
              <a:spcPct val="90000"/>
            </a:lnSpc>
            <a:spcBef>
              <a:spcPct val="0"/>
            </a:spcBef>
            <a:spcAft>
              <a:spcPct val="15000"/>
            </a:spcAft>
            <a:buFont typeface="Arial" panose="020B0604020202020204" pitchFamily="34" charset="0"/>
            <a:buNone/>
          </a:pPr>
          <a:r>
            <a:rPr lang="en-US" sz="900" kern="1200">
              <a:solidFill>
                <a:srgbClr val="006747"/>
              </a:solidFill>
            </a:rPr>
            <a:t>President sets </a:t>
          </a:r>
          <a:r>
            <a:rPr lang="en-US" sz="900" b="1" kern="1200">
              <a:solidFill>
                <a:srgbClr val="006747"/>
              </a:solidFill>
            </a:rPr>
            <a:t>budget priorities </a:t>
          </a:r>
          <a:r>
            <a:rPr lang="en-US" sz="900" b="0" kern="1200">
              <a:solidFill>
                <a:srgbClr val="006747"/>
              </a:solidFill>
            </a:rPr>
            <a:t>and they</a:t>
          </a:r>
          <a:endParaRPr lang="en-US" sz="900" b="1" kern="1200">
            <a:solidFill>
              <a:srgbClr val="006747"/>
            </a:solidFill>
          </a:endParaRPr>
        </a:p>
        <a:p>
          <a:pPr marL="57150" lvl="1" indent="-57150" algn="ctr" defTabSz="400050">
            <a:lnSpc>
              <a:spcPct val="90000"/>
            </a:lnSpc>
            <a:spcBef>
              <a:spcPct val="0"/>
            </a:spcBef>
            <a:spcAft>
              <a:spcPct val="15000"/>
            </a:spcAft>
            <a:buFont typeface="Arial" panose="020B0604020202020204" pitchFamily="34" charset="0"/>
            <a:buNone/>
          </a:pPr>
          <a:r>
            <a:rPr lang="en-US" sz="900" kern="1200">
              <a:solidFill>
                <a:srgbClr val="006747"/>
              </a:solidFill>
            </a:rPr>
            <a:t>are communicated at BOT Budget Workshop</a:t>
          </a:r>
        </a:p>
      </dsp:txBody>
      <dsp:txXfrm>
        <a:off x="1609273" y="1722313"/>
        <a:ext cx="1196144" cy="758549"/>
      </dsp:txXfrm>
    </dsp:sp>
    <dsp:sp modelId="{DB1CBCA2-8FF9-4BAC-A4EE-AA69D11F8871}">
      <dsp:nvSpPr>
        <dsp:cNvPr id="0" name=""/>
        <dsp:cNvSpPr/>
      </dsp:nvSpPr>
      <dsp:spPr>
        <a:xfrm>
          <a:off x="2274983" y="850452"/>
          <a:ext cx="1525040" cy="1525040"/>
        </a:xfrm>
        <a:prstGeom prst="circularArrow">
          <a:avLst>
            <a:gd name="adj1" fmla="val 2793"/>
            <a:gd name="adj2" fmla="val 340827"/>
            <a:gd name="adj3" fmla="val 19483662"/>
            <a:gd name="adj4" fmla="val 12575511"/>
            <a:gd name="adj5" fmla="val 3259"/>
          </a:avLst>
        </a:prstGeom>
        <a:solidFill>
          <a:srgbClr val="006747"/>
        </a:solidFill>
        <a:ln>
          <a:noFill/>
        </a:ln>
        <a:effectLst/>
      </dsp:spPr>
      <dsp:style>
        <a:lnRef idx="0">
          <a:scrgbClr r="0" g="0" b="0"/>
        </a:lnRef>
        <a:fillRef idx="1">
          <a:scrgbClr r="0" g="0" b="0"/>
        </a:fillRef>
        <a:effectRef idx="0">
          <a:scrgbClr r="0" g="0" b="0"/>
        </a:effectRef>
        <a:fontRef idx="minor">
          <a:schemeClr val="lt1"/>
        </a:fontRef>
      </dsp:style>
    </dsp:sp>
    <dsp:sp modelId="{BF41F01D-B332-423E-8571-40BEDDA0200E}">
      <dsp:nvSpPr>
        <dsp:cNvPr id="0" name=""/>
        <dsp:cNvSpPr/>
      </dsp:nvSpPr>
      <dsp:spPr>
        <a:xfrm>
          <a:off x="1861972" y="1259214"/>
          <a:ext cx="1105194" cy="439499"/>
        </a:xfrm>
        <a:prstGeom prst="roundRect">
          <a:avLst>
            <a:gd name="adj" fmla="val 10000"/>
          </a:avLst>
        </a:prstGeom>
        <a:solidFill>
          <a:srgbClr val="ECEAD1"/>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Font typeface="Arial" panose="020B0604020202020204" pitchFamily="34" charset="0"/>
            <a:buNone/>
          </a:pPr>
          <a:r>
            <a:rPr lang="en-US" sz="1400" kern="1200">
              <a:solidFill>
                <a:srgbClr val="006747"/>
              </a:solidFill>
              <a:latin typeface="Arial" panose="020B0604020202020204"/>
              <a:ea typeface="+mn-ea"/>
              <a:cs typeface="+mn-cs"/>
            </a:rPr>
            <a:t>April - May</a:t>
          </a:r>
        </a:p>
      </dsp:txBody>
      <dsp:txXfrm>
        <a:off x="1874844" y="1272086"/>
        <a:ext cx="1079450" cy="413755"/>
      </dsp:txXfrm>
    </dsp:sp>
    <dsp:sp modelId="{A3A20139-8DFB-4C28-A34B-165680E8611A}">
      <dsp:nvSpPr>
        <dsp:cNvPr id="0" name=""/>
        <dsp:cNvSpPr/>
      </dsp:nvSpPr>
      <dsp:spPr>
        <a:xfrm>
          <a:off x="3170008" y="1478963"/>
          <a:ext cx="1243344" cy="1025499"/>
        </a:xfrm>
        <a:prstGeom prst="roundRect">
          <a:avLst>
            <a:gd name="adj" fmla="val 10000"/>
          </a:avLst>
        </a:prstGeom>
        <a:solidFill>
          <a:prstClr val="white">
            <a:alpha val="90000"/>
            <a:hueOff val="0"/>
            <a:satOff val="0"/>
            <a:lumOff val="0"/>
            <a:alphaOff val="0"/>
          </a:prstClr>
        </a:solidFill>
        <a:ln w="12700" cap="flat" cmpd="sng" algn="ctr">
          <a:solidFill>
            <a:srgbClr val="00674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57150" lvl="1" indent="-57150" algn="l" defTabSz="355600">
            <a:lnSpc>
              <a:spcPct val="90000"/>
            </a:lnSpc>
            <a:spcBef>
              <a:spcPct val="0"/>
            </a:spcBef>
            <a:spcAft>
              <a:spcPct val="15000"/>
            </a:spcAft>
            <a:buFont typeface="Arial" panose="020B0604020202020204" pitchFamily="34" charset="0"/>
            <a:buChar char="•"/>
          </a:pPr>
          <a:endParaRPr lang="en-US" sz="1000" b="0" kern="1200">
            <a:solidFill>
              <a:srgbClr val="006747"/>
            </a:solidFill>
            <a:latin typeface="Arial" panose="020B0604020202020204"/>
            <a:ea typeface="+mn-ea"/>
            <a:cs typeface="+mn-cs"/>
          </a:endParaRPr>
        </a:p>
        <a:p>
          <a:pPr marL="57150" lvl="1" indent="-57150" algn="l" defTabSz="355600">
            <a:lnSpc>
              <a:spcPct val="90000"/>
            </a:lnSpc>
            <a:spcBef>
              <a:spcPct val="0"/>
            </a:spcBef>
            <a:spcAft>
              <a:spcPct val="15000"/>
            </a:spcAft>
            <a:buFont typeface="Arial" panose="020B0604020202020204" pitchFamily="34" charset="0"/>
            <a:buChar char="•"/>
          </a:pPr>
          <a:endParaRPr lang="en-US" sz="900" b="0" kern="1200">
            <a:solidFill>
              <a:srgbClr val="006747"/>
            </a:solidFill>
            <a:latin typeface="Arial" panose="020B0604020202020204"/>
            <a:ea typeface="+mn-ea"/>
            <a:cs typeface="+mn-cs"/>
          </a:endParaRPr>
        </a:p>
        <a:p>
          <a:pPr marL="57150" lvl="1" indent="-57150" algn="ctr" defTabSz="355600">
            <a:lnSpc>
              <a:spcPct val="90000"/>
            </a:lnSpc>
            <a:spcBef>
              <a:spcPct val="0"/>
            </a:spcBef>
            <a:spcAft>
              <a:spcPct val="15000"/>
            </a:spcAft>
            <a:buFont typeface="Arial" panose="020B0604020202020204" pitchFamily="34" charset="0"/>
            <a:buNone/>
          </a:pPr>
          <a:r>
            <a:rPr lang="en-US" sz="900" b="0" kern="1200" dirty="0">
              <a:solidFill>
                <a:srgbClr val="006747"/>
              </a:solidFill>
              <a:latin typeface="Arial" panose="020B0604020202020204"/>
              <a:ea typeface="+mn-ea"/>
              <a:cs typeface="+mn-cs"/>
            </a:rPr>
            <a:t>BOT approves operating budget</a:t>
          </a:r>
        </a:p>
      </dsp:txBody>
      <dsp:txXfrm>
        <a:off x="3193608" y="1502563"/>
        <a:ext cx="1196144" cy="758549"/>
      </dsp:txXfrm>
    </dsp:sp>
    <dsp:sp modelId="{4A666169-6A35-4506-9CC2-BA6076E54EDA}">
      <dsp:nvSpPr>
        <dsp:cNvPr id="0" name=""/>
        <dsp:cNvSpPr/>
      </dsp:nvSpPr>
      <dsp:spPr>
        <a:xfrm>
          <a:off x="3869679" y="1726596"/>
          <a:ext cx="1366169" cy="1366169"/>
        </a:xfrm>
        <a:prstGeom prst="leftCircularArrow">
          <a:avLst>
            <a:gd name="adj1" fmla="val 3118"/>
            <a:gd name="adj2" fmla="val 383375"/>
            <a:gd name="adj3" fmla="val 2158886"/>
            <a:gd name="adj4" fmla="val 9024489"/>
            <a:gd name="adj5" fmla="val 3638"/>
          </a:avLst>
        </a:prstGeom>
        <a:solidFill>
          <a:srgbClr val="006747"/>
        </a:solidFill>
        <a:ln>
          <a:noFill/>
        </a:ln>
        <a:effectLst/>
      </dsp:spPr>
      <dsp:style>
        <a:lnRef idx="0">
          <a:scrgbClr r="0" g="0" b="0"/>
        </a:lnRef>
        <a:fillRef idx="1">
          <a:scrgbClr r="0" g="0" b="0"/>
        </a:fillRef>
        <a:effectRef idx="0">
          <a:scrgbClr r="0" g="0" b="0"/>
        </a:effectRef>
        <a:fontRef idx="minor">
          <a:schemeClr val="lt1"/>
        </a:fontRef>
      </dsp:style>
    </dsp:sp>
    <dsp:sp modelId="{7CD1E2E3-7960-4053-9399-7313F4A7A51D}">
      <dsp:nvSpPr>
        <dsp:cNvPr id="0" name=""/>
        <dsp:cNvSpPr/>
      </dsp:nvSpPr>
      <dsp:spPr>
        <a:xfrm>
          <a:off x="3446306" y="2284713"/>
          <a:ext cx="1105194" cy="439499"/>
        </a:xfrm>
        <a:prstGeom prst="roundRect">
          <a:avLst>
            <a:gd name="adj" fmla="val 10000"/>
          </a:avLst>
        </a:prstGeom>
        <a:solidFill>
          <a:srgbClr val="ECEAD1"/>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006747"/>
              </a:solidFill>
              <a:latin typeface="Arial" panose="020B0604020202020204"/>
              <a:ea typeface="+mn-ea"/>
              <a:cs typeface="+mn-cs"/>
            </a:rPr>
            <a:t>June – July</a:t>
          </a:r>
        </a:p>
      </dsp:txBody>
      <dsp:txXfrm>
        <a:off x="3459178" y="2297585"/>
        <a:ext cx="1079450" cy="413755"/>
      </dsp:txXfrm>
    </dsp:sp>
    <dsp:sp modelId="{B17285E4-B1C1-445D-954F-BAC5DE8098B5}">
      <dsp:nvSpPr>
        <dsp:cNvPr id="0" name=""/>
        <dsp:cNvSpPr/>
      </dsp:nvSpPr>
      <dsp:spPr>
        <a:xfrm>
          <a:off x="4754342" y="1478963"/>
          <a:ext cx="1243344" cy="1025499"/>
        </a:xfrm>
        <a:prstGeom prst="roundRect">
          <a:avLst>
            <a:gd name="adj" fmla="val 10000"/>
          </a:avLst>
        </a:prstGeom>
        <a:solidFill>
          <a:prstClr val="white">
            <a:alpha val="90000"/>
            <a:hueOff val="0"/>
            <a:satOff val="0"/>
            <a:lumOff val="0"/>
            <a:alphaOff val="0"/>
          </a:prstClr>
        </a:solidFill>
        <a:ln w="12700" cap="flat" cmpd="sng" algn="ctr">
          <a:solidFill>
            <a:srgbClr val="00674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57150" lvl="1" indent="-57150" algn="ctr" defTabSz="355600">
            <a:lnSpc>
              <a:spcPct val="90000"/>
            </a:lnSpc>
            <a:spcBef>
              <a:spcPct val="0"/>
            </a:spcBef>
            <a:spcAft>
              <a:spcPct val="15000"/>
            </a:spcAft>
            <a:buFont typeface="Arial" panose="020B0604020202020204" pitchFamily="34" charset="0"/>
            <a:buNone/>
          </a:pPr>
          <a:endParaRPr lang="en-US" sz="900" b="1" kern="1200">
            <a:solidFill>
              <a:srgbClr val="006747"/>
            </a:solidFill>
            <a:latin typeface="Arial" panose="020B0604020202020204"/>
            <a:ea typeface="+mn-ea"/>
            <a:cs typeface="+mn-cs"/>
          </a:endParaRPr>
        </a:p>
        <a:p>
          <a:pPr marL="57150" lvl="1" indent="-57150" algn="ctr" defTabSz="355600">
            <a:lnSpc>
              <a:spcPct val="90000"/>
            </a:lnSpc>
            <a:spcBef>
              <a:spcPct val="0"/>
            </a:spcBef>
            <a:spcAft>
              <a:spcPct val="15000"/>
            </a:spcAft>
            <a:buFont typeface="Arial" panose="020B0604020202020204" pitchFamily="34" charset="0"/>
            <a:buNone/>
          </a:pPr>
          <a:r>
            <a:rPr lang="en-US" sz="900" kern="1200">
              <a:solidFill>
                <a:srgbClr val="006747"/>
              </a:solidFill>
              <a:latin typeface="Arial" panose="020B0604020202020204"/>
              <a:ea typeface="+mn-ea"/>
              <a:cs typeface="+mn-cs"/>
            </a:rPr>
            <a:t>Budget allocated using </a:t>
          </a:r>
          <a:r>
            <a:rPr lang="en-US" sz="900" b="1" kern="1200">
              <a:solidFill>
                <a:srgbClr val="006747"/>
              </a:solidFill>
              <a:latin typeface="Arial" panose="020B0604020202020204"/>
              <a:ea typeface="+mn-ea"/>
              <a:cs typeface="+mn-cs"/>
            </a:rPr>
            <a:t>budget priorities</a:t>
          </a:r>
        </a:p>
      </dsp:txBody>
      <dsp:txXfrm>
        <a:off x="4777942" y="1722313"/>
        <a:ext cx="1196144" cy="758549"/>
      </dsp:txXfrm>
    </dsp:sp>
    <dsp:sp modelId="{DBAA8A34-E669-414A-98A9-193CFF6EFDD3}">
      <dsp:nvSpPr>
        <dsp:cNvPr id="0" name=""/>
        <dsp:cNvSpPr/>
      </dsp:nvSpPr>
      <dsp:spPr>
        <a:xfrm>
          <a:off x="5443652" y="850452"/>
          <a:ext cx="1525040" cy="1525040"/>
        </a:xfrm>
        <a:prstGeom prst="circularArrow">
          <a:avLst>
            <a:gd name="adj1" fmla="val 2793"/>
            <a:gd name="adj2" fmla="val 340827"/>
            <a:gd name="adj3" fmla="val 19483662"/>
            <a:gd name="adj4" fmla="val 12575511"/>
            <a:gd name="adj5" fmla="val 3259"/>
          </a:avLst>
        </a:prstGeom>
        <a:solidFill>
          <a:srgbClr val="006747"/>
        </a:solidFill>
        <a:ln>
          <a:noFill/>
        </a:ln>
        <a:effectLst/>
      </dsp:spPr>
      <dsp:style>
        <a:lnRef idx="0">
          <a:scrgbClr r="0" g="0" b="0"/>
        </a:lnRef>
        <a:fillRef idx="1">
          <a:scrgbClr r="0" g="0" b="0"/>
        </a:fillRef>
        <a:effectRef idx="0">
          <a:scrgbClr r="0" g="0" b="0"/>
        </a:effectRef>
        <a:fontRef idx="minor">
          <a:schemeClr val="lt1"/>
        </a:fontRef>
      </dsp:style>
    </dsp:sp>
    <dsp:sp modelId="{1DB994C4-C8DD-4297-B4E4-0FE4904A02CA}">
      <dsp:nvSpPr>
        <dsp:cNvPr id="0" name=""/>
        <dsp:cNvSpPr/>
      </dsp:nvSpPr>
      <dsp:spPr>
        <a:xfrm>
          <a:off x="5030641" y="1259214"/>
          <a:ext cx="1105194" cy="439499"/>
        </a:xfrm>
        <a:prstGeom prst="roundRect">
          <a:avLst>
            <a:gd name="adj" fmla="val 10000"/>
          </a:avLst>
        </a:prstGeom>
        <a:solidFill>
          <a:srgbClr val="ECEAD1"/>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rgbClr val="006747"/>
              </a:solidFill>
              <a:latin typeface="Arial" panose="020B0604020202020204"/>
              <a:ea typeface="+mn-ea"/>
              <a:cs typeface="+mn-cs"/>
            </a:rPr>
            <a:t>August – September</a:t>
          </a:r>
        </a:p>
      </dsp:txBody>
      <dsp:txXfrm>
        <a:off x="5043513" y="1272086"/>
        <a:ext cx="1079450" cy="413755"/>
      </dsp:txXfrm>
    </dsp:sp>
    <dsp:sp modelId="{F80C6EE4-B233-491C-BF73-72F7D5DD0C81}">
      <dsp:nvSpPr>
        <dsp:cNvPr id="0" name=""/>
        <dsp:cNvSpPr/>
      </dsp:nvSpPr>
      <dsp:spPr>
        <a:xfrm>
          <a:off x="6338676" y="1478963"/>
          <a:ext cx="1243344" cy="1025499"/>
        </a:xfrm>
        <a:prstGeom prst="roundRect">
          <a:avLst>
            <a:gd name="adj" fmla="val 10000"/>
          </a:avLst>
        </a:prstGeom>
        <a:solidFill>
          <a:prstClr val="white">
            <a:alpha val="90000"/>
            <a:hueOff val="0"/>
            <a:satOff val="0"/>
            <a:lumOff val="0"/>
            <a:alphaOff val="0"/>
          </a:prstClr>
        </a:solidFill>
        <a:ln w="12700" cap="flat" cmpd="sng" algn="ctr">
          <a:solidFill>
            <a:srgbClr val="006747"/>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57150" lvl="1" indent="-57150" algn="ctr" defTabSz="444500">
            <a:lnSpc>
              <a:spcPct val="90000"/>
            </a:lnSpc>
            <a:spcBef>
              <a:spcPct val="0"/>
            </a:spcBef>
            <a:spcAft>
              <a:spcPct val="15000"/>
            </a:spcAft>
            <a:buFont typeface="Arial" panose="020B0604020202020204" pitchFamily="34" charset="0"/>
            <a:buNone/>
          </a:pPr>
          <a:endParaRPr lang="en-US" sz="900" b="0" kern="1200">
            <a:solidFill>
              <a:srgbClr val="006747"/>
            </a:solidFill>
            <a:latin typeface="Arial" panose="020B0604020202020204"/>
            <a:ea typeface="+mn-ea"/>
            <a:cs typeface="+mn-cs"/>
          </a:endParaRPr>
        </a:p>
        <a:p>
          <a:pPr marL="57150" lvl="1" indent="-57150" algn="ctr" defTabSz="444500">
            <a:lnSpc>
              <a:spcPct val="90000"/>
            </a:lnSpc>
            <a:spcBef>
              <a:spcPct val="0"/>
            </a:spcBef>
            <a:spcAft>
              <a:spcPct val="15000"/>
            </a:spcAft>
            <a:buFont typeface="Arial" panose="020B0604020202020204" pitchFamily="34" charset="0"/>
            <a:buNone/>
          </a:pPr>
          <a:r>
            <a:rPr lang="en-US" sz="900" b="0" kern="1200">
              <a:solidFill>
                <a:srgbClr val="006747"/>
              </a:solidFill>
              <a:latin typeface="Arial" panose="020B0604020202020204"/>
              <a:ea typeface="+mn-ea"/>
              <a:cs typeface="+mn-cs"/>
            </a:rPr>
            <a:t>Presentations of detailed operating budget and allocations</a:t>
          </a:r>
        </a:p>
      </dsp:txBody>
      <dsp:txXfrm>
        <a:off x="6362276" y="1502563"/>
        <a:ext cx="1196144" cy="758549"/>
      </dsp:txXfrm>
    </dsp:sp>
    <dsp:sp modelId="{5740A1F5-99FA-4F57-8F41-CFA2DA24981B}">
      <dsp:nvSpPr>
        <dsp:cNvPr id="0" name=""/>
        <dsp:cNvSpPr/>
      </dsp:nvSpPr>
      <dsp:spPr>
        <a:xfrm>
          <a:off x="6614975" y="2284713"/>
          <a:ext cx="1105194" cy="439499"/>
        </a:xfrm>
        <a:prstGeom prst="roundRect">
          <a:avLst>
            <a:gd name="adj" fmla="val 10000"/>
          </a:avLst>
        </a:prstGeom>
        <a:solidFill>
          <a:srgbClr val="ECEAD1"/>
        </a:solidFill>
        <a:ln w="12700" cap="flat" cmpd="sng" algn="ctr">
          <a:solidFill>
            <a:prstClr val="white">
              <a:hueOff val="0"/>
              <a:satOff val="0"/>
              <a:lumOff val="0"/>
              <a:alphaOff val="0"/>
            </a:prst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a:solidFill>
                <a:srgbClr val="006747"/>
              </a:solidFill>
              <a:latin typeface="Arial" panose="020B0604020202020204"/>
              <a:ea typeface="+mn-ea"/>
              <a:cs typeface="+mn-cs"/>
            </a:rPr>
            <a:t>October</a:t>
          </a:r>
        </a:p>
      </dsp:txBody>
      <dsp:txXfrm>
        <a:off x="6627847" y="2297585"/>
        <a:ext cx="1079450" cy="413755"/>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3AEE4FB-8AF7-944E-95C1-2392940E4B9F}" type="datetimeFigureOut">
              <a:rPr lang="en-US" smtClean="0"/>
              <a:t>2/2/2024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396E585-B7EA-6F41-9268-92919C99B8C5}" type="slidenum">
              <a:rPr lang="en-US" smtClean="0"/>
              <a:t>‹#›</a:t>
            </a:fld>
            <a:endParaRPr lang="en-US"/>
          </a:p>
        </p:txBody>
      </p:sp>
    </p:spTree>
    <p:extLst>
      <p:ext uri="{BB962C8B-B14F-4D97-AF65-F5344CB8AC3E}">
        <p14:creationId xmlns:p14="http://schemas.microsoft.com/office/powerpoint/2010/main" val="3485037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96E585-B7EA-6F41-9268-92919C99B8C5}" type="slidenum">
              <a:rPr lang="en-US" smtClean="0"/>
              <a:t>3</a:t>
            </a:fld>
            <a:endParaRPr lang="en-US"/>
          </a:p>
        </p:txBody>
      </p:sp>
    </p:spTree>
    <p:extLst>
      <p:ext uri="{BB962C8B-B14F-4D97-AF65-F5344CB8AC3E}">
        <p14:creationId xmlns:p14="http://schemas.microsoft.com/office/powerpoint/2010/main" val="3938533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96E585-B7EA-6F41-9268-92919C99B8C5}" type="slidenum">
              <a:rPr lang="en-US" smtClean="0"/>
              <a:t>20</a:t>
            </a:fld>
            <a:endParaRPr lang="en-US"/>
          </a:p>
        </p:txBody>
      </p:sp>
    </p:spTree>
    <p:extLst>
      <p:ext uri="{BB962C8B-B14F-4D97-AF65-F5344CB8AC3E}">
        <p14:creationId xmlns:p14="http://schemas.microsoft.com/office/powerpoint/2010/main" val="1266204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96E585-B7EA-6F41-9268-92919C99B8C5}" type="slidenum">
              <a:rPr lang="en-US" smtClean="0"/>
              <a:t>5</a:t>
            </a:fld>
            <a:endParaRPr lang="en-US"/>
          </a:p>
        </p:txBody>
      </p:sp>
    </p:spTree>
    <p:extLst>
      <p:ext uri="{BB962C8B-B14F-4D97-AF65-F5344CB8AC3E}">
        <p14:creationId xmlns:p14="http://schemas.microsoft.com/office/powerpoint/2010/main" val="37049084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698830">
              <a:defRPr/>
            </a:pPr>
            <a:fld id="{C396E585-B7EA-6F41-9268-92919C99B8C5}" type="slidenum">
              <a:rPr lang="en-US">
                <a:solidFill>
                  <a:prstClr val="black"/>
                </a:solidFill>
                <a:latin typeface="Calibri" panose="020F0502020204030204"/>
              </a:rPr>
              <a:pPr defTabSz="698830">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3415255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396E585-B7EA-6F41-9268-92919C99B8C5}" type="slidenum">
              <a:rPr lang="en-US" smtClean="0"/>
              <a:t>7</a:t>
            </a:fld>
            <a:endParaRPr lang="en-US"/>
          </a:p>
        </p:txBody>
      </p:sp>
    </p:spTree>
    <p:extLst>
      <p:ext uri="{BB962C8B-B14F-4D97-AF65-F5344CB8AC3E}">
        <p14:creationId xmlns:p14="http://schemas.microsoft.com/office/powerpoint/2010/main" val="626420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698830">
              <a:defRPr/>
            </a:pPr>
            <a:fld id="{775DA1D3-0659-4F6A-90D7-E3D24F2700AE}" type="slidenum">
              <a:rPr lang="en-US">
                <a:solidFill>
                  <a:prstClr val="black"/>
                </a:solidFill>
                <a:latin typeface="Calibri" panose="020F0502020204030204"/>
              </a:rPr>
              <a:pPr defTabSz="698830">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19202551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defTabSz="698830">
              <a:defRPr/>
            </a:pPr>
            <a:fld id="{21EA6356-2AA5-4552-8D42-231521147FBA}" type="slidenum">
              <a:rPr lang="en-US">
                <a:solidFill>
                  <a:prstClr val="black"/>
                </a:solidFill>
                <a:latin typeface="Calibri" panose="020F0502020204030204"/>
              </a:rPr>
              <a:pPr defTabSz="698830">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33959126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3503E69-4CFB-2A45-B97E-146D65ED0F1E}" type="slidenum">
              <a:rPr lang="en-US" smtClean="0"/>
              <a:t>12</a:t>
            </a:fld>
            <a:endParaRPr lang="en-US"/>
          </a:p>
        </p:txBody>
      </p:sp>
    </p:spTree>
    <p:extLst>
      <p:ext uri="{BB962C8B-B14F-4D97-AF65-F5344CB8AC3E}">
        <p14:creationId xmlns:p14="http://schemas.microsoft.com/office/powerpoint/2010/main" val="12816545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5DA1D3-0659-4F6A-90D7-E3D24F2700AE}" type="slidenum">
              <a:rPr lang="en-US" smtClean="0"/>
              <a:t>13</a:t>
            </a:fld>
            <a:endParaRPr lang="en-US"/>
          </a:p>
        </p:txBody>
      </p:sp>
    </p:spTree>
    <p:extLst>
      <p:ext uri="{BB962C8B-B14F-4D97-AF65-F5344CB8AC3E}">
        <p14:creationId xmlns:p14="http://schemas.microsoft.com/office/powerpoint/2010/main" val="3141436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75DA1D3-0659-4F6A-90D7-E3D24F2700AE}" type="slidenum">
              <a:rPr lang="en-US" smtClean="0"/>
              <a:t>17</a:t>
            </a:fld>
            <a:endParaRPr lang="en-US"/>
          </a:p>
        </p:txBody>
      </p:sp>
    </p:spTree>
    <p:extLst>
      <p:ext uri="{BB962C8B-B14F-4D97-AF65-F5344CB8AC3E}">
        <p14:creationId xmlns:p14="http://schemas.microsoft.com/office/powerpoint/2010/main" val="3184296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662436F-7E1C-4543-917F-2DB7AF9C0AEB}"/>
              </a:ext>
            </a:extLst>
          </p:cNvPr>
          <p:cNvSpPr>
            <a:spLocks noGrp="1"/>
          </p:cNvSpPr>
          <p:nvPr>
            <p:ph type="title" hasCustomPrompt="1"/>
          </p:nvPr>
        </p:nvSpPr>
        <p:spPr>
          <a:xfrm>
            <a:off x="623888" y="470006"/>
            <a:ext cx="7886700" cy="1512038"/>
          </a:xfrm>
        </p:spPr>
        <p:txBody>
          <a:bodyPr anchor="b"/>
          <a:lstStyle>
            <a:lvl1pPr>
              <a:defRPr sz="4500">
                <a:solidFill>
                  <a:schemeClr val="bg1"/>
                </a:solidFill>
              </a:defRPr>
            </a:lvl1pPr>
          </a:lstStyle>
          <a:p>
            <a:r>
              <a:rPr lang="en-US"/>
              <a:t>Title Goes Here</a:t>
            </a:r>
          </a:p>
        </p:txBody>
      </p:sp>
      <p:sp>
        <p:nvSpPr>
          <p:cNvPr id="8" name="Text Placeholder 2">
            <a:extLst>
              <a:ext uri="{FF2B5EF4-FFF2-40B4-BE49-F238E27FC236}">
                <a16:creationId xmlns:a16="http://schemas.microsoft.com/office/drawing/2014/main" id="{8707FAF2-9310-E64A-BF65-F16E6CD04232}"/>
              </a:ext>
            </a:extLst>
          </p:cNvPr>
          <p:cNvSpPr>
            <a:spLocks noGrp="1"/>
          </p:cNvSpPr>
          <p:nvPr>
            <p:ph type="body" idx="1" hasCustomPrompt="1"/>
          </p:nvPr>
        </p:nvSpPr>
        <p:spPr>
          <a:xfrm>
            <a:off x="623888" y="2002285"/>
            <a:ext cx="7886700" cy="562570"/>
          </a:xfrm>
        </p:spPr>
        <p:txBody>
          <a:bodyPr>
            <a:normAutofit/>
          </a:bodyPr>
          <a:lstStyle>
            <a:lvl1pPr marL="0" indent="0">
              <a:buNone/>
              <a:defRPr sz="1600" b="1" spc="100"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SUBTITLE GOES HERE</a:t>
            </a:r>
          </a:p>
        </p:txBody>
      </p:sp>
      <p:sp>
        <p:nvSpPr>
          <p:cNvPr id="9" name="Text Placeholder 2">
            <a:extLst>
              <a:ext uri="{FF2B5EF4-FFF2-40B4-BE49-F238E27FC236}">
                <a16:creationId xmlns:a16="http://schemas.microsoft.com/office/drawing/2014/main" id="{8D488C8C-1B01-554E-ACC6-8C39DB14C6A2}"/>
              </a:ext>
            </a:extLst>
          </p:cNvPr>
          <p:cNvSpPr>
            <a:spLocks noGrp="1"/>
          </p:cNvSpPr>
          <p:nvPr>
            <p:ph type="body" idx="11" hasCustomPrompt="1"/>
          </p:nvPr>
        </p:nvSpPr>
        <p:spPr>
          <a:xfrm>
            <a:off x="623888" y="4409631"/>
            <a:ext cx="7886700" cy="297332"/>
          </a:xfrm>
        </p:spPr>
        <p:txBody>
          <a:bodyPr>
            <a:normAutofit/>
          </a:bodyPr>
          <a:lstStyle>
            <a:lvl1pPr marL="0" indent="0">
              <a:buNone/>
              <a:defRPr sz="1400" b="0">
                <a:solidFill>
                  <a:srgbClr val="ECEAD1"/>
                </a:solidFill>
                <a:effectLs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Presenter Name | Date</a:t>
            </a:r>
          </a:p>
        </p:txBody>
      </p:sp>
    </p:spTree>
    <p:extLst>
      <p:ext uri="{BB962C8B-B14F-4D97-AF65-F5344CB8AC3E}">
        <p14:creationId xmlns:p14="http://schemas.microsoft.com/office/powerpoint/2010/main" val="3196963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Section Header-Green">
    <p:bg>
      <p:bgPr>
        <a:solidFill>
          <a:srgbClr val="0067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4"/>
            <a:ext cx="7886700" cy="994172"/>
          </a:xfrm>
        </p:spPr>
        <p:txBody>
          <a:bodyPr/>
          <a:lstStyle>
            <a:lvl1pPr algn="ctr">
              <a:defRPr>
                <a:solidFill>
                  <a:schemeClr val="bg1"/>
                </a:solidFill>
              </a:defRPr>
            </a:lvl1pPr>
          </a:lstStyle>
          <a:p>
            <a:r>
              <a:rPr lang="en-US"/>
              <a:t>Simple Break Section</a:t>
            </a:r>
          </a:p>
        </p:txBody>
      </p:sp>
    </p:spTree>
    <p:extLst>
      <p:ext uri="{BB962C8B-B14F-4D97-AF65-F5344CB8AC3E}">
        <p14:creationId xmlns:p14="http://schemas.microsoft.com/office/powerpoint/2010/main" val="1663764291"/>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Section Header-Gray">
    <p:bg>
      <p:bgPr>
        <a:solidFill>
          <a:srgbClr val="7E96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4"/>
            <a:ext cx="7886700" cy="994172"/>
          </a:xfrm>
        </p:spPr>
        <p:txBody>
          <a:bodyPr/>
          <a:lstStyle>
            <a:lvl1pPr algn="ctr">
              <a:defRPr>
                <a:solidFill>
                  <a:schemeClr val="bg1"/>
                </a:solidFill>
              </a:defRPr>
            </a:lvl1pPr>
          </a:lstStyle>
          <a:p>
            <a:r>
              <a:rPr lang="en-US"/>
              <a:t>Simple Break Section</a:t>
            </a:r>
          </a:p>
        </p:txBody>
      </p:sp>
    </p:spTree>
    <p:extLst>
      <p:ext uri="{BB962C8B-B14F-4D97-AF65-F5344CB8AC3E}">
        <p14:creationId xmlns:p14="http://schemas.microsoft.com/office/powerpoint/2010/main" val="2990483581"/>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Photo">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3B7135-3D78-0E4B-9C26-9E7303734618}"/>
              </a:ext>
            </a:extLst>
          </p:cNvPr>
          <p:cNvSpPr/>
          <p:nvPr userDrawn="1"/>
        </p:nvSpPr>
        <p:spPr>
          <a:xfrm>
            <a:off x="182880" y="219456"/>
            <a:ext cx="8750808" cy="4754880"/>
          </a:xfrm>
          <a:prstGeom prst="rect">
            <a:avLst/>
          </a:prstGeom>
          <a:solidFill>
            <a:srgbClr val="00674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Title 1">
            <a:extLst>
              <a:ext uri="{FF2B5EF4-FFF2-40B4-BE49-F238E27FC236}">
                <a16:creationId xmlns:a16="http://schemas.microsoft.com/office/drawing/2014/main" id="{252DF257-01E2-CC4F-84E8-92951174BDE6}"/>
              </a:ext>
            </a:extLst>
          </p:cNvPr>
          <p:cNvSpPr>
            <a:spLocks noGrp="1"/>
          </p:cNvSpPr>
          <p:nvPr>
            <p:ph type="title" hasCustomPrompt="1"/>
          </p:nvPr>
        </p:nvSpPr>
        <p:spPr>
          <a:xfrm>
            <a:off x="628650" y="2011204"/>
            <a:ext cx="7886700" cy="994172"/>
          </a:xfrm>
        </p:spPr>
        <p:txBody>
          <a:bodyPr/>
          <a:lstStyle>
            <a:lvl1pPr algn="ctr">
              <a:defRPr>
                <a:solidFill>
                  <a:schemeClr val="bg1"/>
                </a:solidFill>
              </a:defRPr>
            </a:lvl1pPr>
          </a:lstStyle>
          <a:p>
            <a:r>
              <a:rPr lang="en-US"/>
              <a:t>Simple Break Section</a:t>
            </a:r>
          </a:p>
        </p:txBody>
      </p:sp>
    </p:spTree>
    <p:extLst>
      <p:ext uri="{BB962C8B-B14F-4D97-AF65-F5344CB8AC3E}">
        <p14:creationId xmlns:p14="http://schemas.microsoft.com/office/powerpoint/2010/main" val="1548156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Photo-2">
    <p:bg>
      <p:bgPr>
        <a:solidFill>
          <a:srgbClr val="0067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3"/>
            <a:ext cx="3145064" cy="2734967"/>
          </a:xfrm>
        </p:spPr>
        <p:txBody>
          <a:bodyPr anchor="t"/>
          <a:lstStyle>
            <a:lvl1pPr algn="l">
              <a:defRPr>
                <a:solidFill>
                  <a:schemeClr val="bg1"/>
                </a:solidFill>
              </a:defRPr>
            </a:lvl1pPr>
          </a:lstStyle>
          <a:p>
            <a:r>
              <a:rPr lang="en-US"/>
              <a:t>Simple Break Section</a:t>
            </a:r>
          </a:p>
        </p:txBody>
      </p:sp>
      <p:sp>
        <p:nvSpPr>
          <p:cNvPr id="7" name="Picture Placeholder 2">
            <a:extLst>
              <a:ext uri="{FF2B5EF4-FFF2-40B4-BE49-F238E27FC236}">
                <a16:creationId xmlns:a16="http://schemas.microsoft.com/office/drawing/2014/main" id="{5D0E8F77-71F3-F946-9D23-CC819E7051D6}"/>
              </a:ext>
            </a:extLst>
          </p:cNvPr>
          <p:cNvSpPr>
            <a:spLocks noGrp="1" noChangeAspect="1"/>
          </p:cNvSpPr>
          <p:nvPr>
            <p:ph type="pic" idx="1"/>
          </p:nvPr>
        </p:nvSpPr>
        <p:spPr>
          <a:xfrm>
            <a:off x="4572000" y="0"/>
            <a:ext cx="4572000" cy="5143500"/>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Tree>
    <p:extLst>
      <p:ext uri="{BB962C8B-B14F-4D97-AF65-F5344CB8AC3E}">
        <p14:creationId xmlns:p14="http://schemas.microsoft.com/office/powerpoint/2010/main" val="83088370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85F8F3-4D20-5E43-8EB9-992296EA04A9}"/>
              </a:ext>
            </a:extLst>
          </p:cNvPr>
          <p:cNvSpPr/>
          <p:nvPr userDrawn="1"/>
        </p:nvSpPr>
        <p:spPr>
          <a:xfrm>
            <a:off x="0" y="-34017"/>
            <a:ext cx="3887391" cy="5204389"/>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9841" y="342900"/>
            <a:ext cx="2949178" cy="1200150"/>
          </a:xfrm>
        </p:spPr>
        <p:txBody>
          <a:bodyPr anchor="b"/>
          <a:lstStyle>
            <a:lvl1pPr>
              <a:defRPr sz="2400">
                <a:solidFill>
                  <a:schemeClr val="bg1"/>
                </a:solidFill>
              </a:defRPr>
            </a:lvl1pPr>
          </a:lstStyle>
          <a:p>
            <a:r>
              <a:rPr lang="en-US"/>
              <a:t>Header Goes Here</a:t>
            </a:r>
          </a:p>
        </p:txBody>
      </p:sp>
      <p:sp>
        <p:nvSpPr>
          <p:cNvPr id="3" name="Content Placeholder 2"/>
          <p:cNvSpPr>
            <a:spLocks noGrp="1"/>
          </p:cNvSpPr>
          <p:nvPr>
            <p:ph idx="1"/>
          </p:nvPr>
        </p:nvSpPr>
        <p:spPr>
          <a:xfrm>
            <a:off x="4144709" y="740569"/>
            <a:ext cx="4371831" cy="3655219"/>
          </a:xfrm>
        </p:spPr>
        <p:txBody>
          <a:bodyPr/>
          <a:lstStyle>
            <a:lvl1pPr>
              <a:defRPr sz="2400">
                <a:solidFill>
                  <a:srgbClr val="006747"/>
                </a:solidFill>
              </a:defRPr>
            </a:lvl1pPr>
            <a:lvl2pPr>
              <a:defRPr sz="2100">
                <a:solidFill>
                  <a:srgbClr val="006747"/>
                </a:solidFill>
              </a:defRPr>
            </a:lvl2pPr>
            <a:lvl3pPr>
              <a:defRPr sz="1800">
                <a:solidFill>
                  <a:srgbClr val="006747"/>
                </a:solidFill>
              </a:defRPr>
            </a:lvl3pPr>
            <a:lvl4pPr>
              <a:defRPr sz="1500">
                <a:solidFill>
                  <a:srgbClr val="006747"/>
                </a:solidFill>
              </a:defRPr>
            </a:lvl4pPr>
            <a:lvl5pPr>
              <a:defRPr sz="1500">
                <a:solidFill>
                  <a:srgbClr val="006747"/>
                </a:solidFill>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Tree>
    <p:extLst>
      <p:ext uri="{BB962C8B-B14F-4D97-AF65-F5344CB8AC3E}">
        <p14:creationId xmlns:p14="http://schemas.microsoft.com/office/powerpoint/2010/main" val="2896207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85F8F3-4D20-5E43-8EB9-992296EA04A9}"/>
              </a:ext>
            </a:extLst>
          </p:cNvPr>
          <p:cNvSpPr/>
          <p:nvPr userDrawn="1"/>
        </p:nvSpPr>
        <p:spPr>
          <a:xfrm>
            <a:off x="0" y="-34016"/>
            <a:ext cx="9144000" cy="2191590"/>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9840" y="342900"/>
            <a:ext cx="3099679" cy="1200150"/>
          </a:xfrm>
        </p:spPr>
        <p:txBody>
          <a:bodyPr anchor="b"/>
          <a:lstStyle>
            <a:lvl1pPr>
              <a:defRPr sz="2400">
                <a:solidFill>
                  <a:schemeClr val="bg1"/>
                </a:solidFill>
              </a:defRPr>
            </a:lvl1pPr>
          </a:lstStyle>
          <a:p>
            <a:r>
              <a:rPr lang="en-US"/>
              <a:t>Header Goes Here</a:t>
            </a:r>
          </a:p>
        </p:txBody>
      </p:sp>
      <p:sp>
        <p:nvSpPr>
          <p:cNvPr id="4" name="Text Placeholder 3"/>
          <p:cNvSpPr>
            <a:spLocks noGrp="1"/>
          </p:cNvSpPr>
          <p:nvPr>
            <p:ph type="body" sz="half" idx="2"/>
          </p:nvPr>
        </p:nvSpPr>
        <p:spPr>
          <a:xfrm>
            <a:off x="629841" y="2383604"/>
            <a:ext cx="4034626" cy="2208944"/>
          </a:xfrm>
        </p:spPr>
        <p:txBody>
          <a:bodyPr>
            <a:normAutofit/>
          </a:bodyPr>
          <a:lstStyle>
            <a:lvl1pPr marL="0" indent="0">
              <a:buNone/>
              <a:defRPr sz="18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9" name="Picture Placeholder 5">
            <a:extLst>
              <a:ext uri="{FF2B5EF4-FFF2-40B4-BE49-F238E27FC236}">
                <a16:creationId xmlns:a16="http://schemas.microsoft.com/office/drawing/2014/main" id="{C83AE0ED-DAFE-6347-ACD6-B8BA2CC2DB67}"/>
              </a:ext>
            </a:extLst>
          </p:cNvPr>
          <p:cNvSpPr>
            <a:spLocks noGrp="1"/>
          </p:cNvSpPr>
          <p:nvPr>
            <p:ph type="pic" sz="quarter" idx="13"/>
          </p:nvPr>
        </p:nvSpPr>
        <p:spPr>
          <a:xfrm>
            <a:off x="5033963" y="-33338"/>
            <a:ext cx="3606800" cy="3732213"/>
          </a:xfrm>
        </p:spPr>
        <p:txBody>
          <a:bodyPr/>
          <a:lstStyle/>
          <a:p>
            <a:endParaRPr lang="en-US"/>
          </a:p>
        </p:txBody>
      </p:sp>
      <p:sp>
        <p:nvSpPr>
          <p:cNvPr id="10" name="Text Placeholder 3">
            <a:extLst>
              <a:ext uri="{FF2B5EF4-FFF2-40B4-BE49-F238E27FC236}">
                <a16:creationId xmlns:a16="http://schemas.microsoft.com/office/drawing/2014/main" id="{B51888F3-4D41-1847-B79F-091A153FEBA7}"/>
              </a:ext>
            </a:extLst>
          </p:cNvPr>
          <p:cNvSpPr>
            <a:spLocks noGrp="1"/>
          </p:cNvSpPr>
          <p:nvPr>
            <p:ph type="body" sz="half" idx="14"/>
          </p:nvPr>
        </p:nvSpPr>
        <p:spPr>
          <a:xfrm>
            <a:off x="5033963" y="3871644"/>
            <a:ext cx="3606800" cy="453776"/>
          </a:xfrm>
        </p:spPr>
        <p:txBody>
          <a:bodyPr/>
          <a:lstStyle>
            <a:lvl1pPr marL="0" indent="0" algn="ctr">
              <a:buNone/>
              <a:defRPr sz="12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a:p>
        </p:txBody>
      </p:sp>
    </p:spTree>
    <p:extLst>
      <p:ext uri="{BB962C8B-B14F-4D97-AF65-F5344CB8AC3E}">
        <p14:creationId xmlns:p14="http://schemas.microsoft.com/office/powerpoint/2010/main" val="10376025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42900"/>
            <a:ext cx="2949178" cy="1200150"/>
          </a:xfrm>
        </p:spPr>
        <p:txBody>
          <a:bodyPr anchor="b"/>
          <a:lstStyle>
            <a:lvl1pPr>
              <a:defRPr sz="2400">
                <a:solidFill>
                  <a:srgbClr val="006747"/>
                </a:solidFill>
              </a:defRPr>
            </a:lvl1pPr>
          </a:lstStyle>
          <a:p>
            <a:r>
              <a:rPr lang="en-US"/>
              <a:t>Header Goes Here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8" name="Rectangle 7">
            <a:extLst>
              <a:ext uri="{FF2B5EF4-FFF2-40B4-BE49-F238E27FC236}">
                <a16:creationId xmlns:a16="http://schemas.microsoft.com/office/drawing/2014/main" id="{89BF4C2C-1ED6-0F47-810A-EE823A1E98D4}"/>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85784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art-logo">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66172" y="740569"/>
            <a:ext cx="2949178" cy="802480"/>
          </a:xfrm>
        </p:spPr>
        <p:txBody>
          <a:bodyPr anchor="b"/>
          <a:lstStyle>
            <a:lvl1pPr>
              <a:defRPr sz="2400">
                <a:solidFill>
                  <a:srgbClr val="006747"/>
                </a:solidFill>
              </a:defRPr>
            </a:lvl1pPr>
          </a:lstStyle>
          <a:p>
            <a:r>
              <a:rPr lang="en-US"/>
              <a:t>Header Goes Here</a:t>
            </a:r>
          </a:p>
        </p:txBody>
      </p:sp>
      <p:sp>
        <p:nvSpPr>
          <p:cNvPr id="4" name="Text Placeholder 3"/>
          <p:cNvSpPr>
            <a:spLocks noGrp="1"/>
          </p:cNvSpPr>
          <p:nvPr>
            <p:ph type="body" sz="half" idx="2"/>
          </p:nvPr>
        </p:nvSpPr>
        <p:spPr>
          <a:xfrm>
            <a:off x="5566172" y="1543050"/>
            <a:ext cx="2949178" cy="2858691"/>
          </a:xfrm>
        </p:spPr>
        <p:txBody>
          <a:bodyPr/>
          <a:lstStyle>
            <a:lvl1pPr marL="0" indent="0">
              <a:buNone/>
              <a:defRPr sz="12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11" name="Chart Placeholder 5">
            <a:extLst>
              <a:ext uri="{FF2B5EF4-FFF2-40B4-BE49-F238E27FC236}">
                <a16:creationId xmlns:a16="http://schemas.microsoft.com/office/drawing/2014/main" id="{88B55E94-566B-064E-82B6-C977F84F7C65}"/>
              </a:ext>
            </a:extLst>
          </p:cNvPr>
          <p:cNvSpPr>
            <a:spLocks noGrp="1"/>
          </p:cNvSpPr>
          <p:nvPr>
            <p:ph type="chart" sz="quarter" idx="14"/>
          </p:nvPr>
        </p:nvSpPr>
        <p:spPr>
          <a:xfrm>
            <a:off x="660663" y="740569"/>
            <a:ext cx="4627562" cy="3654425"/>
          </a:xfrm>
        </p:spPr>
        <p:txBody>
          <a:bodyPr/>
          <a:lstStyle/>
          <a:p>
            <a:endParaRPr lang="en-US"/>
          </a:p>
        </p:txBody>
      </p:sp>
    </p:spTree>
    <p:extLst>
      <p:ext uri="{BB962C8B-B14F-4D97-AF65-F5344CB8AC3E}">
        <p14:creationId xmlns:p14="http://schemas.microsoft.com/office/powerpoint/2010/main" val="4141946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7109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End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0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2">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ED12-1E52-6C4E-9F94-C31ED28A5BD2}"/>
              </a:ext>
            </a:extLst>
          </p:cNvPr>
          <p:cNvSpPr>
            <a:spLocks noGrp="1"/>
          </p:cNvSpPr>
          <p:nvPr>
            <p:ph type="title" hasCustomPrompt="1"/>
          </p:nvPr>
        </p:nvSpPr>
        <p:spPr>
          <a:xfrm>
            <a:off x="623888" y="467360"/>
            <a:ext cx="7886700" cy="1087964"/>
          </a:xfrm>
        </p:spPr>
        <p:txBody>
          <a:bodyPr anchor="b"/>
          <a:lstStyle>
            <a:lvl1pPr algn="r">
              <a:defRPr sz="4500">
                <a:solidFill>
                  <a:schemeClr val="bg1"/>
                </a:solidFill>
              </a:defRPr>
            </a:lvl1pPr>
          </a:lstStyle>
          <a:p>
            <a:r>
              <a:rPr lang="en-US"/>
              <a:t>Title Goes Here</a:t>
            </a:r>
          </a:p>
        </p:txBody>
      </p:sp>
      <p:sp>
        <p:nvSpPr>
          <p:cNvPr id="3" name="Text Placeholder 2">
            <a:extLst>
              <a:ext uri="{FF2B5EF4-FFF2-40B4-BE49-F238E27FC236}">
                <a16:creationId xmlns:a16="http://schemas.microsoft.com/office/drawing/2014/main" id="{8ADF4F18-B776-DD4E-AAD8-649F4A38F1E6}"/>
              </a:ext>
            </a:extLst>
          </p:cNvPr>
          <p:cNvSpPr>
            <a:spLocks noGrp="1"/>
          </p:cNvSpPr>
          <p:nvPr>
            <p:ph type="body" idx="1" hasCustomPrompt="1"/>
          </p:nvPr>
        </p:nvSpPr>
        <p:spPr>
          <a:xfrm>
            <a:off x="623888" y="1575565"/>
            <a:ext cx="7886700" cy="562570"/>
          </a:xfrm>
        </p:spPr>
        <p:txBody>
          <a:bodyPr>
            <a:normAutofit/>
          </a:bodyPr>
          <a:lstStyle>
            <a:lvl1pPr marL="0" indent="0" algn="r">
              <a:buNone/>
              <a:defRPr sz="1600" b="1" spc="100"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SUBTITLE GOES HERE</a:t>
            </a:r>
          </a:p>
        </p:txBody>
      </p:sp>
      <p:sp>
        <p:nvSpPr>
          <p:cNvPr id="4" name="Text Placeholder 2">
            <a:extLst>
              <a:ext uri="{FF2B5EF4-FFF2-40B4-BE49-F238E27FC236}">
                <a16:creationId xmlns:a16="http://schemas.microsoft.com/office/drawing/2014/main" id="{8C5BBF53-4D71-3C4A-B4D0-13621C769C28}"/>
              </a:ext>
            </a:extLst>
          </p:cNvPr>
          <p:cNvSpPr>
            <a:spLocks noGrp="1"/>
          </p:cNvSpPr>
          <p:nvPr>
            <p:ph type="body" idx="11" hasCustomPrompt="1"/>
          </p:nvPr>
        </p:nvSpPr>
        <p:spPr>
          <a:xfrm>
            <a:off x="623888" y="2296351"/>
            <a:ext cx="7886700" cy="297332"/>
          </a:xfrm>
        </p:spPr>
        <p:txBody>
          <a:bodyPr>
            <a:normAutofit/>
          </a:bodyPr>
          <a:lstStyle>
            <a:lvl1pPr marL="0" indent="0" algn="r">
              <a:buNone/>
              <a:defRPr sz="1400" b="0">
                <a:solidFill>
                  <a:srgbClr val="ECEAD1"/>
                </a:solidFill>
                <a:effectLs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Presenter Name | Date</a:t>
            </a:r>
          </a:p>
        </p:txBody>
      </p:sp>
    </p:spTree>
    <p:extLst>
      <p:ext uri="{BB962C8B-B14F-4D97-AF65-F5344CB8AC3E}">
        <p14:creationId xmlns:p14="http://schemas.microsoft.com/office/powerpoint/2010/main" val="4385333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85F8F3-4D20-5E43-8EB9-992296EA04A9}"/>
              </a:ext>
            </a:extLst>
          </p:cNvPr>
          <p:cNvSpPr/>
          <p:nvPr userDrawn="1"/>
        </p:nvSpPr>
        <p:spPr>
          <a:xfrm>
            <a:off x="0" y="-34017"/>
            <a:ext cx="3133725" cy="5204389"/>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9841" y="342900"/>
            <a:ext cx="2949178" cy="1200150"/>
          </a:xfrm>
        </p:spPr>
        <p:txBody>
          <a:bodyPr anchor="b"/>
          <a:lstStyle>
            <a:lvl1pPr>
              <a:defRPr sz="2400">
                <a:solidFill>
                  <a:schemeClr val="bg1"/>
                </a:solidFill>
              </a:defRPr>
            </a:lvl1pPr>
          </a:lstStyle>
          <a:p>
            <a:r>
              <a:rPr lang="en-US"/>
              <a:t>Header Goes Here</a:t>
            </a:r>
          </a:p>
        </p:txBody>
      </p:sp>
      <p:sp>
        <p:nvSpPr>
          <p:cNvPr id="3" name="Content Placeholder 2"/>
          <p:cNvSpPr>
            <a:spLocks noGrp="1"/>
          </p:cNvSpPr>
          <p:nvPr>
            <p:ph idx="1"/>
          </p:nvPr>
        </p:nvSpPr>
        <p:spPr>
          <a:xfrm>
            <a:off x="4144709" y="740569"/>
            <a:ext cx="4371831" cy="3655219"/>
          </a:xfrm>
        </p:spPr>
        <p:txBody>
          <a:bodyPr/>
          <a:lstStyle>
            <a:lvl1pPr>
              <a:defRPr sz="2400">
                <a:solidFill>
                  <a:srgbClr val="006747"/>
                </a:solidFill>
              </a:defRPr>
            </a:lvl1pPr>
            <a:lvl2pPr>
              <a:defRPr sz="2100">
                <a:solidFill>
                  <a:srgbClr val="006747"/>
                </a:solidFill>
              </a:defRPr>
            </a:lvl2pPr>
            <a:lvl3pPr>
              <a:defRPr sz="1800">
                <a:solidFill>
                  <a:srgbClr val="006747"/>
                </a:solidFill>
              </a:defRPr>
            </a:lvl3pPr>
            <a:lvl4pPr>
              <a:defRPr sz="1500">
                <a:solidFill>
                  <a:srgbClr val="006747"/>
                </a:solidFill>
              </a:defRPr>
            </a:lvl4pPr>
            <a:lvl5pPr>
              <a:defRPr sz="1500">
                <a:solidFill>
                  <a:srgbClr val="006747"/>
                </a:solidFill>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Tree>
    <p:extLst>
      <p:ext uri="{BB962C8B-B14F-4D97-AF65-F5344CB8AC3E}">
        <p14:creationId xmlns:p14="http://schemas.microsoft.com/office/powerpoint/2010/main" val="874399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662436F-7E1C-4543-917F-2DB7AF9C0AEB}"/>
              </a:ext>
            </a:extLst>
          </p:cNvPr>
          <p:cNvSpPr>
            <a:spLocks noGrp="1"/>
          </p:cNvSpPr>
          <p:nvPr>
            <p:ph type="title" hasCustomPrompt="1"/>
          </p:nvPr>
        </p:nvSpPr>
        <p:spPr>
          <a:xfrm>
            <a:off x="623888" y="470006"/>
            <a:ext cx="7886700" cy="1512038"/>
          </a:xfrm>
        </p:spPr>
        <p:txBody>
          <a:bodyPr anchor="b"/>
          <a:lstStyle>
            <a:lvl1pPr>
              <a:defRPr sz="4500">
                <a:solidFill>
                  <a:schemeClr val="bg1"/>
                </a:solidFill>
              </a:defRPr>
            </a:lvl1pPr>
          </a:lstStyle>
          <a:p>
            <a:r>
              <a:rPr lang="en-US"/>
              <a:t>Title Goes Here</a:t>
            </a:r>
          </a:p>
        </p:txBody>
      </p:sp>
      <p:sp>
        <p:nvSpPr>
          <p:cNvPr id="8" name="Text Placeholder 2">
            <a:extLst>
              <a:ext uri="{FF2B5EF4-FFF2-40B4-BE49-F238E27FC236}">
                <a16:creationId xmlns:a16="http://schemas.microsoft.com/office/drawing/2014/main" id="{8707FAF2-9310-E64A-BF65-F16E6CD04232}"/>
              </a:ext>
            </a:extLst>
          </p:cNvPr>
          <p:cNvSpPr>
            <a:spLocks noGrp="1"/>
          </p:cNvSpPr>
          <p:nvPr>
            <p:ph type="body" idx="1" hasCustomPrompt="1"/>
          </p:nvPr>
        </p:nvSpPr>
        <p:spPr>
          <a:xfrm>
            <a:off x="623888" y="2002285"/>
            <a:ext cx="7886700" cy="562570"/>
          </a:xfrm>
        </p:spPr>
        <p:txBody>
          <a:bodyPr>
            <a:normAutofit/>
          </a:bodyPr>
          <a:lstStyle>
            <a:lvl1pPr marL="0" indent="0">
              <a:buNone/>
              <a:defRPr sz="1600" b="1" spc="100"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SUBTITLE GOES HERE</a:t>
            </a:r>
          </a:p>
        </p:txBody>
      </p:sp>
      <p:sp>
        <p:nvSpPr>
          <p:cNvPr id="9" name="Text Placeholder 2">
            <a:extLst>
              <a:ext uri="{FF2B5EF4-FFF2-40B4-BE49-F238E27FC236}">
                <a16:creationId xmlns:a16="http://schemas.microsoft.com/office/drawing/2014/main" id="{8D488C8C-1B01-554E-ACC6-8C39DB14C6A2}"/>
              </a:ext>
            </a:extLst>
          </p:cNvPr>
          <p:cNvSpPr>
            <a:spLocks noGrp="1"/>
          </p:cNvSpPr>
          <p:nvPr>
            <p:ph type="body" idx="11" hasCustomPrompt="1"/>
          </p:nvPr>
        </p:nvSpPr>
        <p:spPr>
          <a:xfrm>
            <a:off x="623888" y="4409631"/>
            <a:ext cx="7886700" cy="297332"/>
          </a:xfrm>
        </p:spPr>
        <p:txBody>
          <a:bodyPr>
            <a:normAutofit/>
          </a:bodyPr>
          <a:lstStyle>
            <a:lvl1pPr marL="0" indent="0">
              <a:buNone/>
              <a:defRPr sz="1400" b="0">
                <a:solidFill>
                  <a:srgbClr val="ECEAD1"/>
                </a:solidFill>
                <a:effectLs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Presenter Name | Date</a:t>
            </a:r>
          </a:p>
        </p:txBody>
      </p:sp>
    </p:spTree>
    <p:extLst>
      <p:ext uri="{BB962C8B-B14F-4D97-AF65-F5344CB8AC3E}">
        <p14:creationId xmlns:p14="http://schemas.microsoft.com/office/powerpoint/2010/main" val="42137498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2">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8ED12-1E52-6C4E-9F94-C31ED28A5BD2}"/>
              </a:ext>
            </a:extLst>
          </p:cNvPr>
          <p:cNvSpPr>
            <a:spLocks noGrp="1"/>
          </p:cNvSpPr>
          <p:nvPr>
            <p:ph type="title" hasCustomPrompt="1"/>
          </p:nvPr>
        </p:nvSpPr>
        <p:spPr>
          <a:xfrm>
            <a:off x="623888" y="467360"/>
            <a:ext cx="7886700" cy="1087964"/>
          </a:xfrm>
        </p:spPr>
        <p:txBody>
          <a:bodyPr anchor="b"/>
          <a:lstStyle>
            <a:lvl1pPr algn="r">
              <a:defRPr sz="4500">
                <a:solidFill>
                  <a:schemeClr val="bg1"/>
                </a:solidFill>
              </a:defRPr>
            </a:lvl1pPr>
          </a:lstStyle>
          <a:p>
            <a:r>
              <a:rPr lang="en-US"/>
              <a:t>Title Goes Here</a:t>
            </a:r>
          </a:p>
        </p:txBody>
      </p:sp>
      <p:sp>
        <p:nvSpPr>
          <p:cNvPr id="3" name="Text Placeholder 2">
            <a:extLst>
              <a:ext uri="{FF2B5EF4-FFF2-40B4-BE49-F238E27FC236}">
                <a16:creationId xmlns:a16="http://schemas.microsoft.com/office/drawing/2014/main" id="{8ADF4F18-B776-DD4E-AAD8-649F4A38F1E6}"/>
              </a:ext>
            </a:extLst>
          </p:cNvPr>
          <p:cNvSpPr>
            <a:spLocks noGrp="1"/>
          </p:cNvSpPr>
          <p:nvPr>
            <p:ph type="body" idx="1" hasCustomPrompt="1"/>
          </p:nvPr>
        </p:nvSpPr>
        <p:spPr>
          <a:xfrm>
            <a:off x="623888" y="1575565"/>
            <a:ext cx="7886700" cy="562570"/>
          </a:xfrm>
        </p:spPr>
        <p:txBody>
          <a:bodyPr>
            <a:normAutofit/>
          </a:bodyPr>
          <a:lstStyle>
            <a:lvl1pPr marL="0" indent="0" algn="r">
              <a:buNone/>
              <a:defRPr sz="1600" b="1" spc="100" baseline="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SUBTITLE GOES HERE</a:t>
            </a:r>
          </a:p>
        </p:txBody>
      </p:sp>
      <p:sp>
        <p:nvSpPr>
          <p:cNvPr id="4" name="Text Placeholder 2">
            <a:extLst>
              <a:ext uri="{FF2B5EF4-FFF2-40B4-BE49-F238E27FC236}">
                <a16:creationId xmlns:a16="http://schemas.microsoft.com/office/drawing/2014/main" id="{8C5BBF53-4D71-3C4A-B4D0-13621C769C28}"/>
              </a:ext>
            </a:extLst>
          </p:cNvPr>
          <p:cNvSpPr>
            <a:spLocks noGrp="1"/>
          </p:cNvSpPr>
          <p:nvPr>
            <p:ph type="body" idx="11" hasCustomPrompt="1"/>
          </p:nvPr>
        </p:nvSpPr>
        <p:spPr>
          <a:xfrm>
            <a:off x="623888" y="2296351"/>
            <a:ext cx="7886700" cy="297332"/>
          </a:xfrm>
        </p:spPr>
        <p:txBody>
          <a:bodyPr>
            <a:normAutofit/>
          </a:bodyPr>
          <a:lstStyle>
            <a:lvl1pPr marL="0" indent="0" algn="r">
              <a:buNone/>
              <a:defRPr sz="1400" b="0">
                <a:solidFill>
                  <a:srgbClr val="ECEAD1"/>
                </a:solidFill>
                <a:effectLs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Presenter Name | Date</a:t>
            </a:r>
          </a:p>
        </p:txBody>
      </p:sp>
    </p:spTree>
    <p:extLst>
      <p:ext uri="{BB962C8B-B14F-4D97-AF65-F5344CB8AC3E}">
        <p14:creationId xmlns:p14="http://schemas.microsoft.com/office/powerpoint/2010/main" val="35205972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Logo-1">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75352"/>
            <a:ext cx="7886700" cy="692663"/>
          </a:xfrm>
        </p:spPr>
        <p:txBody>
          <a:bodyPr/>
          <a:lstStyle>
            <a:lvl1pPr>
              <a:defRPr>
                <a:solidFill>
                  <a:srgbClr val="006747"/>
                </a:solidFill>
              </a:defRPr>
            </a:lvl1pPr>
          </a:lstStyle>
          <a:p>
            <a:r>
              <a:rPr lang="en-US"/>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Tree>
    <p:extLst>
      <p:ext uri="{BB962C8B-B14F-4D97-AF65-F5344CB8AC3E}">
        <p14:creationId xmlns:p14="http://schemas.microsoft.com/office/powerpoint/2010/main" val="10424216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Logo-2">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Tree>
    <p:extLst>
      <p:ext uri="{BB962C8B-B14F-4D97-AF65-F5344CB8AC3E}">
        <p14:creationId xmlns:p14="http://schemas.microsoft.com/office/powerpoint/2010/main" val="30305816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ACB8BCE3-AF16-6D41-B95F-884EAC5A8EB3}"/>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Tree>
    <p:extLst>
      <p:ext uri="{BB962C8B-B14F-4D97-AF65-F5344CB8AC3E}">
        <p14:creationId xmlns:p14="http://schemas.microsoft.com/office/powerpoint/2010/main" val="19063127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a:t>Header Goes Here</a:t>
            </a:r>
          </a:p>
        </p:txBody>
      </p:sp>
      <p:sp>
        <p:nvSpPr>
          <p:cNvPr id="3" name="Content Placeholder 2"/>
          <p:cNvSpPr>
            <a:spLocks noGrp="1"/>
          </p:cNvSpPr>
          <p:nvPr>
            <p:ph sz="half" idx="1"/>
          </p:nvPr>
        </p:nvSpPr>
        <p:spPr>
          <a:xfrm>
            <a:off x="6286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8" name="Rectangle 7">
            <a:extLst>
              <a:ext uri="{FF2B5EF4-FFF2-40B4-BE49-F238E27FC236}">
                <a16:creationId xmlns:a16="http://schemas.microsoft.com/office/drawing/2014/main" id="{58982119-F744-1E4F-96A4-52E6E6E53056}"/>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956111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ntent-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73844"/>
            <a:ext cx="7886700" cy="994172"/>
          </a:xfrm>
        </p:spPr>
        <p:txBody>
          <a:bodyPr/>
          <a:lstStyle>
            <a:lvl1pPr>
              <a:defRPr>
                <a:solidFill>
                  <a:srgbClr val="006747"/>
                </a:solidFill>
              </a:defRPr>
            </a:lvl1pPr>
          </a:lstStyle>
          <a:p>
            <a:r>
              <a:rPr lang="en-US"/>
              <a:t>Header Goes Here</a:t>
            </a:r>
          </a:p>
        </p:txBody>
      </p:sp>
      <p:sp>
        <p:nvSpPr>
          <p:cNvPr id="8" name="Rectangle 7">
            <a:extLst>
              <a:ext uri="{FF2B5EF4-FFF2-40B4-BE49-F238E27FC236}">
                <a16:creationId xmlns:a16="http://schemas.microsoft.com/office/drawing/2014/main" id="{ACB8BCE3-AF16-6D41-B95F-884EAC5A8EB3}"/>
              </a:ext>
            </a:extLst>
          </p:cNvPr>
          <p:cNvSpPr/>
          <p:nvPr userDrawn="1"/>
        </p:nvSpPr>
        <p:spPr>
          <a:xfrm>
            <a:off x="1" y="0"/>
            <a:ext cx="179462" cy="5143500"/>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
        <p:nvSpPr>
          <p:cNvPr id="7" name="Content Placeholder 3">
            <a:extLst>
              <a:ext uri="{FF2B5EF4-FFF2-40B4-BE49-F238E27FC236}">
                <a16:creationId xmlns:a16="http://schemas.microsoft.com/office/drawing/2014/main" id="{5BB23591-16BE-954D-B59B-91BFDA6632C9}"/>
              </a:ext>
            </a:extLst>
          </p:cNvPr>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4">
            <a:extLst>
              <a:ext uri="{FF2B5EF4-FFF2-40B4-BE49-F238E27FC236}">
                <a16:creationId xmlns:a16="http://schemas.microsoft.com/office/drawing/2014/main" id="{BE2CF947-D569-5840-90FE-2AE8871A80C0}"/>
              </a:ext>
            </a:extLst>
          </p:cNvPr>
          <p:cNvSpPr>
            <a:spLocks noGrp="1"/>
          </p:cNvSpPr>
          <p:nvPr>
            <p:ph type="pic" sz="quarter" idx="13"/>
          </p:nvPr>
        </p:nvSpPr>
        <p:spPr>
          <a:xfrm>
            <a:off x="628650" y="1369219"/>
            <a:ext cx="3874984" cy="3263504"/>
          </a:xfrm>
        </p:spPr>
        <p:txBody>
          <a:bodyPr/>
          <a:lstStyle/>
          <a:p>
            <a:endParaRPr lang="en-US"/>
          </a:p>
        </p:txBody>
      </p:sp>
    </p:spTree>
    <p:extLst>
      <p:ext uri="{BB962C8B-B14F-4D97-AF65-F5344CB8AC3E}">
        <p14:creationId xmlns:p14="http://schemas.microsoft.com/office/powerpoint/2010/main" val="13482814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3">
    <p:bg>
      <p:bgPr>
        <a:solidFill>
          <a:srgbClr val="ECEAD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a:t>Header Goes Here</a:t>
            </a:r>
          </a:p>
        </p:txBody>
      </p:sp>
      <p:sp>
        <p:nvSpPr>
          <p:cNvPr id="3" name="Content Placeholder 2"/>
          <p:cNvSpPr>
            <a:spLocks noGrp="1"/>
          </p:cNvSpPr>
          <p:nvPr>
            <p:ph sz="half" idx="1"/>
          </p:nvPr>
        </p:nvSpPr>
        <p:spPr>
          <a:xfrm>
            <a:off x="6286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8" name="Rectangle 7">
            <a:extLst>
              <a:ext uri="{FF2B5EF4-FFF2-40B4-BE49-F238E27FC236}">
                <a16:creationId xmlns:a16="http://schemas.microsoft.com/office/drawing/2014/main" id="{58982119-F744-1E4F-96A4-52E6E6E53056}"/>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6285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273844"/>
            <a:ext cx="7886700" cy="994172"/>
          </a:xfrm>
        </p:spPr>
        <p:txBody>
          <a:bodyPr/>
          <a:lstStyle>
            <a:lvl1pPr>
              <a:defRPr>
                <a:solidFill>
                  <a:srgbClr val="006747"/>
                </a:solidFill>
              </a:defRPr>
            </a:lvl1pPr>
          </a:lstStyle>
          <a:p>
            <a:r>
              <a:rPr lang="en-US"/>
              <a:t>Header Goes Here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solidFill>
                  <a:srgbClr val="00674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endParaRPr lang="en-US"/>
          </a:p>
        </p:txBody>
      </p:sp>
      <p:sp>
        <p:nvSpPr>
          <p:cNvPr id="4" name="Content Placeholder 3"/>
          <p:cNvSpPr>
            <a:spLocks noGrp="1"/>
          </p:cNvSpPr>
          <p:nvPr>
            <p:ph sz="half" idx="2"/>
          </p:nvPr>
        </p:nvSpPr>
        <p:spPr>
          <a:xfrm>
            <a:off x="629842" y="1878806"/>
            <a:ext cx="3868340" cy="2763441"/>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solidFill>
                  <a:srgbClr val="00674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endParaRPr lang="en-US"/>
          </a:p>
        </p:txBody>
      </p:sp>
      <p:sp>
        <p:nvSpPr>
          <p:cNvPr id="6" name="Content Placeholder 5"/>
          <p:cNvSpPr>
            <a:spLocks noGrp="1"/>
          </p:cNvSpPr>
          <p:nvPr>
            <p:ph sz="quarter" idx="4"/>
          </p:nvPr>
        </p:nvSpPr>
        <p:spPr>
          <a:xfrm>
            <a:off x="4629150" y="1878806"/>
            <a:ext cx="3887391" cy="2763441"/>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0F5EC011-0DA0-DB45-996E-85C7F379AB45}" type="slidenum">
              <a:rPr lang="en-US" smtClean="0"/>
              <a:t>‹#›</a:t>
            </a:fld>
            <a:endParaRPr lang="en-US"/>
          </a:p>
        </p:txBody>
      </p:sp>
      <p:sp>
        <p:nvSpPr>
          <p:cNvPr id="10" name="Rectangle 9">
            <a:extLst>
              <a:ext uri="{FF2B5EF4-FFF2-40B4-BE49-F238E27FC236}">
                <a16:creationId xmlns:a16="http://schemas.microsoft.com/office/drawing/2014/main" id="{DEE8CF8B-D494-CC47-8E2D-52DC8E8EF28F}"/>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1397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Logo-1">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75352"/>
            <a:ext cx="7886700" cy="692663"/>
          </a:xfrm>
        </p:spPr>
        <p:txBody>
          <a:bodyPr/>
          <a:lstStyle>
            <a:lvl1pPr>
              <a:defRPr>
                <a:solidFill>
                  <a:srgbClr val="006747"/>
                </a:solidFill>
              </a:defRPr>
            </a:lvl1pPr>
          </a:lstStyle>
          <a:p>
            <a:r>
              <a:rPr lang="en-US"/>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6072554" y="4767263"/>
            <a:ext cx="2442796" cy="273844"/>
          </a:xfrm>
        </p:spPr>
        <p:txBody>
          <a:bodyPr/>
          <a:lstStyle/>
          <a:p>
            <a:r>
              <a:rPr lang="en-US"/>
              <a:t>USF IAE  Confidential and Proprietary</a:t>
            </a:r>
            <a:fld id="{0F5EC011-0DA0-DB45-996E-85C7F379AB45}" type="slidenum">
              <a:rPr lang="en-US" smtClean="0"/>
              <a:t>‹#›</a:t>
            </a:fld>
            <a:endParaRPr lang="en-US"/>
          </a:p>
        </p:txBody>
      </p:sp>
    </p:spTree>
    <p:extLst>
      <p:ext uri="{BB962C8B-B14F-4D97-AF65-F5344CB8AC3E}">
        <p14:creationId xmlns:p14="http://schemas.microsoft.com/office/powerpoint/2010/main" val="5041564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Section Header-Green">
    <p:bg>
      <p:bgPr>
        <a:solidFill>
          <a:srgbClr val="0067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4"/>
            <a:ext cx="7886700" cy="994172"/>
          </a:xfrm>
        </p:spPr>
        <p:txBody>
          <a:bodyPr/>
          <a:lstStyle>
            <a:lvl1pPr algn="ctr">
              <a:defRPr>
                <a:solidFill>
                  <a:schemeClr val="bg1"/>
                </a:solidFill>
              </a:defRPr>
            </a:lvl1pPr>
          </a:lstStyle>
          <a:p>
            <a:r>
              <a:rPr lang="en-US"/>
              <a:t>Simple Break Section</a:t>
            </a:r>
          </a:p>
        </p:txBody>
      </p:sp>
    </p:spTree>
    <p:extLst>
      <p:ext uri="{BB962C8B-B14F-4D97-AF65-F5344CB8AC3E}">
        <p14:creationId xmlns:p14="http://schemas.microsoft.com/office/powerpoint/2010/main" val="2999976877"/>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Section Header-Gray">
    <p:bg>
      <p:bgPr>
        <a:solidFill>
          <a:srgbClr val="7E96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4"/>
            <a:ext cx="7886700" cy="994172"/>
          </a:xfrm>
        </p:spPr>
        <p:txBody>
          <a:bodyPr/>
          <a:lstStyle>
            <a:lvl1pPr algn="ctr">
              <a:defRPr>
                <a:solidFill>
                  <a:schemeClr val="bg1"/>
                </a:solidFill>
              </a:defRPr>
            </a:lvl1pPr>
          </a:lstStyle>
          <a:p>
            <a:r>
              <a:rPr lang="en-US"/>
              <a:t>Simple Break Section</a:t>
            </a:r>
          </a:p>
        </p:txBody>
      </p:sp>
    </p:spTree>
    <p:extLst>
      <p:ext uri="{BB962C8B-B14F-4D97-AF65-F5344CB8AC3E}">
        <p14:creationId xmlns:p14="http://schemas.microsoft.com/office/powerpoint/2010/main" val="895868302"/>
      </p:ext>
    </p:extLst>
  </p:cSld>
  <p:clrMapOvr>
    <a:overrideClrMapping bg1="lt1" tx1="dk1" bg2="lt2" tx2="dk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Photo">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A3B7135-3D78-0E4B-9C26-9E7303734618}"/>
              </a:ext>
            </a:extLst>
          </p:cNvPr>
          <p:cNvSpPr/>
          <p:nvPr userDrawn="1"/>
        </p:nvSpPr>
        <p:spPr>
          <a:xfrm>
            <a:off x="182880" y="219456"/>
            <a:ext cx="8750808" cy="4754880"/>
          </a:xfrm>
          <a:prstGeom prst="rect">
            <a:avLst/>
          </a:prstGeom>
          <a:solidFill>
            <a:srgbClr val="00674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5" name="Title 1">
            <a:extLst>
              <a:ext uri="{FF2B5EF4-FFF2-40B4-BE49-F238E27FC236}">
                <a16:creationId xmlns:a16="http://schemas.microsoft.com/office/drawing/2014/main" id="{252DF257-01E2-CC4F-84E8-92951174BDE6}"/>
              </a:ext>
            </a:extLst>
          </p:cNvPr>
          <p:cNvSpPr>
            <a:spLocks noGrp="1"/>
          </p:cNvSpPr>
          <p:nvPr>
            <p:ph type="title" hasCustomPrompt="1"/>
          </p:nvPr>
        </p:nvSpPr>
        <p:spPr>
          <a:xfrm>
            <a:off x="628650" y="2011204"/>
            <a:ext cx="7886700" cy="994172"/>
          </a:xfrm>
        </p:spPr>
        <p:txBody>
          <a:bodyPr/>
          <a:lstStyle>
            <a:lvl1pPr algn="ctr">
              <a:defRPr>
                <a:solidFill>
                  <a:schemeClr val="bg1"/>
                </a:solidFill>
              </a:defRPr>
            </a:lvl1pPr>
          </a:lstStyle>
          <a:p>
            <a:r>
              <a:rPr lang="en-US"/>
              <a:t>Simple Break Section</a:t>
            </a:r>
          </a:p>
        </p:txBody>
      </p:sp>
    </p:spTree>
    <p:extLst>
      <p:ext uri="{BB962C8B-B14F-4D97-AF65-F5344CB8AC3E}">
        <p14:creationId xmlns:p14="http://schemas.microsoft.com/office/powerpoint/2010/main" val="19188993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Photo-2">
    <p:bg>
      <p:bgPr>
        <a:solidFill>
          <a:srgbClr val="006747"/>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11203"/>
            <a:ext cx="3145064" cy="2734967"/>
          </a:xfrm>
        </p:spPr>
        <p:txBody>
          <a:bodyPr anchor="t"/>
          <a:lstStyle>
            <a:lvl1pPr algn="l">
              <a:defRPr>
                <a:solidFill>
                  <a:schemeClr val="bg1"/>
                </a:solidFill>
              </a:defRPr>
            </a:lvl1pPr>
          </a:lstStyle>
          <a:p>
            <a:r>
              <a:rPr lang="en-US"/>
              <a:t>Simple Break Section</a:t>
            </a:r>
          </a:p>
        </p:txBody>
      </p:sp>
      <p:sp>
        <p:nvSpPr>
          <p:cNvPr id="7" name="Picture Placeholder 2">
            <a:extLst>
              <a:ext uri="{FF2B5EF4-FFF2-40B4-BE49-F238E27FC236}">
                <a16:creationId xmlns:a16="http://schemas.microsoft.com/office/drawing/2014/main" id="{5D0E8F77-71F3-F946-9D23-CC819E7051D6}"/>
              </a:ext>
            </a:extLst>
          </p:cNvPr>
          <p:cNvSpPr>
            <a:spLocks noGrp="1" noChangeAspect="1"/>
          </p:cNvSpPr>
          <p:nvPr>
            <p:ph type="pic" idx="1"/>
          </p:nvPr>
        </p:nvSpPr>
        <p:spPr>
          <a:xfrm>
            <a:off x="4572000" y="0"/>
            <a:ext cx="4572000" cy="5143500"/>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Tree>
    <p:extLst>
      <p:ext uri="{BB962C8B-B14F-4D97-AF65-F5344CB8AC3E}">
        <p14:creationId xmlns:p14="http://schemas.microsoft.com/office/powerpoint/2010/main" val="54181645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288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85F8F3-4D20-5E43-8EB9-992296EA04A9}"/>
              </a:ext>
            </a:extLst>
          </p:cNvPr>
          <p:cNvSpPr/>
          <p:nvPr userDrawn="1"/>
        </p:nvSpPr>
        <p:spPr>
          <a:xfrm>
            <a:off x="0" y="-34017"/>
            <a:ext cx="3887391" cy="5204389"/>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9841" y="342900"/>
            <a:ext cx="2949178" cy="1200150"/>
          </a:xfrm>
        </p:spPr>
        <p:txBody>
          <a:bodyPr anchor="b"/>
          <a:lstStyle>
            <a:lvl1pPr>
              <a:defRPr sz="2400">
                <a:solidFill>
                  <a:schemeClr val="bg1"/>
                </a:solidFill>
              </a:defRPr>
            </a:lvl1pPr>
          </a:lstStyle>
          <a:p>
            <a:r>
              <a:rPr lang="en-US"/>
              <a:t>Header Goes Here</a:t>
            </a:r>
          </a:p>
        </p:txBody>
      </p:sp>
      <p:sp>
        <p:nvSpPr>
          <p:cNvPr id="3" name="Content Placeholder 2"/>
          <p:cNvSpPr>
            <a:spLocks noGrp="1"/>
          </p:cNvSpPr>
          <p:nvPr>
            <p:ph idx="1"/>
          </p:nvPr>
        </p:nvSpPr>
        <p:spPr>
          <a:xfrm>
            <a:off x="4144709" y="740569"/>
            <a:ext cx="4371831" cy="3655219"/>
          </a:xfrm>
        </p:spPr>
        <p:txBody>
          <a:bodyPr/>
          <a:lstStyle>
            <a:lvl1pPr>
              <a:defRPr sz="2400">
                <a:solidFill>
                  <a:srgbClr val="006747"/>
                </a:solidFill>
              </a:defRPr>
            </a:lvl1pPr>
            <a:lvl2pPr>
              <a:defRPr sz="2100">
                <a:solidFill>
                  <a:srgbClr val="006747"/>
                </a:solidFill>
              </a:defRPr>
            </a:lvl2pPr>
            <a:lvl3pPr>
              <a:defRPr sz="1800">
                <a:solidFill>
                  <a:srgbClr val="006747"/>
                </a:solidFill>
              </a:defRPr>
            </a:lvl3pPr>
            <a:lvl4pPr>
              <a:defRPr sz="1500">
                <a:solidFill>
                  <a:srgbClr val="006747"/>
                </a:solidFill>
              </a:defRPr>
            </a:lvl4pPr>
            <a:lvl5pPr>
              <a:defRPr sz="1500">
                <a:solidFill>
                  <a:srgbClr val="006747"/>
                </a:solidFill>
              </a:defRPr>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Tree>
    <p:extLst>
      <p:ext uri="{BB962C8B-B14F-4D97-AF65-F5344CB8AC3E}">
        <p14:creationId xmlns:p14="http://schemas.microsoft.com/office/powerpoint/2010/main" val="22874527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385F8F3-4D20-5E43-8EB9-992296EA04A9}"/>
              </a:ext>
            </a:extLst>
          </p:cNvPr>
          <p:cNvSpPr/>
          <p:nvPr userDrawn="1"/>
        </p:nvSpPr>
        <p:spPr>
          <a:xfrm>
            <a:off x="0" y="-34016"/>
            <a:ext cx="9144000" cy="2191590"/>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hasCustomPrompt="1"/>
          </p:nvPr>
        </p:nvSpPr>
        <p:spPr>
          <a:xfrm>
            <a:off x="629840" y="342900"/>
            <a:ext cx="3099679" cy="1200150"/>
          </a:xfrm>
        </p:spPr>
        <p:txBody>
          <a:bodyPr anchor="b"/>
          <a:lstStyle>
            <a:lvl1pPr>
              <a:defRPr sz="2400">
                <a:solidFill>
                  <a:schemeClr val="bg1"/>
                </a:solidFill>
              </a:defRPr>
            </a:lvl1pPr>
          </a:lstStyle>
          <a:p>
            <a:r>
              <a:rPr lang="en-US"/>
              <a:t>Header Goes Here</a:t>
            </a:r>
          </a:p>
        </p:txBody>
      </p:sp>
      <p:sp>
        <p:nvSpPr>
          <p:cNvPr id="4" name="Text Placeholder 3"/>
          <p:cNvSpPr>
            <a:spLocks noGrp="1"/>
          </p:cNvSpPr>
          <p:nvPr>
            <p:ph type="body" sz="half" idx="2"/>
          </p:nvPr>
        </p:nvSpPr>
        <p:spPr>
          <a:xfrm>
            <a:off x="629841" y="2383604"/>
            <a:ext cx="4034626" cy="2208944"/>
          </a:xfrm>
        </p:spPr>
        <p:txBody>
          <a:bodyPr>
            <a:normAutofit/>
          </a:bodyPr>
          <a:lstStyle>
            <a:lvl1pPr marL="0" indent="0">
              <a:buNone/>
              <a:defRPr sz="18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9" name="Picture Placeholder 5">
            <a:extLst>
              <a:ext uri="{FF2B5EF4-FFF2-40B4-BE49-F238E27FC236}">
                <a16:creationId xmlns:a16="http://schemas.microsoft.com/office/drawing/2014/main" id="{C83AE0ED-DAFE-6347-ACD6-B8BA2CC2DB67}"/>
              </a:ext>
            </a:extLst>
          </p:cNvPr>
          <p:cNvSpPr>
            <a:spLocks noGrp="1"/>
          </p:cNvSpPr>
          <p:nvPr>
            <p:ph type="pic" sz="quarter" idx="13"/>
          </p:nvPr>
        </p:nvSpPr>
        <p:spPr>
          <a:xfrm>
            <a:off x="5033963" y="-33338"/>
            <a:ext cx="3606800" cy="3732213"/>
          </a:xfrm>
        </p:spPr>
        <p:txBody>
          <a:bodyPr/>
          <a:lstStyle/>
          <a:p>
            <a:endParaRPr lang="en-US"/>
          </a:p>
        </p:txBody>
      </p:sp>
      <p:sp>
        <p:nvSpPr>
          <p:cNvPr id="10" name="Text Placeholder 3">
            <a:extLst>
              <a:ext uri="{FF2B5EF4-FFF2-40B4-BE49-F238E27FC236}">
                <a16:creationId xmlns:a16="http://schemas.microsoft.com/office/drawing/2014/main" id="{B51888F3-4D41-1847-B79F-091A153FEBA7}"/>
              </a:ext>
            </a:extLst>
          </p:cNvPr>
          <p:cNvSpPr>
            <a:spLocks noGrp="1"/>
          </p:cNvSpPr>
          <p:nvPr>
            <p:ph type="body" sz="half" idx="14"/>
          </p:nvPr>
        </p:nvSpPr>
        <p:spPr>
          <a:xfrm>
            <a:off x="5033963" y="3871644"/>
            <a:ext cx="3606800" cy="453776"/>
          </a:xfrm>
        </p:spPr>
        <p:txBody>
          <a:bodyPr/>
          <a:lstStyle>
            <a:lvl1pPr marL="0" indent="0" algn="ctr">
              <a:buNone/>
              <a:defRPr sz="12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a:p>
        </p:txBody>
      </p:sp>
    </p:spTree>
    <p:extLst>
      <p:ext uri="{BB962C8B-B14F-4D97-AF65-F5344CB8AC3E}">
        <p14:creationId xmlns:p14="http://schemas.microsoft.com/office/powerpoint/2010/main" val="24731381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342900"/>
            <a:ext cx="2949178" cy="1200150"/>
          </a:xfrm>
        </p:spPr>
        <p:txBody>
          <a:bodyPr anchor="b"/>
          <a:lstStyle>
            <a:lvl1pPr>
              <a:defRPr sz="2400">
                <a:solidFill>
                  <a:srgbClr val="006747"/>
                </a:solidFill>
              </a:defRPr>
            </a:lvl1pPr>
          </a:lstStyle>
          <a:p>
            <a:r>
              <a:rPr lang="en-US"/>
              <a:t>Header Goes Here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8" name="Rectangle 7">
            <a:extLst>
              <a:ext uri="{FF2B5EF4-FFF2-40B4-BE49-F238E27FC236}">
                <a16:creationId xmlns:a16="http://schemas.microsoft.com/office/drawing/2014/main" id="{89BF4C2C-1ED6-0F47-810A-EE823A1E98D4}"/>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55208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logo">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566172" y="740569"/>
            <a:ext cx="2949178" cy="802480"/>
          </a:xfrm>
        </p:spPr>
        <p:txBody>
          <a:bodyPr anchor="b"/>
          <a:lstStyle>
            <a:lvl1pPr>
              <a:defRPr sz="2400">
                <a:solidFill>
                  <a:srgbClr val="006747"/>
                </a:solidFill>
              </a:defRPr>
            </a:lvl1pPr>
          </a:lstStyle>
          <a:p>
            <a:r>
              <a:rPr lang="en-US"/>
              <a:t>Header Goes Here</a:t>
            </a:r>
          </a:p>
        </p:txBody>
      </p:sp>
      <p:sp>
        <p:nvSpPr>
          <p:cNvPr id="4" name="Text Placeholder 3"/>
          <p:cNvSpPr>
            <a:spLocks noGrp="1"/>
          </p:cNvSpPr>
          <p:nvPr>
            <p:ph type="body" sz="half" idx="2"/>
          </p:nvPr>
        </p:nvSpPr>
        <p:spPr>
          <a:xfrm>
            <a:off x="5566172" y="1543050"/>
            <a:ext cx="2949178" cy="2858691"/>
          </a:xfrm>
        </p:spPr>
        <p:txBody>
          <a:bodyPr/>
          <a:lstStyle>
            <a:lvl1pPr marL="0" indent="0">
              <a:buNone/>
              <a:defRPr sz="1200">
                <a:solidFill>
                  <a:srgbClr val="466069"/>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endParaRPr lang="en-US"/>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11" name="Chart Placeholder 5">
            <a:extLst>
              <a:ext uri="{FF2B5EF4-FFF2-40B4-BE49-F238E27FC236}">
                <a16:creationId xmlns:a16="http://schemas.microsoft.com/office/drawing/2014/main" id="{88B55E94-566B-064E-82B6-C977F84F7C65}"/>
              </a:ext>
            </a:extLst>
          </p:cNvPr>
          <p:cNvSpPr>
            <a:spLocks noGrp="1"/>
          </p:cNvSpPr>
          <p:nvPr>
            <p:ph type="chart" sz="quarter" idx="14"/>
          </p:nvPr>
        </p:nvSpPr>
        <p:spPr>
          <a:xfrm>
            <a:off x="660663" y="740569"/>
            <a:ext cx="4627562" cy="3654425"/>
          </a:xfrm>
        </p:spPr>
        <p:txBody>
          <a:bodyPr/>
          <a:lstStyle/>
          <a:p>
            <a:endParaRPr lang="en-US"/>
          </a:p>
        </p:txBody>
      </p:sp>
    </p:spTree>
    <p:extLst>
      <p:ext uri="{BB962C8B-B14F-4D97-AF65-F5344CB8AC3E}">
        <p14:creationId xmlns:p14="http://schemas.microsoft.com/office/powerpoint/2010/main" val="18050355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19034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End Sli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5733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Logo-2">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Tree>
    <p:extLst>
      <p:ext uri="{BB962C8B-B14F-4D97-AF65-F5344CB8AC3E}">
        <p14:creationId xmlns:p14="http://schemas.microsoft.com/office/powerpoint/2010/main" val="27537454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T3">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726EC6E-44AF-4B8F-8148-0F55BF777E12}"/>
              </a:ext>
            </a:extLst>
          </p:cNvPr>
          <p:cNvSpPr>
            <a:spLocks noGrp="1"/>
          </p:cNvSpPr>
          <p:nvPr>
            <p:ph type="body" sz="half" idx="2" hasCustomPrompt="1"/>
          </p:nvPr>
        </p:nvSpPr>
        <p:spPr>
          <a:xfrm>
            <a:off x="387819" y="663731"/>
            <a:ext cx="8368363" cy="149660"/>
          </a:xfrm>
          <a:prstGeom prst="rect">
            <a:avLst/>
          </a:prstGeom>
        </p:spPr>
        <p:txBody>
          <a:bodyPr wrap="none" lIns="0" tIns="0" rIns="0" bIns="0" anchor="ctr">
            <a:noAutofit/>
          </a:bodyPr>
          <a:lstStyle>
            <a:lvl1pPr marL="0" indent="0" algn="ctr">
              <a:buNone/>
              <a:defRPr sz="1050" b="0" baseline="0">
                <a:solidFill>
                  <a:schemeClr val="tx1">
                    <a:lumMod val="50000"/>
                    <a:lumOff val="50000"/>
                  </a:schemeClr>
                </a:solidFill>
                <a:latin typeface="+mn-lt"/>
                <a:ea typeface="Roboto" panose="02000000000000000000" pitchFamily="2" charset="0"/>
              </a:defRPr>
            </a:lvl1pPr>
            <a:lvl2pPr marL="457178" indent="0">
              <a:buNone/>
              <a:defRPr sz="1200"/>
            </a:lvl2pPr>
            <a:lvl3pPr marL="914354" indent="0">
              <a:buNone/>
              <a:defRPr sz="1000"/>
            </a:lvl3pPr>
            <a:lvl4pPr marL="1371532" indent="0">
              <a:buNone/>
              <a:defRPr sz="900"/>
            </a:lvl4pPr>
            <a:lvl5pPr marL="1828709" indent="0">
              <a:buNone/>
              <a:defRPr sz="900"/>
            </a:lvl5pPr>
            <a:lvl6pPr marL="2285886" indent="0">
              <a:buNone/>
              <a:defRPr sz="900"/>
            </a:lvl6pPr>
            <a:lvl7pPr marL="2743063" indent="0">
              <a:buNone/>
              <a:defRPr sz="900"/>
            </a:lvl7pPr>
            <a:lvl8pPr marL="3200240" indent="0">
              <a:buNone/>
              <a:defRPr sz="900"/>
            </a:lvl8pPr>
            <a:lvl9pPr marL="3657418" indent="0">
              <a:buNone/>
              <a:defRPr sz="900"/>
            </a:lvl9pPr>
          </a:lstStyle>
          <a:p>
            <a:pPr lvl="0"/>
            <a:r>
              <a:rPr lang="en-US"/>
              <a:t>CLICK TO EDITE SUBTITLE</a:t>
            </a:r>
          </a:p>
        </p:txBody>
      </p:sp>
      <p:sp>
        <p:nvSpPr>
          <p:cNvPr id="5" name="Title 2">
            <a:extLst>
              <a:ext uri="{FF2B5EF4-FFF2-40B4-BE49-F238E27FC236}">
                <a16:creationId xmlns:a16="http://schemas.microsoft.com/office/drawing/2014/main" id="{CF3FE2B5-59ED-40B8-B474-81969D1BF5D8}"/>
              </a:ext>
            </a:extLst>
          </p:cNvPr>
          <p:cNvSpPr>
            <a:spLocks noGrp="1"/>
          </p:cNvSpPr>
          <p:nvPr>
            <p:ph type="title"/>
          </p:nvPr>
        </p:nvSpPr>
        <p:spPr>
          <a:xfrm>
            <a:off x="387819" y="287080"/>
            <a:ext cx="8368363" cy="334125"/>
          </a:xfrm>
          <a:prstGeom prst="rect">
            <a:avLst/>
          </a:prstGeom>
        </p:spPr>
        <p:txBody>
          <a:bodyPr lIns="0" tIns="0" rIns="0" bIns="0" anchor="ctr"/>
          <a:lstStyle>
            <a:lvl1pPr algn="ctr">
              <a:defRPr sz="2100" b="1">
                <a:solidFill>
                  <a:schemeClr val="tx1">
                    <a:lumMod val="75000"/>
                    <a:lumOff val="25000"/>
                  </a:schemeClr>
                </a:solidFill>
                <a:latin typeface="+mn-lt"/>
              </a:defRPr>
            </a:lvl1pPr>
          </a:lstStyle>
          <a:p>
            <a:r>
              <a:rPr lang="en-US"/>
              <a:t>Click to edit Master title style</a:t>
            </a:r>
          </a:p>
        </p:txBody>
      </p:sp>
    </p:spTree>
    <p:extLst>
      <p:ext uri="{BB962C8B-B14F-4D97-AF65-F5344CB8AC3E}">
        <p14:creationId xmlns:p14="http://schemas.microsoft.com/office/powerpoint/2010/main" val="1424273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Guts 1 lin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052936" y="4857750"/>
            <a:ext cx="786264" cy="273844"/>
          </a:xfrm>
          <a:prstGeom prst="rect">
            <a:avLst/>
          </a:prstGeom>
        </p:spPr>
        <p:txBody>
          <a:bodyPr/>
          <a:lstStyle>
            <a:lvl1pPr algn="r">
              <a:defRPr>
                <a:solidFill>
                  <a:srgbClr val="466069"/>
                </a:solidFill>
              </a:defRPr>
            </a:lvl1pPr>
          </a:lstStyle>
          <a:p>
            <a:fld id="{0F5EC011-0DA0-DB45-996E-85C7F379AB45}" type="slidenum">
              <a:rPr lang="en-US" smtClean="0"/>
              <a:pPr/>
              <a:t>‹#›</a:t>
            </a:fld>
            <a:endParaRPr lang="en-US"/>
          </a:p>
        </p:txBody>
      </p:sp>
      <p:sp>
        <p:nvSpPr>
          <p:cNvPr id="8" name="Content Placeholder 7">
            <a:extLst>
              <a:ext uri="{FF2B5EF4-FFF2-40B4-BE49-F238E27FC236}">
                <a16:creationId xmlns:a16="http://schemas.microsoft.com/office/drawing/2014/main" id="{564BA887-6465-C844-A8C7-96EB2938E9F1}"/>
              </a:ext>
            </a:extLst>
          </p:cNvPr>
          <p:cNvSpPr>
            <a:spLocks noGrp="1"/>
          </p:cNvSpPr>
          <p:nvPr>
            <p:ph sz="quarter" idx="14"/>
          </p:nvPr>
        </p:nvSpPr>
        <p:spPr>
          <a:xfrm>
            <a:off x="304800" y="1162050"/>
            <a:ext cx="8534400" cy="3695700"/>
          </a:xfrm>
          <a:prstGeom prst="rect">
            <a:avLst/>
          </a:prstGeom>
        </p:spPr>
        <p:txBody>
          <a:bodyPr/>
          <a:lstStyle>
            <a:lvl1pPr marL="0" indent="0">
              <a:buNone/>
              <a:defRPr>
                <a:solidFill>
                  <a:srgbClr val="466069"/>
                </a:solidFill>
              </a:defRPr>
            </a:lvl1pPr>
            <a:lvl2pPr marL="342900" indent="0">
              <a:buNone/>
              <a:defRPr>
                <a:solidFill>
                  <a:srgbClr val="466069"/>
                </a:solidFill>
              </a:defRPr>
            </a:lvl2pPr>
            <a:lvl3pPr marL="685800" indent="0">
              <a:buNone/>
              <a:defRPr>
                <a:solidFill>
                  <a:srgbClr val="466069"/>
                </a:solidFill>
              </a:defRPr>
            </a:lvl3pPr>
            <a:lvl4pPr marL="1028700" indent="0">
              <a:buNone/>
              <a:defRPr>
                <a:solidFill>
                  <a:srgbClr val="466069"/>
                </a:solidFill>
              </a:defRPr>
            </a:lvl4pPr>
            <a:lvl5pPr marL="1371600" indent="0">
              <a:buNone/>
              <a:defRPr>
                <a:solidFill>
                  <a:srgbClr val="46606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959CB893-D0BC-6345-8588-C91468041D12}"/>
              </a:ext>
            </a:extLst>
          </p:cNvPr>
          <p:cNvSpPr>
            <a:spLocks noGrp="1"/>
          </p:cNvSpPr>
          <p:nvPr>
            <p:ph sz="quarter" idx="15"/>
          </p:nvPr>
        </p:nvSpPr>
        <p:spPr>
          <a:xfrm>
            <a:off x="304800" y="485546"/>
            <a:ext cx="8534400" cy="676503"/>
          </a:xfrm>
          <a:prstGeom prst="rect">
            <a:avLst/>
          </a:prstGeom>
        </p:spPr>
        <p:txBody>
          <a:bodyPr anchor="ctr"/>
          <a:lstStyle>
            <a:lvl1pPr marL="0" indent="0">
              <a:buNone/>
              <a:defRPr lang="en-US" sz="3000" b="1" kern="1200" dirty="0" smtClean="0">
                <a:solidFill>
                  <a:srgbClr val="006747"/>
                </a:solidFill>
                <a:latin typeface="Arial" panose="020B0604020202020204" pitchFamily="34" charset="0"/>
                <a:ea typeface="+mj-ea"/>
                <a:cs typeface="Arial" panose="020B0604020202020204" pitchFamily="34" charset="0"/>
              </a:defRPr>
            </a:lvl1pPr>
            <a:lvl2pPr marL="342900" indent="0">
              <a:buNone/>
              <a:defRPr lang="en-US" sz="3000" b="1" kern="1200" dirty="0" smtClean="0">
                <a:solidFill>
                  <a:srgbClr val="006747"/>
                </a:solidFill>
                <a:latin typeface="Arial" panose="020B0604020202020204" pitchFamily="34" charset="0"/>
                <a:ea typeface="+mj-ea"/>
                <a:cs typeface="Arial" panose="020B0604020202020204" pitchFamily="34" charset="0"/>
              </a:defRPr>
            </a:lvl2pPr>
            <a:lvl3pPr>
              <a:defRPr lang="en-US" sz="3000" b="1" kern="1200" dirty="0" smtClean="0">
                <a:solidFill>
                  <a:srgbClr val="006747"/>
                </a:solidFill>
                <a:latin typeface="Arial" panose="020B0604020202020204" pitchFamily="34" charset="0"/>
                <a:ea typeface="+mj-ea"/>
                <a:cs typeface="Arial" panose="020B0604020202020204" pitchFamily="34" charset="0"/>
              </a:defRPr>
            </a:lvl3pPr>
            <a:lvl4pPr>
              <a:defRPr lang="en-US" sz="3000" b="1" kern="1200" dirty="0" smtClean="0">
                <a:solidFill>
                  <a:srgbClr val="006747"/>
                </a:solidFill>
                <a:latin typeface="Arial" panose="020B0604020202020204" pitchFamily="34" charset="0"/>
                <a:ea typeface="+mj-ea"/>
                <a:cs typeface="Arial" panose="020B0604020202020204" pitchFamily="34" charset="0"/>
              </a:defRPr>
            </a:lvl4pPr>
            <a:lvl5pPr>
              <a:defRPr lang="en-US" sz="3000" b="1" kern="1200" dirty="0" smtClean="0">
                <a:solidFill>
                  <a:srgbClr val="006747"/>
                </a:solidFill>
                <a:latin typeface="Arial" panose="020B0604020202020204" pitchFamily="34" charset="0"/>
                <a:ea typeface="+mj-ea"/>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4228994747"/>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732">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006747"/>
        </a:solid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8D488C8C-1B01-554E-ACC6-8C39DB14C6A2}"/>
              </a:ext>
            </a:extLst>
          </p:cNvPr>
          <p:cNvSpPr>
            <a:spLocks noGrp="1"/>
          </p:cNvSpPr>
          <p:nvPr>
            <p:ph type="body" idx="11" hasCustomPrompt="1"/>
          </p:nvPr>
        </p:nvSpPr>
        <p:spPr>
          <a:xfrm>
            <a:off x="322924" y="4342256"/>
            <a:ext cx="5276398" cy="297332"/>
          </a:xfrm>
          <a:prstGeom prst="rect">
            <a:avLst/>
          </a:prstGeom>
        </p:spPr>
        <p:txBody>
          <a:bodyPr>
            <a:normAutofit/>
          </a:bodyPr>
          <a:lstStyle>
            <a:lvl1pPr marL="0" indent="0">
              <a:buNone/>
              <a:defRPr sz="1400" b="0">
                <a:solidFill>
                  <a:schemeClr val="bg1"/>
                </a:solidFill>
                <a:effectLs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Presenter Name | Date</a:t>
            </a:r>
          </a:p>
        </p:txBody>
      </p:sp>
      <p:pic>
        <p:nvPicPr>
          <p:cNvPr id="3" name="Picture 2" descr="A picture containing drawing&#10;&#10;Description automatically generated">
            <a:extLst>
              <a:ext uri="{FF2B5EF4-FFF2-40B4-BE49-F238E27FC236}">
                <a16:creationId xmlns:a16="http://schemas.microsoft.com/office/drawing/2014/main" id="{E51B5141-3799-6746-95F3-BC4F608E9447}"/>
              </a:ext>
            </a:extLst>
          </p:cNvPr>
          <p:cNvPicPr>
            <a:picLocks noChangeAspect="1"/>
          </p:cNvPicPr>
          <p:nvPr userDrawn="1"/>
        </p:nvPicPr>
        <p:blipFill>
          <a:blip r:embed="rId2"/>
          <a:stretch>
            <a:fillRect/>
          </a:stretch>
        </p:blipFill>
        <p:spPr>
          <a:xfrm>
            <a:off x="6174169" y="4128652"/>
            <a:ext cx="2775865" cy="665290"/>
          </a:xfrm>
          <a:prstGeom prst="rect">
            <a:avLst/>
          </a:prstGeom>
        </p:spPr>
      </p:pic>
      <p:sp>
        <p:nvSpPr>
          <p:cNvPr id="4" name="Content Placeholder 3">
            <a:extLst>
              <a:ext uri="{FF2B5EF4-FFF2-40B4-BE49-F238E27FC236}">
                <a16:creationId xmlns:a16="http://schemas.microsoft.com/office/drawing/2014/main" id="{621B00D7-7F18-8B44-93CA-4BE3FD5C593A}"/>
              </a:ext>
            </a:extLst>
          </p:cNvPr>
          <p:cNvSpPr>
            <a:spLocks noGrp="1"/>
          </p:cNvSpPr>
          <p:nvPr>
            <p:ph sz="quarter" idx="12" hasCustomPrompt="1"/>
          </p:nvPr>
        </p:nvSpPr>
        <p:spPr>
          <a:xfrm>
            <a:off x="315304" y="579120"/>
            <a:ext cx="8534400" cy="1405385"/>
          </a:xfrm>
          <a:prstGeom prst="rect">
            <a:avLst/>
          </a:prstGeom>
        </p:spPr>
        <p:txBody>
          <a:bodyPr anchor="b"/>
          <a:lstStyle>
            <a:lvl1pPr marL="0" indent="0">
              <a:buNone/>
              <a:defRPr lang="en-US" sz="4500" b="1" kern="1200" dirty="0">
                <a:solidFill>
                  <a:schemeClr val="bg1"/>
                </a:solidFill>
                <a:latin typeface="Arial" panose="020B0604020202020204" pitchFamily="34" charset="0"/>
                <a:ea typeface="+mj-ea"/>
                <a:cs typeface="Arial" panose="020B0604020202020204" pitchFamily="34" charset="0"/>
              </a:defRPr>
            </a:lvl1pPr>
          </a:lstStyle>
          <a:p>
            <a:pPr lvl="0"/>
            <a:r>
              <a:rPr lang="en-US"/>
              <a:t>Title Goes Here </a:t>
            </a:r>
          </a:p>
        </p:txBody>
      </p:sp>
      <p:sp>
        <p:nvSpPr>
          <p:cNvPr id="6" name="Content Placeholder 5">
            <a:extLst>
              <a:ext uri="{FF2B5EF4-FFF2-40B4-BE49-F238E27FC236}">
                <a16:creationId xmlns:a16="http://schemas.microsoft.com/office/drawing/2014/main" id="{FC4F79BE-1D37-9B40-93A7-3417989BA3C4}"/>
              </a:ext>
            </a:extLst>
          </p:cNvPr>
          <p:cNvSpPr>
            <a:spLocks noGrp="1"/>
          </p:cNvSpPr>
          <p:nvPr>
            <p:ph sz="quarter" idx="13" hasCustomPrompt="1"/>
          </p:nvPr>
        </p:nvSpPr>
        <p:spPr>
          <a:xfrm>
            <a:off x="312420" y="2008000"/>
            <a:ext cx="8534400" cy="358775"/>
          </a:xfrm>
          <a:prstGeom prst="rect">
            <a:avLst/>
          </a:prstGeom>
        </p:spPr>
        <p:txBody>
          <a:bodyPr/>
          <a:lstStyle>
            <a:lvl1pPr marL="0" indent="0">
              <a:buNone/>
              <a:defRPr lang="en-US" sz="1600" b="1" kern="1200" spc="100" baseline="0" dirty="0">
                <a:solidFill>
                  <a:schemeClr val="bg1"/>
                </a:solidFill>
                <a:latin typeface="Arial" panose="020B0604020202020204" pitchFamily="34" charset="0"/>
                <a:ea typeface="+mn-ea"/>
                <a:cs typeface="Arial" panose="020B0604020202020204" pitchFamily="34" charset="0"/>
              </a:defRPr>
            </a:lvl1pPr>
          </a:lstStyle>
          <a:p>
            <a:pPr lvl="0"/>
            <a:r>
              <a:rPr lang="en-US"/>
              <a:t>SUBTITLE GOES HERE</a:t>
            </a:r>
          </a:p>
        </p:txBody>
      </p:sp>
    </p:spTree>
    <p:extLst>
      <p:ext uri="{BB962C8B-B14F-4D97-AF65-F5344CB8AC3E}">
        <p14:creationId xmlns:p14="http://schemas.microsoft.com/office/powerpoint/2010/main" val="336670149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6747"/>
        </a:solidFill>
        <a:effectLst/>
      </p:bgPr>
    </p:bg>
    <p:spTree>
      <p:nvGrpSpPr>
        <p:cNvPr id="1" name=""/>
        <p:cNvGrpSpPr/>
        <p:nvPr/>
      </p:nvGrpSpPr>
      <p:grpSpPr>
        <a:xfrm>
          <a:off x="0" y="0"/>
          <a:ext cx="0" cy="0"/>
          <a:chOff x="0" y="0"/>
          <a:chExt cx="0" cy="0"/>
        </a:xfrm>
      </p:grpSpPr>
      <p:sp>
        <p:nvSpPr>
          <p:cNvPr id="9" name="Text Placeholder 2">
            <a:extLst>
              <a:ext uri="{FF2B5EF4-FFF2-40B4-BE49-F238E27FC236}">
                <a16:creationId xmlns:a16="http://schemas.microsoft.com/office/drawing/2014/main" id="{8D488C8C-1B01-554E-ACC6-8C39DB14C6A2}"/>
              </a:ext>
            </a:extLst>
          </p:cNvPr>
          <p:cNvSpPr>
            <a:spLocks noGrp="1"/>
          </p:cNvSpPr>
          <p:nvPr>
            <p:ph type="body" idx="11" hasCustomPrompt="1"/>
          </p:nvPr>
        </p:nvSpPr>
        <p:spPr>
          <a:xfrm>
            <a:off x="322924" y="4342256"/>
            <a:ext cx="5276398" cy="297332"/>
          </a:xfrm>
          <a:prstGeom prst="rect">
            <a:avLst/>
          </a:prstGeom>
        </p:spPr>
        <p:txBody>
          <a:bodyPr>
            <a:normAutofit/>
          </a:bodyPr>
          <a:lstStyle>
            <a:lvl1pPr marL="0" indent="0">
              <a:buNone/>
              <a:defRPr sz="1400" b="0">
                <a:solidFill>
                  <a:schemeClr val="bg1"/>
                </a:solidFill>
                <a:effectLs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Presenter Name | Date</a:t>
            </a:r>
          </a:p>
        </p:txBody>
      </p:sp>
      <p:pic>
        <p:nvPicPr>
          <p:cNvPr id="3" name="Picture 2" descr="A picture containing drawing&#10;&#10;Description automatically generated">
            <a:extLst>
              <a:ext uri="{FF2B5EF4-FFF2-40B4-BE49-F238E27FC236}">
                <a16:creationId xmlns:a16="http://schemas.microsoft.com/office/drawing/2014/main" id="{E51B5141-3799-6746-95F3-BC4F608E9447}"/>
              </a:ext>
            </a:extLst>
          </p:cNvPr>
          <p:cNvPicPr>
            <a:picLocks noChangeAspect="1"/>
          </p:cNvPicPr>
          <p:nvPr userDrawn="1"/>
        </p:nvPicPr>
        <p:blipFill>
          <a:blip r:embed="rId2"/>
          <a:stretch>
            <a:fillRect/>
          </a:stretch>
        </p:blipFill>
        <p:spPr>
          <a:xfrm>
            <a:off x="6174169" y="4128652"/>
            <a:ext cx="2775865" cy="665290"/>
          </a:xfrm>
          <a:prstGeom prst="rect">
            <a:avLst/>
          </a:prstGeom>
        </p:spPr>
      </p:pic>
      <p:sp>
        <p:nvSpPr>
          <p:cNvPr id="4" name="Content Placeholder 3">
            <a:extLst>
              <a:ext uri="{FF2B5EF4-FFF2-40B4-BE49-F238E27FC236}">
                <a16:creationId xmlns:a16="http://schemas.microsoft.com/office/drawing/2014/main" id="{621B00D7-7F18-8B44-93CA-4BE3FD5C593A}"/>
              </a:ext>
            </a:extLst>
          </p:cNvPr>
          <p:cNvSpPr>
            <a:spLocks noGrp="1"/>
          </p:cNvSpPr>
          <p:nvPr>
            <p:ph sz="quarter" idx="12" hasCustomPrompt="1"/>
          </p:nvPr>
        </p:nvSpPr>
        <p:spPr>
          <a:xfrm>
            <a:off x="315304" y="579120"/>
            <a:ext cx="8534400" cy="1405385"/>
          </a:xfrm>
          <a:prstGeom prst="rect">
            <a:avLst/>
          </a:prstGeom>
        </p:spPr>
        <p:txBody>
          <a:bodyPr anchor="b"/>
          <a:lstStyle>
            <a:lvl1pPr marL="0" indent="0">
              <a:buNone/>
              <a:defRPr lang="en-US" sz="4500" b="1" kern="1200" dirty="0">
                <a:solidFill>
                  <a:schemeClr val="bg1"/>
                </a:solidFill>
                <a:latin typeface="Arial" panose="020B0604020202020204" pitchFamily="34" charset="0"/>
                <a:ea typeface="+mj-ea"/>
                <a:cs typeface="Arial" panose="020B0604020202020204" pitchFamily="34" charset="0"/>
              </a:defRPr>
            </a:lvl1pPr>
          </a:lstStyle>
          <a:p>
            <a:pPr lvl="0"/>
            <a:r>
              <a:rPr lang="en-US"/>
              <a:t>Title Goes Here </a:t>
            </a:r>
          </a:p>
        </p:txBody>
      </p:sp>
      <p:sp>
        <p:nvSpPr>
          <p:cNvPr id="6" name="Content Placeholder 5">
            <a:extLst>
              <a:ext uri="{FF2B5EF4-FFF2-40B4-BE49-F238E27FC236}">
                <a16:creationId xmlns:a16="http://schemas.microsoft.com/office/drawing/2014/main" id="{FC4F79BE-1D37-9B40-93A7-3417989BA3C4}"/>
              </a:ext>
            </a:extLst>
          </p:cNvPr>
          <p:cNvSpPr>
            <a:spLocks noGrp="1"/>
          </p:cNvSpPr>
          <p:nvPr>
            <p:ph sz="quarter" idx="13" hasCustomPrompt="1"/>
          </p:nvPr>
        </p:nvSpPr>
        <p:spPr>
          <a:xfrm>
            <a:off x="312420" y="2008000"/>
            <a:ext cx="8534400" cy="358775"/>
          </a:xfrm>
          <a:prstGeom prst="rect">
            <a:avLst/>
          </a:prstGeom>
        </p:spPr>
        <p:txBody>
          <a:bodyPr/>
          <a:lstStyle>
            <a:lvl1pPr marL="0" indent="0">
              <a:buNone/>
              <a:defRPr lang="en-US" sz="1600" b="1" kern="1200" spc="100" baseline="0" dirty="0">
                <a:solidFill>
                  <a:schemeClr val="bg1"/>
                </a:solidFill>
                <a:latin typeface="Arial" panose="020B0604020202020204" pitchFamily="34" charset="0"/>
                <a:ea typeface="+mn-ea"/>
                <a:cs typeface="Arial" panose="020B0604020202020204" pitchFamily="34" charset="0"/>
              </a:defRPr>
            </a:lvl1pPr>
          </a:lstStyle>
          <a:p>
            <a:pPr lvl="0"/>
            <a:r>
              <a:rPr lang="en-US"/>
              <a:t>SUBTITLE GOES HERE</a:t>
            </a:r>
          </a:p>
        </p:txBody>
      </p:sp>
    </p:spTree>
    <p:extLst>
      <p:ext uri="{BB962C8B-B14F-4D97-AF65-F5344CB8AC3E}">
        <p14:creationId xmlns:p14="http://schemas.microsoft.com/office/powerpoint/2010/main" val="16000674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Guts 1 lin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8052936" y="4857750"/>
            <a:ext cx="786264" cy="273844"/>
          </a:xfrm>
          <a:prstGeom prst="rect">
            <a:avLst/>
          </a:prstGeom>
        </p:spPr>
        <p:txBody>
          <a:bodyPr/>
          <a:lstStyle>
            <a:lvl1pPr algn="r">
              <a:defRPr>
                <a:solidFill>
                  <a:srgbClr val="466069"/>
                </a:solidFill>
              </a:defRPr>
            </a:lvl1pPr>
          </a:lstStyle>
          <a:p>
            <a:fld id="{0F5EC011-0DA0-DB45-996E-85C7F379AB45}" type="slidenum">
              <a:rPr lang="en-US" smtClean="0"/>
              <a:pPr/>
              <a:t>‹#›</a:t>
            </a:fld>
            <a:endParaRPr lang="en-US"/>
          </a:p>
        </p:txBody>
      </p:sp>
      <p:sp>
        <p:nvSpPr>
          <p:cNvPr id="8" name="Content Placeholder 7">
            <a:extLst>
              <a:ext uri="{FF2B5EF4-FFF2-40B4-BE49-F238E27FC236}">
                <a16:creationId xmlns:a16="http://schemas.microsoft.com/office/drawing/2014/main" id="{564BA887-6465-C844-A8C7-96EB2938E9F1}"/>
              </a:ext>
            </a:extLst>
          </p:cNvPr>
          <p:cNvSpPr>
            <a:spLocks noGrp="1"/>
          </p:cNvSpPr>
          <p:nvPr>
            <p:ph sz="quarter" idx="14"/>
          </p:nvPr>
        </p:nvSpPr>
        <p:spPr>
          <a:xfrm>
            <a:off x="304800" y="1162050"/>
            <a:ext cx="8534400" cy="3695700"/>
          </a:xfrm>
          <a:prstGeom prst="rect">
            <a:avLst/>
          </a:prstGeom>
        </p:spPr>
        <p:txBody>
          <a:bodyPr/>
          <a:lstStyle>
            <a:lvl1pPr marL="0" indent="0">
              <a:buNone/>
              <a:defRPr>
                <a:solidFill>
                  <a:srgbClr val="466069"/>
                </a:solidFill>
              </a:defRPr>
            </a:lvl1pPr>
            <a:lvl2pPr marL="342900" indent="0">
              <a:buNone/>
              <a:defRPr>
                <a:solidFill>
                  <a:srgbClr val="466069"/>
                </a:solidFill>
              </a:defRPr>
            </a:lvl2pPr>
            <a:lvl3pPr marL="685800" indent="0">
              <a:buNone/>
              <a:defRPr>
                <a:solidFill>
                  <a:srgbClr val="466069"/>
                </a:solidFill>
              </a:defRPr>
            </a:lvl3pPr>
            <a:lvl4pPr marL="1028700" indent="0">
              <a:buNone/>
              <a:defRPr>
                <a:solidFill>
                  <a:srgbClr val="466069"/>
                </a:solidFill>
              </a:defRPr>
            </a:lvl4pPr>
            <a:lvl5pPr marL="1371600" indent="0">
              <a:buNone/>
              <a:defRPr>
                <a:solidFill>
                  <a:srgbClr val="46606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a:extLst>
              <a:ext uri="{FF2B5EF4-FFF2-40B4-BE49-F238E27FC236}">
                <a16:creationId xmlns:a16="http://schemas.microsoft.com/office/drawing/2014/main" id="{959CB893-D0BC-6345-8588-C91468041D12}"/>
              </a:ext>
            </a:extLst>
          </p:cNvPr>
          <p:cNvSpPr>
            <a:spLocks noGrp="1"/>
          </p:cNvSpPr>
          <p:nvPr>
            <p:ph sz="quarter" idx="15"/>
          </p:nvPr>
        </p:nvSpPr>
        <p:spPr>
          <a:xfrm>
            <a:off x="304800" y="485546"/>
            <a:ext cx="8534400" cy="676503"/>
          </a:xfrm>
          <a:prstGeom prst="rect">
            <a:avLst/>
          </a:prstGeom>
        </p:spPr>
        <p:txBody>
          <a:bodyPr anchor="ctr"/>
          <a:lstStyle>
            <a:lvl1pPr marL="0" indent="0">
              <a:buNone/>
              <a:defRPr lang="en-US" sz="3000" b="1" kern="1200" dirty="0" smtClean="0">
                <a:solidFill>
                  <a:srgbClr val="006747"/>
                </a:solidFill>
                <a:latin typeface="Arial" panose="020B0604020202020204" pitchFamily="34" charset="0"/>
                <a:ea typeface="+mj-ea"/>
                <a:cs typeface="Arial" panose="020B0604020202020204" pitchFamily="34" charset="0"/>
              </a:defRPr>
            </a:lvl1pPr>
            <a:lvl2pPr marL="342900" indent="0">
              <a:buNone/>
              <a:defRPr lang="en-US" sz="3000" b="1" kern="1200" dirty="0" smtClean="0">
                <a:solidFill>
                  <a:srgbClr val="006747"/>
                </a:solidFill>
                <a:latin typeface="Arial" panose="020B0604020202020204" pitchFamily="34" charset="0"/>
                <a:ea typeface="+mj-ea"/>
                <a:cs typeface="Arial" panose="020B0604020202020204" pitchFamily="34" charset="0"/>
              </a:defRPr>
            </a:lvl2pPr>
            <a:lvl3pPr>
              <a:defRPr lang="en-US" sz="3000" b="1" kern="1200" dirty="0" smtClean="0">
                <a:solidFill>
                  <a:srgbClr val="006747"/>
                </a:solidFill>
                <a:latin typeface="Arial" panose="020B0604020202020204" pitchFamily="34" charset="0"/>
                <a:ea typeface="+mj-ea"/>
                <a:cs typeface="Arial" panose="020B0604020202020204" pitchFamily="34" charset="0"/>
              </a:defRPr>
            </a:lvl3pPr>
            <a:lvl4pPr>
              <a:defRPr lang="en-US" sz="3000" b="1" kern="1200" dirty="0" smtClean="0">
                <a:solidFill>
                  <a:srgbClr val="006747"/>
                </a:solidFill>
                <a:latin typeface="Arial" panose="020B0604020202020204" pitchFamily="34" charset="0"/>
                <a:ea typeface="+mj-ea"/>
                <a:cs typeface="Arial" panose="020B0604020202020204" pitchFamily="34" charset="0"/>
              </a:defRPr>
            </a:lvl4pPr>
            <a:lvl5pPr>
              <a:defRPr lang="en-US" sz="3000" b="1" kern="1200" dirty="0" smtClean="0">
                <a:solidFill>
                  <a:srgbClr val="006747"/>
                </a:solidFill>
                <a:latin typeface="Arial" panose="020B0604020202020204" pitchFamily="34" charset="0"/>
                <a:ea typeface="+mj-ea"/>
                <a:cs typeface="Arial" panose="020B0604020202020204" pitchFamily="34" charset="0"/>
              </a:defRPr>
            </a:lvl5pPr>
          </a:lstStyle>
          <a:p>
            <a:pPr lvl="0"/>
            <a:r>
              <a:rPr lang="en-US"/>
              <a:t>Click to edit Master text styles</a:t>
            </a:r>
          </a:p>
        </p:txBody>
      </p:sp>
    </p:spTree>
    <p:extLst>
      <p:ext uri="{BB962C8B-B14F-4D97-AF65-F5344CB8AC3E}">
        <p14:creationId xmlns:p14="http://schemas.microsoft.com/office/powerpoint/2010/main" val="1321927135"/>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732">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Guts 2 lin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04800" y="478971"/>
            <a:ext cx="8534400" cy="979170"/>
          </a:xfrm>
          <a:prstGeom prst="rect">
            <a:avLst/>
          </a:prstGeom>
        </p:spPr>
        <p:txBody>
          <a:bodyPr anchor="ctr"/>
          <a:lstStyle>
            <a:lvl1pPr>
              <a:defRPr>
                <a:solidFill>
                  <a:srgbClr val="006747"/>
                </a:solidFill>
              </a:defRPr>
            </a:lvl1pPr>
          </a:lstStyle>
          <a:p>
            <a:r>
              <a:rPr lang="en-US"/>
              <a:t>2 line Header Goes Here 2 line Header Goes Here 2 line Header Goes Here </a:t>
            </a:r>
          </a:p>
        </p:txBody>
      </p:sp>
      <p:sp>
        <p:nvSpPr>
          <p:cNvPr id="3" name="Content Placeholder 2"/>
          <p:cNvSpPr>
            <a:spLocks noGrp="1"/>
          </p:cNvSpPr>
          <p:nvPr>
            <p:ph idx="1"/>
          </p:nvPr>
        </p:nvSpPr>
        <p:spPr>
          <a:xfrm>
            <a:off x="318654" y="1486193"/>
            <a:ext cx="8520546" cy="3302977"/>
          </a:xfrm>
          <a:prstGeom prst="rect">
            <a:avLst/>
          </a:prstGeom>
        </p:spPr>
        <p:txBody>
          <a:bodyPr/>
          <a:lstStyle>
            <a:lvl1pPr marL="0" indent="0">
              <a:buNone/>
              <a:defRPr>
                <a:solidFill>
                  <a:srgbClr val="466069"/>
                </a:solidFill>
              </a:defRPr>
            </a:lvl1pPr>
            <a:lvl2pPr marL="342900" indent="0">
              <a:buNone/>
              <a:defRPr>
                <a:solidFill>
                  <a:srgbClr val="466069"/>
                </a:solidFill>
              </a:defRPr>
            </a:lvl2pPr>
            <a:lvl3pPr marL="685800" indent="0">
              <a:buNone/>
              <a:defRPr>
                <a:solidFill>
                  <a:srgbClr val="466069"/>
                </a:solidFill>
              </a:defRPr>
            </a:lvl3pPr>
            <a:lvl4pPr marL="1028700" indent="0">
              <a:buNone/>
              <a:defRPr>
                <a:solidFill>
                  <a:srgbClr val="466069"/>
                </a:solidFill>
              </a:defRPr>
            </a:lvl4pPr>
            <a:lvl5pPr marL="1371600" indent="0">
              <a:buNone/>
              <a:defRPr>
                <a:solidFill>
                  <a:srgbClr val="46606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8052936" y="4857750"/>
            <a:ext cx="786264" cy="273844"/>
          </a:xfrm>
          <a:prstGeom prst="rect">
            <a:avLst/>
          </a:prstGeom>
        </p:spPr>
        <p:txBody>
          <a:bodyPr/>
          <a:lstStyle>
            <a:lvl1pPr algn="r">
              <a:defRPr>
                <a:solidFill>
                  <a:srgbClr val="466069"/>
                </a:solidFill>
              </a:defRPr>
            </a:lvl1pPr>
          </a:lstStyle>
          <a:p>
            <a:fld id="{0F5EC011-0DA0-DB45-996E-85C7F379AB45}" type="slidenum">
              <a:rPr lang="en-US" smtClean="0"/>
              <a:pPr/>
              <a:t>‹#›</a:t>
            </a:fld>
            <a:endParaRPr lang="en-US"/>
          </a:p>
        </p:txBody>
      </p:sp>
    </p:spTree>
    <p:extLst>
      <p:ext uri="{BB962C8B-B14F-4D97-AF65-F5344CB8AC3E}">
        <p14:creationId xmlns:p14="http://schemas.microsoft.com/office/powerpoint/2010/main" val="2848519190"/>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guide id="3" orient="horz" pos="924">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Section Green">
    <p:bg>
      <p:bgPr>
        <a:solidFill>
          <a:srgbClr val="006747"/>
        </a:solidFill>
        <a:effectLst/>
      </p:bgPr>
    </p:bg>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11617C4B-3662-E347-AFC1-A3D3D0AC39CA}"/>
              </a:ext>
            </a:extLst>
          </p:cNvPr>
          <p:cNvSpPr>
            <a:spLocks noGrp="1"/>
          </p:cNvSpPr>
          <p:nvPr>
            <p:ph sz="quarter" idx="10" hasCustomPrompt="1"/>
          </p:nvPr>
        </p:nvSpPr>
        <p:spPr>
          <a:xfrm>
            <a:off x="304800" y="1952171"/>
            <a:ext cx="8534400" cy="1136350"/>
          </a:xfrm>
          <a:prstGeom prst="rect">
            <a:avLst/>
          </a:prstGeom>
        </p:spPr>
        <p:txBody>
          <a:bodyPr anchor="ctr"/>
          <a:lstStyle>
            <a:lvl1pPr marL="0" indent="0" algn="ctr">
              <a:buNone/>
              <a:defRPr lang="en-US" sz="3000" b="1" kern="1200" dirty="0" smtClean="0">
                <a:solidFill>
                  <a:schemeClr val="bg1"/>
                </a:solidFill>
                <a:latin typeface="Arial" panose="020B0604020202020204" pitchFamily="34" charset="0"/>
                <a:ea typeface="+mj-ea"/>
                <a:cs typeface="Arial" panose="020B0604020202020204" pitchFamily="34" charset="0"/>
              </a:defRPr>
            </a:lvl1pPr>
            <a:lvl2pPr marL="342900" indent="0">
              <a:buNone/>
              <a:defRPr lang="en-US" sz="3000" b="1" kern="1200" dirty="0" smtClean="0">
                <a:solidFill>
                  <a:schemeClr val="bg1"/>
                </a:solidFill>
                <a:latin typeface="Arial" panose="020B0604020202020204" pitchFamily="34" charset="0"/>
                <a:ea typeface="+mj-ea"/>
                <a:cs typeface="Arial" panose="020B0604020202020204" pitchFamily="34" charset="0"/>
              </a:defRPr>
            </a:lvl2pPr>
            <a:lvl3pPr marL="685800" indent="0">
              <a:buNone/>
              <a:defRPr lang="en-US" sz="3000" b="1" kern="1200" dirty="0" smtClean="0">
                <a:solidFill>
                  <a:schemeClr val="bg1"/>
                </a:solidFill>
                <a:latin typeface="Arial" panose="020B0604020202020204" pitchFamily="34" charset="0"/>
                <a:ea typeface="+mj-ea"/>
                <a:cs typeface="Arial" panose="020B0604020202020204" pitchFamily="34" charset="0"/>
              </a:defRPr>
            </a:lvl3pPr>
            <a:lvl4pPr marL="1028700" indent="0">
              <a:buNone/>
              <a:defRPr lang="en-US" sz="3000" b="1" kern="1200" dirty="0" smtClean="0">
                <a:solidFill>
                  <a:schemeClr val="bg1"/>
                </a:solidFill>
                <a:latin typeface="Arial" panose="020B0604020202020204" pitchFamily="34" charset="0"/>
                <a:ea typeface="+mj-ea"/>
                <a:cs typeface="Arial" panose="020B0604020202020204" pitchFamily="34" charset="0"/>
              </a:defRPr>
            </a:lvl4pPr>
            <a:lvl5pPr marL="1371600" indent="0">
              <a:buNone/>
              <a:defRPr lang="en-US" sz="3000" b="1" kern="1200" dirty="0">
                <a:solidFill>
                  <a:schemeClr val="bg1"/>
                </a:solidFill>
                <a:latin typeface="Arial" panose="020B0604020202020204" pitchFamily="34" charset="0"/>
                <a:ea typeface="+mj-ea"/>
                <a:cs typeface="Arial" panose="020B0604020202020204" pitchFamily="34" charset="0"/>
              </a:defRPr>
            </a:lvl5pPr>
          </a:lstStyle>
          <a:p>
            <a:pPr lvl="0"/>
            <a:r>
              <a:rPr lang="en-US"/>
              <a:t>Simple Break Section</a:t>
            </a:r>
          </a:p>
        </p:txBody>
      </p:sp>
    </p:spTree>
    <p:extLst>
      <p:ext uri="{BB962C8B-B14F-4D97-AF65-F5344CB8AC3E}">
        <p14:creationId xmlns:p14="http://schemas.microsoft.com/office/powerpoint/2010/main" val="3398643340"/>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rgbClr val="006747"/>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5E646DF-68FB-6948-B5D6-A906C056EF9B}"/>
              </a:ext>
            </a:extLst>
          </p:cNvPr>
          <p:cNvPicPr>
            <a:picLocks noChangeAspect="1"/>
          </p:cNvPicPr>
          <p:nvPr userDrawn="1"/>
        </p:nvPicPr>
        <p:blipFill>
          <a:blip r:embed="rId2"/>
          <a:srcRect/>
          <a:stretch/>
        </p:blipFill>
        <p:spPr>
          <a:xfrm>
            <a:off x="3289794" y="1844011"/>
            <a:ext cx="2564411" cy="1455477"/>
          </a:xfrm>
          <a:prstGeom prst="rect">
            <a:avLst/>
          </a:prstGeom>
        </p:spPr>
      </p:pic>
    </p:spTree>
    <p:extLst>
      <p:ext uri="{BB962C8B-B14F-4D97-AF65-F5344CB8AC3E}">
        <p14:creationId xmlns:p14="http://schemas.microsoft.com/office/powerpoint/2010/main" val="160049810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006747"/>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662436F-7E1C-4543-917F-2DB7AF9C0AEB}"/>
              </a:ext>
            </a:extLst>
          </p:cNvPr>
          <p:cNvSpPr>
            <a:spLocks noGrp="1"/>
          </p:cNvSpPr>
          <p:nvPr>
            <p:ph type="title" hasCustomPrompt="1"/>
          </p:nvPr>
        </p:nvSpPr>
        <p:spPr>
          <a:xfrm>
            <a:off x="322924" y="470008"/>
            <a:ext cx="7886700" cy="1512038"/>
          </a:xfrm>
          <a:prstGeom prst="rect">
            <a:avLst/>
          </a:prstGeom>
        </p:spPr>
        <p:txBody>
          <a:bodyPr anchor="b"/>
          <a:lstStyle>
            <a:lvl1pPr>
              <a:defRPr sz="3375">
                <a:solidFill>
                  <a:schemeClr val="bg1"/>
                </a:solidFill>
              </a:defRPr>
            </a:lvl1pPr>
          </a:lstStyle>
          <a:p>
            <a:r>
              <a:rPr lang="en-US"/>
              <a:t>Title Goes Here</a:t>
            </a:r>
          </a:p>
        </p:txBody>
      </p:sp>
      <p:sp>
        <p:nvSpPr>
          <p:cNvPr id="8" name="Text Placeholder 2">
            <a:extLst>
              <a:ext uri="{FF2B5EF4-FFF2-40B4-BE49-F238E27FC236}">
                <a16:creationId xmlns:a16="http://schemas.microsoft.com/office/drawing/2014/main" id="{8707FAF2-9310-E64A-BF65-F16E6CD04232}"/>
              </a:ext>
            </a:extLst>
          </p:cNvPr>
          <p:cNvSpPr>
            <a:spLocks noGrp="1"/>
          </p:cNvSpPr>
          <p:nvPr>
            <p:ph type="body" idx="1" hasCustomPrompt="1"/>
          </p:nvPr>
        </p:nvSpPr>
        <p:spPr>
          <a:xfrm>
            <a:off x="322924" y="2002285"/>
            <a:ext cx="7886700" cy="297332"/>
          </a:xfrm>
          <a:prstGeom prst="rect">
            <a:avLst/>
          </a:prstGeom>
        </p:spPr>
        <p:txBody>
          <a:bodyPr>
            <a:normAutofit/>
          </a:bodyPr>
          <a:lstStyle>
            <a:lvl1pPr marL="0" indent="0">
              <a:buNone/>
              <a:defRPr sz="1200" b="1" spc="75" baseline="0">
                <a:solidFill>
                  <a:schemeClr val="bg1"/>
                </a:solidFill>
              </a:defRPr>
            </a:lvl1pPr>
            <a:lvl2pPr marL="257168"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2" indent="0">
              <a:buNone/>
              <a:defRPr sz="900">
                <a:solidFill>
                  <a:schemeClr val="tx1">
                    <a:tint val="75000"/>
                  </a:schemeClr>
                </a:solidFill>
              </a:defRPr>
            </a:lvl7pPr>
            <a:lvl8pPr marL="1800180" indent="0">
              <a:buNone/>
              <a:defRPr sz="900">
                <a:solidFill>
                  <a:schemeClr val="tx1">
                    <a:tint val="75000"/>
                  </a:schemeClr>
                </a:solidFill>
              </a:defRPr>
            </a:lvl8pPr>
            <a:lvl9pPr marL="2057348" indent="0">
              <a:buNone/>
              <a:defRPr sz="900">
                <a:solidFill>
                  <a:schemeClr val="tx1">
                    <a:tint val="75000"/>
                  </a:schemeClr>
                </a:solidFill>
              </a:defRPr>
            </a:lvl9pPr>
          </a:lstStyle>
          <a:p>
            <a:pPr lvl="0"/>
            <a:r>
              <a:rPr lang="en-US"/>
              <a:t>SUBTITLE GOES HERE</a:t>
            </a:r>
          </a:p>
        </p:txBody>
      </p:sp>
      <p:sp>
        <p:nvSpPr>
          <p:cNvPr id="9" name="Text Placeholder 2">
            <a:extLst>
              <a:ext uri="{FF2B5EF4-FFF2-40B4-BE49-F238E27FC236}">
                <a16:creationId xmlns:a16="http://schemas.microsoft.com/office/drawing/2014/main" id="{8D488C8C-1B01-554E-ACC6-8C39DB14C6A2}"/>
              </a:ext>
            </a:extLst>
          </p:cNvPr>
          <p:cNvSpPr>
            <a:spLocks noGrp="1"/>
          </p:cNvSpPr>
          <p:nvPr>
            <p:ph type="body" idx="11" hasCustomPrompt="1"/>
          </p:nvPr>
        </p:nvSpPr>
        <p:spPr>
          <a:xfrm>
            <a:off x="322925" y="4342258"/>
            <a:ext cx="5276398" cy="297332"/>
          </a:xfrm>
          <a:prstGeom prst="rect">
            <a:avLst/>
          </a:prstGeom>
        </p:spPr>
        <p:txBody>
          <a:bodyPr>
            <a:normAutofit/>
          </a:bodyPr>
          <a:lstStyle>
            <a:lvl1pPr marL="0" indent="0">
              <a:buNone/>
              <a:defRPr sz="1050" b="0">
                <a:solidFill>
                  <a:schemeClr val="bg1"/>
                </a:solidFill>
                <a:effectLst/>
              </a:defRPr>
            </a:lvl1pPr>
            <a:lvl2pPr marL="257168" indent="0">
              <a:buNone/>
              <a:defRPr sz="1125">
                <a:solidFill>
                  <a:schemeClr val="tx1">
                    <a:tint val="75000"/>
                  </a:schemeClr>
                </a:solidFill>
              </a:defRPr>
            </a:lvl2pPr>
            <a:lvl3pPr marL="514337" indent="0">
              <a:buNone/>
              <a:defRPr sz="1013">
                <a:solidFill>
                  <a:schemeClr val="tx1">
                    <a:tint val="75000"/>
                  </a:schemeClr>
                </a:solidFill>
              </a:defRPr>
            </a:lvl3pPr>
            <a:lvl4pPr marL="771506" indent="0">
              <a:buNone/>
              <a:defRPr sz="900">
                <a:solidFill>
                  <a:schemeClr val="tx1">
                    <a:tint val="75000"/>
                  </a:schemeClr>
                </a:solidFill>
              </a:defRPr>
            </a:lvl4pPr>
            <a:lvl5pPr marL="1028675" indent="0">
              <a:buNone/>
              <a:defRPr sz="900">
                <a:solidFill>
                  <a:schemeClr val="tx1">
                    <a:tint val="75000"/>
                  </a:schemeClr>
                </a:solidFill>
              </a:defRPr>
            </a:lvl5pPr>
            <a:lvl6pPr marL="1285843" indent="0">
              <a:buNone/>
              <a:defRPr sz="900">
                <a:solidFill>
                  <a:schemeClr val="tx1">
                    <a:tint val="75000"/>
                  </a:schemeClr>
                </a:solidFill>
              </a:defRPr>
            </a:lvl6pPr>
            <a:lvl7pPr marL="1543012" indent="0">
              <a:buNone/>
              <a:defRPr sz="900">
                <a:solidFill>
                  <a:schemeClr val="tx1">
                    <a:tint val="75000"/>
                  </a:schemeClr>
                </a:solidFill>
              </a:defRPr>
            </a:lvl7pPr>
            <a:lvl8pPr marL="1800180" indent="0">
              <a:buNone/>
              <a:defRPr sz="900">
                <a:solidFill>
                  <a:schemeClr val="tx1">
                    <a:tint val="75000"/>
                  </a:schemeClr>
                </a:solidFill>
              </a:defRPr>
            </a:lvl8pPr>
            <a:lvl9pPr marL="2057348" indent="0">
              <a:buNone/>
              <a:defRPr sz="900">
                <a:solidFill>
                  <a:schemeClr val="tx1">
                    <a:tint val="75000"/>
                  </a:schemeClr>
                </a:solidFill>
              </a:defRPr>
            </a:lvl9pPr>
          </a:lstStyle>
          <a:p>
            <a:pPr lvl="0"/>
            <a:r>
              <a:rPr lang="en-US"/>
              <a:t>Presenter Name | Date</a:t>
            </a:r>
          </a:p>
        </p:txBody>
      </p:sp>
      <p:pic>
        <p:nvPicPr>
          <p:cNvPr id="3" name="Picture 2" descr="A picture containing drawing&#10;&#10;Description automatically generated">
            <a:extLst>
              <a:ext uri="{FF2B5EF4-FFF2-40B4-BE49-F238E27FC236}">
                <a16:creationId xmlns:a16="http://schemas.microsoft.com/office/drawing/2014/main" id="{E51B5141-3799-6746-95F3-BC4F608E9447}"/>
              </a:ext>
            </a:extLst>
          </p:cNvPr>
          <p:cNvPicPr>
            <a:picLocks noChangeAspect="1"/>
          </p:cNvPicPr>
          <p:nvPr userDrawn="1"/>
        </p:nvPicPr>
        <p:blipFill>
          <a:blip r:embed="rId2"/>
          <a:stretch>
            <a:fillRect/>
          </a:stretch>
        </p:blipFill>
        <p:spPr>
          <a:xfrm>
            <a:off x="6174172" y="4128654"/>
            <a:ext cx="2775865" cy="665290"/>
          </a:xfrm>
          <a:prstGeom prst="rect">
            <a:avLst/>
          </a:prstGeom>
        </p:spPr>
      </p:pic>
    </p:spTree>
    <p:extLst>
      <p:ext uri="{BB962C8B-B14F-4D97-AF65-F5344CB8AC3E}">
        <p14:creationId xmlns:p14="http://schemas.microsoft.com/office/powerpoint/2010/main" val="211577277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2B6D4-944E-034C-8440-3D73EA0A7F84}"/>
              </a:ext>
            </a:extLst>
          </p:cNvPr>
          <p:cNvSpPr>
            <a:spLocks noGrp="1"/>
          </p:cNvSpPr>
          <p:nvPr>
            <p:ph type="title"/>
          </p:nvPr>
        </p:nvSpPr>
        <p:spPr>
          <a:xfrm>
            <a:off x="457200" y="409075"/>
            <a:ext cx="8229600" cy="656672"/>
          </a:xfrm>
        </p:spPr>
        <p:txBody>
          <a:bodyPr/>
          <a:lstStyle>
            <a:lvl1pPr>
              <a:defRPr b="0" i="0">
                <a:latin typeface="Montserrat" pitchFamily="2" charset="77"/>
              </a:defRPr>
            </a:lvl1pPr>
          </a:lstStyle>
          <a:p>
            <a:r>
              <a:rPr lang="en-US"/>
              <a:t>Click to edit Master title style</a:t>
            </a:r>
          </a:p>
        </p:txBody>
      </p:sp>
      <p:sp>
        <p:nvSpPr>
          <p:cNvPr id="5" name="Subtitle">
            <a:extLst>
              <a:ext uri="{FF2B5EF4-FFF2-40B4-BE49-F238E27FC236}">
                <a16:creationId xmlns:a16="http://schemas.microsoft.com/office/drawing/2014/main" id="{725B6C17-23FC-404A-9860-42D139F32D92}"/>
              </a:ext>
            </a:extLst>
          </p:cNvPr>
          <p:cNvSpPr>
            <a:spLocks noGrp="1"/>
          </p:cNvSpPr>
          <p:nvPr>
            <p:ph type="subTitle" sz="quarter" idx="15" hasCustomPrompt="1"/>
          </p:nvPr>
        </p:nvSpPr>
        <p:spPr>
          <a:xfrm>
            <a:off x="457200" y="1065750"/>
            <a:ext cx="8229600" cy="439200"/>
          </a:xfrm>
        </p:spPr>
        <p:txBody>
          <a:bodyPr/>
          <a:lstStyle>
            <a:lvl1pPr>
              <a:defRPr b="0" i="0" baseline="0">
                <a:solidFill>
                  <a:schemeClr val="tx1"/>
                </a:solidFill>
                <a:latin typeface="Montserrat" pitchFamily="2" charset="77"/>
              </a:defRPr>
            </a:lvl1pPr>
            <a:lvl2pPr>
              <a:defRPr baseline="0"/>
            </a:lvl2pPr>
            <a:lvl3pPr>
              <a:defRPr baseline="0"/>
            </a:lvl3pPr>
            <a:lvl4pPr>
              <a:defRPr baseline="0"/>
            </a:lvl4pPr>
            <a:lvl5pPr>
              <a:defRPr baseline="0"/>
            </a:lvl5pPr>
          </a:lstStyle>
          <a:p>
            <a:pPr lvl="0"/>
            <a:r>
              <a:rPr lang="en-US" err="1"/>
              <a:t>Subheader</a:t>
            </a:r>
            <a:r>
              <a:rPr lang="en-US"/>
              <a:t> Text</a:t>
            </a:r>
          </a:p>
        </p:txBody>
      </p:sp>
      <p:sp>
        <p:nvSpPr>
          <p:cNvPr id="7" name="Text Placeholder 6">
            <a:extLst>
              <a:ext uri="{FF2B5EF4-FFF2-40B4-BE49-F238E27FC236}">
                <a16:creationId xmlns:a16="http://schemas.microsoft.com/office/drawing/2014/main" id="{718AE334-3A26-989B-4D77-A8A4EA6E5F74}"/>
              </a:ext>
            </a:extLst>
          </p:cNvPr>
          <p:cNvSpPr>
            <a:spLocks noGrp="1"/>
          </p:cNvSpPr>
          <p:nvPr>
            <p:ph type="body" sz="quarter" idx="16"/>
          </p:nvPr>
        </p:nvSpPr>
        <p:spPr>
          <a:xfrm>
            <a:off x="457200" y="4403972"/>
            <a:ext cx="8229600" cy="411480"/>
          </a:xfrm>
          <a:ln>
            <a:solidFill>
              <a:schemeClr val="tx1"/>
            </a:solidFill>
          </a:ln>
        </p:spPr>
        <p:txBody>
          <a:bodyPr>
            <a:noAutofit/>
          </a:bodyPr>
          <a:lstStyle>
            <a:lvl1pPr algn="ctr">
              <a:defRPr sz="1200" b="1">
                <a:solidFill>
                  <a:schemeClr val="tx1"/>
                </a:solidFill>
              </a:defRPr>
            </a:lvl1pPr>
            <a:lvl2pPr algn="ctr">
              <a:defRPr sz="1200" b="1"/>
            </a:lvl2pPr>
            <a:lvl3pPr algn="ctr">
              <a:defRPr sz="1200" b="1"/>
            </a:lvl3pPr>
            <a:lvl4pPr algn="ctr">
              <a:defRPr sz="1200" b="1"/>
            </a:lvl4pPr>
            <a:lvl5pPr algn="ctr">
              <a:defRPr sz="1200" b="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204617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a:t>Header Goes Here</a:t>
            </a:r>
          </a:p>
        </p:txBody>
      </p:sp>
      <p:sp>
        <p:nvSpPr>
          <p:cNvPr id="3" name="Content Placeholder 2"/>
          <p:cNvSpPr>
            <a:spLocks noGrp="1"/>
          </p:cNvSpPr>
          <p:nvPr>
            <p:ph idx="1"/>
          </p:nvPr>
        </p:nvSpPr>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ACB8BCE3-AF16-6D41-B95F-884EAC5A8EB3}"/>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Tree>
    <p:extLst>
      <p:ext uri="{BB962C8B-B14F-4D97-AF65-F5344CB8AC3E}">
        <p14:creationId xmlns:p14="http://schemas.microsoft.com/office/powerpoint/2010/main" val="2180153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a:t>Header Goes Here</a:t>
            </a:r>
          </a:p>
        </p:txBody>
      </p:sp>
      <p:sp>
        <p:nvSpPr>
          <p:cNvPr id="3" name="Content Placeholder 2"/>
          <p:cNvSpPr>
            <a:spLocks noGrp="1"/>
          </p:cNvSpPr>
          <p:nvPr>
            <p:ph sz="half" idx="1"/>
          </p:nvPr>
        </p:nvSpPr>
        <p:spPr>
          <a:xfrm>
            <a:off x="6286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8" name="Rectangle 7">
            <a:extLst>
              <a:ext uri="{FF2B5EF4-FFF2-40B4-BE49-F238E27FC236}">
                <a16:creationId xmlns:a16="http://schemas.microsoft.com/office/drawing/2014/main" id="{58982119-F744-1E4F-96A4-52E6E6E53056}"/>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4935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73844"/>
            <a:ext cx="7886700" cy="994172"/>
          </a:xfrm>
        </p:spPr>
        <p:txBody>
          <a:bodyPr/>
          <a:lstStyle>
            <a:lvl1pPr>
              <a:defRPr>
                <a:solidFill>
                  <a:srgbClr val="006747"/>
                </a:solidFill>
              </a:defRPr>
            </a:lvl1pPr>
          </a:lstStyle>
          <a:p>
            <a:r>
              <a:rPr lang="en-US"/>
              <a:t>Header Goes Here</a:t>
            </a:r>
          </a:p>
        </p:txBody>
      </p:sp>
      <p:sp>
        <p:nvSpPr>
          <p:cNvPr id="8" name="Rectangle 7">
            <a:extLst>
              <a:ext uri="{FF2B5EF4-FFF2-40B4-BE49-F238E27FC236}">
                <a16:creationId xmlns:a16="http://schemas.microsoft.com/office/drawing/2014/main" id="{ACB8BCE3-AF16-6D41-B95F-884EAC5A8EB3}"/>
              </a:ext>
            </a:extLst>
          </p:cNvPr>
          <p:cNvSpPr/>
          <p:nvPr userDrawn="1"/>
        </p:nvSpPr>
        <p:spPr>
          <a:xfrm>
            <a:off x="1" y="0"/>
            <a:ext cx="179462" cy="5143500"/>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p:txBody>
          <a:bodyPr/>
          <a:lstStyle/>
          <a:p>
            <a:fld id="{0F5EC011-0DA0-DB45-996E-85C7F379AB45}" type="slidenum">
              <a:rPr lang="en-US" smtClean="0"/>
              <a:t>‹#›</a:t>
            </a:fld>
            <a:endParaRPr lang="en-US"/>
          </a:p>
        </p:txBody>
      </p:sp>
      <p:sp>
        <p:nvSpPr>
          <p:cNvPr id="7" name="Content Placeholder 3">
            <a:extLst>
              <a:ext uri="{FF2B5EF4-FFF2-40B4-BE49-F238E27FC236}">
                <a16:creationId xmlns:a16="http://schemas.microsoft.com/office/drawing/2014/main" id="{5BB23591-16BE-954D-B59B-91BFDA6632C9}"/>
              </a:ext>
            </a:extLst>
          </p:cNvPr>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4">
            <a:extLst>
              <a:ext uri="{FF2B5EF4-FFF2-40B4-BE49-F238E27FC236}">
                <a16:creationId xmlns:a16="http://schemas.microsoft.com/office/drawing/2014/main" id="{BE2CF947-D569-5840-90FE-2AE8871A80C0}"/>
              </a:ext>
            </a:extLst>
          </p:cNvPr>
          <p:cNvSpPr>
            <a:spLocks noGrp="1"/>
          </p:cNvSpPr>
          <p:nvPr>
            <p:ph type="pic" sz="quarter" idx="13"/>
          </p:nvPr>
        </p:nvSpPr>
        <p:spPr>
          <a:xfrm>
            <a:off x="628650" y="1369219"/>
            <a:ext cx="3874984" cy="3263504"/>
          </a:xfrm>
        </p:spPr>
        <p:txBody>
          <a:bodyPr/>
          <a:lstStyle/>
          <a:p>
            <a:endParaRPr lang="en-US"/>
          </a:p>
        </p:txBody>
      </p:sp>
    </p:spTree>
    <p:extLst>
      <p:ext uri="{BB962C8B-B14F-4D97-AF65-F5344CB8AC3E}">
        <p14:creationId xmlns:p14="http://schemas.microsoft.com/office/powerpoint/2010/main" val="183811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3">
    <p:bg>
      <p:bgPr>
        <a:solidFill>
          <a:srgbClr val="ECEAD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006747"/>
                </a:solidFill>
              </a:defRPr>
            </a:lvl1pPr>
          </a:lstStyle>
          <a:p>
            <a:r>
              <a:rPr lang="en-US"/>
              <a:t>Header Goes Here</a:t>
            </a:r>
          </a:p>
        </p:txBody>
      </p:sp>
      <p:sp>
        <p:nvSpPr>
          <p:cNvPr id="3" name="Content Placeholder 2"/>
          <p:cNvSpPr>
            <a:spLocks noGrp="1"/>
          </p:cNvSpPr>
          <p:nvPr>
            <p:ph sz="half" idx="1"/>
          </p:nvPr>
        </p:nvSpPr>
        <p:spPr>
          <a:xfrm>
            <a:off x="6286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0F5EC011-0DA0-DB45-996E-85C7F379AB45}" type="slidenum">
              <a:rPr lang="en-US" smtClean="0"/>
              <a:t>‹#›</a:t>
            </a:fld>
            <a:endParaRPr lang="en-US"/>
          </a:p>
        </p:txBody>
      </p:sp>
      <p:sp>
        <p:nvSpPr>
          <p:cNvPr id="8" name="Rectangle 7">
            <a:extLst>
              <a:ext uri="{FF2B5EF4-FFF2-40B4-BE49-F238E27FC236}">
                <a16:creationId xmlns:a16="http://schemas.microsoft.com/office/drawing/2014/main" id="{58982119-F744-1E4F-96A4-52E6E6E53056}"/>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1482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273844"/>
            <a:ext cx="7886700" cy="994172"/>
          </a:xfrm>
        </p:spPr>
        <p:txBody>
          <a:bodyPr/>
          <a:lstStyle>
            <a:lvl1pPr>
              <a:defRPr>
                <a:solidFill>
                  <a:srgbClr val="006747"/>
                </a:solidFill>
              </a:defRPr>
            </a:lvl1pPr>
          </a:lstStyle>
          <a:p>
            <a:r>
              <a:rPr lang="en-US"/>
              <a:t>Header Goes Here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solidFill>
                  <a:srgbClr val="00674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endParaRPr lang="en-US"/>
          </a:p>
        </p:txBody>
      </p:sp>
      <p:sp>
        <p:nvSpPr>
          <p:cNvPr id="4" name="Content Placeholder 3"/>
          <p:cNvSpPr>
            <a:spLocks noGrp="1"/>
          </p:cNvSpPr>
          <p:nvPr>
            <p:ph sz="half" idx="2"/>
          </p:nvPr>
        </p:nvSpPr>
        <p:spPr>
          <a:xfrm>
            <a:off x="629842" y="1878806"/>
            <a:ext cx="3868340" cy="2763441"/>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solidFill>
                  <a:srgbClr val="006747"/>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endParaRPr lang="en-US"/>
          </a:p>
        </p:txBody>
      </p:sp>
      <p:sp>
        <p:nvSpPr>
          <p:cNvPr id="6" name="Content Placeholder 5"/>
          <p:cNvSpPr>
            <a:spLocks noGrp="1"/>
          </p:cNvSpPr>
          <p:nvPr>
            <p:ph sz="quarter" idx="4"/>
          </p:nvPr>
        </p:nvSpPr>
        <p:spPr>
          <a:xfrm>
            <a:off x="4629150" y="1878806"/>
            <a:ext cx="3887391" cy="2763441"/>
          </a:xfrm>
        </p:spPr>
        <p:txBody>
          <a:bodyPr/>
          <a:lstStyle>
            <a:lvl1pPr>
              <a:defRPr>
                <a:solidFill>
                  <a:srgbClr val="466069"/>
                </a:solidFill>
              </a:defRPr>
            </a:lvl1pPr>
            <a:lvl2pPr>
              <a:defRPr>
                <a:solidFill>
                  <a:srgbClr val="466069"/>
                </a:solidFill>
              </a:defRPr>
            </a:lvl2pPr>
            <a:lvl3pPr>
              <a:defRPr>
                <a:solidFill>
                  <a:srgbClr val="466069"/>
                </a:solidFill>
              </a:defRPr>
            </a:lvl3pPr>
            <a:lvl4pPr>
              <a:defRPr>
                <a:solidFill>
                  <a:srgbClr val="466069"/>
                </a:solidFill>
              </a:defRPr>
            </a:lvl4pPr>
            <a:lvl5pPr>
              <a:defRPr>
                <a:solidFill>
                  <a:srgbClr val="466069"/>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0F5EC011-0DA0-DB45-996E-85C7F379AB45}" type="slidenum">
              <a:rPr lang="en-US" smtClean="0"/>
              <a:t>‹#›</a:t>
            </a:fld>
            <a:endParaRPr lang="en-US"/>
          </a:p>
        </p:txBody>
      </p:sp>
      <p:sp>
        <p:nvSpPr>
          <p:cNvPr id="10" name="Rectangle 9">
            <a:extLst>
              <a:ext uri="{FF2B5EF4-FFF2-40B4-BE49-F238E27FC236}">
                <a16:creationId xmlns:a16="http://schemas.microsoft.com/office/drawing/2014/main" id="{DEE8CF8B-D494-CC47-8E2D-52DC8E8EF28F}"/>
              </a:ext>
            </a:extLst>
          </p:cNvPr>
          <p:cNvSpPr/>
          <p:nvPr userDrawn="1"/>
        </p:nvSpPr>
        <p:spPr>
          <a:xfrm>
            <a:off x="0" y="0"/>
            <a:ext cx="9144000" cy="139304"/>
          </a:xfrm>
          <a:prstGeom prst="rect">
            <a:avLst/>
          </a:prstGeom>
          <a:solidFill>
            <a:srgbClr val="006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2911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theme" Target="../theme/theme2.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45.xml"/><Relationship Id="rId7" Type="http://schemas.openxmlformats.org/officeDocument/2006/relationships/slideLayout" Target="../slideLayouts/slideLayout49.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5" Type="http://schemas.openxmlformats.org/officeDocument/2006/relationships/slideLayout" Target="../slideLayouts/slideLayout47.xml"/><Relationship Id="rId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0930E96-9F1D-4749-BDBF-344ADF8F90F9}" type="datetimeFigureOut">
              <a:rPr lang="en-US" smtClean="0"/>
              <a:t>2/2/2024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USF IAE Confidential and Proprietary</a:t>
            </a: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F5EC011-0DA0-DB45-996E-85C7F379AB45}" type="slidenum">
              <a:rPr lang="en-US" smtClean="0"/>
              <a:t>‹#›</a:t>
            </a:fld>
            <a:endParaRPr lang="en-US"/>
          </a:p>
        </p:txBody>
      </p:sp>
    </p:spTree>
    <p:extLst>
      <p:ext uri="{BB962C8B-B14F-4D97-AF65-F5344CB8AC3E}">
        <p14:creationId xmlns:p14="http://schemas.microsoft.com/office/powerpoint/2010/main" val="1848561185"/>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7" r:id="rId3"/>
    <p:sldLayoutId id="2147483676" r:id="rId4"/>
    <p:sldLayoutId id="2147483662" r:id="rId5"/>
    <p:sldLayoutId id="2147483664" r:id="rId6"/>
    <p:sldLayoutId id="2147483672" r:id="rId7"/>
    <p:sldLayoutId id="2147483675" r:id="rId8"/>
    <p:sldLayoutId id="2147483665" r:id="rId9"/>
    <p:sldLayoutId id="2147483666" r:id="rId10"/>
    <p:sldLayoutId id="2147483671" r:id="rId11"/>
    <p:sldLayoutId id="2147483667" r:id="rId12"/>
    <p:sldLayoutId id="2147483670" r:id="rId13"/>
    <p:sldLayoutId id="2147483668" r:id="rId14"/>
    <p:sldLayoutId id="2147483673" r:id="rId15"/>
    <p:sldLayoutId id="2147483669" r:id="rId16"/>
    <p:sldLayoutId id="2147483678" r:id="rId17"/>
    <p:sldLayoutId id="2147483674" r:id="rId18"/>
    <p:sldLayoutId id="2147483680" r:id="rId19"/>
  </p:sldLayoutIdLst>
  <p:txStyles>
    <p:titleStyle>
      <a:lvl1pPr algn="l" defTabSz="6858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A0930E96-9F1D-4749-BDBF-344ADF8F90F9}" type="datetimeFigureOut">
              <a:rPr lang="en-US" smtClean="0"/>
              <a:t>2/2/2024</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0F5EC011-0DA0-DB45-996E-85C7F379AB45}" type="slidenum">
              <a:rPr lang="en-US" smtClean="0"/>
              <a:t>‹#›</a:t>
            </a:fld>
            <a:endParaRPr lang="en-US"/>
          </a:p>
        </p:txBody>
      </p:sp>
    </p:spTree>
    <p:extLst>
      <p:ext uri="{BB962C8B-B14F-4D97-AF65-F5344CB8AC3E}">
        <p14:creationId xmlns:p14="http://schemas.microsoft.com/office/powerpoint/2010/main" val="207952215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 id="2147483700" r:id="rId18"/>
    <p:sldLayoutId id="2147483701" r:id="rId19"/>
    <p:sldLayoutId id="2147483702" r:id="rId20"/>
    <p:sldLayoutId id="2147483703" r:id="rId21"/>
    <p:sldLayoutId id="2147483712" r:id="rId22"/>
    <p:sldLayoutId id="2147483713" r:id="rId23"/>
  </p:sldLayoutIdLst>
  <p:txStyles>
    <p:titleStyle>
      <a:lvl1pPr algn="l" defTabSz="6858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057253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hf hdr="0" ftr="0" dt="0"/>
  <p:txStyles>
    <p:titleStyle>
      <a:lvl1pPr algn="l" defTabSz="685800" rtl="0" eaLnBrk="1" latinLnBrk="0" hangingPunct="1">
        <a:lnSpc>
          <a:spcPct val="90000"/>
        </a:lnSpc>
        <a:spcBef>
          <a:spcPct val="0"/>
        </a:spcBef>
        <a:buNone/>
        <a:defRPr sz="3000" b="1"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2">
          <p15:clr>
            <a:srgbClr val="F26B43"/>
          </p15:clr>
        </p15:guide>
        <p15:guide id="3" pos="5568">
          <p15:clr>
            <a:srgbClr val="F26B43"/>
          </p15:clr>
        </p15:guide>
        <p15:guide id="4" orient="horz" pos="30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9.xml"/><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C6DCE-5506-AE49-9AA5-4EB0B2528574}"/>
              </a:ext>
            </a:extLst>
          </p:cNvPr>
          <p:cNvSpPr>
            <a:spLocks noGrp="1"/>
          </p:cNvSpPr>
          <p:nvPr>
            <p:ph type="title"/>
          </p:nvPr>
        </p:nvSpPr>
        <p:spPr>
          <a:xfrm>
            <a:off x="342900" y="513976"/>
            <a:ext cx="8472488" cy="1350683"/>
          </a:xfrm>
        </p:spPr>
        <p:txBody>
          <a:bodyPr>
            <a:normAutofit/>
          </a:bodyPr>
          <a:lstStyle/>
          <a:p>
            <a:r>
              <a:rPr lang="en-US" sz="4000" dirty="0">
                <a:latin typeface="Arial"/>
                <a:cs typeface="Arial"/>
              </a:rPr>
              <a:t>Budget Update</a:t>
            </a:r>
            <a:br>
              <a:rPr lang="en-US" sz="4000" dirty="0"/>
            </a:br>
            <a:endParaRPr lang="en-US" sz="1800" dirty="0">
              <a:latin typeface="Arial"/>
              <a:cs typeface="Arial"/>
            </a:endParaRPr>
          </a:p>
        </p:txBody>
      </p:sp>
      <p:sp>
        <p:nvSpPr>
          <p:cNvPr id="4" name="Text Placeholder 2">
            <a:extLst>
              <a:ext uri="{FF2B5EF4-FFF2-40B4-BE49-F238E27FC236}">
                <a16:creationId xmlns:a16="http://schemas.microsoft.com/office/drawing/2014/main" id="{49AD05A5-3602-455C-2911-83DD1CE7D59D}"/>
              </a:ext>
            </a:extLst>
          </p:cNvPr>
          <p:cNvSpPr txBox="1">
            <a:spLocks/>
          </p:cNvSpPr>
          <p:nvPr/>
        </p:nvSpPr>
        <p:spPr>
          <a:xfrm>
            <a:off x="322924" y="3065929"/>
            <a:ext cx="5276398" cy="1781736"/>
          </a:xfrm>
          <a:prstGeom prst="rect">
            <a:avLst/>
          </a:prstGeom>
        </p:spPr>
        <p:txBody>
          <a:bodyPr vert="horz" lIns="91440" tIns="45720" rIns="91440" bIns="45720" rtlCol="0" anchor="t">
            <a:noAutofit/>
          </a:bodyPr>
          <a:lstStyle>
            <a:lvl1pPr marL="0" indent="0" algn="l" defTabSz="685800" rtl="0" eaLnBrk="1" latinLnBrk="0" hangingPunct="1">
              <a:lnSpc>
                <a:spcPct val="90000"/>
              </a:lnSpc>
              <a:spcBef>
                <a:spcPts val="750"/>
              </a:spcBef>
              <a:buFont typeface="Arial" panose="020B0604020202020204" pitchFamily="34" charset="0"/>
              <a:buNone/>
              <a:defRPr sz="1400" b="0" kern="1200">
                <a:solidFill>
                  <a:srgbClr val="ECEAD1"/>
                </a:solidFill>
                <a:effectLst/>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Arial" panose="020B0604020202020204" pitchFamily="34" charset="0"/>
                <a:ea typeface="+mn-ea"/>
                <a:cs typeface="Arial" panose="020B0604020202020204" pitchFamily="34" charset="0"/>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pPr defTabSz="914400">
              <a:lnSpc>
                <a:spcPts val="1420"/>
              </a:lnSpc>
              <a:spcBef>
                <a:spcPts val="600"/>
              </a:spcBef>
              <a:defRPr/>
            </a:pPr>
            <a:r>
              <a:rPr lang="en-US" sz="2000" dirty="0">
                <a:solidFill>
                  <a:srgbClr val="ECEAD2"/>
                </a:solidFill>
              </a:rPr>
              <a:t>January 2024</a:t>
            </a:r>
          </a:p>
          <a:p>
            <a:pPr lvl="1" defTabSz="914400">
              <a:lnSpc>
                <a:spcPts val="1420"/>
              </a:lnSpc>
              <a:spcBef>
                <a:spcPts val="600"/>
              </a:spcBef>
              <a:defRPr/>
            </a:pPr>
            <a:r>
              <a:rPr lang="en-US" sz="2000" dirty="0">
                <a:solidFill>
                  <a:srgbClr val="ECEAD2"/>
                </a:solidFill>
              </a:rPr>
              <a:t>President’s Cabinet</a:t>
            </a:r>
          </a:p>
          <a:p>
            <a:pPr lvl="1" defTabSz="914400">
              <a:lnSpc>
                <a:spcPts val="1420"/>
              </a:lnSpc>
              <a:spcBef>
                <a:spcPts val="600"/>
              </a:spcBef>
              <a:defRPr/>
            </a:pPr>
            <a:r>
              <a:rPr lang="en-US" sz="2000" dirty="0">
                <a:solidFill>
                  <a:srgbClr val="ECEAD2"/>
                </a:solidFill>
              </a:rPr>
              <a:t>Faculty Senate</a:t>
            </a:r>
          </a:p>
          <a:p>
            <a:pPr defTabSz="914400">
              <a:lnSpc>
                <a:spcPts val="1420"/>
              </a:lnSpc>
              <a:spcBef>
                <a:spcPts val="600"/>
              </a:spcBef>
              <a:defRPr/>
            </a:pPr>
            <a:r>
              <a:rPr lang="en-US" sz="2000" dirty="0">
                <a:solidFill>
                  <a:srgbClr val="ECEAD2"/>
                </a:solidFill>
              </a:rPr>
              <a:t>February 2024</a:t>
            </a:r>
          </a:p>
          <a:p>
            <a:pPr lvl="1" defTabSz="914400">
              <a:lnSpc>
                <a:spcPts val="1420"/>
              </a:lnSpc>
              <a:spcBef>
                <a:spcPts val="600"/>
              </a:spcBef>
              <a:defRPr/>
            </a:pPr>
            <a:r>
              <a:rPr lang="en-US" sz="2000" dirty="0">
                <a:solidFill>
                  <a:srgbClr val="ECEAD2"/>
                </a:solidFill>
                <a:latin typeface="Arial"/>
                <a:cs typeface="Arial"/>
              </a:rPr>
              <a:t>Budget Workgroup</a:t>
            </a:r>
          </a:p>
          <a:p>
            <a:pPr lvl="1" defTabSz="914400">
              <a:lnSpc>
                <a:spcPts val="1420"/>
              </a:lnSpc>
              <a:spcBef>
                <a:spcPts val="600"/>
              </a:spcBef>
              <a:defRPr/>
            </a:pPr>
            <a:r>
              <a:rPr lang="en-US" sz="2000" dirty="0">
                <a:solidFill>
                  <a:srgbClr val="ECEAD2"/>
                </a:solidFill>
                <a:latin typeface="Arial"/>
                <a:cs typeface="Arial"/>
              </a:rPr>
              <a:t>University Leadership Council</a:t>
            </a:r>
          </a:p>
          <a:p>
            <a:pPr lvl="1" defTabSz="914400">
              <a:lnSpc>
                <a:spcPts val="1420"/>
              </a:lnSpc>
              <a:spcBef>
                <a:spcPts val="600"/>
              </a:spcBef>
              <a:defRPr/>
            </a:pPr>
            <a:endParaRPr lang="en-US" sz="2100" dirty="0">
              <a:solidFill>
                <a:srgbClr val="ECEAD2"/>
              </a:solidFill>
            </a:endParaRPr>
          </a:p>
        </p:txBody>
      </p:sp>
    </p:spTree>
    <p:extLst>
      <p:ext uri="{BB962C8B-B14F-4D97-AF65-F5344CB8AC3E}">
        <p14:creationId xmlns:p14="http://schemas.microsoft.com/office/powerpoint/2010/main" val="10782444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432E67-DFB5-9142-B0E2-CB7D07696270}"/>
              </a:ext>
            </a:extLst>
          </p:cNvPr>
          <p:cNvSpPr>
            <a:spLocks noGrp="1"/>
          </p:cNvSpPr>
          <p:nvPr>
            <p:ph type="title"/>
          </p:nvPr>
        </p:nvSpPr>
        <p:spPr>
          <a:xfrm>
            <a:off x="321267" y="646637"/>
            <a:ext cx="8242024" cy="618958"/>
          </a:xfrm>
        </p:spPr>
        <p:txBody>
          <a:bodyPr anchor="t">
            <a:normAutofit/>
          </a:bodyPr>
          <a:lstStyle/>
          <a:p>
            <a:r>
              <a:rPr lang="en-US" b="1" dirty="0">
                <a:solidFill>
                  <a:srgbClr val="006747"/>
                </a:solidFill>
                <a:latin typeface="+mn-lt"/>
              </a:rPr>
              <a:t>Budget Calendar</a:t>
            </a:r>
          </a:p>
        </p:txBody>
      </p:sp>
      <p:sp>
        <p:nvSpPr>
          <p:cNvPr id="3" name="Slide Number Placeholder 2">
            <a:extLst>
              <a:ext uri="{FF2B5EF4-FFF2-40B4-BE49-F238E27FC236}">
                <a16:creationId xmlns:a16="http://schemas.microsoft.com/office/drawing/2014/main" id="{B82CD00A-BE45-4D8E-B142-4C6F0CA86FC6}"/>
              </a:ext>
            </a:extLst>
          </p:cNvPr>
          <p:cNvSpPr>
            <a:spLocks noGrp="1"/>
          </p:cNvSpPr>
          <p:nvPr>
            <p:ph type="sldNum" sz="quarter" idx="12"/>
          </p:nvPr>
        </p:nvSpPr>
        <p:spPr>
          <a:xfrm>
            <a:off x="6903720" y="4806343"/>
            <a:ext cx="2057400" cy="273844"/>
          </a:xfrm>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4047441-0BBE-C14F-B11D-EA4ADC865A32}" type="slidenum">
              <a:rPr kumimoji="0" lang="en-US" sz="1350" b="0" i="0" u="none" strike="noStrike" kern="1200" cap="none" spc="0" normalizeH="0" baseline="0" noProof="0" smtClean="0">
                <a:ln>
                  <a:noFill/>
                </a:ln>
                <a:solidFill>
                  <a:srgbClr val="466069"/>
                </a:solidFill>
                <a:effectLst/>
                <a:uLnTx/>
                <a:uFillTx/>
                <a:latin typeface="Arial" panose="020B06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10</a:t>
            </a:fld>
            <a:endParaRPr kumimoji="0" lang="en-US" sz="1350" b="0" i="0" u="none" strike="noStrike" kern="1200" cap="none" spc="0" normalizeH="0" baseline="0" noProof="0">
              <a:ln>
                <a:noFill/>
              </a:ln>
              <a:solidFill>
                <a:srgbClr val="466069"/>
              </a:solidFill>
              <a:effectLst/>
              <a:uLnTx/>
              <a:uFillTx/>
              <a:latin typeface="Arial" panose="020B0604020202020204"/>
              <a:ea typeface="+mn-ea"/>
              <a:cs typeface="+mn-cs"/>
            </a:endParaRPr>
          </a:p>
        </p:txBody>
      </p:sp>
      <p:graphicFrame>
        <p:nvGraphicFramePr>
          <p:cNvPr id="5" name="Diagram 4">
            <a:extLst>
              <a:ext uri="{FF2B5EF4-FFF2-40B4-BE49-F238E27FC236}">
                <a16:creationId xmlns:a16="http://schemas.microsoft.com/office/drawing/2014/main" id="{5D6FC107-1233-0936-9AF1-0A0E7D101376}"/>
              </a:ext>
            </a:extLst>
          </p:cNvPr>
          <p:cNvGraphicFramePr/>
          <p:nvPr>
            <p:extLst>
              <p:ext uri="{D42A27DB-BD31-4B8C-83A1-F6EECF244321}">
                <p14:modId xmlns:p14="http://schemas.microsoft.com/office/powerpoint/2010/main" val="3377091503"/>
              </p:ext>
            </p:extLst>
          </p:nvPr>
        </p:nvGraphicFramePr>
        <p:xfrm>
          <a:off x="639187" y="1045496"/>
          <a:ext cx="7721510" cy="39834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169629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8C1152B0-972E-D1E2-37F2-0E4BBC73084F}"/>
              </a:ext>
            </a:extLst>
          </p:cNvPr>
          <p:cNvSpPr/>
          <p:nvPr/>
        </p:nvSpPr>
        <p:spPr bwMode="auto">
          <a:xfrm>
            <a:off x="232773" y="2081474"/>
            <a:ext cx="777240" cy="3043394"/>
          </a:xfrm>
          <a:prstGeom prst="rect">
            <a:avLst/>
          </a:prstGeom>
          <a:solidFill>
            <a:schemeClr val="accent2">
              <a:lumMod val="20000"/>
              <a:lumOff val="80000"/>
            </a:schemeClr>
          </a:solidFill>
          <a:ln w="9525">
            <a:noFill/>
            <a:round/>
            <a:headEnd/>
            <a:tailEnd/>
          </a:ln>
        </p:spPr>
        <p:txBody>
          <a:bodyPr vert="horz" wrap="square" lIns="0" tIns="0" rIns="0" bIns="0" numCol="1" rtlCol="0"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Rectangle 2">
            <a:extLst>
              <a:ext uri="{FF2B5EF4-FFF2-40B4-BE49-F238E27FC236}">
                <a16:creationId xmlns:a16="http://schemas.microsoft.com/office/drawing/2014/main" id="{542EF19A-1E49-FE64-276C-1357A0714477}"/>
              </a:ext>
            </a:extLst>
          </p:cNvPr>
          <p:cNvSpPr/>
          <p:nvPr/>
        </p:nvSpPr>
        <p:spPr bwMode="auto">
          <a:xfrm>
            <a:off x="3183097" y="2081474"/>
            <a:ext cx="777240" cy="3043394"/>
          </a:xfrm>
          <a:prstGeom prst="rect">
            <a:avLst/>
          </a:prstGeom>
          <a:solidFill>
            <a:schemeClr val="accent2">
              <a:lumMod val="20000"/>
              <a:lumOff val="80000"/>
            </a:schemeClr>
          </a:solidFill>
          <a:ln w="9525">
            <a:noFill/>
            <a:round/>
            <a:headEnd/>
            <a:tailEnd/>
          </a:ln>
        </p:spPr>
        <p:txBody>
          <a:bodyPr vert="horz" wrap="square" lIns="0" tIns="0" rIns="0" bIns="0" numCol="1" rtlCol="0"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4" name="Rectangle 3">
            <a:extLst>
              <a:ext uri="{FF2B5EF4-FFF2-40B4-BE49-F238E27FC236}">
                <a16:creationId xmlns:a16="http://schemas.microsoft.com/office/drawing/2014/main" id="{18CED2C1-F67C-0D74-25B8-645D4A1345FD}"/>
              </a:ext>
            </a:extLst>
          </p:cNvPr>
          <p:cNvSpPr/>
          <p:nvPr/>
        </p:nvSpPr>
        <p:spPr bwMode="auto">
          <a:xfrm>
            <a:off x="3920678" y="340131"/>
            <a:ext cx="777240" cy="4778774"/>
          </a:xfrm>
          <a:prstGeom prst="rect">
            <a:avLst/>
          </a:prstGeom>
          <a:solidFill>
            <a:schemeClr val="bg1">
              <a:lumMod val="85000"/>
            </a:schemeClr>
          </a:solidFill>
          <a:ln w="9525">
            <a:noFill/>
            <a:round/>
            <a:headEnd/>
            <a:tailEnd/>
          </a:ln>
        </p:spPr>
        <p:txBody>
          <a:bodyPr vert="horz" wrap="square" lIns="0" tIns="0" rIns="0" bIns="0" numCol="1" rtlCol="0"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0" name="Rectangle 49">
            <a:extLst>
              <a:ext uri="{FF2B5EF4-FFF2-40B4-BE49-F238E27FC236}">
                <a16:creationId xmlns:a16="http://schemas.microsoft.com/office/drawing/2014/main" id="{7F9A314C-D195-0F12-E0ED-84ADBD8F278A}"/>
              </a:ext>
            </a:extLst>
          </p:cNvPr>
          <p:cNvSpPr/>
          <p:nvPr/>
        </p:nvSpPr>
        <p:spPr bwMode="auto">
          <a:xfrm>
            <a:off x="1707935" y="2081474"/>
            <a:ext cx="777240" cy="3043394"/>
          </a:xfrm>
          <a:prstGeom prst="rect">
            <a:avLst/>
          </a:prstGeom>
          <a:solidFill>
            <a:schemeClr val="accent2">
              <a:lumMod val="20000"/>
              <a:lumOff val="80000"/>
            </a:schemeClr>
          </a:solidFill>
          <a:ln w="9525">
            <a:noFill/>
            <a:round/>
            <a:headEnd/>
            <a:tailEnd/>
          </a:ln>
        </p:spPr>
        <p:txBody>
          <a:bodyPr vert="horz" wrap="square" lIns="0" tIns="0" rIns="0" bIns="0" numCol="1" rtlCol="0"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1" name="Rectangle 50">
            <a:extLst>
              <a:ext uri="{FF2B5EF4-FFF2-40B4-BE49-F238E27FC236}">
                <a16:creationId xmlns:a16="http://schemas.microsoft.com/office/drawing/2014/main" id="{A3943C3E-CFD2-93CC-B2E8-D91B90C55D82}"/>
              </a:ext>
            </a:extLst>
          </p:cNvPr>
          <p:cNvSpPr/>
          <p:nvPr/>
        </p:nvSpPr>
        <p:spPr bwMode="auto">
          <a:xfrm>
            <a:off x="2445516" y="2081474"/>
            <a:ext cx="777240" cy="3043394"/>
          </a:xfrm>
          <a:prstGeom prst="rect">
            <a:avLst/>
          </a:prstGeom>
          <a:solidFill>
            <a:schemeClr val="bg1">
              <a:lumMod val="85000"/>
            </a:schemeClr>
          </a:solidFill>
          <a:ln w="9525">
            <a:noFill/>
            <a:round/>
            <a:headEnd/>
            <a:tailEnd/>
          </a:ln>
        </p:spPr>
        <p:txBody>
          <a:bodyPr vert="horz" wrap="square" lIns="0" tIns="0" rIns="0" bIns="0" numCol="1" rtlCol="0"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3" name="Rectangle 52">
            <a:extLst>
              <a:ext uri="{FF2B5EF4-FFF2-40B4-BE49-F238E27FC236}">
                <a16:creationId xmlns:a16="http://schemas.microsoft.com/office/drawing/2014/main" id="{ADD7C3F0-E8CC-75C1-5171-A06530F4195F}"/>
              </a:ext>
            </a:extLst>
          </p:cNvPr>
          <p:cNvSpPr/>
          <p:nvPr/>
        </p:nvSpPr>
        <p:spPr bwMode="auto">
          <a:xfrm>
            <a:off x="970354" y="2081474"/>
            <a:ext cx="777240" cy="3043394"/>
          </a:xfrm>
          <a:prstGeom prst="rect">
            <a:avLst/>
          </a:prstGeom>
          <a:solidFill>
            <a:schemeClr val="bg1">
              <a:lumMod val="85000"/>
            </a:schemeClr>
          </a:solidFill>
          <a:ln w="9525">
            <a:noFill/>
            <a:round/>
            <a:headEnd/>
            <a:tailEnd/>
          </a:ln>
        </p:spPr>
        <p:txBody>
          <a:bodyPr vert="horz" wrap="square" lIns="0" tIns="0" rIns="0" bIns="0" numCol="1" rtlCol="0"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Rectangle 12">
            <a:extLst>
              <a:ext uri="{FF2B5EF4-FFF2-40B4-BE49-F238E27FC236}">
                <a16:creationId xmlns:a16="http://schemas.microsoft.com/office/drawing/2014/main" id="{09C7D712-9702-BBB9-8222-7CEA28AE1DA0}"/>
              </a:ext>
            </a:extLst>
          </p:cNvPr>
          <p:cNvSpPr/>
          <p:nvPr/>
        </p:nvSpPr>
        <p:spPr bwMode="auto">
          <a:xfrm>
            <a:off x="6133421" y="340131"/>
            <a:ext cx="777240" cy="4784737"/>
          </a:xfrm>
          <a:prstGeom prst="rect">
            <a:avLst/>
          </a:prstGeom>
          <a:solidFill>
            <a:schemeClr val="accent2">
              <a:lumMod val="20000"/>
              <a:lumOff val="80000"/>
            </a:schemeClr>
          </a:solidFill>
          <a:ln w="9525">
            <a:noFill/>
            <a:round/>
            <a:headEnd/>
            <a:tailEnd/>
          </a:ln>
        </p:spPr>
        <p:txBody>
          <a:bodyPr vert="horz" wrap="square" lIns="0" tIns="0" rIns="0" bIns="0" numCol="1" rtlCol="0"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4" name="Rectangle 23">
            <a:extLst>
              <a:ext uri="{FF2B5EF4-FFF2-40B4-BE49-F238E27FC236}">
                <a16:creationId xmlns:a16="http://schemas.microsoft.com/office/drawing/2014/main" id="{920FDCA7-243B-56D8-52E6-AAF2BFAEB36B}"/>
              </a:ext>
            </a:extLst>
          </p:cNvPr>
          <p:cNvSpPr/>
          <p:nvPr/>
        </p:nvSpPr>
        <p:spPr bwMode="auto">
          <a:xfrm>
            <a:off x="6871002" y="340131"/>
            <a:ext cx="777240" cy="4778774"/>
          </a:xfrm>
          <a:prstGeom prst="rect">
            <a:avLst/>
          </a:prstGeom>
          <a:solidFill>
            <a:schemeClr val="bg1">
              <a:lumMod val="85000"/>
            </a:schemeClr>
          </a:solidFill>
          <a:ln w="9525">
            <a:noFill/>
            <a:round/>
            <a:headEnd/>
            <a:tailEnd/>
          </a:ln>
        </p:spPr>
        <p:txBody>
          <a:bodyPr vert="horz" wrap="square" lIns="0" tIns="0" rIns="0" bIns="0" numCol="1" rtlCol="0"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7" name="Rectangle 56">
            <a:extLst>
              <a:ext uri="{FF2B5EF4-FFF2-40B4-BE49-F238E27FC236}">
                <a16:creationId xmlns:a16="http://schemas.microsoft.com/office/drawing/2014/main" id="{398BE260-E49E-218C-E2EC-48B4FA0708E6}"/>
              </a:ext>
            </a:extLst>
          </p:cNvPr>
          <p:cNvSpPr/>
          <p:nvPr/>
        </p:nvSpPr>
        <p:spPr bwMode="auto">
          <a:xfrm>
            <a:off x="7608583" y="340131"/>
            <a:ext cx="777240" cy="4784737"/>
          </a:xfrm>
          <a:prstGeom prst="rect">
            <a:avLst/>
          </a:prstGeom>
          <a:solidFill>
            <a:schemeClr val="accent2">
              <a:lumMod val="20000"/>
              <a:lumOff val="80000"/>
            </a:schemeClr>
          </a:solidFill>
          <a:ln w="9525">
            <a:noFill/>
            <a:round/>
            <a:headEnd/>
            <a:tailEnd/>
          </a:ln>
        </p:spPr>
        <p:txBody>
          <a:bodyPr vert="horz" wrap="square" lIns="0" tIns="0" rIns="0" bIns="0" numCol="1" rtlCol="0"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5" name="Rectangle 4">
            <a:extLst>
              <a:ext uri="{FF2B5EF4-FFF2-40B4-BE49-F238E27FC236}">
                <a16:creationId xmlns:a16="http://schemas.microsoft.com/office/drawing/2014/main" id="{68D54D7C-0B4F-4CC6-162E-CB769C8E16C9}"/>
              </a:ext>
            </a:extLst>
          </p:cNvPr>
          <p:cNvSpPr/>
          <p:nvPr/>
        </p:nvSpPr>
        <p:spPr bwMode="auto">
          <a:xfrm>
            <a:off x="4658259" y="340131"/>
            <a:ext cx="777240" cy="4778774"/>
          </a:xfrm>
          <a:prstGeom prst="rect">
            <a:avLst/>
          </a:prstGeom>
          <a:solidFill>
            <a:schemeClr val="accent2">
              <a:lumMod val="20000"/>
              <a:lumOff val="80000"/>
            </a:schemeClr>
          </a:solidFill>
          <a:ln w="9525">
            <a:noFill/>
            <a:round/>
            <a:headEnd/>
            <a:tailEnd/>
          </a:ln>
        </p:spPr>
        <p:txBody>
          <a:bodyPr vert="horz" wrap="square" lIns="0" tIns="0" rIns="0" bIns="0" numCol="1" rtlCol="0"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0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6" name="Rectangle 5">
            <a:extLst>
              <a:ext uri="{FF2B5EF4-FFF2-40B4-BE49-F238E27FC236}">
                <a16:creationId xmlns:a16="http://schemas.microsoft.com/office/drawing/2014/main" id="{3082AD86-3005-9918-9EAA-AD2BDD807B70}"/>
              </a:ext>
            </a:extLst>
          </p:cNvPr>
          <p:cNvSpPr/>
          <p:nvPr/>
        </p:nvSpPr>
        <p:spPr bwMode="auto">
          <a:xfrm>
            <a:off x="5395840" y="340131"/>
            <a:ext cx="777240" cy="4778774"/>
          </a:xfrm>
          <a:prstGeom prst="rect">
            <a:avLst/>
          </a:prstGeom>
          <a:solidFill>
            <a:schemeClr val="bg1">
              <a:lumMod val="85000"/>
            </a:schemeClr>
          </a:solidFill>
          <a:ln w="9525">
            <a:noFill/>
            <a:round/>
            <a:headEnd/>
            <a:tailEnd/>
          </a:ln>
        </p:spPr>
        <p:txBody>
          <a:bodyPr vert="horz" wrap="square" lIns="0" tIns="0" rIns="0" bIns="0" numCol="1" rtlCol="0"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89" name="Rectangle 188">
            <a:extLst>
              <a:ext uri="{FF2B5EF4-FFF2-40B4-BE49-F238E27FC236}">
                <a16:creationId xmlns:a16="http://schemas.microsoft.com/office/drawing/2014/main" id="{2A5F16C9-8517-39A1-0247-73B54FFC7C3C}"/>
              </a:ext>
            </a:extLst>
          </p:cNvPr>
          <p:cNvSpPr/>
          <p:nvPr/>
        </p:nvSpPr>
        <p:spPr bwMode="auto">
          <a:xfrm>
            <a:off x="8346168" y="340131"/>
            <a:ext cx="777240" cy="4782289"/>
          </a:xfrm>
          <a:prstGeom prst="rect">
            <a:avLst/>
          </a:prstGeom>
          <a:solidFill>
            <a:schemeClr val="bg1">
              <a:lumMod val="85000"/>
            </a:schemeClr>
          </a:solidFill>
          <a:ln w="9525">
            <a:noFill/>
            <a:round/>
            <a:headEnd/>
            <a:tailEnd/>
          </a:ln>
        </p:spPr>
        <p:txBody>
          <a:bodyPr vert="horz" wrap="square" lIns="0" tIns="0" rIns="0" bIns="0" numCol="1" rtlCol="0"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a:ln>
                <a:noFill/>
              </a:ln>
              <a:solidFill>
                <a:srgbClr val="FFFFFF"/>
              </a:solidFill>
              <a:effectLst/>
              <a:uLnTx/>
              <a:uFillTx/>
              <a:latin typeface="Arial" panose="020B0604020202020204"/>
              <a:ea typeface="+mn-ea"/>
              <a:cs typeface="+mn-cs"/>
            </a:endParaRPr>
          </a:p>
        </p:txBody>
      </p:sp>
      <p:grpSp>
        <p:nvGrpSpPr>
          <p:cNvPr id="112" name="Group 111">
            <a:extLst>
              <a:ext uri="{FF2B5EF4-FFF2-40B4-BE49-F238E27FC236}">
                <a16:creationId xmlns:a16="http://schemas.microsoft.com/office/drawing/2014/main" id="{532E84B6-2A60-8795-CF5D-C32C553888A8}"/>
              </a:ext>
            </a:extLst>
          </p:cNvPr>
          <p:cNvGrpSpPr/>
          <p:nvPr/>
        </p:nvGrpSpPr>
        <p:grpSpPr>
          <a:xfrm>
            <a:off x="4661087" y="-695"/>
            <a:ext cx="123300" cy="443993"/>
            <a:chOff x="6363906" y="118237"/>
            <a:chExt cx="123300" cy="443993"/>
          </a:xfrm>
          <a:solidFill>
            <a:srgbClr val="006484"/>
          </a:solidFill>
        </p:grpSpPr>
        <p:cxnSp>
          <p:nvCxnSpPr>
            <p:cNvPr id="113" name="Straight Connector 112">
              <a:extLst>
                <a:ext uri="{FF2B5EF4-FFF2-40B4-BE49-F238E27FC236}">
                  <a16:creationId xmlns:a16="http://schemas.microsoft.com/office/drawing/2014/main" id="{13994B4F-CB42-CB0F-B6C3-89FE007F5308}"/>
                </a:ext>
              </a:extLst>
            </p:cNvPr>
            <p:cNvCxnSpPr>
              <a:cxnSpLocks/>
            </p:cNvCxnSpPr>
            <p:nvPr/>
          </p:nvCxnSpPr>
          <p:spPr>
            <a:xfrm flipV="1">
              <a:off x="6363906" y="118237"/>
              <a:ext cx="0" cy="443993"/>
            </a:xfrm>
            <a:prstGeom prst="line">
              <a:avLst/>
            </a:prstGeom>
            <a:grpFill/>
            <a:ln>
              <a:solidFill>
                <a:srgbClr val="006484"/>
              </a:solidFill>
            </a:ln>
          </p:spPr>
          <p:style>
            <a:lnRef idx="1">
              <a:schemeClr val="accent1"/>
            </a:lnRef>
            <a:fillRef idx="0">
              <a:schemeClr val="accent1"/>
            </a:fillRef>
            <a:effectRef idx="0">
              <a:schemeClr val="accent1"/>
            </a:effectRef>
            <a:fontRef idx="minor">
              <a:schemeClr val="tx1"/>
            </a:fontRef>
          </p:style>
        </p:cxnSp>
        <p:sp>
          <p:nvSpPr>
            <p:cNvPr id="114" name="Right Triangle 113">
              <a:extLst>
                <a:ext uri="{FF2B5EF4-FFF2-40B4-BE49-F238E27FC236}">
                  <a16:creationId xmlns:a16="http://schemas.microsoft.com/office/drawing/2014/main" id="{ABF43E36-368F-C7D7-8543-9E45A1B3537B}"/>
                </a:ext>
              </a:extLst>
            </p:cNvPr>
            <p:cNvSpPr/>
            <p:nvPr/>
          </p:nvSpPr>
          <p:spPr bwMode="auto">
            <a:xfrm rot="5400000">
              <a:off x="6357741" y="125275"/>
              <a:ext cx="135630" cy="123300"/>
            </a:xfrm>
            <a:prstGeom prst="rtTriangle">
              <a:avLst/>
            </a:prstGeom>
            <a:grpFill/>
            <a:ln w="9525">
              <a:solidFill>
                <a:srgbClr val="006484"/>
              </a:solid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rade Gothic Next Cond" panose="020B0506040303020004" pitchFamily="34" charset="0"/>
                <a:ea typeface="+mn-ea"/>
                <a:cs typeface="+mn-cs"/>
              </a:endParaRPr>
            </a:p>
          </p:txBody>
        </p:sp>
      </p:grpSp>
      <p:grpSp>
        <p:nvGrpSpPr>
          <p:cNvPr id="107" name="Group 106">
            <a:extLst>
              <a:ext uri="{FF2B5EF4-FFF2-40B4-BE49-F238E27FC236}">
                <a16:creationId xmlns:a16="http://schemas.microsoft.com/office/drawing/2014/main" id="{F13A9B5D-C085-2034-FA3F-49F9BF28FF0C}"/>
              </a:ext>
            </a:extLst>
          </p:cNvPr>
          <p:cNvGrpSpPr/>
          <p:nvPr/>
        </p:nvGrpSpPr>
        <p:grpSpPr>
          <a:xfrm>
            <a:off x="3925542" y="-695"/>
            <a:ext cx="123300" cy="443993"/>
            <a:chOff x="6363906" y="118237"/>
            <a:chExt cx="123300" cy="443993"/>
          </a:xfrm>
        </p:grpSpPr>
        <p:cxnSp>
          <p:nvCxnSpPr>
            <p:cNvPr id="104" name="Straight Connector 103">
              <a:extLst>
                <a:ext uri="{FF2B5EF4-FFF2-40B4-BE49-F238E27FC236}">
                  <a16:creationId xmlns:a16="http://schemas.microsoft.com/office/drawing/2014/main" id="{AB4AA048-D964-0627-E3F2-6E2ED40F237A}"/>
                </a:ext>
              </a:extLst>
            </p:cNvPr>
            <p:cNvCxnSpPr>
              <a:cxnSpLocks/>
            </p:cNvCxnSpPr>
            <p:nvPr/>
          </p:nvCxnSpPr>
          <p:spPr>
            <a:xfrm flipV="1">
              <a:off x="6363906" y="118237"/>
              <a:ext cx="0" cy="443993"/>
            </a:xfrm>
            <a:prstGeom prst="line">
              <a:avLst/>
            </a:prstGeom>
            <a:ln>
              <a:solidFill>
                <a:srgbClr val="006484"/>
              </a:solidFill>
            </a:ln>
          </p:spPr>
          <p:style>
            <a:lnRef idx="1">
              <a:schemeClr val="accent1"/>
            </a:lnRef>
            <a:fillRef idx="0">
              <a:schemeClr val="accent1"/>
            </a:fillRef>
            <a:effectRef idx="0">
              <a:schemeClr val="accent1"/>
            </a:effectRef>
            <a:fontRef idx="minor">
              <a:schemeClr val="tx1"/>
            </a:fontRef>
          </p:style>
        </p:cxnSp>
        <p:sp>
          <p:nvSpPr>
            <p:cNvPr id="103" name="Right Triangle 102">
              <a:extLst>
                <a:ext uri="{FF2B5EF4-FFF2-40B4-BE49-F238E27FC236}">
                  <a16:creationId xmlns:a16="http://schemas.microsoft.com/office/drawing/2014/main" id="{D3C22497-7045-A594-C58C-724946F7312B}"/>
                </a:ext>
              </a:extLst>
            </p:cNvPr>
            <p:cNvSpPr/>
            <p:nvPr/>
          </p:nvSpPr>
          <p:spPr bwMode="auto">
            <a:xfrm rot="5400000">
              <a:off x="6357741" y="125275"/>
              <a:ext cx="135630" cy="123300"/>
            </a:xfrm>
            <a:prstGeom prst="rtTriangle">
              <a:avLst/>
            </a:prstGeom>
            <a:solidFill>
              <a:srgbClr val="006484"/>
            </a:solidFill>
            <a:ln w="9525">
              <a:no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rade Gothic Next Cond" panose="020B0506040303020004" pitchFamily="34" charset="0"/>
                <a:ea typeface="+mn-ea"/>
                <a:cs typeface="+mn-cs"/>
              </a:endParaRPr>
            </a:p>
          </p:txBody>
        </p:sp>
      </p:grpSp>
      <p:grpSp>
        <p:nvGrpSpPr>
          <p:cNvPr id="115" name="Group 114">
            <a:extLst>
              <a:ext uri="{FF2B5EF4-FFF2-40B4-BE49-F238E27FC236}">
                <a16:creationId xmlns:a16="http://schemas.microsoft.com/office/drawing/2014/main" id="{A9C445A6-E762-D4BA-2A70-73B7755DBAE7}"/>
              </a:ext>
            </a:extLst>
          </p:cNvPr>
          <p:cNvGrpSpPr/>
          <p:nvPr/>
        </p:nvGrpSpPr>
        <p:grpSpPr>
          <a:xfrm>
            <a:off x="5395807" y="-695"/>
            <a:ext cx="123300" cy="443993"/>
            <a:chOff x="6363906" y="118237"/>
            <a:chExt cx="123300" cy="443993"/>
          </a:xfrm>
          <a:solidFill>
            <a:srgbClr val="006484"/>
          </a:solidFill>
        </p:grpSpPr>
        <p:cxnSp>
          <p:nvCxnSpPr>
            <p:cNvPr id="129" name="Straight Connector 128">
              <a:extLst>
                <a:ext uri="{FF2B5EF4-FFF2-40B4-BE49-F238E27FC236}">
                  <a16:creationId xmlns:a16="http://schemas.microsoft.com/office/drawing/2014/main" id="{0E6AAE84-638A-F19A-2BD7-6C486447218F}"/>
                </a:ext>
              </a:extLst>
            </p:cNvPr>
            <p:cNvCxnSpPr>
              <a:cxnSpLocks/>
            </p:cNvCxnSpPr>
            <p:nvPr/>
          </p:nvCxnSpPr>
          <p:spPr>
            <a:xfrm flipV="1">
              <a:off x="6363906" y="118237"/>
              <a:ext cx="0" cy="443993"/>
            </a:xfrm>
            <a:prstGeom prst="line">
              <a:avLst/>
            </a:prstGeom>
            <a:grpFill/>
            <a:ln>
              <a:solidFill>
                <a:srgbClr val="006484"/>
              </a:solidFill>
            </a:ln>
          </p:spPr>
          <p:style>
            <a:lnRef idx="1">
              <a:schemeClr val="accent1"/>
            </a:lnRef>
            <a:fillRef idx="0">
              <a:schemeClr val="accent1"/>
            </a:fillRef>
            <a:effectRef idx="0">
              <a:schemeClr val="accent1"/>
            </a:effectRef>
            <a:fontRef idx="minor">
              <a:schemeClr val="tx1"/>
            </a:fontRef>
          </p:style>
        </p:cxnSp>
        <p:sp>
          <p:nvSpPr>
            <p:cNvPr id="130" name="Right Triangle 129">
              <a:extLst>
                <a:ext uri="{FF2B5EF4-FFF2-40B4-BE49-F238E27FC236}">
                  <a16:creationId xmlns:a16="http://schemas.microsoft.com/office/drawing/2014/main" id="{8EDEB8FE-87F0-0349-A7EC-A73D525949AF}"/>
                </a:ext>
              </a:extLst>
            </p:cNvPr>
            <p:cNvSpPr/>
            <p:nvPr/>
          </p:nvSpPr>
          <p:spPr bwMode="auto">
            <a:xfrm rot="5400000">
              <a:off x="6357741" y="125275"/>
              <a:ext cx="135630" cy="123300"/>
            </a:xfrm>
            <a:prstGeom prst="rtTriangle">
              <a:avLst/>
            </a:prstGeom>
            <a:grpFill/>
            <a:ln w="9525">
              <a:solidFill>
                <a:srgbClr val="006484"/>
              </a:solid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rade Gothic Next Cond" panose="020B0506040303020004" pitchFamily="34" charset="0"/>
                <a:ea typeface="+mn-ea"/>
                <a:cs typeface="+mn-cs"/>
              </a:endParaRPr>
            </a:p>
          </p:txBody>
        </p:sp>
      </p:grpSp>
      <p:sp>
        <p:nvSpPr>
          <p:cNvPr id="12" name="Title 10">
            <a:extLst>
              <a:ext uri="{FF2B5EF4-FFF2-40B4-BE49-F238E27FC236}">
                <a16:creationId xmlns:a16="http://schemas.microsoft.com/office/drawing/2014/main" id="{3CF4EC37-E499-288E-F608-DB146152485F}"/>
              </a:ext>
            </a:extLst>
          </p:cNvPr>
          <p:cNvSpPr>
            <a:spLocks noGrp="1"/>
          </p:cNvSpPr>
          <p:nvPr>
            <p:ph type="title"/>
          </p:nvPr>
        </p:nvSpPr>
        <p:spPr>
          <a:xfrm>
            <a:off x="86131" y="84777"/>
            <a:ext cx="3659489" cy="334125"/>
          </a:xfrm>
        </p:spPr>
        <p:txBody>
          <a:bodyPr>
            <a:normAutofit fontScale="90000"/>
          </a:bodyPr>
          <a:lstStyle/>
          <a:p>
            <a:pPr algn="l"/>
            <a:r>
              <a:rPr lang="en-US">
                <a:latin typeface="Trade Gothic Next Cond" panose="020B0506040303020004" pitchFamily="34" charset="0"/>
              </a:rPr>
              <a:t>Detailed Annual Review/Budget Timeline</a:t>
            </a:r>
          </a:p>
        </p:txBody>
      </p:sp>
      <p:sp>
        <p:nvSpPr>
          <p:cNvPr id="26" name="Title 10">
            <a:extLst>
              <a:ext uri="{FF2B5EF4-FFF2-40B4-BE49-F238E27FC236}">
                <a16:creationId xmlns:a16="http://schemas.microsoft.com/office/drawing/2014/main" id="{8B21DB87-FD7C-EBBC-98D1-B962CAEEAE42}"/>
              </a:ext>
            </a:extLst>
          </p:cNvPr>
          <p:cNvSpPr txBox="1">
            <a:spLocks/>
          </p:cNvSpPr>
          <p:nvPr/>
        </p:nvSpPr>
        <p:spPr>
          <a:xfrm>
            <a:off x="3108477" y="547861"/>
            <a:ext cx="763551" cy="656948"/>
          </a:xfrm>
          <a:prstGeom prst="rect">
            <a:avLst/>
          </a:prstGeom>
        </p:spPr>
        <p:txBody>
          <a:bodyPr vert="horz" lIns="0" tIns="0" rIns="0" bIns="0" rtlCol="0" anchor="ctr">
            <a:noAutofit/>
          </a:bodyPr>
          <a:lstStyle>
            <a:lvl1pPr algn="ctr" defTabSz="685800" rtl="0" eaLnBrk="1" latinLnBrk="0" hangingPunct="1">
              <a:lnSpc>
                <a:spcPct val="90000"/>
              </a:lnSpc>
              <a:spcBef>
                <a:spcPct val="0"/>
              </a:spcBef>
              <a:buNone/>
              <a:defRPr sz="2100" b="1" kern="1200">
                <a:solidFill>
                  <a:schemeClr val="tx1">
                    <a:lumMod val="75000"/>
                    <a:lumOff val="25000"/>
                  </a:schemeClr>
                </a:solidFill>
                <a:latin typeface="+mn-lt"/>
                <a:ea typeface="+mj-ea"/>
                <a:cs typeface="Arial" panose="020B0604020202020204" pitchFamily="34" charset="0"/>
              </a:defRPr>
            </a:lvl1pPr>
          </a:lstStyle>
          <a:p>
            <a:pPr marL="0" marR="0" lvl="0" indent="0" algn="r" defTabSz="6858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a:ln>
                  <a:noFill/>
                </a:ln>
                <a:solidFill>
                  <a:srgbClr val="006747"/>
                </a:solidFill>
                <a:effectLst/>
                <a:uLnTx/>
                <a:uFillTx/>
                <a:latin typeface="Trade Gothic Next Cond" panose="020B0506040303020004" pitchFamily="34" charset="0"/>
                <a:ea typeface="+mj-ea"/>
                <a:cs typeface="Arial" panose="020B0604020202020204" pitchFamily="34" charset="0"/>
              </a:rPr>
              <a:t>Annual Review</a:t>
            </a:r>
          </a:p>
        </p:txBody>
      </p:sp>
      <p:sp>
        <p:nvSpPr>
          <p:cNvPr id="27" name="Title 10">
            <a:extLst>
              <a:ext uri="{FF2B5EF4-FFF2-40B4-BE49-F238E27FC236}">
                <a16:creationId xmlns:a16="http://schemas.microsoft.com/office/drawing/2014/main" id="{0CC3ABD0-C094-2CB7-8F88-EBF87A333B9A}"/>
              </a:ext>
            </a:extLst>
          </p:cNvPr>
          <p:cNvSpPr txBox="1">
            <a:spLocks/>
          </p:cNvSpPr>
          <p:nvPr/>
        </p:nvSpPr>
        <p:spPr>
          <a:xfrm>
            <a:off x="86132" y="1580571"/>
            <a:ext cx="722294" cy="403962"/>
          </a:xfrm>
          <a:prstGeom prst="rect">
            <a:avLst/>
          </a:prstGeom>
        </p:spPr>
        <p:txBody>
          <a:bodyPr vert="horz" lIns="0" tIns="0" rIns="0" bIns="0" rtlCol="0" anchor="ctr">
            <a:normAutofit/>
          </a:bodyPr>
          <a:lstStyle>
            <a:lvl1pPr algn="ctr" defTabSz="685800" rtl="0" eaLnBrk="1" latinLnBrk="0" hangingPunct="1">
              <a:lnSpc>
                <a:spcPct val="90000"/>
              </a:lnSpc>
              <a:spcBef>
                <a:spcPct val="0"/>
              </a:spcBef>
              <a:buNone/>
              <a:defRPr sz="2100" b="1" kern="1200">
                <a:solidFill>
                  <a:schemeClr val="tx1">
                    <a:lumMod val="75000"/>
                    <a:lumOff val="25000"/>
                  </a:schemeClr>
                </a:solidFill>
                <a:latin typeface="+mn-lt"/>
                <a:ea typeface="+mj-ea"/>
                <a:cs typeface="Arial" panose="020B060402020202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r>
              <a:rPr kumimoji="0" lang="en-US" sz="1800" b="1" i="0" u="none" strike="noStrike" kern="1200" cap="none" spc="0" normalizeH="0" baseline="0" noProof="0">
                <a:ln>
                  <a:noFill/>
                </a:ln>
                <a:solidFill>
                  <a:srgbClr val="006747"/>
                </a:solidFill>
                <a:effectLst/>
                <a:uLnTx/>
                <a:uFillTx/>
                <a:latin typeface="Trade Gothic Next Cond" panose="020B0506040303020004" pitchFamily="34" charset="0"/>
                <a:ea typeface="+mj-ea"/>
                <a:cs typeface="Arial" panose="020B0604020202020204" pitchFamily="34" charset="0"/>
              </a:rPr>
              <a:t>Budget</a:t>
            </a:r>
          </a:p>
        </p:txBody>
      </p:sp>
      <p:grpSp>
        <p:nvGrpSpPr>
          <p:cNvPr id="28" name="Group 27">
            <a:extLst>
              <a:ext uri="{FF2B5EF4-FFF2-40B4-BE49-F238E27FC236}">
                <a16:creationId xmlns:a16="http://schemas.microsoft.com/office/drawing/2014/main" id="{40EE8CA2-FDB3-28EB-96B6-8A256C27536C}"/>
              </a:ext>
            </a:extLst>
          </p:cNvPr>
          <p:cNvGrpSpPr/>
          <p:nvPr/>
        </p:nvGrpSpPr>
        <p:grpSpPr>
          <a:xfrm>
            <a:off x="183485" y="495346"/>
            <a:ext cx="2406953" cy="116852"/>
            <a:chOff x="186034" y="4967230"/>
            <a:chExt cx="2406953" cy="116852"/>
          </a:xfrm>
        </p:grpSpPr>
        <p:sp>
          <p:nvSpPr>
            <p:cNvPr id="77" name="Rounded Rectangle 76">
              <a:extLst>
                <a:ext uri="{FF2B5EF4-FFF2-40B4-BE49-F238E27FC236}">
                  <a16:creationId xmlns:a16="http://schemas.microsoft.com/office/drawing/2014/main" id="{979AD32A-E6B8-0D68-39D7-5A4339E3453D}"/>
                </a:ext>
              </a:extLst>
            </p:cNvPr>
            <p:cNvSpPr/>
            <p:nvPr/>
          </p:nvSpPr>
          <p:spPr bwMode="auto">
            <a:xfrm rot="5400000">
              <a:off x="176216" y="4977048"/>
              <a:ext cx="116852" cy="97215"/>
            </a:xfrm>
            <a:prstGeom prst="roundRect">
              <a:avLst>
                <a:gd name="adj" fmla="val 33546"/>
              </a:avLst>
            </a:prstGeom>
            <a:solidFill>
              <a:schemeClr val="accent1"/>
            </a:solidFill>
            <a:ln w="9525">
              <a:no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000000"/>
                </a:solidFill>
                <a:effectLst/>
                <a:uLnTx/>
                <a:uFillTx/>
                <a:latin typeface="Trade Gothic Next Light" panose="020B0403040303020004" pitchFamily="34" charset="0"/>
                <a:ea typeface="+mn-ea"/>
                <a:cs typeface="+mn-cs"/>
              </a:endParaRPr>
            </a:p>
          </p:txBody>
        </p:sp>
        <p:sp>
          <p:nvSpPr>
            <p:cNvPr id="85" name="Rectangle 84">
              <a:extLst>
                <a:ext uri="{FF2B5EF4-FFF2-40B4-BE49-F238E27FC236}">
                  <a16:creationId xmlns:a16="http://schemas.microsoft.com/office/drawing/2014/main" id="{B73BF849-4C43-19B6-EC82-7D9A5165167E}"/>
                </a:ext>
              </a:extLst>
            </p:cNvPr>
            <p:cNvSpPr/>
            <p:nvPr/>
          </p:nvSpPr>
          <p:spPr>
            <a:xfrm>
              <a:off x="327895" y="4973579"/>
              <a:ext cx="2265092" cy="92333"/>
            </a:xfrm>
            <a:prstGeom prst="rect">
              <a:avLst/>
            </a:prstGeom>
          </p:spPr>
          <p:txBody>
            <a:bodyPr wrap="square" lIns="0" tIns="0" rIns="0" bIns="0" anchor="t" anchorCtr="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dirty="0">
                  <a:ln>
                    <a:noFill/>
                  </a:ln>
                  <a:solidFill>
                    <a:srgbClr val="000000"/>
                  </a:solidFill>
                  <a:effectLst/>
                  <a:uLnTx/>
                  <a:uFillTx/>
                  <a:latin typeface="Trade Gothic Next Light" panose="020B0403040303020004" pitchFamily="34" charset="0"/>
                  <a:ea typeface="+mn-ea"/>
                  <a:cs typeface="+mn-cs"/>
                </a:rPr>
                <a:t>Non-recurring resources / </a:t>
              </a:r>
              <a:r>
                <a:rPr lang="en-US" sz="600" dirty="0">
                  <a:solidFill>
                    <a:srgbClr val="000000"/>
                  </a:solidFill>
                  <a:latin typeface="Trade Gothic Next Light" panose="020B0403040303020004" pitchFamily="34" charset="0"/>
                </a:rPr>
                <a:t>C</a:t>
              </a:r>
              <a:r>
                <a:rPr kumimoji="0" lang="en-US" sz="600" b="0" i="0" u="none" strike="noStrike" kern="1200" cap="none" spc="0" normalizeH="0" baseline="0" noProof="0" dirty="0" err="1">
                  <a:ln>
                    <a:noFill/>
                  </a:ln>
                  <a:solidFill>
                    <a:srgbClr val="000000"/>
                  </a:solidFill>
                  <a:effectLst/>
                  <a:uLnTx/>
                  <a:uFillTx/>
                  <a:latin typeface="Trade Gothic Next Light" panose="020B0403040303020004" pitchFamily="34" charset="0"/>
                  <a:ea typeface="+mn-ea"/>
                  <a:cs typeface="+mn-cs"/>
                </a:rPr>
                <a:t>arryforward</a:t>
              </a:r>
              <a:endParaRPr kumimoji="0" lang="en-US" sz="600" b="0" i="0" u="none" strike="noStrike" kern="1200" cap="none" spc="0" normalizeH="0" baseline="0" noProof="0" dirty="0">
                <a:ln>
                  <a:noFill/>
                </a:ln>
                <a:solidFill>
                  <a:srgbClr val="000000"/>
                </a:solidFill>
                <a:effectLst/>
                <a:uLnTx/>
                <a:uFillTx/>
                <a:latin typeface="Trade Gothic Next Light" panose="020B0403040303020004" pitchFamily="34" charset="0"/>
                <a:ea typeface="+mn-ea"/>
                <a:cs typeface="+mn-cs"/>
              </a:endParaRPr>
            </a:p>
          </p:txBody>
        </p:sp>
      </p:grpSp>
      <p:grpSp>
        <p:nvGrpSpPr>
          <p:cNvPr id="29" name="Group 28">
            <a:extLst>
              <a:ext uri="{FF2B5EF4-FFF2-40B4-BE49-F238E27FC236}">
                <a16:creationId xmlns:a16="http://schemas.microsoft.com/office/drawing/2014/main" id="{CA438508-3A6A-AF4A-93BF-F1666FAEC028}"/>
              </a:ext>
            </a:extLst>
          </p:cNvPr>
          <p:cNvGrpSpPr/>
          <p:nvPr/>
        </p:nvGrpSpPr>
        <p:grpSpPr>
          <a:xfrm>
            <a:off x="183485" y="836248"/>
            <a:ext cx="1285346" cy="116852"/>
            <a:chOff x="2782820" y="4967230"/>
            <a:chExt cx="1285346" cy="116852"/>
          </a:xfrm>
        </p:grpSpPr>
        <p:sp>
          <p:nvSpPr>
            <p:cNvPr id="80" name="Rounded Rectangle 79">
              <a:extLst>
                <a:ext uri="{FF2B5EF4-FFF2-40B4-BE49-F238E27FC236}">
                  <a16:creationId xmlns:a16="http://schemas.microsoft.com/office/drawing/2014/main" id="{13C1E8BB-19EC-6B22-2CBD-53D702575D0C}"/>
                </a:ext>
              </a:extLst>
            </p:cNvPr>
            <p:cNvSpPr/>
            <p:nvPr/>
          </p:nvSpPr>
          <p:spPr bwMode="auto">
            <a:xfrm rot="5400000">
              <a:off x="2773002" y="4977048"/>
              <a:ext cx="116852" cy="97215"/>
            </a:xfrm>
            <a:prstGeom prst="roundRect">
              <a:avLst>
                <a:gd name="adj" fmla="val 33546"/>
              </a:avLst>
            </a:prstGeom>
            <a:solidFill>
              <a:srgbClr val="9CCB3B"/>
            </a:solidFill>
            <a:ln w="9525">
              <a:no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000000"/>
                </a:solidFill>
                <a:effectLst/>
                <a:uLnTx/>
                <a:uFillTx/>
                <a:latin typeface="Trade Gothic Next Light" panose="020B0403040303020004" pitchFamily="34" charset="0"/>
                <a:ea typeface="+mn-ea"/>
                <a:cs typeface="+mn-cs"/>
              </a:endParaRPr>
            </a:p>
          </p:txBody>
        </p:sp>
        <p:sp>
          <p:nvSpPr>
            <p:cNvPr id="86" name="Rectangle 85">
              <a:extLst>
                <a:ext uri="{FF2B5EF4-FFF2-40B4-BE49-F238E27FC236}">
                  <a16:creationId xmlns:a16="http://schemas.microsoft.com/office/drawing/2014/main" id="{F030ED87-C645-8415-F388-34F2B193139A}"/>
                </a:ext>
              </a:extLst>
            </p:cNvPr>
            <p:cNvSpPr/>
            <p:nvPr/>
          </p:nvSpPr>
          <p:spPr>
            <a:xfrm>
              <a:off x="2924680" y="4967761"/>
              <a:ext cx="1143486" cy="92333"/>
            </a:xfrm>
            <a:prstGeom prst="rect">
              <a:avLst/>
            </a:prstGeom>
          </p:spPr>
          <p:txBody>
            <a:bodyPr wrap="square" lIns="0" tIns="0" rIns="0" bIns="0" anchor="t" anchorCtr="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Trade Gothic Next Light" panose="020B0403040303020004" pitchFamily="34" charset="0"/>
                  <a:ea typeface="+mn-ea"/>
                  <a:cs typeface="+mn-cs"/>
                </a:rPr>
                <a:t>Recurring resources</a:t>
              </a:r>
            </a:p>
          </p:txBody>
        </p:sp>
      </p:grpSp>
      <p:grpSp>
        <p:nvGrpSpPr>
          <p:cNvPr id="30" name="Group 29">
            <a:extLst>
              <a:ext uri="{FF2B5EF4-FFF2-40B4-BE49-F238E27FC236}">
                <a16:creationId xmlns:a16="http://schemas.microsoft.com/office/drawing/2014/main" id="{2A00A2C6-16D1-D6B7-7869-3546C2C776A0}"/>
              </a:ext>
            </a:extLst>
          </p:cNvPr>
          <p:cNvGrpSpPr/>
          <p:nvPr/>
        </p:nvGrpSpPr>
        <p:grpSpPr>
          <a:xfrm>
            <a:off x="183485" y="665797"/>
            <a:ext cx="1374114" cy="116852"/>
            <a:chOff x="4239669" y="4967230"/>
            <a:chExt cx="1374114" cy="116852"/>
          </a:xfrm>
        </p:grpSpPr>
        <p:sp>
          <p:nvSpPr>
            <p:cNvPr id="88" name="Rounded Rectangle 87">
              <a:extLst>
                <a:ext uri="{FF2B5EF4-FFF2-40B4-BE49-F238E27FC236}">
                  <a16:creationId xmlns:a16="http://schemas.microsoft.com/office/drawing/2014/main" id="{2AABCE98-F4EC-DC97-2BBC-D436FBFA052D}"/>
                </a:ext>
              </a:extLst>
            </p:cNvPr>
            <p:cNvSpPr/>
            <p:nvPr/>
          </p:nvSpPr>
          <p:spPr bwMode="auto">
            <a:xfrm rot="5400000">
              <a:off x="4229851" y="4977048"/>
              <a:ext cx="116852" cy="97215"/>
            </a:xfrm>
            <a:prstGeom prst="roundRect">
              <a:avLst>
                <a:gd name="adj" fmla="val 33546"/>
              </a:avLst>
            </a:prstGeom>
            <a:solidFill>
              <a:srgbClr val="80B0A6"/>
            </a:solidFill>
            <a:ln w="9525">
              <a:no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000000"/>
                </a:solidFill>
                <a:effectLst/>
                <a:uLnTx/>
                <a:uFillTx/>
                <a:latin typeface="Trade Gothic Next Light" panose="020B0403040303020004" pitchFamily="34" charset="0"/>
                <a:ea typeface="+mn-ea"/>
                <a:cs typeface="+mn-cs"/>
              </a:endParaRPr>
            </a:p>
          </p:txBody>
        </p:sp>
        <p:sp>
          <p:nvSpPr>
            <p:cNvPr id="90" name="Rectangle 89">
              <a:extLst>
                <a:ext uri="{FF2B5EF4-FFF2-40B4-BE49-F238E27FC236}">
                  <a16:creationId xmlns:a16="http://schemas.microsoft.com/office/drawing/2014/main" id="{D6F9FEFB-EC7E-D652-0F99-4F1228BDE384}"/>
                </a:ext>
              </a:extLst>
            </p:cNvPr>
            <p:cNvSpPr/>
            <p:nvPr/>
          </p:nvSpPr>
          <p:spPr>
            <a:xfrm>
              <a:off x="4375553" y="4967761"/>
              <a:ext cx="1238230" cy="92333"/>
            </a:xfrm>
            <a:prstGeom prst="rect">
              <a:avLst/>
            </a:prstGeom>
          </p:spPr>
          <p:txBody>
            <a:bodyPr wrap="square" lIns="0" tIns="0" rIns="0" bIns="0" anchor="t" anchorCtr="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Trade Gothic Next Light" panose="020B0403040303020004" pitchFamily="34" charset="0"/>
                  <a:ea typeface="+mn-ea"/>
                  <a:cs typeface="+mn-cs"/>
                </a:rPr>
                <a:t>Bulls Budget System</a:t>
              </a:r>
            </a:p>
          </p:txBody>
        </p:sp>
      </p:grpSp>
      <p:grpSp>
        <p:nvGrpSpPr>
          <p:cNvPr id="31" name="Group 30">
            <a:extLst>
              <a:ext uri="{FF2B5EF4-FFF2-40B4-BE49-F238E27FC236}">
                <a16:creationId xmlns:a16="http://schemas.microsoft.com/office/drawing/2014/main" id="{C49DD4A5-59FB-EE15-70B6-A4B9CDBF168C}"/>
              </a:ext>
            </a:extLst>
          </p:cNvPr>
          <p:cNvGrpSpPr/>
          <p:nvPr/>
        </p:nvGrpSpPr>
        <p:grpSpPr>
          <a:xfrm>
            <a:off x="183485" y="1006698"/>
            <a:ext cx="2524801" cy="116852"/>
            <a:chOff x="5911250" y="4967230"/>
            <a:chExt cx="2524801" cy="116852"/>
          </a:xfrm>
        </p:grpSpPr>
        <p:sp>
          <p:nvSpPr>
            <p:cNvPr id="89" name="Rounded Rectangle 88">
              <a:extLst>
                <a:ext uri="{FF2B5EF4-FFF2-40B4-BE49-F238E27FC236}">
                  <a16:creationId xmlns:a16="http://schemas.microsoft.com/office/drawing/2014/main" id="{0C29D1FD-6652-8509-9B24-3AE0AFF93E49}"/>
                </a:ext>
              </a:extLst>
            </p:cNvPr>
            <p:cNvSpPr/>
            <p:nvPr/>
          </p:nvSpPr>
          <p:spPr bwMode="auto">
            <a:xfrm rot="5400000">
              <a:off x="5901432" y="4977048"/>
              <a:ext cx="116852" cy="97215"/>
            </a:xfrm>
            <a:prstGeom prst="roundRect">
              <a:avLst>
                <a:gd name="adj" fmla="val 33546"/>
              </a:avLst>
            </a:prstGeom>
            <a:solidFill>
              <a:srgbClr val="006484"/>
            </a:solidFill>
            <a:ln w="9525">
              <a:no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600" b="0" i="0" u="none" strike="noStrike" kern="1200" cap="none" spc="0" normalizeH="0" baseline="0" noProof="0">
                <a:ln>
                  <a:noFill/>
                </a:ln>
                <a:solidFill>
                  <a:srgbClr val="000000"/>
                </a:solidFill>
                <a:effectLst/>
                <a:uLnTx/>
                <a:uFillTx/>
                <a:latin typeface="Trade Gothic Next Light" panose="020B0403040303020004" pitchFamily="34" charset="0"/>
                <a:ea typeface="+mn-ea"/>
                <a:cs typeface="+mn-cs"/>
              </a:endParaRPr>
            </a:p>
          </p:txBody>
        </p:sp>
        <p:sp>
          <p:nvSpPr>
            <p:cNvPr id="92" name="Rectangle 91">
              <a:extLst>
                <a:ext uri="{FF2B5EF4-FFF2-40B4-BE49-F238E27FC236}">
                  <a16:creationId xmlns:a16="http://schemas.microsoft.com/office/drawing/2014/main" id="{BADA9181-7E8E-6006-7DDB-F821A3404964}"/>
                </a:ext>
              </a:extLst>
            </p:cNvPr>
            <p:cNvSpPr/>
            <p:nvPr/>
          </p:nvSpPr>
          <p:spPr>
            <a:xfrm>
              <a:off x="6047135" y="4973579"/>
              <a:ext cx="2388916" cy="92333"/>
            </a:xfrm>
            <a:prstGeom prst="rect">
              <a:avLst/>
            </a:prstGeom>
          </p:spPr>
          <p:txBody>
            <a:bodyPr wrap="square" lIns="0" tIns="0" rIns="0" bIns="0" anchor="t" anchorCtr="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Trade Gothic Next Light" panose="020B0403040303020004" pitchFamily="34" charset="0"/>
                  <a:ea typeface="+mn-ea"/>
                  <a:cs typeface="+mn-cs"/>
                </a:rPr>
                <a:t>State incremental/decremental resource allocation</a:t>
              </a:r>
            </a:p>
          </p:txBody>
        </p:sp>
      </p:grpSp>
      <p:grpSp>
        <p:nvGrpSpPr>
          <p:cNvPr id="200" name="Group 199">
            <a:extLst>
              <a:ext uri="{FF2B5EF4-FFF2-40B4-BE49-F238E27FC236}">
                <a16:creationId xmlns:a16="http://schemas.microsoft.com/office/drawing/2014/main" id="{BD514AED-E5FC-1644-6DAA-09A5C1D7D38F}"/>
              </a:ext>
            </a:extLst>
          </p:cNvPr>
          <p:cNvGrpSpPr/>
          <p:nvPr/>
        </p:nvGrpSpPr>
        <p:grpSpPr>
          <a:xfrm>
            <a:off x="13582" y="2808234"/>
            <a:ext cx="9109972" cy="604578"/>
            <a:chOff x="13582" y="2808234"/>
            <a:chExt cx="9109972" cy="604578"/>
          </a:xfrm>
        </p:grpSpPr>
        <p:sp>
          <p:nvSpPr>
            <p:cNvPr id="59" name="Rectangle 58">
              <a:extLst>
                <a:ext uri="{FF2B5EF4-FFF2-40B4-BE49-F238E27FC236}">
                  <a16:creationId xmlns:a16="http://schemas.microsoft.com/office/drawing/2014/main" id="{99771E4B-F51C-101B-D0D5-FF520CEDBB4F}"/>
                </a:ext>
              </a:extLst>
            </p:cNvPr>
            <p:cNvSpPr/>
            <p:nvPr/>
          </p:nvSpPr>
          <p:spPr>
            <a:xfrm>
              <a:off x="52561" y="2966167"/>
              <a:ext cx="226932" cy="184666"/>
            </a:xfrm>
            <a:prstGeom prst="rect">
              <a:avLst/>
            </a:prstGeom>
          </p:spPr>
          <p:txBody>
            <a:bodyPr wrap="square" lIns="0" tIns="0" rIns="0" bIns="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6747"/>
                  </a:solidFill>
                  <a:effectLst/>
                  <a:uLnTx/>
                  <a:uFillTx/>
                  <a:latin typeface="Trade Gothic Next Cond" panose="020B0506040303020004" pitchFamily="34" charset="0"/>
                  <a:ea typeface="+mn-ea"/>
                  <a:cs typeface="+mn-cs"/>
                </a:rPr>
                <a:t>VP</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6747"/>
                  </a:solidFill>
                  <a:effectLst/>
                  <a:uLnTx/>
                  <a:uFillTx/>
                  <a:latin typeface="Trade Gothic Next Cond" panose="020B0506040303020004" pitchFamily="34" charset="0"/>
                  <a:ea typeface="+mn-ea"/>
                  <a:cs typeface="+mn-cs"/>
                </a:rPr>
                <a:t>SVP</a:t>
              </a:r>
            </a:p>
          </p:txBody>
        </p:sp>
        <p:grpSp>
          <p:nvGrpSpPr>
            <p:cNvPr id="79" name="Group 78">
              <a:extLst>
                <a:ext uri="{FF2B5EF4-FFF2-40B4-BE49-F238E27FC236}">
                  <a16:creationId xmlns:a16="http://schemas.microsoft.com/office/drawing/2014/main" id="{23712139-5329-3403-C150-AFDC06D9FB1F}"/>
                </a:ext>
              </a:extLst>
            </p:cNvPr>
            <p:cNvGrpSpPr/>
            <p:nvPr/>
          </p:nvGrpSpPr>
          <p:grpSpPr>
            <a:xfrm>
              <a:off x="1765384" y="2826600"/>
              <a:ext cx="665443" cy="533498"/>
              <a:chOff x="1894984" y="2826143"/>
              <a:chExt cx="665443" cy="533498"/>
            </a:xfrm>
          </p:grpSpPr>
          <p:grpSp>
            <p:nvGrpSpPr>
              <p:cNvPr id="78" name="Group 77">
                <a:extLst>
                  <a:ext uri="{FF2B5EF4-FFF2-40B4-BE49-F238E27FC236}">
                    <a16:creationId xmlns:a16="http://schemas.microsoft.com/office/drawing/2014/main" id="{EEAF471A-896E-5FE8-70FA-49C2448E8024}"/>
                  </a:ext>
                </a:extLst>
              </p:cNvPr>
              <p:cNvGrpSpPr/>
              <p:nvPr/>
            </p:nvGrpSpPr>
            <p:grpSpPr>
              <a:xfrm>
                <a:off x="1894984" y="2826143"/>
                <a:ext cx="665443" cy="307777"/>
                <a:chOff x="1895343" y="2781693"/>
                <a:chExt cx="665443" cy="307777"/>
              </a:xfrm>
            </p:grpSpPr>
            <p:sp>
              <p:nvSpPr>
                <p:cNvPr id="131" name="Rounded Rectangle 130">
                  <a:extLst>
                    <a:ext uri="{FF2B5EF4-FFF2-40B4-BE49-F238E27FC236}">
                      <a16:creationId xmlns:a16="http://schemas.microsoft.com/office/drawing/2014/main" id="{225875FD-ECF7-9479-77E7-40BBA99BC9A2}"/>
                    </a:ext>
                  </a:extLst>
                </p:cNvPr>
                <p:cNvSpPr/>
                <p:nvPr/>
              </p:nvSpPr>
              <p:spPr bwMode="auto">
                <a:xfrm rot="5400000">
                  <a:off x="1907324" y="2769712"/>
                  <a:ext cx="65288" cy="89250"/>
                </a:xfrm>
                <a:prstGeom prst="roundRect">
                  <a:avLst>
                    <a:gd name="adj" fmla="val 33546"/>
                  </a:avLst>
                </a:prstGeom>
                <a:solidFill>
                  <a:srgbClr val="9CCB3B"/>
                </a:solidFill>
                <a:ln w="9525">
                  <a:no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3" name="TextBox 132">
                  <a:extLst>
                    <a:ext uri="{FF2B5EF4-FFF2-40B4-BE49-F238E27FC236}">
                      <a16:creationId xmlns:a16="http://schemas.microsoft.com/office/drawing/2014/main" id="{270273ED-22D3-60DE-0864-4809F20CFE20}"/>
                    </a:ext>
                  </a:extLst>
                </p:cNvPr>
                <p:cNvSpPr txBox="1"/>
                <p:nvPr/>
              </p:nvSpPr>
              <p:spPr>
                <a:xfrm>
                  <a:off x="1996803" y="2781693"/>
                  <a:ext cx="563983" cy="307777"/>
                </a:xfrm>
                <a:prstGeom prst="rect">
                  <a:avLst/>
                </a:prstGeom>
                <a:noFill/>
              </p:spPr>
              <p:txBody>
                <a:bodyPr wrap="square" lIns="0" tIns="0" rIns="0" bIns="0" rtlCol="0">
                  <a:spAutoFit/>
                </a:bodyPr>
                <a:lstStyle/>
                <a:p>
                  <a:pPr marL="0" marR="0" lvl="0" indent="0" algn="l" defTabSz="685800" rtl="0" eaLnBrk="1" fontAlgn="base" latinLnBrk="0" hangingPunct="1">
                    <a:lnSpc>
                      <a:spcPts val="620"/>
                    </a:lnSpc>
                    <a:spcBef>
                      <a:spcPts val="0"/>
                    </a:spcBef>
                    <a:spcAft>
                      <a:spcPts val="0"/>
                    </a:spcAft>
                    <a:buClrTx/>
                    <a:buSzTx/>
                    <a:buFontTx/>
                    <a:buNone/>
                    <a:tabLst/>
                    <a:defRPr/>
                  </a:pPr>
                  <a:r>
                    <a:rPr kumimoji="0" lang="en-US" sz="450" b="0" i="0" u="none" strike="noStrike" kern="1200" cap="none" spc="0" normalizeH="0" baseline="0" noProof="0" dirty="0">
                      <a:ln>
                        <a:noFill/>
                      </a:ln>
                      <a:solidFill>
                        <a:srgbClr val="000000"/>
                      </a:solidFill>
                      <a:effectLst/>
                      <a:uLnTx/>
                      <a:uFillTx/>
                      <a:latin typeface="Trade Gothic Next LT Pro Cn" panose="020B0506040303020004" pitchFamily="34" charset="77"/>
                      <a:ea typeface="+mn-ea"/>
                      <a:cs typeface="+mn-cs"/>
                    </a:rPr>
                    <a:t>Review and prioritize recurring resource requests and submit to President</a:t>
                  </a:r>
                </a:p>
              </p:txBody>
            </p:sp>
          </p:grpSp>
          <p:grpSp>
            <p:nvGrpSpPr>
              <p:cNvPr id="76" name="Group 75">
                <a:extLst>
                  <a:ext uri="{FF2B5EF4-FFF2-40B4-BE49-F238E27FC236}">
                    <a16:creationId xmlns:a16="http://schemas.microsoft.com/office/drawing/2014/main" id="{9A326F99-D023-3AAB-951A-7D74AF04FB0C}"/>
                  </a:ext>
                </a:extLst>
              </p:cNvPr>
              <p:cNvGrpSpPr/>
              <p:nvPr/>
            </p:nvGrpSpPr>
            <p:grpSpPr>
              <a:xfrm>
                <a:off x="1894984" y="3132784"/>
                <a:ext cx="663838" cy="226857"/>
                <a:chOff x="1894984" y="3132784"/>
                <a:chExt cx="663838" cy="226857"/>
              </a:xfrm>
            </p:grpSpPr>
            <p:sp>
              <p:nvSpPr>
                <p:cNvPr id="132" name="Rounded Rectangle 131">
                  <a:extLst>
                    <a:ext uri="{FF2B5EF4-FFF2-40B4-BE49-F238E27FC236}">
                      <a16:creationId xmlns:a16="http://schemas.microsoft.com/office/drawing/2014/main" id="{7201F877-A6F6-6768-E857-2E5FFC9F31F1}"/>
                    </a:ext>
                  </a:extLst>
                </p:cNvPr>
                <p:cNvSpPr/>
                <p:nvPr/>
              </p:nvSpPr>
              <p:spPr bwMode="auto">
                <a:xfrm rot="5400000">
                  <a:off x="1906965" y="3120803"/>
                  <a:ext cx="65288" cy="89250"/>
                </a:xfrm>
                <a:prstGeom prst="roundRect">
                  <a:avLst>
                    <a:gd name="adj" fmla="val 33546"/>
                  </a:avLst>
                </a:prstGeom>
                <a:solidFill>
                  <a:schemeClr val="accent1"/>
                </a:solidFill>
                <a:ln w="9525">
                  <a:no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34" name="TextBox 133">
                  <a:extLst>
                    <a:ext uri="{FF2B5EF4-FFF2-40B4-BE49-F238E27FC236}">
                      <a16:creationId xmlns:a16="http://schemas.microsoft.com/office/drawing/2014/main" id="{AB7A37A4-7A8A-FE31-7628-3FCB3DA837DD}"/>
                    </a:ext>
                  </a:extLst>
                </p:cNvPr>
                <p:cNvSpPr txBox="1"/>
                <p:nvPr/>
              </p:nvSpPr>
              <p:spPr>
                <a:xfrm>
                  <a:off x="1994839" y="3132784"/>
                  <a:ext cx="563983" cy="226857"/>
                </a:xfrm>
                <a:prstGeom prst="rect">
                  <a:avLst/>
                </a:prstGeom>
                <a:noFill/>
              </p:spPr>
              <p:txBody>
                <a:bodyPr wrap="square" lIns="0" tIns="0" rIns="0" bIns="0" rtlCol="0">
                  <a:spAutoFit/>
                </a:bodyPr>
                <a:lstStyle/>
                <a:p>
                  <a:pPr marL="0" marR="0" lvl="0" indent="0" algn="l" defTabSz="685800" rtl="0" eaLnBrk="1" fontAlgn="base" latinLnBrk="0" hangingPunct="1">
                    <a:lnSpc>
                      <a:spcPts val="620"/>
                    </a:lnSpc>
                    <a:spcBef>
                      <a:spcPts val="0"/>
                    </a:spcBef>
                    <a:spcAft>
                      <a:spcPts val="0"/>
                    </a:spcAft>
                    <a:buClrTx/>
                    <a:buSzTx/>
                    <a:buFontTx/>
                    <a:buNone/>
                    <a:tabLst/>
                    <a:defRPr/>
                  </a:pPr>
                  <a:r>
                    <a:rPr kumimoji="0" lang="en-US" sz="450" b="0" i="0" u="none" strike="noStrike" kern="1200" cap="none" spc="0" normalizeH="0" baseline="0" noProof="0">
                      <a:ln>
                        <a:noFill/>
                      </a:ln>
                      <a:solidFill>
                        <a:srgbClr val="000000"/>
                      </a:solidFill>
                      <a:effectLst/>
                      <a:uLnTx/>
                      <a:uFillTx/>
                      <a:latin typeface="Trade Gothic Next LT Pro Cn" panose="020B0506040303020004" pitchFamily="34" charset="77"/>
                      <a:ea typeface="+mn-ea"/>
                      <a:cs typeface="+mn-cs"/>
                    </a:rPr>
                    <a:t>Review and prioritize non-recurring requests and submit to President</a:t>
                  </a:r>
                </a:p>
              </p:txBody>
            </p:sp>
          </p:grpSp>
        </p:grpSp>
        <p:sp>
          <p:nvSpPr>
            <p:cNvPr id="155" name="Off-page Connector 67">
              <a:extLst>
                <a:ext uri="{FF2B5EF4-FFF2-40B4-BE49-F238E27FC236}">
                  <a16:creationId xmlns:a16="http://schemas.microsoft.com/office/drawing/2014/main" id="{8EFE781C-E468-E83E-CEB0-2B0F685216F8}"/>
                </a:ext>
              </a:extLst>
            </p:cNvPr>
            <p:cNvSpPr/>
            <p:nvPr/>
          </p:nvSpPr>
          <p:spPr bwMode="auto">
            <a:xfrm rot="16200000">
              <a:off x="4266279" y="-1444463"/>
              <a:ext cx="604578" cy="9109972"/>
            </a:xfrm>
            <a:prstGeom prst="rect">
              <a:avLst/>
            </a:prstGeom>
            <a:noFill/>
            <a:ln w="9525">
              <a:solidFill>
                <a:srgbClr val="9CCB3B"/>
              </a:solid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srgbClr val="000000">
                    <a:lumMod val="75000"/>
                    <a:lumOff val="25000"/>
                  </a:srgbClr>
                </a:solidFill>
                <a:effectLst/>
                <a:uLnTx/>
                <a:uFillTx/>
                <a:latin typeface="Arial" panose="020B0604020202020204"/>
                <a:ea typeface="+mn-ea"/>
                <a:cs typeface="+mn-cs"/>
              </a:endParaRPr>
            </a:p>
          </p:txBody>
        </p:sp>
      </p:grpSp>
      <p:grpSp>
        <p:nvGrpSpPr>
          <p:cNvPr id="198" name="Group 197">
            <a:extLst>
              <a:ext uri="{FF2B5EF4-FFF2-40B4-BE49-F238E27FC236}">
                <a16:creationId xmlns:a16="http://schemas.microsoft.com/office/drawing/2014/main" id="{723A6F57-E470-C5A6-77FD-4DD01C6542FA}"/>
              </a:ext>
            </a:extLst>
          </p:cNvPr>
          <p:cNvGrpSpPr/>
          <p:nvPr/>
        </p:nvGrpSpPr>
        <p:grpSpPr>
          <a:xfrm>
            <a:off x="13582" y="3411151"/>
            <a:ext cx="9109972" cy="539522"/>
            <a:chOff x="13582" y="3328601"/>
            <a:chExt cx="9109972" cy="539522"/>
          </a:xfrm>
        </p:grpSpPr>
        <p:sp>
          <p:nvSpPr>
            <p:cNvPr id="61" name="Rectangle 60">
              <a:extLst>
                <a:ext uri="{FF2B5EF4-FFF2-40B4-BE49-F238E27FC236}">
                  <a16:creationId xmlns:a16="http://schemas.microsoft.com/office/drawing/2014/main" id="{D973EDD9-C773-64CC-AAFC-90056DEE5464}"/>
                </a:ext>
              </a:extLst>
            </p:cNvPr>
            <p:cNvSpPr/>
            <p:nvPr/>
          </p:nvSpPr>
          <p:spPr>
            <a:xfrm>
              <a:off x="52561" y="3514434"/>
              <a:ext cx="231688" cy="92333"/>
            </a:xfrm>
            <a:prstGeom prst="rect">
              <a:avLst/>
            </a:prstGeom>
          </p:spPr>
          <p:txBody>
            <a:bodyPr wrap="square" lIns="0" tIns="0" rIns="0" bIns="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6747"/>
                  </a:solidFill>
                  <a:effectLst/>
                  <a:uLnTx/>
                  <a:uFillTx/>
                  <a:latin typeface="Trade Gothic Next Cond" panose="020B0506040303020004" pitchFamily="34" charset="0"/>
                  <a:ea typeface="+mn-ea"/>
                  <a:cs typeface="+mn-cs"/>
                </a:rPr>
                <a:t>PRES</a:t>
              </a:r>
            </a:p>
          </p:txBody>
        </p:sp>
        <p:grpSp>
          <p:nvGrpSpPr>
            <p:cNvPr id="72" name="Group 71">
              <a:extLst>
                <a:ext uri="{FF2B5EF4-FFF2-40B4-BE49-F238E27FC236}">
                  <a16:creationId xmlns:a16="http://schemas.microsoft.com/office/drawing/2014/main" id="{43B5C3C0-9498-C8C2-B8A1-741BBB7DF8D4}"/>
                </a:ext>
              </a:extLst>
            </p:cNvPr>
            <p:cNvGrpSpPr/>
            <p:nvPr/>
          </p:nvGrpSpPr>
          <p:grpSpPr>
            <a:xfrm>
              <a:off x="2467472" y="3373466"/>
              <a:ext cx="708166" cy="445763"/>
              <a:chOff x="2712272" y="3189770"/>
              <a:chExt cx="708166" cy="445763"/>
            </a:xfrm>
          </p:grpSpPr>
          <p:grpSp>
            <p:nvGrpSpPr>
              <p:cNvPr id="66" name="Group 65">
                <a:extLst>
                  <a:ext uri="{FF2B5EF4-FFF2-40B4-BE49-F238E27FC236}">
                    <a16:creationId xmlns:a16="http://schemas.microsoft.com/office/drawing/2014/main" id="{2822B95B-8B72-ACE8-7469-9DDC27BC904D}"/>
                  </a:ext>
                </a:extLst>
              </p:cNvPr>
              <p:cNvGrpSpPr/>
              <p:nvPr/>
            </p:nvGrpSpPr>
            <p:grpSpPr>
              <a:xfrm>
                <a:off x="2712272" y="3189770"/>
                <a:ext cx="708166" cy="230832"/>
                <a:chOff x="2712272" y="3189770"/>
                <a:chExt cx="708166" cy="230832"/>
              </a:xfrm>
            </p:grpSpPr>
            <p:sp>
              <p:nvSpPr>
                <p:cNvPr id="141" name="Rounded Rectangle 140">
                  <a:extLst>
                    <a:ext uri="{FF2B5EF4-FFF2-40B4-BE49-F238E27FC236}">
                      <a16:creationId xmlns:a16="http://schemas.microsoft.com/office/drawing/2014/main" id="{6E90DFAC-1D4F-E393-5B8B-DB28A3643591}"/>
                    </a:ext>
                  </a:extLst>
                </p:cNvPr>
                <p:cNvSpPr/>
                <p:nvPr/>
              </p:nvSpPr>
              <p:spPr bwMode="auto">
                <a:xfrm rot="5400000">
                  <a:off x="2724253" y="3177789"/>
                  <a:ext cx="65288" cy="89250"/>
                </a:xfrm>
                <a:prstGeom prst="roundRect">
                  <a:avLst>
                    <a:gd name="adj" fmla="val 33546"/>
                  </a:avLst>
                </a:prstGeom>
                <a:solidFill>
                  <a:srgbClr val="9CCB3B"/>
                </a:solidFill>
                <a:ln w="9525">
                  <a:no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3" name="TextBox 142">
                  <a:extLst>
                    <a:ext uri="{FF2B5EF4-FFF2-40B4-BE49-F238E27FC236}">
                      <a16:creationId xmlns:a16="http://schemas.microsoft.com/office/drawing/2014/main" id="{86AAC34F-F0A3-9C17-CD1E-51C78DAF2D0C}"/>
                    </a:ext>
                  </a:extLst>
                </p:cNvPr>
                <p:cNvSpPr txBox="1"/>
                <p:nvPr/>
              </p:nvSpPr>
              <p:spPr>
                <a:xfrm>
                  <a:off x="2826357" y="3189770"/>
                  <a:ext cx="594081" cy="230832"/>
                </a:xfrm>
                <a:prstGeom prst="rect">
                  <a:avLst/>
                </a:prstGeom>
                <a:noFill/>
              </p:spPr>
              <p:txBody>
                <a:bodyPr wrap="square" lIns="0" tIns="0" rIns="0" bIns="0" rtlCol="0">
                  <a:spAutoFit/>
                </a:bodyPr>
                <a:lstStyle>
                  <a:defPPr>
                    <a:defRPr lang="en-US"/>
                  </a:defPPr>
                  <a:lvl1pPr fontAlgn="base">
                    <a:lnSpc>
                      <a:spcPts val="620"/>
                    </a:lnSpc>
                    <a:defRPr sz="600">
                      <a:solidFill>
                        <a:srgbClr val="000000"/>
                      </a:solidFill>
                      <a:effectLst/>
                      <a:latin typeface="Trade Gothic Next LT Pro Cn" panose="020B0506040303020004" pitchFamily="34" charset="77"/>
                    </a:defRPr>
                  </a:lvl1pPr>
                </a:lstStyle>
                <a:p>
                  <a:pPr marL="0" marR="0" lvl="0" indent="0" algn="l" defTabSz="685800" rtl="0" eaLnBrk="1" fontAlgn="base" latinLnBrk="0" hangingPunct="1">
                    <a:lnSpc>
                      <a:spcPts val="620"/>
                    </a:lnSpc>
                    <a:spcBef>
                      <a:spcPts val="0"/>
                    </a:spcBef>
                    <a:spcAft>
                      <a:spcPts val="0"/>
                    </a:spcAft>
                    <a:buClrTx/>
                    <a:buSzTx/>
                    <a:buFontTx/>
                    <a:buNone/>
                    <a:tabLst/>
                    <a:defRPr/>
                  </a:pPr>
                  <a:r>
                    <a:rPr kumimoji="0" lang="en-US" sz="500" b="0" i="0" u="none" strike="noStrike" kern="1200" cap="none" spc="0" normalizeH="0" baseline="0" noProof="0">
                      <a:ln>
                        <a:noFill/>
                      </a:ln>
                      <a:solidFill>
                        <a:srgbClr val="000000"/>
                      </a:solidFill>
                      <a:effectLst/>
                      <a:uLnTx/>
                      <a:uFillTx/>
                      <a:latin typeface="Trade Gothic Next LT Pro Cn" panose="020B0506040303020004" pitchFamily="34" charset="77"/>
                      <a:ea typeface="+mn-ea"/>
                      <a:cs typeface="+mn-cs"/>
                    </a:rPr>
                    <a:t>Review and prioritize recurring resource requests</a:t>
                  </a:r>
                </a:p>
              </p:txBody>
            </p:sp>
          </p:grpSp>
          <p:grpSp>
            <p:nvGrpSpPr>
              <p:cNvPr id="71" name="Group 70">
                <a:extLst>
                  <a:ext uri="{FF2B5EF4-FFF2-40B4-BE49-F238E27FC236}">
                    <a16:creationId xmlns:a16="http://schemas.microsoft.com/office/drawing/2014/main" id="{35350821-1F1B-C752-C680-913A017F8782}"/>
                  </a:ext>
                </a:extLst>
              </p:cNvPr>
              <p:cNvGrpSpPr/>
              <p:nvPr/>
            </p:nvGrpSpPr>
            <p:grpSpPr>
              <a:xfrm>
                <a:off x="2712272" y="3404701"/>
                <a:ext cx="705778" cy="230832"/>
                <a:chOff x="2714660" y="3404701"/>
                <a:chExt cx="705778" cy="230832"/>
              </a:xfrm>
            </p:grpSpPr>
            <p:sp>
              <p:nvSpPr>
                <p:cNvPr id="142" name="Rounded Rectangle 141">
                  <a:extLst>
                    <a:ext uri="{FF2B5EF4-FFF2-40B4-BE49-F238E27FC236}">
                      <a16:creationId xmlns:a16="http://schemas.microsoft.com/office/drawing/2014/main" id="{8329C42A-EB54-58FF-AA3C-37B1BC84252C}"/>
                    </a:ext>
                  </a:extLst>
                </p:cNvPr>
                <p:cNvSpPr/>
                <p:nvPr/>
              </p:nvSpPr>
              <p:spPr bwMode="auto">
                <a:xfrm rot="5400000">
                  <a:off x="2726641" y="3392720"/>
                  <a:ext cx="65288" cy="89250"/>
                </a:xfrm>
                <a:prstGeom prst="roundRect">
                  <a:avLst>
                    <a:gd name="adj" fmla="val 33546"/>
                  </a:avLst>
                </a:prstGeom>
                <a:solidFill>
                  <a:schemeClr val="accent1"/>
                </a:solidFill>
                <a:ln w="9525">
                  <a:no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4" name="TextBox 143">
                  <a:extLst>
                    <a:ext uri="{FF2B5EF4-FFF2-40B4-BE49-F238E27FC236}">
                      <a16:creationId xmlns:a16="http://schemas.microsoft.com/office/drawing/2014/main" id="{2E36C200-3E57-CC44-D640-6551E4A23883}"/>
                    </a:ext>
                  </a:extLst>
                </p:cNvPr>
                <p:cNvSpPr txBox="1"/>
                <p:nvPr/>
              </p:nvSpPr>
              <p:spPr>
                <a:xfrm>
                  <a:off x="2826357" y="3404701"/>
                  <a:ext cx="594081" cy="230832"/>
                </a:xfrm>
                <a:prstGeom prst="rect">
                  <a:avLst/>
                </a:prstGeom>
                <a:noFill/>
              </p:spPr>
              <p:txBody>
                <a:bodyPr wrap="square" lIns="0" tIns="0" rIns="0" bIns="0" rtlCol="0">
                  <a:spAutoFit/>
                </a:bodyPr>
                <a:lstStyle>
                  <a:defPPr>
                    <a:defRPr lang="en-US"/>
                  </a:defPPr>
                  <a:lvl1pPr fontAlgn="base">
                    <a:lnSpc>
                      <a:spcPts val="620"/>
                    </a:lnSpc>
                    <a:defRPr sz="600">
                      <a:solidFill>
                        <a:srgbClr val="000000"/>
                      </a:solidFill>
                      <a:effectLst/>
                      <a:latin typeface="Trade Gothic Next LT Pro Cn" panose="020B0506040303020004" pitchFamily="34" charset="77"/>
                    </a:defRPr>
                  </a:lvl1pPr>
                </a:lstStyle>
                <a:p>
                  <a:pPr marL="0" marR="0" lvl="0" indent="0" algn="l" defTabSz="685800" rtl="0" eaLnBrk="1" fontAlgn="base" latinLnBrk="0" hangingPunct="1">
                    <a:lnSpc>
                      <a:spcPts val="620"/>
                    </a:lnSpc>
                    <a:spcBef>
                      <a:spcPts val="0"/>
                    </a:spcBef>
                    <a:spcAft>
                      <a:spcPts val="0"/>
                    </a:spcAft>
                    <a:buClrTx/>
                    <a:buSzTx/>
                    <a:buFontTx/>
                    <a:buNone/>
                    <a:tabLst/>
                    <a:defRPr/>
                  </a:pPr>
                  <a:r>
                    <a:rPr kumimoji="0" lang="en-US" sz="500" b="0" i="0" u="none" strike="noStrike" kern="1200" cap="none" spc="0" normalizeH="0" baseline="0" noProof="0">
                      <a:ln>
                        <a:noFill/>
                      </a:ln>
                      <a:solidFill>
                        <a:srgbClr val="000000"/>
                      </a:solidFill>
                      <a:effectLst/>
                      <a:uLnTx/>
                      <a:uFillTx/>
                      <a:latin typeface="Trade Gothic Next LT Pro Cn" panose="020B0506040303020004" pitchFamily="34" charset="77"/>
                      <a:ea typeface="+mn-ea"/>
                      <a:cs typeface="+mn-cs"/>
                    </a:rPr>
                    <a:t>Review and prioritize non-recurring resource requests</a:t>
                  </a:r>
                </a:p>
              </p:txBody>
            </p:sp>
          </p:grpSp>
        </p:grpSp>
        <p:sp>
          <p:nvSpPr>
            <p:cNvPr id="154" name="Off-page Connector 67">
              <a:extLst>
                <a:ext uri="{FF2B5EF4-FFF2-40B4-BE49-F238E27FC236}">
                  <a16:creationId xmlns:a16="http://schemas.microsoft.com/office/drawing/2014/main" id="{58082898-A09A-781A-961E-FF6D1DF62EA5}"/>
                </a:ext>
              </a:extLst>
            </p:cNvPr>
            <p:cNvSpPr/>
            <p:nvPr/>
          </p:nvSpPr>
          <p:spPr bwMode="auto">
            <a:xfrm rot="16200000">
              <a:off x="4298807" y="-956624"/>
              <a:ext cx="539522" cy="9109972"/>
            </a:xfrm>
            <a:prstGeom prst="rect">
              <a:avLst/>
            </a:prstGeom>
            <a:noFill/>
            <a:ln w="9525">
              <a:solidFill>
                <a:srgbClr val="9CCB3B"/>
              </a:solid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srgbClr val="000000">
                    <a:lumMod val="75000"/>
                    <a:lumOff val="25000"/>
                  </a:srgbClr>
                </a:solidFill>
                <a:effectLst/>
                <a:uLnTx/>
                <a:uFillTx/>
                <a:latin typeface="Arial" panose="020B0604020202020204"/>
                <a:ea typeface="+mn-ea"/>
                <a:cs typeface="+mn-cs"/>
              </a:endParaRPr>
            </a:p>
          </p:txBody>
        </p:sp>
        <p:grpSp>
          <p:nvGrpSpPr>
            <p:cNvPr id="73" name="Group 72">
              <a:extLst>
                <a:ext uri="{FF2B5EF4-FFF2-40B4-BE49-F238E27FC236}">
                  <a16:creationId xmlns:a16="http://schemas.microsoft.com/office/drawing/2014/main" id="{75936EBA-D140-88A6-4F25-61691389BAE3}"/>
                </a:ext>
              </a:extLst>
            </p:cNvPr>
            <p:cNvGrpSpPr/>
            <p:nvPr/>
          </p:nvGrpSpPr>
          <p:grpSpPr>
            <a:xfrm>
              <a:off x="3261157" y="3382925"/>
              <a:ext cx="655634" cy="245339"/>
              <a:chOff x="3549157" y="3184025"/>
              <a:chExt cx="655634" cy="245339"/>
            </a:xfrm>
          </p:grpSpPr>
          <p:grpSp>
            <p:nvGrpSpPr>
              <p:cNvPr id="60" name="Group 59">
                <a:extLst>
                  <a:ext uri="{FF2B5EF4-FFF2-40B4-BE49-F238E27FC236}">
                    <a16:creationId xmlns:a16="http://schemas.microsoft.com/office/drawing/2014/main" id="{52DAD3F4-101D-0762-9D8D-A6433944D9CA}"/>
                  </a:ext>
                </a:extLst>
              </p:cNvPr>
              <p:cNvGrpSpPr/>
              <p:nvPr/>
            </p:nvGrpSpPr>
            <p:grpSpPr>
              <a:xfrm>
                <a:off x="3549157" y="3352420"/>
                <a:ext cx="637240" cy="76944"/>
                <a:chOff x="3549157" y="3352420"/>
                <a:chExt cx="637240" cy="76944"/>
              </a:xfrm>
            </p:grpSpPr>
            <p:sp>
              <p:nvSpPr>
                <p:cNvPr id="99" name="TextBox 98">
                  <a:extLst>
                    <a:ext uri="{FF2B5EF4-FFF2-40B4-BE49-F238E27FC236}">
                      <a16:creationId xmlns:a16="http://schemas.microsoft.com/office/drawing/2014/main" id="{48238ED4-FA8E-01F7-0378-D6A8FD24F9BE}"/>
                    </a:ext>
                  </a:extLst>
                </p:cNvPr>
                <p:cNvSpPr txBox="1"/>
                <p:nvPr/>
              </p:nvSpPr>
              <p:spPr>
                <a:xfrm>
                  <a:off x="3662014" y="3352420"/>
                  <a:ext cx="524383" cy="76944"/>
                </a:xfrm>
                <a:prstGeom prst="rect">
                  <a:avLst/>
                </a:prstGeom>
                <a:noFill/>
              </p:spPr>
              <p:txBody>
                <a:bodyPr wrap="square" lIns="0" tIns="0" rIns="0" bIns="0" rtlCol="0">
                  <a:spAutoFit/>
                </a:bodyPr>
                <a:lstStyle>
                  <a:defPPr>
                    <a:defRPr lang="en-US"/>
                  </a:defPPr>
                  <a:lvl1pPr fontAlgn="base">
                    <a:lnSpc>
                      <a:spcPts val="620"/>
                    </a:lnSpc>
                    <a:defRPr sz="600">
                      <a:solidFill>
                        <a:srgbClr val="000000"/>
                      </a:solidFill>
                      <a:effectLst/>
                      <a:latin typeface="Trade Gothic Next LT Pro Cn" panose="020B0506040303020004" pitchFamily="34" charset="77"/>
                    </a:defRPr>
                  </a:lvl1pPr>
                </a:lstStyle>
                <a:p>
                  <a:pPr marL="0" marR="0" lvl="0" indent="0" algn="l" defTabSz="685800" rtl="0" eaLnBrk="1" fontAlgn="base" latinLnBrk="0" hangingPunct="1">
                    <a:lnSpc>
                      <a:spcPts val="620"/>
                    </a:lnSpc>
                    <a:spcBef>
                      <a:spcPts val="0"/>
                    </a:spcBef>
                    <a:spcAft>
                      <a:spcPts val="0"/>
                    </a:spcAft>
                    <a:buClrTx/>
                    <a:buSzTx/>
                    <a:buFontTx/>
                    <a:buNone/>
                    <a:tabLst/>
                    <a:defRPr/>
                  </a:pPr>
                  <a:r>
                    <a:rPr kumimoji="0" lang="en-US" sz="500" b="0" i="0" u="none" strike="noStrike" kern="1200" cap="none" spc="0" normalizeH="0" baseline="0" noProof="0">
                      <a:ln>
                        <a:noFill/>
                      </a:ln>
                      <a:solidFill>
                        <a:srgbClr val="000000"/>
                      </a:solidFill>
                      <a:effectLst/>
                      <a:uLnTx/>
                      <a:uFillTx/>
                      <a:latin typeface="Trade Gothic Next LT Pro Cn" panose="020B0506040303020004" pitchFamily="34" charset="77"/>
                      <a:ea typeface="+mn-ea"/>
                      <a:cs typeface="+mn-cs"/>
                    </a:rPr>
                    <a:t>Allocate July 1 CF</a:t>
                  </a:r>
                </a:p>
              </p:txBody>
            </p:sp>
            <p:sp>
              <p:nvSpPr>
                <p:cNvPr id="100" name="Rounded Rectangle 99">
                  <a:extLst>
                    <a:ext uri="{FF2B5EF4-FFF2-40B4-BE49-F238E27FC236}">
                      <a16:creationId xmlns:a16="http://schemas.microsoft.com/office/drawing/2014/main" id="{46A78BC1-B18A-1D77-7D9C-7D3313AE7ABD}"/>
                    </a:ext>
                  </a:extLst>
                </p:cNvPr>
                <p:cNvSpPr/>
                <p:nvPr/>
              </p:nvSpPr>
              <p:spPr bwMode="auto">
                <a:xfrm rot="5400000">
                  <a:off x="3561138" y="3340440"/>
                  <a:ext cx="65288" cy="89250"/>
                </a:xfrm>
                <a:prstGeom prst="roundRect">
                  <a:avLst>
                    <a:gd name="adj" fmla="val 33546"/>
                  </a:avLst>
                </a:prstGeom>
                <a:solidFill>
                  <a:srgbClr val="006747"/>
                </a:solidFill>
                <a:ln w="9525">
                  <a:no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62" name="Group 61">
                <a:extLst>
                  <a:ext uri="{FF2B5EF4-FFF2-40B4-BE49-F238E27FC236}">
                    <a16:creationId xmlns:a16="http://schemas.microsoft.com/office/drawing/2014/main" id="{527D3535-0A42-8701-71CC-8C96074D231E}"/>
                  </a:ext>
                </a:extLst>
              </p:cNvPr>
              <p:cNvGrpSpPr/>
              <p:nvPr/>
            </p:nvGrpSpPr>
            <p:grpSpPr>
              <a:xfrm>
                <a:off x="3549157" y="3184025"/>
                <a:ext cx="655634" cy="153888"/>
                <a:chOff x="3549157" y="3184025"/>
                <a:chExt cx="655634" cy="153888"/>
              </a:xfrm>
            </p:grpSpPr>
            <p:sp>
              <p:nvSpPr>
                <p:cNvPr id="146" name="TextBox 145">
                  <a:extLst>
                    <a:ext uri="{FF2B5EF4-FFF2-40B4-BE49-F238E27FC236}">
                      <a16:creationId xmlns:a16="http://schemas.microsoft.com/office/drawing/2014/main" id="{D59B9DEF-8E20-20C9-17C3-6C196201F5C0}"/>
                    </a:ext>
                  </a:extLst>
                </p:cNvPr>
                <p:cNvSpPr txBox="1"/>
                <p:nvPr/>
              </p:nvSpPr>
              <p:spPr>
                <a:xfrm>
                  <a:off x="3662522" y="3184025"/>
                  <a:ext cx="542269" cy="153888"/>
                </a:xfrm>
                <a:prstGeom prst="rect">
                  <a:avLst/>
                </a:prstGeom>
                <a:noFill/>
              </p:spPr>
              <p:txBody>
                <a:bodyPr wrap="square" lIns="0" tIns="0" rIns="0" bIns="0" rtlCol="0">
                  <a:spAutoFit/>
                </a:bodyPr>
                <a:lstStyle>
                  <a:defPPr>
                    <a:defRPr lang="en-US"/>
                  </a:defPPr>
                  <a:lvl1pPr fontAlgn="base">
                    <a:lnSpc>
                      <a:spcPts val="620"/>
                    </a:lnSpc>
                    <a:defRPr sz="600">
                      <a:solidFill>
                        <a:srgbClr val="000000"/>
                      </a:solidFill>
                      <a:effectLst/>
                      <a:latin typeface="Trade Gothic Next LT Pro Cn" panose="020B0506040303020004" pitchFamily="34" charset="77"/>
                    </a:defRPr>
                  </a:lvl1pPr>
                </a:lstStyle>
                <a:p>
                  <a:pPr marL="0" marR="0" lvl="0" indent="0" algn="l" defTabSz="685800" rtl="0" eaLnBrk="1" fontAlgn="base" latinLnBrk="0" hangingPunct="1">
                    <a:lnSpc>
                      <a:spcPts val="620"/>
                    </a:lnSpc>
                    <a:spcBef>
                      <a:spcPts val="0"/>
                    </a:spcBef>
                    <a:spcAft>
                      <a:spcPts val="0"/>
                    </a:spcAft>
                    <a:buClrTx/>
                    <a:buSzTx/>
                    <a:buFontTx/>
                    <a:buNone/>
                    <a:tabLst/>
                    <a:defRPr/>
                  </a:pPr>
                  <a:r>
                    <a:rPr kumimoji="0" lang="en-US" sz="500" b="0" i="0" u="none" strike="noStrike" kern="1200" cap="none" spc="0" normalizeH="0" baseline="0" noProof="0">
                      <a:ln>
                        <a:noFill/>
                      </a:ln>
                      <a:solidFill>
                        <a:srgbClr val="000000"/>
                      </a:solidFill>
                      <a:effectLst/>
                      <a:uLnTx/>
                      <a:uFillTx/>
                      <a:latin typeface="Trade Gothic Next LT Pro Cn" panose="020B0506040303020004" pitchFamily="34" charset="77"/>
                      <a:ea typeface="+mn-ea"/>
                      <a:cs typeface="+mn-cs"/>
                    </a:rPr>
                    <a:t>Finalize resource allocation plan</a:t>
                  </a:r>
                </a:p>
              </p:txBody>
            </p:sp>
            <p:sp>
              <p:nvSpPr>
                <p:cNvPr id="157" name="Rounded Rectangle 156">
                  <a:extLst>
                    <a:ext uri="{FF2B5EF4-FFF2-40B4-BE49-F238E27FC236}">
                      <a16:creationId xmlns:a16="http://schemas.microsoft.com/office/drawing/2014/main" id="{DD325AFA-F82D-B9F3-0382-B3183613C061}"/>
                    </a:ext>
                  </a:extLst>
                </p:cNvPr>
                <p:cNvSpPr/>
                <p:nvPr/>
              </p:nvSpPr>
              <p:spPr bwMode="auto">
                <a:xfrm rot="5400000">
                  <a:off x="3561138" y="3172045"/>
                  <a:ext cx="65288" cy="89250"/>
                </a:xfrm>
                <a:prstGeom prst="roundRect">
                  <a:avLst>
                    <a:gd name="adj" fmla="val 33546"/>
                  </a:avLst>
                </a:prstGeom>
                <a:solidFill>
                  <a:srgbClr val="006484"/>
                </a:solidFill>
                <a:ln w="9525">
                  <a:no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grpSp>
          <p:nvGrpSpPr>
            <p:cNvPr id="58" name="Group 57">
              <a:extLst>
                <a:ext uri="{FF2B5EF4-FFF2-40B4-BE49-F238E27FC236}">
                  <a16:creationId xmlns:a16="http://schemas.microsoft.com/office/drawing/2014/main" id="{5E8BC439-ADE2-7B41-4803-9F4C1433F0A2}"/>
                </a:ext>
              </a:extLst>
            </p:cNvPr>
            <p:cNvGrpSpPr/>
            <p:nvPr/>
          </p:nvGrpSpPr>
          <p:grpSpPr>
            <a:xfrm>
              <a:off x="5420312" y="3371560"/>
              <a:ext cx="741972" cy="477513"/>
              <a:chOff x="5895512" y="3254080"/>
              <a:chExt cx="741972" cy="477513"/>
            </a:xfrm>
          </p:grpSpPr>
          <p:grpSp>
            <p:nvGrpSpPr>
              <p:cNvPr id="56" name="Group 55">
                <a:extLst>
                  <a:ext uri="{FF2B5EF4-FFF2-40B4-BE49-F238E27FC236}">
                    <a16:creationId xmlns:a16="http://schemas.microsoft.com/office/drawing/2014/main" id="{558E70DD-ED37-88F8-EC94-9C9983510FD0}"/>
                  </a:ext>
                </a:extLst>
              </p:cNvPr>
              <p:cNvGrpSpPr/>
              <p:nvPr/>
            </p:nvGrpSpPr>
            <p:grpSpPr>
              <a:xfrm>
                <a:off x="5895516" y="3254080"/>
                <a:ext cx="741968" cy="230832"/>
                <a:chOff x="5895516" y="3254080"/>
                <a:chExt cx="741968" cy="230832"/>
              </a:xfrm>
            </p:grpSpPr>
            <p:sp>
              <p:nvSpPr>
                <p:cNvPr id="158" name="Rounded Rectangle 157">
                  <a:extLst>
                    <a:ext uri="{FF2B5EF4-FFF2-40B4-BE49-F238E27FC236}">
                      <a16:creationId xmlns:a16="http://schemas.microsoft.com/office/drawing/2014/main" id="{B376B9A5-ACC8-0FBB-D90A-A0AEBBE535D0}"/>
                    </a:ext>
                  </a:extLst>
                </p:cNvPr>
                <p:cNvSpPr/>
                <p:nvPr/>
              </p:nvSpPr>
              <p:spPr bwMode="auto">
                <a:xfrm rot="5400000">
                  <a:off x="5907497" y="3242099"/>
                  <a:ext cx="65288" cy="89250"/>
                </a:xfrm>
                <a:prstGeom prst="roundRect">
                  <a:avLst>
                    <a:gd name="adj" fmla="val 33546"/>
                  </a:avLst>
                </a:prstGeom>
                <a:solidFill>
                  <a:srgbClr val="9CCB3B"/>
                </a:solidFill>
                <a:ln w="9525">
                  <a:no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0" name="TextBox 159">
                  <a:extLst>
                    <a:ext uri="{FF2B5EF4-FFF2-40B4-BE49-F238E27FC236}">
                      <a16:creationId xmlns:a16="http://schemas.microsoft.com/office/drawing/2014/main" id="{A1C744A7-DD7E-F63D-7D96-4AC9365D67CD}"/>
                    </a:ext>
                  </a:extLst>
                </p:cNvPr>
                <p:cNvSpPr txBox="1"/>
                <p:nvPr/>
              </p:nvSpPr>
              <p:spPr>
                <a:xfrm>
                  <a:off x="6009602" y="3254080"/>
                  <a:ext cx="627882" cy="230832"/>
                </a:xfrm>
                <a:prstGeom prst="rect">
                  <a:avLst/>
                </a:prstGeom>
                <a:noFill/>
              </p:spPr>
              <p:txBody>
                <a:bodyPr wrap="square" lIns="0" tIns="0" rIns="0" bIns="0" rtlCol="0">
                  <a:spAutoFit/>
                </a:bodyPr>
                <a:lstStyle>
                  <a:defPPr>
                    <a:defRPr lang="en-US"/>
                  </a:defPPr>
                  <a:lvl1pPr fontAlgn="base">
                    <a:lnSpc>
                      <a:spcPts val="620"/>
                    </a:lnSpc>
                    <a:defRPr sz="600">
                      <a:solidFill>
                        <a:srgbClr val="000000"/>
                      </a:solidFill>
                      <a:effectLst/>
                      <a:latin typeface="Trade Gothic Next LT Pro Cn" panose="020B0506040303020004" pitchFamily="34" charset="77"/>
                    </a:defRPr>
                  </a:lvl1pPr>
                </a:lstStyle>
                <a:p>
                  <a:pPr marL="0" marR="0" lvl="0" indent="0" algn="l" defTabSz="685800" rtl="0" eaLnBrk="1" fontAlgn="base" latinLnBrk="0" hangingPunct="1">
                    <a:lnSpc>
                      <a:spcPts val="620"/>
                    </a:lnSpc>
                    <a:spcBef>
                      <a:spcPts val="0"/>
                    </a:spcBef>
                    <a:spcAft>
                      <a:spcPts val="0"/>
                    </a:spcAft>
                    <a:buClrTx/>
                    <a:buSzTx/>
                    <a:buFontTx/>
                    <a:buNone/>
                    <a:tabLst/>
                    <a:defRPr/>
                  </a:pPr>
                  <a:r>
                    <a:rPr kumimoji="0" lang="en-US" sz="450" b="0" i="0" u="none" strike="noStrike" kern="1200" cap="none" spc="0" normalizeH="0" baseline="0" noProof="0">
                      <a:ln>
                        <a:noFill/>
                      </a:ln>
                      <a:solidFill>
                        <a:srgbClr val="000000"/>
                      </a:solidFill>
                      <a:effectLst/>
                      <a:uLnTx/>
                      <a:uFillTx/>
                      <a:latin typeface="Trade Gothic Next LT Pro Cn" panose="020B0506040303020004" pitchFamily="34" charset="77"/>
                      <a:ea typeface="+mn-ea"/>
                      <a:cs typeface="+mn-cs"/>
                    </a:rPr>
                    <a:t>Allocate approved adjustments to recurring resources</a:t>
                  </a:r>
                </a:p>
              </p:txBody>
            </p:sp>
          </p:grpSp>
          <p:grpSp>
            <p:nvGrpSpPr>
              <p:cNvPr id="41" name="Group 40">
                <a:extLst>
                  <a:ext uri="{FF2B5EF4-FFF2-40B4-BE49-F238E27FC236}">
                    <a16:creationId xmlns:a16="http://schemas.microsoft.com/office/drawing/2014/main" id="{C2CBD9BA-F31C-710F-CBC2-E9FD6965FD4E}"/>
                  </a:ext>
                </a:extLst>
              </p:cNvPr>
              <p:cNvGrpSpPr/>
              <p:nvPr/>
            </p:nvGrpSpPr>
            <p:grpSpPr>
              <a:xfrm>
                <a:off x="5895512" y="3500761"/>
                <a:ext cx="734814" cy="230832"/>
                <a:chOff x="6098126" y="3443611"/>
                <a:chExt cx="665829" cy="230832"/>
              </a:xfrm>
            </p:grpSpPr>
            <p:sp>
              <p:nvSpPr>
                <p:cNvPr id="159" name="Rounded Rectangle 158">
                  <a:extLst>
                    <a:ext uri="{FF2B5EF4-FFF2-40B4-BE49-F238E27FC236}">
                      <a16:creationId xmlns:a16="http://schemas.microsoft.com/office/drawing/2014/main" id="{D1299063-FCF0-F509-2274-295754E73A32}"/>
                    </a:ext>
                  </a:extLst>
                </p:cNvPr>
                <p:cNvSpPr/>
                <p:nvPr/>
              </p:nvSpPr>
              <p:spPr bwMode="auto">
                <a:xfrm rot="5400000">
                  <a:off x="6110107" y="3431630"/>
                  <a:ext cx="65288" cy="89250"/>
                </a:xfrm>
                <a:prstGeom prst="roundRect">
                  <a:avLst>
                    <a:gd name="adj" fmla="val 33546"/>
                  </a:avLst>
                </a:prstGeom>
                <a:solidFill>
                  <a:schemeClr val="accent1"/>
                </a:solidFill>
                <a:ln w="9525">
                  <a:no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1" name="TextBox 160">
                  <a:extLst>
                    <a:ext uri="{FF2B5EF4-FFF2-40B4-BE49-F238E27FC236}">
                      <a16:creationId xmlns:a16="http://schemas.microsoft.com/office/drawing/2014/main" id="{E2648B32-9075-FCCE-EB18-A985C2BBD6F0}"/>
                    </a:ext>
                  </a:extLst>
                </p:cNvPr>
                <p:cNvSpPr txBox="1"/>
                <p:nvPr/>
              </p:nvSpPr>
              <p:spPr>
                <a:xfrm>
                  <a:off x="6209829" y="3443611"/>
                  <a:ext cx="554126" cy="230832"/>
                </a:xfrm>
                <a:prstGeom prst="rect">
                  <a:avLst/>
                </a:prstGeom>
                <a:noFill/>
              </p:spPr>
              <p:txBody>
                <a:bodyPr wrap="square" lIns="0" tIns="0" rIns="0" bIns="0" rtlCol="0">
                  <a:spAutoFit/>
                </a:bodyPr>
                <a:lstStyle>
                  <a:defPPr>
                    <a:defRPr lang="en-US"/>
                  </a:defPPr>
                  <a:lvl1pPr fontAlgn="base">
                    <a:lnSpc>
                      <a:spcPts val="620"/>
                    </a:lnSpc>
                    <a:defRPr sz="600">
                      <a:solidFill>
                        <a:srgbClr val="000000"/>
                      </a:solidFill>
                      <a:effectLst/>
                      <a:latin typeface="Trade Gothic Next LT Pro Cn" panose="020B0506040303020004" pitchFamily="34" charset="77"/>
                    </a:defRPr>
                  </a:lvl1pPr>
                </a:lstStyle>
                <a:p>
                  <a:pPr marL="0" marR="0" lvl="0" indent="0" algn="l" defTabSz="685800" rtl="0" eaLnBrk="1" fontAlgn="base" latinLnBrk="0" hangingPunct="1">
                    <a:lnSpc>
                      <a:spcPts val="620"/>
                    </a:lnSpc>
                    <a:spcBef>
                      <a:spcPts val="0"/>
                    </a:spcBef>
                    <a:spcAft>
                      <a:spcPts val="0"/>
                    </a:spcAft>
                    <a:buClrTx/>
                    <a:buSzTx/>
                    <a:buFontTx/>
                    <a:buNone/>
                    <a:tabLst/>
                    <a:defRPr/>
                  </a:pPr>
                  <a:r>
                    <a:rPr kumimoji="0" lang="en-US" sz="450" b="0" i="0" u="none" strike="noStrike" kern="1200" cap="none" spc="0" normalizeH="0" baseline="0" noProof="0">
                      <a:ln>
                        <a:noFill/>
                      </a:ln>
                      <a:solidFill>
                        <a:srgbClr val="000000"/>
                      </a:solidFill>
                      <a:effectLst/>
                      <a:uLnTx/>
                      <a:uFillTx/>
                      <a:latin typeface="Trade Gothic Next LT Pro Cn" panose="020B0506040303020004" pitchFamily="34" charset="77"/>
                      <a:ea typeface="+mn-ea"/>
                      <a:cs typeface="+mn-cs"/>
                    </a:rPr>
                    <a:t>Allocate approved adjustments to non-recurring resources</a:t>
                  </a:r>
                </a:p>
              </p:txBody>
            </p:sp>
          </p:grpSp>
        </p:grpSp>
      </p:grpSp>
      <p:grpSp>
        <p:nvGrpSpPr>
          <p:cNvPr id="197" name="Group 196">
            <a:extLst>
              <a:ext uri="{FF2B5EF4-FFF2-40B4-BE49-F238E27FC236}">
                <a16:creationId xmlns:a16="http://schemas.microsoft.com/office/drawing/2014/main" id="{B083D9E9-AC1C-C050-CA36-86E963A6B611}"/>
              </a:ext>
            </a:extLst>
          </p:cNvPr>
          <p:cNvGrpSpPr/>
          <p:nvPr/>
        </p:nvGrpSpPr>
        <p:grpSpPr>
          <a:xfrm>
            <a:off x="13639" y="3949084"/>
            <a:ext cx="9109972" cy="599011"/>
            <a:chOff x="13639" y="3810962"/>
            <a:chExt cx="9109972" cy="599011"/>
          </a:xfrm>
        </p:grpSpPr>
        <p:sp>
          <p:nvSpPr>
            <p:cNvPr id="65" name="Rectangle 64">
              <a:extLst>
                <a:ext uri="{FF2B5EF4-FFF2-40B4-BE49-F238E27FC236}">
                  <a16:creationId xmlns:a16="http://schemas.microsoft.com/office/drawing/2014/main" id="{835C437C-BA17-2C2A-FDDD-C70C83FB0C6D}"/>
                </a:ext>
              </a:extLst>
            </p:cNvPr>
            <p:cNvSpPr/>
            <p:nvPr/>
          </p:nvSpPr>
          <p:spPr>
            <a:xfrm>
              <a:off x="47805" y="4052815"/>
              <a:ext cx="231688" cy="92333"/>
            </a:xfrm>
            <a:prstGeom prst="rect">
              <a:avLst/>
            </a:prstGeom>
          </p:spPr>
          <p:txBody>
            <a:bodyPr wrap="square" lIns="0" tIns="0" rIns="0" bIns="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6747"/>
                  </a:solidFill>
                  <a:effectLst/>
                  <a:uLnTx/>
                  <a:uFillTx/>
                  <a:latin typeface="Trade Gothic Next Cond" panose="020B0506040303020004" pitchFamily="34" charset="0"/>
                  <a:ea typeface="+mn-ea"/>
                  <a:cs typeface="+mn-cs"/>
                </a:rPr>
                <a:t>BFA</a:t>
              </a:r>
            </a:p>
          </p:txBody>
        </p:sp>
        <p:grpSp>
          <p:nvGrpSpPr>
            <p:cNvPr id="22" name="Group 21">
              <a:extLst>
                <a:ext uri="{FF2B5EF4-FFF2-40B4-BE49-F238E27FC236}">
                  <a16:creationId xmlns:a16="http://schemas.microsoft.com/office/drawing/2014/main" id="{DF724F02-0A99-D2B6-AD2F-71CBC02E322C}"/>
                </a:ext>
              </a:extLst>
            </p:cNvPr>
            <p:cNvGrpSpPr/>
            <p:nvPr/>
          </p:nvGrpSpPr>
          <p:grpSpPr>
            <a:xfrm>
              <a:off x="3955582" y="3875791"/>
              <a:ext cx="742980" cy="461665"/>
              <a:chOff x="4279582" y="3587241"/>
              <a:chExt cx="742980" cy="461665"/>
            </a:xfrm>
          </p:grpSpPr>
          <p:sp>
            <p:nvSpPr>
              <p:cNvPr id="147" name="Rounded Rectangle 146">
                <a:extLst>
                  <a:ext uri="{FF2B5EF4-FFF2-40B4-BE49-F238E27FC236}">
                    <a16:creationId xmlns:a16="http://schemas.microsoft.com/office/drawing/2014/main" id="{D671FC39-7A09-8DD5-62CD-4DAA6C4A3FAC}"/>
                  </a:ext>
                </a:extLst>
              </p:cNvPr>
              <p:cNvSpPr/>
              <p:nvPr/>
            </p:nvSpPr>
            <p:spPr bwMode="auto">
              <a:xfrm rot="5400000">
                <a:off x="4291563" y="3575260"/>
                <a:ext cx="65288" cy="89250"/>
              </a:xfrm>
              <a:prstGeom prst="roundRect">
                <a:avLst>
                  <a:gd name="adj" fmla="val 33546"/>
                </a:avLst>
              </a:prstGeom>
              <a:solidFill>
                <a:srgbClr val="9CCB3B"/>
              </a:solidFill>
              <a:ln w="9525">
                <a:no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48" name="TextBox 147">
                <a:extLst>
                  <a:ext uri="{FF2B5EF4-FFF2-40B4-BE49-F238E27FC236}">
                    <a16:creationId xmlns:a16="http://schemas.microsoft.com/office/drawing/2014/main" id="{20616372-C598-0D16-3F61-4639D0F0CD17}"/>
                  </a:ext>
                </a:extLst>
              </p:cNvPr>
              <p:cNvSpPr txBox="1"/>
              <p:nvPr/>
            </p:nvSpPr>
            <p:spPr>
              <a:xfrm>
                <a:off x="4399241" y="3587241"/>
                <a:ext cx="623321" cy="461665"/>
              </a:xfrm>
              <a:prstGeom prst="rect">
                <a:avLst/>
              </a:prstGeom>
              <a:noFill/>
            </p:spPr>
            <p:txBody>
              <a:bodyPr wrap="square" lIns="0" tIns="0" rIns="0" bIns="0" rtlCol="0">
                <a:spAutoFit/>
              </a:bodyPr>
              <a:lstStyle>
                <a:defPPr>
                  <a:defRPr lang="en-US"/>
                </a:defPPr>
                <a:lvl1pPr fontAlgn="base">
                  <a:lnSpc>
                    <a:spcPts val="620"/>
                  </a:lnSpc>
                  <a:defRPr sz="600">
                    <a:solidFill>
                      <a:srgbClr val="000000"/>
                    </a:solidFill>
                    <a:effectLst/>
                    <a:latin typeface="Trade Gothic Next LT Pro Cn" panose="020B0506040303020004" pitchFamily="34" charset="77"/>
                  </a:defRPr>
                </a:lvl1pPr>
              </a:lstStyle>
              <a:p>
                <a:pPr marL="0" marR="0" lvl="0" indent="0" algn="l" defTabSz="685800" rtl="0" eaLnBrk="1" fontAlgn="base" latinLnBrk="0" hangingPunct="1">
                  <a:lnSpc>
                    <a:spcPts val="62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Trade Gothic Next LT Pro Cn" panose="020B0506040303020004" pitchFamily="34" charset="77"/>
                    <a:ea typeface="+mn-ea"/>
                    <a:cs typeface="+mn-cs"/>
                  </a:rPr>
                  <a:t>Adjust continuation operating budget for preliminary estimated resource allocations from the State and present to BOT</a:t>
                </a:r>
              </a:p>
            </p:txBody>
          </p:sp>
        </p:grpSp>
        <p:sp>
          <p:nvSpPr>
            <p:cNvPr id="153" name="Off-page Connector 67">
              <a:extLst>
                <a:ext uri="{FF2B5EF4-FFF2-40B4-BE49-F238E27FC236}">
                  <a16:creationId xmlns:a16="http://schemas.microsoft.com/office/drawing/2014/main" id="{996FC0C1-28DD-FF8B-8266-DDDFE6136489}"/>
                </a:ext>
              </a:extLst>
            </p:cNvPr>
            <p:cNvSpPr/>
            <p:nvPr/>
          </p:nvSpPr>
          <p:spPr bwMode="auto">
            <a:xfrm rot="16200000">
              <a:off x="4269119" y="-444518"/>
              <a:ext cx="599011" cy="9109972"/>
            </a:xfrm>
            <a:prstGeom prst="rect">
              <a:avLst/>
            </a:prstGeom>
            <a:noFill/>
            <a:ln w="9525">
              <a:solidFill>
                <a:srgbClr val="9CCB3B"/>
              </a:solid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srgbClr val="000000">
                    <a:lumMod val="75000"/>
                    <a:lumOff val="25000"/>
                  </a:srgbClr>
                </a:solidFill>
                <a:effectLst/>
                <a:uLnTx/>
                <a:uFillTx/>
                <a:latin typeface="Arial" panose="020B0604020202020204"/>
                <a:ea typeface="+mn-ea"/>
                <a:cs typeface="+mn-cs"/>
              </a:endParaRPr>
            </a:p>
          </p:txBody>
        </p:sp>
        <p:grpSp>
          <p:nvGrpSpPr>
            <p:cNvPr id="21" name="Group 20">
              <a:extLst>
                <a:ext uri="{FF2B5EF4-FFF2-40B4-BE49-F238E27FC236}">
                  <a16:creationId xmlns:a16="http://schemas.microsoft.com/office/drawing/2014/main" id="{D6B28195-02B5-ABF6-F5E4-1AB1B59AEFB5}"/>
                </a:ext>
              </a:extLst>
            </p:cNvPr>
            <p:cNvGrpSpPr/>
            <p:nvPr/>
          </p:nvGrpSpPr>
          <p:grpSpPr>
            <a:xfrm>
              <a:off x="4697381" y="3890284"/>
              <a:ext cx="662574" cy="153888"/>
              <a:chOff x="5122181" y="3490565"/>
              <a:chExt cx="662574" cy="153888"/>
            </a:xfrm>
          </p:grpSpPr>
          <p:sp>
            <p:nvSpPr>
              <p:cNvPr id="164" name="Rounded Rectangle 163">
                <a:extLst>
                  <a:ext uri="{FF2B5EF4-FFF2-40B4-BE49-F238E27FC236}">
                    <a16:creationId xmlns:a16="http://schemas.microsoft.com/office/drawing/2014/main" id="{8BCA14EC-F3A5-22D7-5619-7F82DE85281E}"/>
                  </a:ext>
                </a:extLst>
              </p:cNvPr>
              <p:cNvSpPr/>
              <p:nvPr/>
            </p:nvSpPr>
            <p:spPr bwMode="auto">
              <a:xfrm rot="5400000">
                <a:off x="5134162" y="3478584"/>
                <a:ext cx="65288" cy="89250"/>
              </a:xfrm>
              <a:prstGeom prst="roundRect">
                <a:avLst>
                  <a:gd name="adj" fmla="val 33546"/>
                </a:avLst>
              </a:prstGeom>
              <a:solidFill>
                <a:srgbClr val="80B0A6"/>
              </a:solidFill>
              <a:ln w="9525">
                <a:no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5" name="TextBox 164">
                <a:extLst>
                  <a:ext uri="{FF2B5EF4-FFF2-40B4-BE49-F238E27FC236}">
                    <a16:creationId xmlns:a16="http://schemas.microsoft.com/office/drawing/2014/main" id="{4CDBC940-3C55-8D16-39A9-BF6F38377B9D}"/>
                  </a:ext>
                </a:extLst>
              </p:cNvPr>
              <p:cNvSpPr txBox="1"/>
              <p:nvPr/>
            </p:nvSpPr>
            <p:spPr>
              <a:xfrm>
                <a:off x="5241841" y="3490565"/>
                <a:ext cx="542914" cy="153888"/>
              </a:xfrm>
              <a:prstGeom prst="rect">
                <a:avLst/>
              </a:prstGeom>
              <a:noFill/>
            </p:spPr>
            <p:txBody>
              <a:bodyPr wrap="square" lIns="0" tIns="0" rIns="0" bIns="0" rtlCol="0">
                <a:spAutoFit/>
              </a:bodyPr>
              <a:lstStyle>
                <a:defPPr>
                  <a:defRPr lang="en-US"/>
                </a:defPPr>
                <a:lvl1pPr fontAlgn="base">
                  <a:lnSpc>
                    <a:spcPts val="620"/>
                  </a:lnSpc>
                  <a:defRPr sz="600">
                    <a:solidFill>
                      <a:srgbClr val="000000"/>
                    </a:solidFill>
                    <a:effectLst/>
                    <a:latin typeface="Trade Gothic Next LT Pro Cn" panose="020B0506040303020004" pitchFamily="34" charset="77"/>
                  </a:defRPr>
                </a:lvl1pPr>
              </a:lstStyle>
              <a:p>
                <a:pPr marL="0" marR="0" lvl="0" indent="0" algn="l" defTabSz="685800" rtl="0" eaLnBrk="1" fontAlgn="base" latinLnBrk="0" hangingPunct="1">
                  <a:lnSpc>
                    <a:spcPts val="620"/>
                  </a:lnSpc>
                  <a:spcBef>
                    <a:spcPts val="0"/>
                  </a:spcBef>
                  <a:spcAft>
                    <a:spcPts val="0"/>
                  </a:spcAft>
                  <a:buClrTx/>
                  <a:buSzTx/>
                  <a:buFontTx/>
                  <a:buNone/>
                  <a:tabLst/>
                  <a:defRPr/>
                </a:pPr>
                <a:r>
                  <a:rPr kumimoji="0" lang="en-US" sz="500" b="0" i="0" u="none" strike="noStrike" kern="1200" cap="none" spc="0" normalizeH="0" baseline="0" noProof="0">
                    <a:ln>
                      <a:noFill/>
                    </a:ln>
                    <a:solidFill>
                      <a:srgbClr val="000000"/>
                    </a:solidFill>
                    <a:effectLst/>
                    <a:uLnTx/>
                    <a:uFillTx/>
                    <a:latin typeface="Trade Gothic Next LT Pro Cn" panose="020B0506040303020004" pitchFamily="34" charset="77"/>
                    <a:ea typeface="+mn-ea"/>
                    <a:cs typeface="+mn-cs"/>
                  </a:rPr>
                  <a:t>Finalize Bulls Budget System information</a:t>
                </a:r>
              </a:p>
            </p:txBody>
          </p:sp>
        </p:grpSp>
        <p:grpSp>
          <p:nvGrpSpPr>
            <p:cNvPr id="20" name="Group 19">
              <a:extLst>
                <a:ext uri="{FF2B5EF4-FFF2-40B4-BE49-F238E27FC236}">
                  <a16:creationId xmlns:a16="http://schemas.microsoft.com/office/drawing/2014/main" id="{AE53DAD9-ECAD-E4C4-D838-78AC531D6305}"/>
                </a:ext>
              </a:extLst>
            </p:cNvPr>
            <p:cNvGrpSpPr/>
            <p:nvPr/>
          </p:nvGrpSpPr>
          <p:grpSpPr>
            <a:xfrm>
              <a:off x="5416983" y="3873569"/>
              <a:ext cx="732942" cy="504655"/>
              <a:chOff x="5892183" y="3631752"/>
              <a:chExt cx="732942" cy="504655"/>
            </a:xfrm>
          </p:grpSpPr>
          <p:grpSp>
            <p:nvGrpSpPr>
              <p:cNvPr id="17" name="Group 16">
                <a:extLst>
                  <a:ext uri="{FF2B5EF4-FFF2-40B4-BE49-F238E27FC236}">
                    <a16:creationId xmlns:a16="http://schemas.microsoft.com/office/drawing/2014/main" id="{8EEBF1D0-86D6-C1E6-7577-7DFEA4E163E1}"/>
                  </a:ext>
                </a:extLst>
              </p:cNvPr>
              <p:cNvGrpSpPr/>
              <p:nvPr/>
            </p:nvGrpSpPr>
            <p:grpSpPr>
              <a:xfrm>
                <a:off x="5892183" y="3904484"/>
                <a:ext cx="732942" cy="231923"/>
                <a:chOff x="5892183" y="3904484"/>
                <a:chExt cx="732942" cy="231923"/>
              </a:xfrm>
            </p:grpSpPr>
            <p:sp>
              <p:nvSpPr>
                <p:cNvPr id="149" name="Rounded Rectangle 148">
                  <a:extLst>
                    <a:ext uri="{FF2B5EF4-FFF2-40B4-BE49-F238E27FC236}">
                      <a16:creationId xmlns:a16="http://schemas.microsoft.com/office/drawing/2014/main" id="{1E24A8FD-4C69-C259-F448-D23B83187609}"/>
                    </a:ext>
                  </a:extLst>
                </p:cNvPr>
                <p:cNvSpPr/>
                <p:nvPr/>
              </p:nvSpPr>
              <p:spPr bwMode="auto">
                <a:xfrm rot="5400000">
                  <a:off x="5904164" y="3892503"/>
                  <a:ext cx="65288" cy="89250"/>
                </a:xfrm>
                <a:prstGeom prst="roundRect">
                  <a:avLst>
                    <a:gd name="adj" fmla="val 33546"/>
                  </a:avLst>
                </a:prstGeom>
                <a:solidFill>
                  <a:srgbClr val="9CCB3B"/>
                </a:solidFill>
                <a:ln w="9525">
                  <a:no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50" name="TextBox 149">
                  <a:extLst>
                    <a:ext uri="{FF2B5EF4-FFF2-40B4-BE49-F238E27FC236}">
                      <a16:creationId xmlns:a16="http://schemas.microsoft.com/office/drawing/2014/main" id="{2108A6D1-0ED6-6268-397D-31849751A10A}"/>
                    </a:ext>
                  </a:extLst>
                </p:cNvPr>
                <p:cNvSpPr txBox="1"/>
                <p:nvPr/>
              </p:nvSpPr>
              <p:spPr>
                <a:xfrm>
                  <a:off x="6007110" y="3904484"/>
                  <a:ext cx="618015" cy="231923"/>
                </a:xfrm>
                <a:prstGeom prst="rect">
                  <a:avLst/>
                </a:prstGeom>
                <a:noFill/>
              </p:spPr>
              <p:txBody>
                <a:bodyPr wrap="square" lIns="0" tIns="0" rIns="0" bIns="0" rtlCol="0">
                  <a:spAutoFit/>
                </a:bodyPr>
                <a:lstStyle>
                  <a:defPPr>
                    <a:defRPr lang="en-US"/>
                  </a:defPPr>
                  <a:lvl1pPr fontAlgn="base">
                    <a:lnSpc>
                      <a:spcPts val="620"/>
                    </a:lnSpc>
                    <a:defRPr sz="600">
                      <a:solidFill>
                        <a:srgbClr val="000000"/>
                      </a:solidFill>
                      <a:effectLst/>
                      <a:latin typeface="Trade Gothic Next LT Pro Cn" panose="020B0506040303020004" pitchFamily="34" charset="77"/>
                    </a:defRPr>
                  </a:lvl1pPr>
                </a:lstStyle>
                <a:p>
                  <a:pPr marL="0" marR="0" lvl="0" indent="0" algn="l" defTabSz="685800" rtl="0" eaLnBrk="1" fontAlgn="base" latinLnBrk="0" hangingPunct="1">
                    <a:lnSpc>
                      <a:spcPts val="620"/>
                    </a:lnSpc>
                    <a:spcBef>
                      <a:spcPts val="0"/>
                    </a:spcBef>
                    <a:spcAft>
                      <a:spcPts val="0"/>
                    </a:spcAft>
                    <a:buClrTx/>
                    <a:buSzTx/>
                    <a:buFontTx/>
                    <a:buNone/>
                    <a:tabLst/>
                    <a:defRPr/>
                  </a:pPr>
                  <a:r>
                    <a:rPr kumimoji="0" lang="en-US" sz="450" b="0" i="0" u="none" strike="noStrike" kern="1200" cap="none" spc="0" normalizeH="0" baseline="0" noProof="0">
                      <a:ln>
                        <a:noFill/>
                      </a:ln>
                      <a:solidFill>
                        <a:srgbClr val="000000"/>
                      </a:solidFill>
                      <a:effectLst/>
                      <a:uLnTx/>
                      <a:uFillTx/>
                      <a:latin typeface="Trade Gothic Next LT Pro Cn" panose="020B0506040303020004" pitchFamily="34" charset="77"/>
                      <a:ea typeface="+mn-ea"/>
                      <a:cs typeface="+mn-cs"/>
                    </a:rPr>
                    <a:t>Update operating budget (if necessary) for BOT presentation</a:t>
                  </a:r>
                </a:p>
              </p:txBody>
            </p:sp>
          </p:grpSp>
          <p:grpSp>
            <p:nvGrpSpPr>
              <p:cNvPr id="18" name="Group 17">
                <a:extLst>
                  <a:ext uri="{FF2B5EF4-FFF2-40B4-BE49-F238E27FC236}">
                    <a16:creationId xmlns:a16="http://schemas.microsoft.com/office/drawing/2014/main" id="{DD85DD6D-2162-2427-A50F-371D9429A37B}"/>
                  </a:ext>
                </a:extLst>
              </p:cNvPr>
              <p:cNvGrpSpPr/>
              <p:nvPr/>
            </p:nvGrpSpPr>
            <p:grpSpPr>
              <a:xfrm>
                <a:off x="5892183" y="3631752"/>
                <a:ext cx="724319" cy="226857"/>
                <a:chOff x="5892183" y="3631752"/>
                <a:chExt cx="724319" cy="226857"/>
              </a:xfrm>
            </p:grpSpPr>
            <p:sp>
              <p:nvSpPr>
                <p:cNvPr id="166" name="Rounded Rectangle 165">
                  <a:extLst>
                    <a:ext uri="{FF2B5EF4-FFF2-40B4-BE49-F238E27FC236}">
                      <a16:creationId xmlns:a16="http://schemas.microsoft.com/office/drawing/2014/main" id="{FEFDEFF1-C1EF-C24E-3B05-2C7F158EE8F8}"/>
                    </a:ext>
                  </a:extLst>
                </p:cNvPr>
                <p:cNvSpPr/>
                <p:nvPr/>
              </p:nvSpPr>
              <p:spPr bwMode="auto">
                <a:xfrm rot="5400000">
                  <a:off x="5904164" y="3619771"/>
                  <a:ext cx="65288" cy="89250"/>
                </a:xfrm>
                <a:prstGeom prst="roundRect">
                  <a:avLst>
                    <a:gd name="adj" fmla="val 33546"/>
                  </a:avLst>
                </a:prstGeom>
                <a:solidFill>
                  <a:srgbClr val="006747"/>
                </a:solidFill>
                <a:ln w="9525">
                  <a:no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67" name="TextBox 166">
                  <a:extLst>
                    <a:ext uri="{FF2B5EF4-FFF2-40B4-BE49-F238E27FC236}">
                      <a16:creationId xmlns:a16="http://schemas.microsoft.com/office/drawing/2014/main" id="{7AD8850C-5645-9268-7D94-0FE743D317E7}"/>
                    </a:ext>
                  </a:extLst>
                </p:cNvPr>
                <p:cNvSpPr txBox="1"/>
                <p:nvPr/>
              </p:nvSpPr>
              <p:spPr>
                <a:xfrm>
                  <a:off x="6007109" y="3631752"/>
                  <a:ext cx="609393" cy="226857"/>
                </a:xfrm>
                <a:prstGeom prst="rect">
                  <a:avLst/>
                </a:prstGeom>
                <a:noFill/>
              </p:spPr>
              <p:txBody>
                <a:bodyPr wrap="square" lIns="0" tIns="0" rIns="0" bIns="0" rtlCol="0">
                  <a:spAutoFit/>
                </a:bodyPr>
                <a:lstStyle>
                  <a:defPPr>
                    <a:defRPr lang="en-US"/>
                  </a:defPPr>
                  <a:lvl1pPr fontAlgn="base">
                    <a:lnSpc>
                      <a:spcPts val="620"/>
                    </a:lnSpc>
                    <a:defRPr sz="600">
                      <a:solidFill>
                        <a:srgbClr val="000000"/>
                      </a:solidFill>
                      <a:effectLst/>
                      <a:latin typeface="Trade Gothic Next LT Pro Cn" panose="020B0506040303020004" pitchFamily="34" charset="77"/>
                    </a:defRPr>
                  </a:lvl1pPr>
                </a:lstStyle>
                <a:p>
                  <a:pPr marL="0" marR="0" lvl="0" indent="0" algn="l" defTabSz="685800" rtl="0" eaLnBrk="1" fontAlgn="base" latinLnBrk="0" hangingPunct="1">
                    <a:lnSpc>
                      <a:spcPts val="620"/>
                    </a:lnSpc>
                    <a:spcBef>
                      <a:spcPts val="0"/>
                    </a:spcBef>
                    <a:spcAft>
                      <a:spcPts val="0"/>
                    </a:spcAft>
                    <a:buClrTx/>
                    <a:buSzTx/>
                    <a:buFontTx/>
                    <a:buNone/>
                    <a:tabLst/>
                    <a:defRPr/>
                  </a:pPr>
                  <a:r>
                    <a:rPr kumimoji="0" lang="en-US" sz="450" b="0" i="0" u="none" strike="noStrike" kern="1200" cap="none" spc="0" normalizeH="0" baseline="0" noProof="0">
                      <a:ln>
                        <a:noFill/>
                      </a:ln>
                      <a:solidFill>
                        <a:srgbClr val="000000"/>
                      </a:solidFill>
                      <a:effectLst/>
                      <a:uLnTx/>
                      <a:uFillTx/>
                      <a:latin typeface="Trade Gothic Next LT Pro Cn" panose="020B0506040303020004" pitchFamily="34" charset="77"/>
                      <a:ea typeface="+mn-ea"/>
                      <a:cs typeface="+mn-cs"/>
                    </a:rPr>
                    <a:t>Prepare CF &amp; Fixed Capital Outlay (FCO) plans for BOT presentation</a:t>
                  </a:r>
                </a:p>
              </p:txBody>
            </p:sp>
          </p:grpSp>
        </p:grpSp>
      </p:grpSp>
      <p:grpSp>
        <p:nvGrpSpPr>
          <p:cNvPr id="25" name="Group 24">
            <a:extLst>
              <a:ext uri="{FF2B5EF4-FFF2-40B4-BE49-F238E27FC236}">
                <a16:creationId xmlns:a16="http://schemas.microsoft.com/office/drawing/2014/main" id="{4F304781-8517-F138-4788-26A7B95D328B}"/>
              </a:ext>
            </a:extLst>
          </p:cNvPr>
          <p:cNvGrpSpPr/>
          <p:nvPr/>
        </p:nvGrpSpPr>
        <p:grpSpPr>
          <a:xfrm>
            <a:off x="13584" y="4876868"/>
            <a:ext cx="9109824" cy="243473"/>
            <a:chOff x="63984" y="4620942"/>
            <a:chExt cx="9007530" cy="264799"/>
          </a:xfrm>
        </p:grpSpPr>
        <p:sp>
          <p:nvSpPr>
            <p:cNvPr id="68" name="Off-page Connector 67">
              <a:extLst>
                <a:ext uri="{FF2B5EF4-FFF2-40B4-BE49-F238E27FC236}">
                  <a16:creationId xmlns:a16="http://schemas.microsoft.com/office/drawing/2014/main" id="{3B72B1CA-C5A0-DE50-EB24-B96760B1F5A8}"/>
                </a:ext>
              </a:extLst>
            </p:cNvPr>
            <p:cNvSpPr/>
            <p:nvPr/>
          </p:nvSpPr>
          <p:spPr bwMode="auto">
            <a:xfrm rot="16200000">
              <a:off x="4435349" y="249577"/>
              <a:ext cx="264799" cy="9007530"/>
            </a:xfrm>
            <a:prstGeom prst="rect">
              <a:avLst/>
            </a:prstGeom>
            <a:noFill/>
            <a:ln w="9525">
              <a:solidFill>
                <a:srgbClr val="9CCB3B"/>
              </a:solid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srgbClr val="000000">
                    <a:lumMod val="75000"/>
                    <a:lumOff val="25000"/>
                  </a:srgbClr>
                </a:solidFill>
                <a:effectLst/>
                <a:uLnTx/>
                <a:uFillTx/>
                <a:latin typeface="Arial" panose="020B0604020202020204"/>
                <a:ea typeface="+mn-ea"/>
                <a:cs typeface="+mn-cs"/>
              </a:endParaRPr>
            </a:p>
          </p:txBody>
        </p:sp>
        <p:sp>
          <p:nvSpPr>
            <p:cNvPr id="69" name="Rectangle 68">
              <a:extLst>
                <a:ext uri="{FF2B5EF4-FFF2-40B4-BE49-F238E27FC236}">
                  <a16:creationId xmlns:a16="http://schemas.microsoft.com/office/drawing/2014/main" id="{E5CD4261-B1AF-D8D3-56D3-ECF16FBA1111}"/>
                </a:ext>
              </a:extLst>
            </p:cNvPr>
            <p:cNvSpPr/>
            <p:nvPr/>
          </p:nvSpPr>
          <p:spPr>
            <a:xfrm>
              <a:off x="98815" y="4652923"/>
              <a:ext cx="273145" cy="200841"/>
            </a:xfrm>
            <a:prstGeom prst="rect">
              <a:avLst/>
            </a:prstGeom>
          </p:spPr>
          <p:txBody>
            <a:bodyPr wrap="square" lIns="0" tIns="0" rIns="0" bIns="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6747"/>
                  </a:solidFill>
                  <a:effectLst/>
                  <a:uLnTx/>
                  <a:uFillTx/>
                  <a:latin typeface="Trade Gothic Next Cond" panose="020B0506040303020004" pitchFamily="34" charset="0"/>
                  <a:ea typeface="+mn-ea"/>
                  <a:cs typeface="+mn-cs"/>
                </a:rPr>
                <a:t>BOG</a:t>
              </a:r>
            </a:p>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6747"/>
                  </a:solidFill>
                  <a:effectLst/>
                  <a:uLnTx/>
                  <a:uFillTx/>
                  <a:latin typeface="Trade Gothic Next Cond" panose="020B0506040303020004" pitchFamily="34" charset="0"/>
                  <a:ea typeface="+mn-ea"/>
                  <a:cs typeface="+mn-cs"/>
                </a:rPr>
                <a:t>State</a:t>
              </a:r>
            </a:p>
          </p:txBody>
        </p:sp>
        <p:grpSp>
          <p:nvGrpSpPr>
            <p:cNvPr id="9" name="Group 8">
              <a:extLst>
                <a:ext uri="{FF2B5EF4-FFF2-40B4-BE49-F238E27FC236}">
                  <a16:creationId xmlns:a16="http://schemas.microsoft.com/office/drawing/2014/main" id="{DAB04625-9AA1-188E-6E97-C4136CDFCA93}"/>
                </a:ext>
              </a:extLst>
            </p:cNvPr>
            <p:cNvGrpSpPr/>
            <p:nvPr/>
          </p:nvGrpSpPr>
          <p:grpSpPr>
            <a:xfrm>
              <a:off x="1840778" y="4720706"/>
              <a:ext cx="2060738" cy="83683"/>
              <a:chOff x="1840778" y="4720706"/>
              <a:chExt cx="2060738" cy="83683"/>
            </a:xfrm>
          </p:grpSpPr>
          <p:sp>
            <p:nvSpPr>
              <p:cNvPr id="170" name="TextBox 169">
                <a:extLst>
                  <a:ext uri="{FF2B5EF4-FFF2-40B4-BE49-F238E27FC236}">
                    <a16:creationId xmlns:a16="http://schemas.microsoft.com/office/drawing/2014/main" id="{295B66E9-6D58-DB60-6383-D4AD5CFA8F64}"/>
                  </a:ext>
                </a:extLst>
              </p:cNvPr>
              <p:cNvSpPr txBox="1"/>
              <p:nvPr/>
            </p:nvSpPr>
            <p:spPr>
              <a:xfrm>
                <a:off x="1954141" y="4720706"/>
                <a:ext cx="946628" cy="83683"/>
              </a:xfrm>
              <a:prstGeom prst="rect">
                <a:avLst/>
              </a:prstGeom>
              <a:noFill/>
            </p:spPr>
            <p:txBody>
              <a:bodyPr wrap="square" lIns="0" tIns="0" rIns="0" bIns="0" rtlCol="0">
                <a:spAutoFit/>
              </a:bodyPr>
              <a:lstStyle>
                <a:defPPr>
                  <a:defRPr lang="en-US"/>
                </a:defPPr>
                <a:lvl1pPr fontAlgn="base">
                  <a:lnSpc>
                    <a:spcPts val="620"/>
                  </a:lnSpc>
                  <a:defRPr sz="600">
                    <a:solidFill>
                      <a:srgbClr val="000000"/>
                    </a:solidFill>
                    <a:effectLst/>
                    <a:latin typeface="Trade Gothic Next LT Pro Cn" panose="020B0506040303020004" pitchFamily="34" charset="77"/>
                  </a:defRPr>
                </a:lvl1pPr>
              </a:lstStyle>
              <a:p>
                <a:pPr marL="0" marR="0" lvl="0" indent="0" algn="l" defTabSz="685800" rtl="0" eaLnBrk="1" fontAlgn="base" latinLnBrk="0" hangingPunct="1">
                  <a:lnSpc>
                    <a:spcPts val="620"/>
                  </a:lnSpc>
                  <a:spcBef>
                    <a:spcPts val="0"/>
                  </a:spcBef>
                  <a:spcAft>
                    <a:spcPts val="0"/>
                  </a:spcAft>
                  <a:buClrTx/>
                  <a:buSzTx/>
                  <a:buFontTx/>
                  <a:buNone/>
                  <a:tabLst/>
                  <a:defRPr/>
                </a:pPr>
                <a:r>
                  <a:rPr kumimoji="0" lang="en-US" sz="500" b="0" i="0" u="none" strike="noStrike" kern="1200" cap="none" spc="0" normalizeH="0" baseline="0" noProof="0">
                    <a:ln>
                      <a:noFill/>
                    </a:ln>
                    <a:solidFill>
                      <a:srgbClr val="000000"/>
                    </a:solidFill>
                    <a:effectLst/>
                    <a:uLnTx/>
                    <a:uFillTx/>
                    <a:latin typeface="Trade Gothic Next LT Pro Cn" panose="020B0506040303020004" pitchFamily="34" charset="77"/>
                    <a:ea typeface="+mn-ea"/>
                    <a:cs typeface="+mn-cs"/>
                  </a:rPr>
                  <a:t>Provide estimated resources</a:t>
                </a:r>
              </a:p>
            </p:txBody>
          </p:sp>
          <p:sp>
            <p:nvSpPr>
              <p:cNvPr id="171" name="Rounded Rectangle 170">
                <a:extLst>
                  <a:ext uri="{FF2B5EF4-FFF2-40B4-BE49-F238E27FC236}">
                    <a16:creationId xmlns:a16="http://schemas.microsoft.com/office/drawing/2014/main" id="{359A0714-8D24-5D44-E0E4-0B8CED2571A0}"/>
                  </a:ext>
                </a:extLst>
              </p:cNvPr>
              <p:cNvSpPr/>
              <p:nvPr/>
            </p:nvSpPr>
            <p:spPr bwMode="auto">
              <a:xfrm rot="5400000">
                <a:off x="1852759" y="4714552"/>
                <a:ext cx="65288" cy="89250"/>
              </a:xfrm>
              <a:prstGeom prst="roundRect">
                <a:avLst>
                  <a:gd name="adj" fmla="val 33546"/>
                </a:avLst>
              </a:prstGeom>
              <a:solidFill>
                <a:srgbClr val="006484"/>
              </a:solidFill>
              <a:ln w="9525">
                <a:no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72" name="Rounded Rectangle 171">
                <a:extLst>
                  <a:ext uri="{FF2B5EF4-FFF2-40B4-BE49-F238E27FC236}">
                    <a16:creationId xmlns:a16="http://schemas.microsoft.com/office/drawing/2014/main" id="{512AD331-A8EC-7679-47C4-D6CDD561CBEC}"/>
                  </a:ext>
                </a:extLst>
              </p:cNvPr>
              <p:cNvSpPr/>
              <p:nvPr/>
            </p:nvSpPr>
            <p:spPr bwMode="auto">
              <a:xfrm rot="5400000">
                <a:off x="3281020" y="4167030"/>
                <a:ext cx="60239" cy="1180752"/>
              </a:xfrm>
              <a:prstGeom prst="roundRect">
                <a:avLst>
                  <a:gd name="adj" fmla="val 33546"/>
                </a:avLst>
              </a:prstGeom>
              <a:solidFill>
                <a:srgbClr val="006484"/>
              </a:solidFill>
              <a:ln w="9525">
                <a:no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0" name="Group 9">
              <a:extLst>
                <a:ext uri="{FF2B5EF4-FFF2-40B4-BE49-F238E27FC236}">
                  <a16:creationId xmlns:a16="http://schemas.microsoft.com/office/drawing/2014/main" id="{43531E2C-22C8-7239-7E9D-775990C4E4AE}"/>
                </a:ext>
              </a:extLst>
            </p:cNvPr>
            <p:cNvGrpSpPr/>
            <p:nvPr/>
          </p:nvGrpSpPr>
          <p:grpSpPr>
            <a:xfrm>
              <a:off x="4680853" y="4691216"/>
              <a:ext cx="688901" cy="167367"/>
              <a:chOff x="4680853" y="4691216"/>
              <a:chExt cx="688901" cy="167367"/>
            </a:xfrm>
          </p:grpSpPr>
          <p:sp>
            <p:nvSpPr>
              <p:cNvPr id="173" name="TextBox 172">
                <a:extLst>
                  <a:ext uri="{FF2B5EF4-FFF2-40B4-BE49-F238E27FC236}">
                    <a16:creationId xmlns:a16="http://schemas.microsoft.com/office/drawing/2014/main" id="{4E307647-3BF9-6D12-97E5-4F2251A203B5}"/>
                  </a:ext>
                </a:extLst>
              </p:cNvPr>
              <p:cNvSpPr txBox="1"/>
              <p:nvPr/>
            </p:nvSpPr>
            <p:spPr>
              <a:xfrm>
                <a:off x="4794217" y="4691216"/>
                <a:ext cx="575537" cy="167367"/>
              </a:xfrm>
              <a:prstGeom prst="rect">
                <a:avLst/>
              </a:prstGeom>
              <a:noFill/>
            </p:spPr>
            <p:txBody>
              <a:bodyPr wrap="square" lIns="0" tIns="0" rIns="0" bIns="0" rtlCol="0" anchor="t">
                <a:spAutoFit/>
              </a:bodyPr>
              <a:lstStyle>
                <a:defPPr>
                  <a:defRPr lang="en-US"/>
                </a:defPPr>
                <a:lvl1pPr fontAlgn="base">
                  <a:lnSpc>
                    <a:spcPts val="620"/>
                  </a:lnSpc>
                  <a:defRPr sz="600">
                    <a:solidFill>
                      <a:srgbClr val="000000"/>
                    </a:solidFill>
                    <a:effectLst/>
                    <a:latin typeface="Trade Gothic Next LT Pro Cn" panose="020B0506040303020004" pitchFamily="34" charset="77"/>
                  </a:defRPr>
                </a:lvl1pPr>
              </a:lstStyle>
              <a:p>
                <a:pPr marL="0" marR="0" lvl="0" indent="0" algn="l" defTabSz="685800" rtl="0" eaLnBrk="1" fontAlgn="base" latinLnBrk="0" hangingPunct="1">
                  <a:lnSpc>
                    <a:spcPts val="620"/>
                  </a:lnSpc>
                  <a:spcBef>
                    <a:spcPts val="0"/>
                  </a:spcBef>
                  <a:spcAft>
                    <a:spcPts val="0"/>
                  </a:spcAft>
                  <a:buClrTx/>
                  <a:buSzTx/>
                  <a:buFontTx/>
                  <a:buNone/>
                  <a:tabLst/>
                  <a:defRPr/>
                </a:pPr>
                <a:r>
                  <a:rPr kumimoji="0" lang="en-US" sz="500" b="0" i="0" u="none" strike="noStrike" kern="1200" cap="none" spc="0" normalizeH="0" baseline="0" noProof="0">
                    <a:ln>
                      <a:noFill/>
                    </a:ln>
                    <a:solidFill>
                      <a:srgbClr val="000000"/>
                    </a:solidFill>
                    <a:effectLst/>
                    <a:uLnTx/>
                    <a:uFillTx/>
                    <a:latin typeface="Trade Gothic Next LT Pro Cn" panose="020B0506040303020004" pitchFamily="34" charset="77"/>
                    <a:ea typeface="+mn-ea"/>
                    <a:cs typeface="+mn-cs"/>
                  </a:rPr>
                  <a:t>Finalize resource allocations</a:t>
                </a:r>
              </a:p>
            </p:txBody>
          </p:sp>
          <p:sp>
            <p:nvSpPr>
              <p:cNvPr id="174" name="Rounded Rectangle 173">
                <a:extLst>
                  <a:ext uri="{FF2B5EF4-FFF2-40B4-BE49-F238E27FC236}">
                    <a16:creationId xmlns:a16="http://schemas.microsoft.com/office/drawing/2014/main" id="{31DBC5A2-6DAF-D6F5-178C-ACF0B5874381}"/>
                  </a:ext>
                </a:extLst>
              </p:cNvPr>
              <p:cNvSpPr/>
              <p:nvPr/>
            </p:nvSpPr>
            <p:spPr bwMode="auto">
              <a:xfrm rot="5400000">
                <a:off x="4692834" y="4679235"/>
                <a:ext cx="65288" cy="89250"/>
              </a:xfrm>
              <a:prstGeom prst="roundRect">
                <a:avLst>
                  <a:gd name="adj" fmla="val 33546"/>
                </a:avLst>
              </a:prstGeom>
              <a:solidFill>
                <a:srgbClr val="006484"/>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grpSp>
        <p:nvGrpSpPr>
          <p:cNvPr id="196" name="Group 195">
            <a:extLst>
              <a:ext uri="{FF2B5EF4-FFF2-40B4-BE49-F238E27FC236}">
                <a16:creationId xmlns:a16="http://schemas.microsoft.com/office/drawing/2014/main" id="{269F0B66-6D52-9E6C-C716-BEB243392998}"/>
              </a:ext>
            </a:extLst>
          </p:cNvPr>
          <p:cNvGrpSpPr/>
          <p:nvPr/>
        </p:nvGrpSpPr>
        <p:grpSpPr>
          <a:xfrm>
            <a:off x="13584" y="4549134"/>
            <a:ext cx="9109972" cy="329709"/>
            <a:chOff x="13584" y="4384034"/>
            <a:chExt cx="9109972" cy="329709"/>
          </a:xfrm>
        </p:grpSpPr>
        <p:sp>
          <p:nvSpPr>
            <p:cNvPr id="67" name="Rectangle 66">
              <a:extLst>
                <a:ext uri="{FF2B5EF4-FFF2-40B4-BE49-F238E27FC236}">
                  <a16:creationId xmlns:a16="http://schemas.microsoft.com/office/drawing/2014/main" id="{160E608A-E6E9-4A91-01FB-6654133F4162}"/>
                </a:ext>
              </a:extLst>
            </p:cNvPr>
            <p:cNvSpPr/>
            <p:nvPr/>
          </p:nvSpPr>
          <p:spPr>
            <a:xfrm>
              <a:off x="56461" y="4502723"/>
              <a:ext cx="231688" cy="92333"/>
            </a:xfrm>
            <a:prstGeom prst="rect">
              <a:avLst/>
            </a:prstGeom>
          </p:spPr>
          <p:txBody>
            <a:bodyPr wrap="square" lIns="0" tIns="0" rIns="0" bIns="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6747"/>
                  </a:solidFill>
                  <a:effectLst/>
                  <a:uLnTx/>
                  <a:uFillTx/>
                  <a:latin typeface="Trade Gothic Next Cond" panose="020B0506040303020004" pitchFamily="34" charset="0"/>
                  <a:ea typeface="+mn-ea"/>
                  <a:cs typeface="+mn-cs"/>
                </a:rPr>
                <a:t>BOT</a:t>
              </a:r>
            </a:p>
          </p:txBody>
        </p:sp>
        <p:sp>
          <p:nvSpPr>
            <p:cNvPr id="152" name="Off-page Connector 67">
              <a:extLst>
                <a:ext uri="{FF2B5EF4-FFF2-40B4-BE49-F238E27FC236}">
                  <a16:creationId xmlns:a16="http://schemas.microsoft.com/office/drawing/2014/main" id="{9CCE5C2A-7EA1-330A-49B8-F21BDE7AE68D}"/>
                </a:ext>
              </a:extLst>
            </p:cNvPr>
            <p:cNvSpPr/>
            <p:nvPr/>
          </p:nvSpPr>
          <p:spPr bwMode="auto">
            <a:xfrm rot="16200000">
              <a:off x="4403715" y="-6097"/>
              <a:ext cx="329709" cy="9109972"/>
            </a:xfrm>
            <a:prstGeom prst="rect">
              <a:avLst/>
            </a:prstGeom>
            <a:noFill/>
            <a:ln w="9525">
              <a:solidFill>
                <a:srgbClr val="9CCB3B"/>
              </a:solid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srgbClr val="000000">
                    <a:lumMod val="75000"/>
                    <a:lumOff val="25000"/>
                  </a:srgbClr>
                </a:solidFill>
                <a:effectLst/>
                <a:uLnTx/>
                <a:uFillTx/>
                <a:latin typeface="Arial" panose="020B0604020202020204"/>
                <a:ea typeface="+mn-ea"/>
                <a:cs typeface="+mn-cs"/>
              </a:endParaRPr>
            </a:p>
          </p:txBody>
        </p:sp>
        <p:grpSp>
          <p:nvGrpSpPr>
            <p:cNvPr id="7" name="Group 6">
              <a:extLst>
                <a:ext uri="{FF2B5EF4-FFF2-40B4-BE49-F238E27FC236}">
                  <a16:creationId xmlns:a16="http://schemas.microsoft.com/office/drawing/2014/main" id="{D5E09B7B-6380-283A-3BA9-957F9EF01CD7}"/>
                </a:ext>
              </a:extLst>
            </p:cNvPr>
            <p:cNvGrpSpPr/>
            <p:nvPr/>
          </p:nvGrpSpPr>
          <p:grpSpPr>
            <a:xfrm>
              <a:off x="3254448" y="4475550"/>
              <a:ext cx="1059993" cy="76944"/>
              <a:chOff x="3557808" y="4390140"/>
              <a:chExt cx="1059993" cy="76944"/>
            </a:xfrm>
          </p:grpSpPr>
          <p:sp>
            <p:nvSpPr>
              <p:cNvPr id="168" name="TextBox 167">
                <a:extLst>
                  <a:ext uri="{FF2B5EF4-FFF2-40B4-BE49-F238E27FC236}">
                    <a16:creationId xmlns:a16="http://schemas.microsoft.com/office/drawing/2014/main" id="{16079376-BF48-951F-78CC-7617F971B3F6}"/>
                  </a:ext>
                </a:extLst>
              </p:cNvPr>
              <p:cNvSpPr txBox="1"/>
              <p:nvPr/>
            </p:nvSpPr>
            <p:spPr>
              <a:xfrm>
                <a:off x="3671173" y="4390140"/>
                <a:ext cx="946628" cy="76944"/>
              </a:xfrm>
              <a:prstGeom prst="rect">
                <a:avLst/>
              </a:prstGeom>
              <a:noFill/>
            </p:spPr>
            <p:txBody>
              <a:bodyPr wrap="square" lIns="0" tIns="0" rIns="0" bIns="0" rtlCol="0">
                <a:spAutoFit/>
              </a:bodyPr>
              <a:lstStyle>
                <a:defPPr>
                  <a:defRPr lang="en-US"/>
                </a:defPPr>
                <a:lvl1pPr fontAlgn="base">
                  <a:lnSpc>
                    <a:spcPts val="620"/>
                  </a:lnSpc>
                  <a:defRPr sz="600">
                    <a:solidFill>
                      <a:srgbClr val="000000"/>
                    </a:solidFill>
                    <a:effectLst/>
                    <a:latin typeface="Trade Gothic Next LT Pro Cn" panose="020B0506040303020004" pitchFamily="34" charset="77"/>
                  </a:defRPr>
                </a:lvl1pPr>
              </a:lstStyle>
              <a:p>
                <a:pPr marL="0" marR="0" lvl="0" indent="0" algn="l" defTabSz="685800" rtl="0" eaLnBrk="1" fontAlgn="base" latinLnBrk="0" hangingPunct="1">
                  <a:lnSpc>
                    <a:spcPts val="620"/>
                  </a:lnSpc>
                  <a:spcBef>
                    <a:spcPts val="0"/>
                  </a:spcBef>
                  <a:spcAft>
                    <a:spcPts val="0"/>
                  </a:spcAft>
                  <a:buClrTx/>
                  <a:buSzTx/>
                  <a:buFontTx/>
                  <a:buNone/>
                  <a:tabLst/>
                  <a:defRPr/>
                </a:pPr>
                <a:r>
                  <a:rPr kumimoji="0" lang="en-US" sz="500" b="0" i="0" u="none" strike="noStrike" kern="1200" cap="none" spc="0" normalizeH="0" baseline="0" noProof="0">
                    <a:ln>
                      <a:noFill/>
                    </a:ln>
                    <a:solidFill>
                      <a:srgbClr val="000000"/>
                    </a:solidFill>
                    <a:effectLst/>
                    <a:uLnTx/>
                    <a:uFillTx/>
                    <a:latin typeface="Trade Gothic Next LT Pro Cn" panose="020B0506040303020004" pitchFamily="34" charset="77"/>
                    <a:ea typeface="+mn-ea"/>
                    <a:cs typeface="+mn-cs"/>
                  </a:rPr>
                  <a:t> Budget Workshop</a:t>
                </a:r>
              </a:p>
            </p:txBody>
          </p:sp>
          <p:sp>
            <p:nvSpPr>
              <p:cNvPr id="169" name="Rounded Rectangle 168">
                <a:extLst>
                  <a:ext uri="{FF2B5EF4-FFF2-40B4-BE49-F238E27FC236}">
                    <a16:creationId xmlns:a16="http://schemas.microsoft.com/office/drawing/2014/main" id="{4D615BB7-7D1F-9BD3-F5AA-A417B2C6877E}"/>
                  </a:ext>
                </a:extLst>
              </p:cNvPr>
              <p:cNvSpPr/>
              <p:nvPr/>
            </p:nvSpPr>
            <p:spPr bwMode="auto">
              <a:xfrm rot="5400000">
                <a:off x="3569789" y="4379379"/>
                <a:ext cx="65288" cy="89250"/>
              </a:xfrm>
              <a:prstGeom prst="roundRect">
                <a:avLst>
                  <a:gd name="adj" fmla="val 33546"/>
                </a:avLst>
              </a:prstGeom>
              <a:solidFill>
                <a:srgbClr val="006484"/>
              </a:solidFill>
              <a:ln w="9525">
                <a:no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nvGrpSpPr>
            <p:cNvPr id="15" name="Group 14">
              <a:extLst>
                <a:ext uri="{FF2B5EF4-FFF2-40B4-BE49-F238E27FC236}">
                  <a16:creationId xmlns:a16="http://schemas.microsoft.com/office/drawing/2014/main" id="{559F03C3-ABBE-7DB6-6A33-4151A86CB915}"/>
                </a:ext>
              </a:extLst>
            </p:cNvPr>
            <p:cNvGrpSpPr/>
            <p:nvPr/>
          </p:nvGrpSpPr>
          <p:grpSpPr>
            <a:xfrm>
              <a:off x="5413200" y="4415891"/>
              <a:ext cx="1030904" cy="242088"/>
              <a:chOff x="5883102" y="4342423"/>
              <a:chExt cx="1030904" cy="242088"/>
            </a:xfrm>
          </p:grpSpPr>
          <p:grpSp>
            <p:nvGrpSpPr>
              <p:cNvPr id="14" name="Group 13">
                <a:extLst>
                  <a:ext uri="{FF2B5EF4-FFF2-40B4-BE49-F238E27FC236}">
                    <a16:creationId xmlns:a16="http://schemas.microsoft.com/office/drawing/2014/main" id="{1C6BB63C-C28B-6821-6D24-AD88D3475D50}"/>
                  </a:ext>
                </a:extLst>
              </p:cNvPr>
              <p:cNvGrpSpPr/>
              <p:nvPr/>
            </p:nvGrpSpPr>
            <p:grpSpPr>
              <a:xfrm>
                <a:off x="5883102" y="4434598"/>
                <a:ext cx="759364" cy="149913"/>
                <a:chOff x="5883102" y="4434598"/>
                <a:chExt cx="759364" cy="149913"/>
              </a:xfrm>
            </p:grpSpPr>
            <p:sp>
              <p:nvSpPr>
                <p:cNvPr id="175" name="Rounded Rectangle 174">
                  <a:extLst>
                    <a:ext uri="{FF2B5EF4-FFF2-40B4-BE49-F238E27FC236}">
                      <a16:creationId xmlns:a16="http://schemas.microsoft.com/office/drawing/2014/main" id="{EAE128C6-3015-C7F7-0F85-37925886DB6A}"/>
                    </a:ext>
                  </a:extLst>
                </p:cNvPr>
                <p:cNvSpPr/>
                <p:nvPr/>
              </p:nvSpPr>
              <p:spPr bwMode="auto">
                <a:xfrm rot="5400000">
                  <a:off x="5895083" y="4429476"/>
                  <a:ext cx="65288" cy="89250"/>
                </a:xfrm>
                <a:prstGeom prst="roundRect">
                  <a:avLst>
                    <a:gd name="adj" fmla="val 33546"/>
                  </a:avLst>
                </a:prstGeom>
                <a:solidFill>
                  <a:srgbClr val="9CCB3B"/>
                </a:solidFill>
                <a:ln w="9525">
                  <a:no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76" name="TextBox 175">
                  <a:extLst>
                    <a:ext uri="{FF2B5EF4-FFF2-40B4-BE49-F238E27FC236}">
                      <a16:creationId xmlns:a16="http://schemas.microsoft.com/office/drawing/2014/main" id="{E885F7F4-198C-4BB9-C35E-E981B5D3386D}"/>
                    </a:ext>
                  </a:extLst>
                </p:cNvPr>
                <p:cNvSpPr txBox="1"/>
                <p:nvPr/>
              </p:nvSpPr>
              <p:spPr>
                <a:xfrm>
                  <a:off x="5997187" y="4434598"/>
                  <a:ext cx="645279" cy="149913"/>
                </a:xfrm>
                <a:prstGeom prst="rect">
                  <a:avLst/>
                </a:prstGeom>
                <a:noFill/>
              </p:spPr>
              <p:txBody>
                <a:bodyPr wrap="square" lIns="0" tIns="0" rIns="0" bIns="0" rtlCol="0" anchor="ctr">
                  <a:spAutoFit/>
                </a:bodyPr>
                <a:lstStyle>
                  <a:defPPr>
                    <a:defRPr lang="en-US"/>
                  </a:defPPr>
                  <a:lvl1pPr fontAlgn="base">
                    <a:lnSpc>
                      <a:spcPts val="620"/>
                    </a:lnSpc>
                    <a:defRPr sz="600">
                      <a:solidFill>
                        <a:srgbClr val="000000"/>
                      </a:solidFill>
                      <a:effectLst/>
                      <a:latin typeface="Trade Gothic Next LT Pro Cn" panose="020B0506040303020004" pitchFamily="34" charset="77"/>
                    </a:defRPr>
                  </a:lvl1pPr>
                </a:lstStyle>
                <a:p>
                  <a:pPr marL="0" marR="0" lvl="0" indent="0" algn="l" defTabSz="685800" rtl="0" eaLnBrk="1" fontAlgn="base" latinLnBrk="0" hangingPunct="1">
                    <a:lnSpc>
                      <a:spcPts val="620"/>
                    </a:lnSpc>
                    <a:spcBef>
                      <a:spcPts val="0"/>
                    </a:spcBef>
                    <a:spcAft>
                      <a:spcPts val="0"/>
                    </a:spcAft>
                    <a:buClrTx/>
                    <a:buSzTx/>
                    <a:buFontTx/>
                    <a:buNone/>
                    <a:tabLst/>
                    <a:defRPr/>
                  </a:pPr>
                  <a:r>
                    <a:rPr kumimoji="0" lang="en-US" sz="450" b="0" i="0" u="none" strike="noStrike" kern="1200" cap="none" spc="0" normalizeH="0" baseline="0" noProof="0">
                      <a:ln>
                        <a:noFill/>
                      </a:ln>
                      <a:solidFill>
                        <a:srgbClr val="000000"/>
                      </a:solidFill>
                      <a:effectLst/>
                      <a:uLnTx/>
                      <a:uFillTx/>
                      <a:latin typeface="Trade Gothic Next LT Pro Cn" panose="020B0506040303020004" pitchFamily="34" charset="77"/>
                      <a:ea typeface="+mn-ea"/>
                      <a:cs typeface="+mn-cs"/>
                    </a:rPr>
                    <a:t>Approve updated operating budget (if necessary)</a:t>
                  </a:r>
                </a:p>
              </p:txBody>
            </p:sp>
          </p:grpSp>
          <p:grpSp>
            <p:nvGrpSpPr>
              <p:cNvPr id="11" name="Group 10">
                <a:extLst>
                  <a:ext uri="{FF2B5EF4-FFF2-40B4-BE49-F238E27FC236}">
                    <a16:creationId xmlns:a16="http://schemas.microsoft.com/office/drawing/2014/main" id="{6DB9C2D0-1C5B-5B5F-3C75-81BCDE6D9F1B}"/>
                  </a:ext>
                </a:extLst>
              </p:cNvPr>
              <p:cNvGrpSpPr/>
              <p:nvPr/>
            </p:nvGrpSpPr>
            <p:grpSpPr>
              <a:xfrm>
                <a:off x="5883102" y="4342423"/>
                <a:ext cx="1030904" cy="72969"/>
                <a:chOff x="5890005" y="4297973"/>
                <a:chExt cx="1030904" cy="72969"/>
              </a:xfrm>
            </p:grpSpPr>
            <p:sp>
              <p:nvSpPr>
                <p:cNvPr id="179" name="Rounded Rectangle 178">
                  <a:extLst>
                    <a:ext uri="{FF2B5EF4-FFF2-40B4-BE49-F238E27FC236}">
                      <a16:creationId xmlns:a16="http://schemas.microsoft.com/office/drawing/2014/main" id="{17233BCF-7B6C-505D-4E5E-978F43C7358E}"/>
                    </a:ext>
                  </a:extLst>
                </p:cNvPr>
                <p:cNvSpPr/>
                <p:nvPr/>
              </p:nvSpPr>
              <p:spPr bwMode="auto">
                <a:xfrm rot="5400000">
                  <a:off x="5901986" y="4289832"/>
                  <a:ext cx="65288" cy="89250"/>
                </a:xfrm>
                <a:prstGeom prst="roundRect">
                  <a:avLst>
                    <a:gd name="adj" fmla="val 33546"/>
                  </a:avLst>
                </a:prstGeom>
                <a:solidFill>
                  <a:srgbClr val="006747"/>
                </a:solidFill>
                <a:ln w="9525">
                  <a:no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0" name="TextBox 179">
                  <a:extLst>
                    <a:ext uri="{FF2B5EF4-FFF2-40B4-BE49-F238E27FC236}">
                      <a16:creationId xmlns:a16="http://schemas.microsoft.com/office/drawing/2014/main" id="{B1F509B4-372B-40A3-BBE9-45D83B0ACBBD}"/>
                    </a:ext>
                  </a:extLst>
                </p:cNvPr>
                <p:cNvSpPr txBox="1"/>
                <p:nvPr/>
              </p:nvSpPr>
              <p:spPr>
                <a:xfrm>
                  <a:off x="6004931" y="4297973"/>
                  <a:ext cx="915978" cy="72969"/>
                </a:xfrm>
                <a:prstGeom prst="rect">
                  <a:avLst/>
                </a:prstGeom>
                <a:noFill/>
              </p:spPr>
              <p:txBody>
                <a:bodyPr wrap="square" lIns="0" tIns="0" rIns="0" bIns="0" rtlCol="0" anchor="ctr">
                  <a:spAutoFit/>
                </a:bodyPr>
                <a:lstStyle>
                  <a:defPPr>
                    <a:defRPr lang="en-US"/>
                  </a:defPPr>
                  <a:lvl1pPr fontAlgn="base">
                    <a:lnSpc>
                      <a:spcPts val="620"/>
                    </a:lnSpc>
                    <a:defRPr sz="600">
                      <a:solidFill>
                        <a:srgbClr val="000000"/>
                      </a:solidFill>
                      <a:effectLst/>
                      <a:latin typeface="Trade Gothic Next LT Pro Cn" panose="020B0506040303020004" pitchFamily="34" charset="77"/>
                    </a:defRPr>
                  </a:lvl1pPr>
                </a:lstStyle>
                <a:p>
                  <a:pPr marL="0" marR="0" lvl="0" indent="0" algn="l" defTabSz="685800" rtl="0" eaLnBrk="1" fontAlgn="base" latinLnBrk="0" hangingPunct="1">
                    <a:lnSpc>
                      <a:spcPts val="620"/>
                    </a:lnSpc>
                    <a:spcBef>
                      <a:spcPts val="0"/>
                    </a:spcBef>
                    <a:spcAft>
                      <a:spcPts val="0"/>
                    </a:spcAft>
                    <a:buClrTx/>
                    <a:buSzTx/>
                    <a:buFontTx/>
                    <a:buNone/>
                    <a:tabLst/>
                    <a:defRPr/>
                  </a:pPr>
                  <a:r>
                    <a:rPr kumimoji="0" lang="en-US" sz="450" b="0" i="0" u="none" strike="noStrike" kern="1200" cap="none" spc="0" normalizeH="0" baseline="0" noProof="0">
                      <a:ln>
                        <a:noFill/>
                      </a:ln>
                      <a:solidFill>
                        <a:srgbClr val="000000"/>
                      </a:solidFill>
                      <a:effectLst/>
                      <a:uLnTx/>
                      <a:uFillTx/>
                      <a:latin typeface="Trade Gothic Next LT Pro Cn" panose="020B0506040303020004" pitchFamily="34" charset="77"/>
                      <a:ea typeface="+mn-ea"/>
                      <a:cs typeface="+mn-cs"/>
                    </a:rPr>
                    <a:t>Approve CF &amp; FCO plans</a:t>
                  </a:r>
                </a:p>
              </p:txBody>
            </p:sp>
          </p:grpSp>
        </p:grpSp>
        <p:grpSp>
          <p:nvGrpSpPr>
            <p:cNvPr id="2" name="Group 1">
              <a:extLst>
                <a:ext uri="{FF2B5EF4-FFF2-40B4-BE49-F238E27FC236}">
                  <a16:creationId xmlns:a16="http://schemas.microsoft.com/office/drawing/2014/main" id="{65FE55FD-E23F-B2FC-91D7-CCD4CB0EFC37}"/>
                </a:ext>
              </a:extLst>
            </p:cNvPr>
            <p:cNvGrpSpPr/>
            <p:nvPr/>
          </p:nvGrpSpPr>
          <p:grpSpPr>
            <a:xfrm>
              <a:off x="3944631" y="4447876"/>
              <a:ext cx="705290" cy="230832"/>
              <a:chOff x="4297922" y="4323754"/>
              <a:chExt cx="705290" cy="230832"/>
            </a:xfrm>
          </p:grpSpPr>
          <p:sp>
            <p:nvSpPr>
              <p:cNvPr id="181" name="Rounded Rectangle 180">
                <a:extLst>
                  <a:ext uri="{FF2B5EF4-FFF2-40B4-BE49-F238E27FC236}">
                    <a16:creationId xmlns:a16="http://schemas.microsoft.com/office/drawing/2014/main" id="{942ABFE1-590C-5EA0-51A7-B208617FE892}"/>
                  </a:ext>
                </a:extLst>
              </p:cNvPr>
              <p:cNvSpPr/>
              <p:nvPr/>
            </p:nvSpPr>
            <p:spPr bwMode="auto">
              <a:xfrm rot="5400000">
                <a:off x="4309903" y="4311773"/>
                <a:ext cx="65288" cy="89250"/>
              </a:xfrm>
              <a:prstGeom prst="roundRect">
                <a:avLst>
                  <a:gd name="adj" fmla="val 33546"/>
                </a:avLst>
              </a:prstGeom>
              <a:solidFill>
                <a:srgbClr val="9CCB3B"/>
              </a:solidFill>
              <a:ln w="9525">
                <a:noFill/>
                <a:round/>
                <a:headEnd/>
                <a:tailEnd/>
              </a:ln>
            </p:spPr>
            <p:txBody>
              <a:bodyPr vert="horz" wrap="square" lIns="91440" tIns="45720" rIns="91440" bIns="45720" numCol="1" rtlCol="0" anchor="t"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182" name="TextBox 181">
                <a:extLst>
                  <a:ext uri="{FF2B5EF4-FFF2-40B4-BE49-F238E27FC236}">
                    <a16:creationId xmlns:a16="http://schemas.microsoft.com/office/drawing/2014/main" id="{05DBE43C-0FDC-22E7-D548-8E1B1869E8D0}"/>
                  </a:ext>
                </a:extLst>
              </p:cNvPr>
              <p:cNvSpPr txBox="1"/>
              <p:nvPr/>
            </p:nvSpPr>
            <p:spPr>
              <a:xfrm>
                <a:off x="4417581" y="4323754"/>
                <a:ext cx="585631" cy="230832"/>
              </a:xfrm>
              <a:prstGeom prst="rect">
                <a:avLst/>
              </a:prstGeom>
              <a:noFill/>
            </p:spPr>
            <p:txBody>
              <a:bodyPr wrap="square" lIns="0" tIns="0" rIns="0" bIns="0" rtlCol="0" anchor="t">
                <a:spAutoFit/>
              </a:bodyPr>
              <a:lstStyle>
                <a:defPPr>
                  <a:defRPr lang="en-US"/>
                </a:defPPr>
                <a:lvl1pPr fontAlgn="base">
                  <a:lnSpc>
                    <a:spcPts val="620"/>
                  </a:lnSpc>
                  <a:defRPr sz="600">
                    <a:solidFill>
                      <a:srgbClr val="000000"/>
                    </a:solidFill>
                    <a:effectLst/>
                    <a:latin typeface="Trade Gothic Next LT Pro Cn" panose="020B0506040303020004" pitchFamily="34" charset="77"/>
                  </a:defRPr>
                </a:lvl1pPr>
              </a:lstStyle>
              <a:p>
                <a:pPr marL="0" marR="0" lvl="0" indent="0" algn="l" defTabSz="685800" rtl="0" eaLnBrk="1" fontAlgn="base" latinLnBrk="0" hangingPunct="1">
                  <a:lnSpc>
                    <a:spcPts val="620"/>
                  </a:lnSpc>
                  <a:spcBef>
                    <a:spcPts val="0"/>
                  </a:spcBef>
                  <a:spcAft>
                    <a:spcPts val="0"/>
                  </a:spcAft>
                  <a:buClrTx/>
                  <a:buSzTx/>
                  <a:buFontTx/>
                  <a:buNone/>
                  <a:tabLst/>
                  <a:defRPr/>
                </a:pPr>
                <a:r>
                  <a:rPr kumimoji="0" lang="en-US" sz="500" b="0" i="0" u="none" strike="noStrike" kern="1200" cap="none" spc="0" normalizeH="0" baseline="0" noProof="0">
                    <a:ln>
                      <a:noFill/>
                    </a:ln>
                    <a:solidFill>
                      <a:srgbClr val="000000"/>
                    </a:solidFill>
                    <a:effectLst/>
                    <a:uLnTx/>
                    <a:uFillTx/>
                    <a:latin typeface="Trade Gothic Next LT Pro Cn" panose="020B0506040303020004" pitchFamily="34" charset="77"/>
                    <a:ea typeface="+mn-ea"/>
                    <a:cs typeface="+mn-cs"/>
                  </a:rPr>
                  <a:t>Approve adjusted continuation operating budget</a:t>
                </a:r>
              </a:p>
            </p:txBody>
          </p:sp>
        </p:grpSp>
      </p:grpSp>
      <p:grpSp>
        <p:nvGrpSpPr>
          <p:cNvPr id="199" name="Group 198">
            <a:extLst>
              <a:ext uri="{FF2B5EF4-FFF2-40B4-BE49-F238E27FC236}">
                <a16:creationId xmlns:a16="http://schemas.microsoft.com/office/drawing/2014/main" id="{77F2A39A-C5FB-8D9D-F920-6CFA99920503}"/>
              </a:ext>
            </a:extLst>
          </p:cNvPr>
          <p:cNvGrpSpPr/>
          <p:nvPr/>
        </p:nvGrpSpPr>
        <p:grpSpPr>
          <a:xfrm>
            <a:off x="13591" y="2146760"/>
            <a:ext cx="9109817" cy="661473"/>
            <a:chOff x="13591" y="2146760"/>
            <a:chExt cx="9109817" cy="661473"/>
          </a:xfrm>
        </p:grpSpPr>
        <p:sp>
          <p:nvSpPr>
            <p:cNvPr id="42" name="Rectangle 41">
              <a:extLst>
                <a:ext uri="{FF2B5EF4-FFF2-40B4-BE49-F238E27FC236}">
                  <a16:creationId xmlns:a16="http://schemas.microsoft.com/office/drawing/2014/main" id="{B5DA5DB5-549B-3B0A-CEB5-15037595BAAF}"/>
                </a:ext>
              </a:extLst>
            </p:cNvPr>
            <p:cNvSpPr/>
            <p:nvPr/>
          </p:nvSpPr>
          <p:spPr>
            <a:xfrm>
              <a:off x="52561" y="2430586"/>
              <a:ext cx="231688" cy="107722"/>
            </a:xfrm>
            <a:prstGeom prst="rect">
              <a:avLst/>
            </a:prstGeom>
          </p:spPr>
          <p:txBody>
            <a:bodyPr wrap="square" lIns="0" tIns="0" rIns="0" bIns="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006747"/>
                  </a:solidFill>
                  <a:effectLst/>
                  <a:uLnTx/>
                  <a:uFillTx/>
                  <a:latin typeface="Trade Gothic Next Cond" panose="020B0506040303020004" pitchFamily="34" charset="0"/>
                  <a:ea typeface="+mn-ea"/>
                  <a:cs typeface="+mn-cs"/>
                </a:rPr>
                <a:t>Units</a:t>
              </a:r>
            </a:p>
          </p:txBody>
        </p:sp>
        <p:grpSp>
          <p:nvGrpSpPr>
            <p:cNvPr id="108" name="Group 107">
              <a:extLst>
                <a:ext uri="{FF2B5EF4-FFF2-40B4-BE49-F238E27FC236}">
                  <a16:creationId xmlns:a16="http://schemas.microsoft.com/office/drawing/2014/main" id="{F46C5083-E835-87A7-21CA-CA31D8828451}"/>
                </a:ext>
              </a:extLst>
            </p:cNvPr>
            <p:cNvGrpSpPr/>
            <p:nvPr/>
          </p:nvGrpSpPr>
          <p:grpSpPr>
            <a:xfrm>
              <a:off x="3985294" y="2357359"/>
              <a:ext cx="654541" cy="153888"/>
              <a:chOff x="4323694" y="2296994"/>
              <a:chExt cx="654541" cy="153888"/>
            </a:xfrm>
          </p:grpSpPr>
          <p:sp>
            <p:nvSpPr>
              <p:cNvPr id="96" name="TextBox 95">
                <a:extLst>
                  <a:ext uri="{FF2B5EF4-FFF2-40B4-BE49-F238E27FC236}">
                    <a16:creationId xmlns:a16="http://schemas.microsoft.com/office/drawing/2014/main" id="{74530A1A-6C67-D28C-72C5-6156B86E032D}"/>
                  </a:ext>
                </a:extLst>
              </p:cNvPr>
              <p:cNvSpPr txBox="1"/>
              <p:nvPr/>
            </p:nvSpPr>
            <p:spPr>
              <a:xfrm>
                <a:off x="4444026" y="2296994"/>
                <a:ext cx="534209" cy="153888"/>
              </a:xfrm>
              <a:prstGeom prst="rect">
                <a:avLst/>
              </a:prstGeom>
              <a:noFill/>
            </p:spPr>
            <p:txBody>
              <a:bodyPr wrap="square" lIns="0" tIns="0" rIns="0" bIns="0" rtlCol="0">
                <a:spAutoFit/>
              </a:bodyPr>
              <a:lstStyle>
                <a:defPPr>
                  <a:defRPr lang="en-US"/>
                </a:defPPr>
                <a:lvl1pPr fontAlgn="base">
                  <a:lnSpc>
                    <a:spcPts val="620"/>
                  </a:lnSpc>
                  <a:defRPr sz="600">
                    <a:solidFill>
                      <a:srgbClr val="000000"/>
                    </a:solidFill>
                    <a:effectLst/>
                    <a:latin typeface="Trade Gothic Next LT Pro Cn" panose="020B0506040303020004" pitchFamily="34" charset="77"/>
                  </a:defRPr>
                </a:lvl1pPr>
              </a:lstStyle>
              <a:p>
                <a:pPr marL="0" marR="0" lvl="0" indent="0" algn="l" defTabSz="685800" rtl="0" eaLnBrk="1" fontAlgn="base" latinLnBrk="0" hangingPunct="1">
                  <a:lnSpc>
                    <a:spcPts val="620"/>
                  </a:lnSpc>
                  <a:spcBef>
                    <a:spcPts val="0"/>
                  </a:spcBef>
                  <a:spcAft>
                    <a:spcPts val="0"/>
                  </a:spcAft>
                  <a:buClrTx/>
                  <a:buSzTx/>
                  <a:buFontTx/>
                  <a:buNone/>
                  <a:tabLst/>
                  <a:defRPr/>
                </a:pPr>
                <a:r>
                  <a:rPr kumimoji="0" lang="en-US" sz="500" b="0" i="0" u="none" strike="noStrike" kern="1200" cap="none" spc="0" normalizeH="0" baseline="0" noProof="0">
                    <a:ln>
                      <a:noFill/>
                    </a:ln>
                    <a:solidFill>
                      <a:srgbClr val="000000"/>
                    </a:solidFill>
                    <a:effectLst/>
                    <a:uLnTx/>
                    <a:uFillTx/>
                    <a:latin typeface="Trade Gothic Next LT Pro Cn" panose="020B0506040303020004" pitchFamily="34" charset="77"/>
                    <a:ea typeface="+mn-ea"/>
                    <a:cs typeface="+mn-cs"/>
                  </a:rPr>
                  <a:t>Load budgets in Bulls Budget System</a:t>
                </a:r>
              </a:p>
            </p:txBody>
          </p:sp>
          <p:sp>
            <p:nvSpPr>
              <p:cNvPr id="98" name="Rounded Rectangle 97">
                <a:extLst>
                  <a:ext uri="{FF2B5EF4-FFF2-40B4-BE49-F238E27FC236}">
                    <a16:creationId xmlns:a16="http://schemas.microsoft.com/office/drawing/2014/main" id="{B029BE88-A178-FB67-3DC5-457A3E73145F}"/>
                  </a:ext>
                </a:extLst>
              </p:cNvPr>
              <p:cNvSpPr/>
              <p:nvPr/>
            </p:nvSpPr>
            <p:spPr bwMode="auto">
              <a:xfrm rot="5400000">
                <a:off x="4335675" y="2285013"/>
                <a:ext cx="65288" cy="89250"/>
              </a:xfrm>
              <a:prstGeom prst="roundRect">
                <a:avLst>
                  <a:gd name="adj" fmla="val 33546"/>
                </a:avLst>
              </a:prstGeom>
              <a:solidFill>
                <a:srgbClr val="80B0A6"/>
              </a:solidFill>
              <a:ln w="9525">
                <a:no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sp>
          <p:nvSpPr>
            <p:cNvPr id="156" name="Off-page Connector 67">
              <a:extLst>
                <a:ext uri="{FF2B5EF4-FFF2-40B4-BE49-F238E27FC236}">
                  <a16:creationId xmlns:a16="http://schemas.microsoft.com/office/drawing/2014/main" id="{01E074A4-9799-7B9A-5010-12E6E1417C1E}"/>
                </a:ext>
              </a:extLst>
            </p:cNvPr>
            <p:cNvSpPr/>
            <p:nvPr/>
          </p:nvSpPr>
          <p:spPr bwMode="auto">
            <a:xfrm rot="16200000">
              <a:off x="4237763" y="-2077412"/>
              <a:ext cx="661473" cy="9109817"/>
            </a:xfrm>
            <a:prstGeom prst="rect">
              <a:avLst/>
            </a:prstGeom>
            <a:noFill/>
            <a:ln w="9525">
              <a:solidFill>
                <a:srgbClr val="9CCB3B"/>
              </a:solid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a:ln>
                  <a:noFill/>
                </a:ln>
                <a:solidFill>
                  <a:srgbClr val="000000">
                    <a:lumMod val="75000"/>
                    <a:lumOff val="25000"/>
                  </a:srgbClr>
                </a:solidFill>
                <a:effectLst/>
                <a:uLnTx/>
                <a:uFillTx/>
                <a:latin typeface="Arial" panose="020B0604020202020204"/>
                <a:ea typeface="+mn-ea"/>
                <a:cs typeface="+mn-cs"/>
              </a:endParaRPr>
            </a:p>
          </p:txBody>
        </p:sp>
        <p:grpSp>
          <p:nvGrpSpPr>
            <p:cNvPr id="105" name="Group 104">
              <a:extLst>
                <a:ext uri="{FF2B5EF4-FFF2-40B4-BE49-F238E27FC236}">
                  <a16:creationId xmlns:a16="http://schemas.microsoft.com/office/drawing/2014/main" id="{32B7A019-4266-D58C-3FA2-F03F361F2DA8}"/>
                </a:ext>
              </a:extLst>
            </p:cNvPr>
            <p:cNvGrpSpPr/>
            <p:nvPr/>
          </p:nvGrpSpPr>
          <p:grpSpPr>
            <a:xfrm>
              <a:off x="253774" y="2253070"/>
              <a:ext cx="1478473" cy="535594"/>
              <a:chOff x="304174" y="2207651"/>
              <a:chExt cx="1478473" cy="535594"/>
            </a:xfrm>
          </p:grpSpPr>
          <p:grpSp>
            <p:nvGrpSpPr>
              <p:cNvPr id="93" name="Group 92">
                <a:extLst>
                  <a:ext uri="{FF2B5EF4-FFF2-40B4-BE49-F238E27FC236}">
                    <a16:creationId xmlns:a16="http://schemas.microsoft.com/office/drawing/2014/main" id="{8EB8B246-A805-5E4E-E6C7-32667D2D30C3}"/>
                  </a:ext>
                </a:extLst>
              </p:cNvPr>
              <p:cNvGrpSpPr/>
              <p:nvPr/>
            </p:nvGrpSpPr>
            <p:grpSpPr>
              <a:xfrm>
                <a:off x="1048101" y="2292027"/>
                <a:ext cx="734546" cy="226857"/>
                <a:chOff x="1048101" y="2330127"/>
                <a:chExt cx="734546" cy="226857"/>
              </a:xfrm>
            </p:grpSpPr>
            <p:sp>
              <p:nvSpPr>
                <p:cNvPr id="43" name="Rounded Rectangle 42">
                  <a:extLst>
                    <a:ext uri="{FF2B5EF4-FFF2-40B4-BE49-F238E27FC236}">
                      <a16:creationId xmlns:a16="http://schemas.microsoft.com/office/drawing/2014/main" id="{F6DC1470-F944-B897-6990-8E0D5482D648}"/>
                    </a:ext>
                  </a:extLst>
                </p:cNvPr>
                <p:cNvSpPr/>
                <p:nvPr/>
              </p:nvSpPr>
              <p:spPr bwMode="auto">
                <a:xfrm rot="5400000">
                  <a:off x="1060082" y="2318146"/>
                  <a:ext cx="65288" cy="89250"/>
                </a:xfrm>
                <a:prstGeom prst="roundRect">
                  <a:avLst>
                    <a:gd name="adj" fmla="val 33546"/>
                  </a:avLst>
                </a:prstGeom>
                <a:solidFill>
                  <a:srgbClr val="9CCB3B"/>
                </a:solidFill>
                <a:ln w="9525">
                  <a:no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5" name="TextBox 44">
                  <a:extLst>
                    <a:ext uri="{FF2B5EF4-FFF2-40B4-BE49-F238E27FC236}">
                      <a16:creationId xmlns:a16="http://schemas.microsoft.com/office/drawing/2014/main" id="{98FC5D25-AB50-E304-A727-8ECC5126CC0E}"/>
                    </a:ext>
                  </a:extLst>
                </p:cNvPr>
                <p:cNvSpPr txBox="1"/>
                <p:nvPr/>
              </p:nvSpPr>
              <p:spPr>
                <a:xfrm>
                  <a:off x="1175424" y="2330127"/>
                  <a:ext cx="607223" cy="226857"/>
                </a:xfrm>
                <a:prstGeom prst="rect">
                  <a:avLst/>
                </a:prstGeom>
                <a:noFill/>
              </p:spPr>
              <p:txBody>
                <a:bodyPr wrap="square" lIns="0" tIns="0" rIns="0" bIns="0" rtlCol="0">
                  <a:spAutoFit/>
                </a:bodyPr>
                <a:lstStyle>
                  <a:defPPr>
                    <a:defRPr lang="en-US"/>
                  </a:defPPr>
                  <a:lvl1pPr fontAlgn="base">
                    <a:lnSpc>
                      <a:spcPts val="620"/>
                    </a:lnSpc>
                    <a:defRPr sz="600">
                      <a:solidFill>
                        <a:srgbClr val="000000"/>
                      </a:solidFill>
                      <a:effectLst/>
                      <a:latin typeface="Trade Gothic Next LT Pro Cn" panose="020B0506040303020004" pitchFamily="34" charset="77"/>
                    </a:defRPr>
                  </a:lvl1pPr>
                </a:lstStyle>
                <a:p>
                  <a:pPr marL="0" marR="0" lvl="0" indent="0" algn="l" defTabSz="685800" rtl="0" eaLnBrk="1" fontAlgn="base" latinLnBrk="0" hangingPunct="1">
                    <a:lnSpc>
                      <a:spcPts val="620"/>
                    </a:lnSpc>
                    <a:spcBef>
                      <a:spcPts val="0"/>
                    </a:spcBef>
                    <a:spcAft>
                      <a:spcPts val="0"/>
                    </a:spcAft>
                    <a:buClrTx/>
                    <a:buSzTx/>
                    <a:buFontTx/>
                    <a:buNone/>
                    <a:tabLst/>
                    <a:defRPr/>
                  </a:pPr>
                  <a:r>
                    <a:rPr kumimoji="0" lang="en-US" sz="450" b="0" i="0" u="none" strike="noStrike" kern="1200" cap="none" spc="0" normalizeH="0" baseline="0" noProof="0">
                      <a:ln>
                        <a:noFill/>
                      </a:ln>
                      <a:solidFill>
                        <a:srgbClr val="000000"/>
                      </a:solidFill>
                      <a:effectLst/>
                      <a:uLnTx/>
                      <a:uFillTx/>
                      <a:latin typeface="Trade Gothic Next LT Pro Cn" panose="020B0506040303020004" pitchFamily="34" charset="77"/>
                      <a:ea typeface="+mn-ea"/>
                      <a:cs typeface="+mn-cs"/>
                    </a:rPr>
                    <a:t>Submit incremental recurring resource requests</a:t>
                  </a:r>
                </a:p>
              </p:txBody>
            </p:sp>
          </p:grpSp>
          <p:grpSp>
            <p:nvGrpSpPr>
              <p:cNvPr id="95" name="Group 94">
                <a:extLst>
                  <a:ext uri="{FF2B5EF4-FFF2-40B4-BE49-F238E27FC236}">
                    <a16:creationId xmlns:a16="http://schemas.microsoft.com/office/drawing/2014/main" id="{7BE00FEA-4AD9-6793-E335-974D02799B81}"/>
                  </a:ext>
                </a:extLst>
              </p:cNvPr>
              <p:cNvGrpSpPr/>
              <p:nvPr/>
            </p:nvGrpSpPr>
            <p:grpSpPr>
              <a:xfrm>
                <a:off x="1047991" y="2516388"/>
                <a:ext cx="725682" cy="226857"/>
                <a:chOff x="1047991" y="2554488"/>
                <a:chExt cx="725682" cy="226857"/>
              </a:xfrm>
            </p:grpSpPr>
            <p:sp>
              <p:nvSpPr>
                <p:cNvPr id="44" name="Rounded Rectangle 43">
                  <a:extLst>
                    <a:ext uri="{FF2B5EF4-FFF2-40B4-BE49-F238E27FC236}">
                      <a16:creationId xmlns:a16="http://schemas.microsoft.com/office/drawing/2014/main" id="{2BA5192B-43A8-85B1-5718-F7AC307B4A65}"/>
                    </a:ext>
                  </a:extLst>
                </p:cNvPr>
                <p:cNvSpPr/>
                <p:nvPr/>
              </p:nvSpPr>
              <p:spPr bwMode="auto">
                <a:xfrm rot="5400000">
                  <a:off x="1059972" y="2542508"/>
                  <a:ext cx="65288" cy="89250"/>
                </a:xfrm>
                <a:prstGeom prst="roundRect">
                  <a:avLst>
                    <a:gd name="adj" fmla="val 33546"/>
                  </a:avLst>
                </a:prstGeom>
                <a:solidFill>
                  <a:schemeClr val="accent1"/>
                </a:solidFill>
                <a:ln w="9525">
                  <a:no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54" name="TextBox 53">
                  <a:extLst>
                    <a:ext uri="{FF2B5EF4-FFF2-40B4-BE49-F238E27FC236}">
                      <a16:creationId xmlns:a16="http://schemas.microsoft.com/office/drawing/2014/main" id="{81B0C403-4DF3-FA42-88F1-C97C4A6FE853}"/>
                    </a:ext>
                  </a:extLst>
                </p:cNvPr>
                <p:cNvSpPr txBox="1"/>
                <p:nvPr/>
              </p:nvSpPr>
              <p:spPr>
                <a:xfrm>
                  <a:off x="1175424" y="2554488"/>
                  <a:ext cx="598249" cy="226857"/>
                </a:xfrm>
                <a:prstGeom prst="rect">
                  <a:avLst/>
                </a:prstGeom>
                <a:noFill/>
              </p:spPr>
              <p:txBody>
                <a:bodyPr wrap="square" lIns="0" tIns="0" rIns="0" bIns="0" rtlCol="0">
                  <a:spAutoFit/>
                </a:bodyPr>
                <a:lstStyle>
                  <a:defPPr>
                    <a:defRPr lang="en-US"/>
                  </a:defPPr>
                  <a:lvl1pPr fontAlgn="base">
                    <a:lnSpc>
                      <a:spcPts val="620"/>
                    </a:lnSpc>
                    <a:defRPr sz="600">
                      <a:solidFill>
                        <a:srgbClr val="000000"/>
                      </a:solidFill>
                      <a:effectLst/>
                      <a:latin typeface="Trade Gothic Next LT Pro Cn" panose="020B0506040303020004" pitchFamily="34" charset="77"/>
                    </a:defRPr>
                  </a:lvl1pPr>
                </a:lstStyle>
                <a:p>
                  <a:pPr marL="0" marR="0" lvl="0" indent="0" algn="l" defTabSz="685800" rtl="0" eaLnBrk="1" fontAlgn="base" latinLnBrk="0" hangingPunct="1">
                    <a:lnSpc>
                      <a:spcPts val="620"/>
                    </a:lnSpc>
                    <a:spcBef>
                      <a:spcPts val="0"/>
                    </a:spcBef>
                    <a:spcAft>
                      <a:spcPts val="0"/>
                    </a:spcAft>
                    <a:buClrTx/>
                    <a:buSzTx/>
                    <a:buFontTx/>
                    <a:buNone/>
                    <a:tabLst/>
                    <a:defRPr/>
                  </a:pPr>
                  <a:r>
                    <a:rPr kumimoji="0" lang="en-US" sz="450" b="0" i="0" u="none" strike="noStrike" kern="1200" cap="none" spc="0" normalizeH="0" baseline="0" noProof="0">
                      <a:ln>
                        <a:noFill/>
                      </a:ln>
                      <a:solidFill>
                        <a:srgbClr val="000000"/>
                      </a:solidFill>
                      <a:effectLst/>
                      <a:uLnTx/>
                      <a:uFillTx/>
                      <a:latin typeface="Trade Gothic Next LT Pro Cn" panose="020B0506040303020004" pitchFamily="34" charset="77"/>
                      <a:ea typeface="+mn-ea"/>
                      <a:cs typeface="+mn-cs"/>
                    </a:rPr>
                    <a:t>Submit incremental non-recurring resource requests</a:t>
                  </a:r>
                </a:p>
              </p:txBody>
            </p:sp>
          </p:grpSp>
          <p:grpSp>
            <p:nvGrpSpPr>
              <p:cNvPr id="87" name="Group 86">
                <a:extLst>
                  <a:ext uri="{FF2B5EF4-FFF2-40B4-BE49-F238E27FC236}">
                    <a16:creationId xmlns:a16="http://schemas.microsoft.com/office/drawing/2014/main" id="{266C9DE8-C883-E71B-00DA-4E806D41022B}"/>
                  </a:ext>
                </a:extLst>
              </p:cNvPr>
              <p:cNvGrpSpPr/>
              <p:nvPr/>
            </p:nvGrpSpPr>
            <p:grpSpPr>
              <a:xfrm>
                <a:off x="304174" y="2207651"/>
                <a:ext cx="1436371" cy="529134"/>
                <a:chOff x="304174" y="2207651"/>
                <a:chExt cx="1436371" cy="529134"/>
              </a:xfrm>
            </p:grpSpPr>
            <p:sp>
              <p:nvSpPr>
                <p:cNvPr id="16" name="TextBox 15">
                  <a:extLst>
                    <a:ext uri="{FF2B5EF4-FFF2-40B4-BE49-F238E27FC236}">
                      <a16:creationId xmlns:a16="http://schemas.microsoft.com/office/drawing/2014/main" id="{E49A49E9-EED5-9259-BCFE-71AED5673190}"/>
                    </a:ext>
                  </a:extLst>
                </p:cNvPr>
                <p:cNvSpPr txBox="1"/>
                <p:nvPr/>
              </p:nvSpPr>
              <p:spPr>
                <a:xfrm>
                  <a:off x="427557" y="2279096"/>
                  <a:ext cx="526440" cy="457689"/>
                </a:xfrm>
                <a:prstGeom prst="rect">
                  <a:avLst/>
                </a:prstGeom>
                <a:noFill/>
              </p:spPr>
              <p:txBody>
                <a:bodyPr wrap="square" lIns="0" tIns="0" rIns="0" bIns="0" rtlCol="0">
                  <a:spAutoFit/>
                </a:bodyPr>
                <a:lstStyle>
                  <a:defPPr>
                    <a:defRPr lang="en-US"/>
                  </a:defPPr>
                  <a:lvl1pPr fontAlgn="base">
                    <a:lnSpc>
                      <a:spcPts val="620"/>
                    </a:lnSpc>
                    <a:defRPr sz="600">
                      <a:solidFill>
                        <a:srgbClr val="000000"/>
                      </a:solidFill>
                      <a:effectLst/>
                      <a:latin typeface="Trade Gothic Next LT Pro Cn" panose="020B0506040303020004" pitchFamily="34" charset="77"/>
                    </a:defRPr>
                  </a:lvl1pPr>
                </a:lstStyle>
                <a:p>
                  <a:pPr marL="0" marR="0" lvl="0" indent="0" algn="l" defTabSz="685800" rtl="0" eaLnBrk="1" fontAlgn="base" latinLnBrk="0" hangingPunct="1">
                    <a:lnSpc>
                      <a:spcPts val="620"/>
                    </a:lnSpc>
                    <a:spcBef>
                      <a:spcPts val="0"/>
                    </a:spcBef>
                    <a:spcAft>
                      <a:spcPts val="0"/>
                    </a:spcAft>
                    <a:buClrTx/>
                    <a:buSzTx/>
                    <a:buFontTx/>
                    <a:buNone/>
                    <a:tabLst/>
                    <a:defRPr/>
                  </a:pPr>
                  <a:r>
                    <a:rPr kumimoji="0" lang="en-US" sz="450" b="0" i="0" u="none" strike="noStrike" kern="1200" cap="none" spc="0" normalizeH="0" baseline="0" noProof="0" dirty="0">
                      <a:ln>
                        <a:noFill/>
                      </a:ln>
                      <a:solidFill>
                        <a:srgbClr val="000000"/>
                      </a:solidFill>
                      <a:effectLst/>
                      <a:uLnTx/>
                      <a:uFillTx/>
                      <a:latin typeface="Trade Gothic Next LT Pro Cn" panose="020B0506040303020004" pitchFamily="34" charset="77"/>
                      <a:ea typeface="+mn-ea"/>
                      <a:cs typeface="+mn-cs"/>
                    </a:rPr>
                    <a:t>Develop Carryforward (CF) Plan for % thresholds of recurring budget based on mid-year forecasted balances </a:t>
                  </a:r>
                </a:p>
              </p:txBody>
            </p:sp>
            <p:sp>
              <p:nvSpPr>
                <p:cNvPr id="97" name="Rounded Rectangle 96">
                  <a:extLst>
                    <a:ext uri="{FF2B5EF4-FFF2-40B4-BE49-F238E27FC236}">
                      <a16:creationId xmlns:a16="http://schemas.microsoft.com/office/drawing/2014/main" id="{DD934A0A-0AF8-E05B-7010-4170953ADFDE}"/>
                    </a:ext>
                  </a:extLst>
                </p:cNvPr>
                <p:cNvSpPr/>
                <p:nvPr/>
              </p:nvSpPr>
              <p:spPr bwMode="auto">
                <a:xfrm rot="5400000">
                  <a:off x="316155" y="2195670"/>
                  <a:ext cx="65288" cy="89250"/>
                </a:xfrm>
                <a:prstGeom prst="roundRect">
                  <a:avLst>
                    <a:gd name="adj" fmla="val 33546"/>
                  </a:avLst>
                </a:prstGeom>
                <a:solidFill>
                  <a:schemeClr val="accent1"/>
                </a:solidFill>
                <a:ln w="9525">
                  <a:no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84" name="Rounded Rectangle 96">
                  <a:extLst>
                    <a:ext uri="{FF2B5EF4-FFF2-40B4-BE49-F238E27FC236}">
                      <a16:creationId xmlns:a16="http://schemas.microsoft.com/office/drawing/2014/main" id="{17DBDD44-ADD8-FF5E-89C1-FBE5F245945A}"/>
                    </a:ext>
                  </a:extLst>
                </p:cNvPr>
                <p:cNvSpPr/>
                <p:nvPr/>
              </p:nvSpPr>
              <p:spPr bwMode="auto">
                <a:xfrm rot="5400000">
                  <a:off x="1234360" y="1767478"/>
                  <a:ext cx="65955" cy="946414"/>
                </a:xfrm>
                <a:prstGeom prst="roundRect">
                  <a:avLst>
                    <a:gd name="adj" fmla="val 33546"/>
                  </a:avLst>
                </a:prstGeom>
                <a:solidFill>
                  <a:schemeClr val="accent1"/>
                </a:solidFill>
                <a:ln w="9525">
                  <a:no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Arial" panose="020B0604020202020204"/>
                    <a:ea typeface="+mn-ea"/>
                    <a:cs typeface="+mn-cs"/>
                  </a:endParaRPr>
                </a:p>
              </p:txBody>
            </p:sp>
          </p:grpSp>
        </p:grpSp>
      </p:grpSp>
      <p:grpSp>
        <p:nvGrpSpPr>
          <p:cNvPr id="208" name="Group 207">
            <a:extLst>
              <a:ext uri="{FF2B5EF4-FFF2-40B4-BE49-F238E27FC236}">
                <a16:creationId xmlns:a16="http://schemas.microsoft.com/office/drawing/2014/main" id="{44A9E06A-0002-C08C-18B1-767BC5B75A2D}"/>
              </a:ext>
            </a:extLst>
          </p:cNvPr>
          <p:cNvGrpSpPr/>
          <p:nvPr/>
        </p:nvGrpSpPr>
        <p:grpSpPr>
          <a:xfrm>
            <a:off x="4663824" y="86517"/>
            <a:ext cx="739688" cy="1857174"/>
            <a:chOff x="4663824" y="86517"/>
            <a:chExt cx="739688" cy="1857174"/>
          </a:xfrm>
        </p:grpSpPr>
        <p:sp>
          <p:nvSpPr>
            <p:cNvPr id="125" name="Rectangle 124">
              <a:extLst>
                <a:ext uri="{FF2B5EF4-FFF2-40B4-BE49-F238E27FC236}">
                  <a16:creationId xmlns:a16="http://schemas.microsoft.com/office/drawing/2014/main" id="{D1A0157F-A656-36A5-AB00-F9ACAE4AF11F}"/>
                </a:ext>
              </a:extLst>
            </p:cNvPr>
            <p:cNvSpPr/>
            <p:nvPr/>
          </p:nvSpPr>
          <p:spPr>
            <a:xfrm>
              <a:off x="5070878" y="86517"/>
              <a:ext cx="314669" cy="76944"/>
            </a:xfrm>
            <a:prstGeom prst="rect">
              <a:avLst/>
            </a:prstGeom>
          </p:spPr>
          <p:txBody>
            <a:bodyPr wrap="square" lIns="0" tIns="0" rIns="0" bIns="0" anchor="ctr">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a:ln>
                    <a:noFill/>
                  </a:ln>
                  <a:solidFill>
                    <a:srgbClr val="000000"/>
                  </a:solidFill>
                  <a:effectLst/>
                  <a:uLnTx/>
                  <a:uFillTx/>
                  <a:latin typeface="Trade Gothic Next Cond" panose="020B0506040303020004" pitchFamily="34" charset="0"/>
                  <a:ea typeface="+mn-ea"/>
                  <a:cs typeface="+mn-cs"/>
                </a:rPr>
                <a:t>Calibration</a:t>
              </a:r>
            </a:p>
          </p:txBody>
        </p:sp>
        <p:sp>
          <p:nvSpPr>
            <p:cNvPr id="126" name="Rectangle 125">
              <a:extLst>
                <a:ext uri="{FF2B5EF4-FFF2-40B4-BE49-F238E27FC236}">
                  <a16:creationId xmlns:a16="http://schemas.microsoft.com/office/drawing/2014/main" id="{3CDB4C04-6254-623D-FFFF-7630BEDC512E}"/>
                </a:ext>
              </a:extLst>
            </p:cNvPr>
            <p:cNvSpPr/>
            <p:nvPr/>
          </p:nvSpPr>
          <p:spPr>
            <a:xfrm>
              <a:off x="5070879" y="255813"/>
              <a:ext cx="314668" cy="76944"/>
            </a:xfrm>
            <a:prstGeom prst="rect">
              <a:avLst/>
            </a:prstGeom>
          </p:spPr>
          <p:txBody>
            <a:bodyPr wrap="square" lIns="0" tIns="0" rIns="0" bIns="0" anchor="ctr">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a:ln>
                    <a:noFill/>
                  </a:ln>
                  <a:solidFill>
                    <a:srgbClr val="466069"/>
                  </a:solidFill>
                  <a:effectLst/>
                  <a:uLnTx/>
                  <a:uFillTx/>
                  <a:latin typeface="Trade Gothic Next Cond" panose="020B0506040303020004" pitchFamily="34" charset="0"/>
                  <a:ea typeface="+mn-ea"/>
                  <a:cs typeface="+mn-cs"/>
                </a:rPr>
                <a:t>8/1 – 8/15</a:t>
              </a:r>
            </a:p>
          </p:txBody>
        </p:sp>
        <p:sp>
          <p:nvSpPr>
            <p:cNvPr id="118" name="Rectangle 117">
              <a:extLst>
                <a:ext uri="{FF2B5EF4-FFF2-40B4-BE49-F238E27FC236}">
                  <a16:creationId xmlns:a16="http://schemas.microsoft.com/office/drawing/2014/main" id="{25FC3B75-5CC5-A1AE-3FE2-6143D8F7573D}"/>
                </a:ext>
              </a:extLst>
            </p:cNvPr>
            <p:cNvSpPr/>
            <p:nvPr/>
          </p:nvSpPr>
          <p:spPr>
            <a:xfrm>
              <a:off x="4697381" y="86517"/>
              <a:ext cx="339585" cy="153888"/>
            </a:xfrm>
            <a:prstGeom prst="rect">
              <a:avLst/>
            </a:prstGeom>
          </p:spPr>
          <p:txBody>
            <a:bodyPr wrap="square" lIns="0" tIns="0" rIns="0" bIns="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a:ln>
                    <a:noFill/>
                  </a:ln>
                  <a:solidFill>
                    <a:srgbClr val="000000"/>
                  </a:solidFill>
                  <a:effectLst/>
                  <a:uLnTx/>
                  <a:uFillTx/>
                  <a:latin typeface="Trade Gothic Next Cond" panose="020B0506040303020004" pitchFamily="34" charset="0"/>
                  <a:ea typeface="+mn-ea"/>
                  <a:cs typeface="+mn-cs"/>
                </a:rPr>
                <a:t>Supervisor’s Assessment</a:t>
              </a:r>
            </a:p>
          </p:txBody>
        </p:sp>
        <p:sp>
          <p:nvSpPr>
            <p:cNvPr id="119" name="Rectangle 118">
              <a:extLst>
                <a:ext uri="{FF2B5EF4-FFF2-40B4-BE49-F238E27FC236}">
                  <a16:creationId xmlns:a16="http://schemas.microsoft.com/office/drawing/2014/main" id="{2483A45F-997F-6863-2F84-C61459EA9A2D}"/>
                </a:ext>
              </a:extLst>
            </p:cNvPr>
            <p:cNvSpPr/>
            <p:nvPr/>
          </p:nvSpPr>
          <p:spPr>
            <a:xfrm>
              <a:off x="4697381" y="255813"/>
              <a:ext cx="412120" cy="76944"/>
            </a:xfrm>
            <a:prstGeom prst="rect">
              <a:avLst/>
            </a:prstGeom>
          </p:spPr>
          <p:txBody>
            <a:bodyPr wrap="square" lIns="0" tIns="0" rIns="0" bIns="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a:ln>
                    <a:noFill/>
                  </a:ln>
                  <a:solidFill>
                    <a:srgbClr val="466069"/>
                  </a:solidFill>
                  <a:effectLst/>
                  <a:uLnTx/>
                  <a:uFillTx/>
                  <a:latin typeface="Trade Gothic Next Cond" panose="020B0506040303020004" pitchFamily="34" charset="0"/>
                  <a:ea typeface="+mn-ea"/>
                  <a:cs typeface="+mn-cs"/>
                </a:rPr>
                <a:t>7/15 – 8/1</a:t>
              </a:r>
            </a:p>
          </p:txBody>
        </p:sp>
        <p:sp>
          <p:nvSpPr>
            <p:cNvPr id="19" name="TextBox 18">
              <a:extLst>
                <a:ext uri="{FF2B5EF4-FFF2-40B4-BE49-F238E27FC236}">
                  <a16:creationId xmlns:a16="http://schemas.microsoft.com/office/drawing/2014/main" id="{793D82C0-9A50-F6CA-7B89-75CAE7ABF2F8}"/>
                </a:ext>
              </a:extLst>
            </p:cNvPr>
            <p:cNvSpPr txBox="1"/>
            <p:nvPr/>
          </p:nvSpPr>
          <p:spPr>
            <a:xfrm>
              <a:off x="4663824" y="771200"/>
              <a:ext cx="739688" cy="765466"/>
            </a:xfrm>
            <a:prstGeom prst="rect">
              <a:avLst/>
            </a:prstGeom>
            <a:noFill/>
          </p:spPr>
          <p:txBody>
            <a:bodyPr wrap="square" lIns="0" tIns="0" rIns="0" bIns="0" rtlCol="0">
              <a:spAutoFit/>
            </a:bodyPr>
            <a:lstStyle>
              <a:defPPr>
                <a:defRPr lang="en-US"/>
              </a:defPPr>
              <a:lvl1pPr fontAlgn="base">
                <a:lnSpc>
                  <a:spcPts val="620"/>
                </a:lnSpc>
                <a:defRPr sz="600">
                  <a:solidFill>
                    <a:srgbClr val="000000"/>
                  </a:solidFill>
                  <a:effectLst/>
                  <a:latin typeface="Trade Gothic Next LT Pro Cn" panose="020B0506040303020004" pitchFamily="34" charset="77"/>
                </a:defRPr>
              </a:lvl1pPr>
            </a:lstStyle>
            <a:p>
              <a:pPr marL="0" marR="0" lvl="0" indent="0" algn="l" defTabSz="685800" rtl="0" eaLnBrk="1" fontAlgn="base" latinLnBrk="0" hangingPunct="1">
                <a:lnSpc>
                  <a:spcPts val="620"/>
                </a:lnSpc>
                <a:spcBef>
                  <a:spcPts val="0"/>
                </a:spcBef>
                <a:spcAft>
                  <a:spcPts val="0"/>
                </a:spcAft>
                <a:buClrTx/>
                <a:buSzTx/>
                <a:buFontTx/>
                <a:buNone/>
                <a:tabLst/>
                <a:defRPr/>
              </a:pPr>
              <a:r>
                <a:rPr kumimoji="0" lang="en-US" sz="450" b="0" i="0" u="none" strike="noStrike" kern="1200" cap="none" spc="0" normalizeH="0" baseline="0" noProof="0" dirty="0">
                  <a:ln>
                    <a:noFill/>
                  </a:ln>
                  <a:solidFill>
                    <a:srgbClr val="000000"/>
                  </a:solidFill>
                  <a:effectLst/>
                  <a:uLnTx/>
                  <a:uFillTx/>
                  <a:latin typeface="Trade Gothic Next LT Pro Cn" panose="020B0506040303020004" pitchFamily="34" charset="77"/>
                  <a:ea typeface="+mn-ea"/>
                  <a:cs typeface="+mn-cs"/>
                </a:rPr>
                <a:t>Performance management calibration sessions enable leaders to apply similar standards to each of their direct reports to ensure everyone in the department is ranked on the same scale. Calibrations can be done not only by department, but also by employee level or job function.</a:t>
              </a:r>
            </a:p>
          </p:txBody>
        </p:sp>
        <p:sp>
          <p:nvSpPr>
            <p:cNvPr id="116" name="TextBox 115">
              <a:extLst>
                <a:ext uri="{FF2B5EF4-FFF2-40B4-BE49-F238E27FC236}">
                  <a16:creationId xmlns:a16="http://schemas.microsoft.com/office/drawing/2014/main" id="{F3C6F1EF-68FB-A225-E543-D06517063917}"/>
                </a:ext>
              </a:extLst>
            </p:cNvPr>
            <p:cNvSpPr txBox="1"/>
            <p:nvPr/>
          </p:nvSpPr>
          <p:spPr>
            <a:xfrm>
              <a:off x="4663824" y="1562946"/>
              <a:ext cx="739688" cy="380745"/>
            </a:xfrm>
            <a:prstGeom prst="rect">
              <a:avLst/>
            </a:prstGeom>
            <a:noFill/>
          </p:spPr>
          <p:txBody>
            <a:bodyPr wrap="square" lIns="0" tIns="0" rIns="0" bIns="0" rtlCol="0">
              <a:spAutoFit/>
            </a:bodyPr>
            <a:lstStyle>
              <a:defPPr>
                <a:defRPr lang="en-US"/>
              </a:defPPr>
              <a:lvl1pPr fontAlgn="base">
                <a:lnSpc>
                  <a:spcPts val="620"/>
                </a:lnSpc>
                <a:defRPr sz="600">
                  <a:solidFill>
                    <a:srgbClr val="000000"/>
                  </a:solidFill>
                  <a:effectLst/>
                  <a:latin typeface="Trade Gothic Next LT Pro Cn" panose="020B0506040303020004" pitchFamily="34" charset="77"/>
                </a:defRPr>
              </a:lvl1pPr>
            </a:lstStyle>
            <a:p>
              <a:pPr marL="0" marR="0" lvl="0" indent="0" algn="l" defTabSz="685800" rtl="0" eaLnBrk="1" fontAlgn="base" latinLnBrk="0" hangingPunct="1">
                <a:lnSpc>
                  <a:spcPts val="620"/>
                </a:lnSpc>
                <a:spcBef>
                  <a:spcPts val="0"/>
                </a:spcBef>
                <a:spcAft>
                  <a:spcPts val="0"/>
                </a:spcAft>
                <a:buClrTx/>
                <a:buSzTx/>
                <a:buFontTx/>
                <a:buNone/>
                <a:tabLst/>
                <a:defRPr/>
              </a:pPr>
              <a:r>
                <a:rPr kumimoji="0" lang="en-US" sz="450" b="0" i="0" u="none" strike="noStrike" kern="1200" cap="none" spc="0" normalizeH="0" baseline="0" noProof="0" dirty="0">
                  <a:ln>
                    <a:noFill/>
                  </a:ln>
                  <a:solidFill>
                    <a:srgbClr val="000000"/>
                  </a:solidFill>
                  <a:effectLst/>
                  <a:uLnTx/>
                  <a:uFillTx/>
                  <a:latin typeface="Trade Gothic Next LT Pro Cn" panose="020B0506040303020004" pitchFamily="34" charset="77"/>
                  <a:ea typeface="+mn-ea"/>
                  <a:cs typeface="+mn-cs"/>
                </a:rPr>
                <a:t>Resources: Three Step Calibration, Performance Management Calibration and Conversations, Performance Calibration Sessions</a:t>
              </a:r>
            </a:p>
          </p:txBody>
        </p:sp>
        <p:sp>
          <p:nvSpPr>
            <p:cNvPr id="117" name="TextBox 116">
              <a:extLst>
                <a:ext uri="{FF2B5EF4-FFF2-40B4-BE49-F238E27FC236}">
                  <a16:creationId xmlns:a16="http://schemas.microsoft.com/office/drawing/2014/main" id="{B02685D1-C17E-AF5C-BBC5-D6BF72D2639B}"/>
                </a:ext>
              </a:extLst>
            </p:cNvPr>
            <p:cNvSpPr txBox="1"/>
            <p:nvPr/>
          </p:nvSpPr>
          <p:spPr>
            <a:xfrm>
              <a:off x="4663824" y="364175"/>
              <a:ext cx="739688" cy="380745"/>
            </a:xfrm>
            <a:prstGeom prst="rect">
              <a:avLst/>
            </a:prstGeom>
            <a:noFill/>
          </p:spPr>
          <p:txBody>
            <a:bodyPr wrap="square" lIns="0" tIns="0" rIns="0" bIns="0" rtlCol="0">
              <a:spAutoFit/>
            </a:bodyPr>
            <a:lstStyle>
              <a:defPPr>
                <a:defRPr lang="en-US"/>
              </a:defPPr>
              <a:lvl1pPr fontAlgn="base">
                <a:lnSpc>
                  <a:spcPts val="620"/>
                </a:lnSpc>
                <a:defRPr sz="600">
                  <a:solidFill>
                    <a:srgbClr val="000000"/>
                  </a:solidFill>
                  <a:effectLst/>
                  <a:latin typeface="Trade Gothic Next LT Pro Cn" panose="020B0506040303020004" pitchFamily="34" charset="77"/>
                </a:defRPr>
              </a:lvl1pPr>
            </a:lstStyle>
            <a:p>
              <a:pPr marL="0" marR="0" lvl="0" indent="0" algn="l" defTabSz="685800" rtl="0" eaLnBrk="1" fontAlgn="base" latinLnBrk="0" hangingPunct="1">
                <a:lnSpc>
                  <a:spcPts val="620"/>
                </a:lnSpc>
                <a:spcBef>
                  <a:spcPts val="0"/>
                </a:spcBef>
                <a:spcAft>
                  <a:spcPts val="0"/>
                </a:spcAft>
                <a:buClrTx/>
                <a:buSzTx/>
                <a:buFontTx/>
                <a:buNone/>
                <a:tabLst/>
                <a:defRPr/>
              </a:pPr>
              <a:r>
                <a:rPr kumimoji="0" lang="en-US" sz="450" b="0" i="0" u="none" strike="noStrike" kern="1200" cap="none" spc="0" normalizeH="0" baseline="0" noProof="0">
                  <a:ln>
                    <a:noFill/>
                  </a:ln>
                  <a:solidFill>
                    <a:srgbClr val="000000"/>
                  </a:solidFill>
                  <a:effectLst/>
                  <a:uLnTx/>
                  <a:uFillTx/>
                  <a:latin typeface="Trade Gothic Next LT Pro Cn" panose="020B0506040303020004" pitchFamily="34" charset="77"/>
                  <a:ea typeface="+mn-ea"/>
                  <a:cs typeface="+mn-cs"/>
                </a:rPr>
                <a:t>Supervisors take employees' self-assessments into consideration when completing reviews. Use the values-driven Performance Evaluation Form.</a:t>
              </a:r>
            </a:p>
          </p:txBody>
        </p:sp>
      </p:grpSp>
      <p:grpSp>
        <p:nvGrpSpPr>
          <p:cNvPr id="204" name="Group 203">
            <a:extLst>
              <a:ext uri="{FF2B5EF4-FFF2-40B4-BE49-F238E27FC236}">
                <a16:creationId xmlns:a16="http://schemas.microsoft.com/office/drawing/2014/main" id="{4DD676B9-C02D-CA1C-53EE-75F2D4F81773}"/>
              </a:ext>
            </a:extLst>
          </p:cNvPr>
          <p:cNvGrpSpPr/>
          <p:nvPr/>
        </p:nvGrpSpPr>
        <p:grpSpPr>
          <a:xfrm>
            <a:off x="3955338" y="86517"/>
            <a:ext cx="678777" cy="1508764"/>
            <a:chOff x="3955338" y="86517"/>
            <a:chExt cx="678777" cy="1508764"/>
          </a:xfrm>
        </p:grpSpPr>
        <p:sp>
          <p:nvSpPr>
            <p:cNvPr id="101" name="Rectangle 100">
              <a:extLst>
                <a:ext uri="{FF2B5EF4-FFF2-40B4-BE49-F238E27FC236}">
                  <a16:creationId xmlns:a16="http://schemas.microsoft.com/office/drawing/2014/main" id="{5D894F81-F638-6845-8DC8-49E0C6F332CB}"/>
                </a:ext>
              </a:extLst>
            </p:cNvPr>
            <p:cNvSpPr/>
            <p:nvPr/>
          </p:nvSpPr>
          <p:spPr>
            <a:xfrm>
              <a:off x="3974836" y="86517"/>
              <a:ext cx="449608" cy="153888"/>
            </a:xfrm>
            <a:prstGeom prst="rect">
              <a:avLst/>
            </a:prstGeom>
          </p:spPr>
          <p:txBody>
            <a:bodyPr wrap="square" lIns="0" tIns="0" rIns="0" bIns="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a:ln>
                    <a:noFill/>
                  </a:ln>
                  <a:solidFill>
                    <a:srgbClr val="000000"/>
                  </a:solidFill>
                  <a:effectLst/>
                  <a:uLnTx/>
                  <a:uFillTx/>
                  <a:latin typeface="Trade Gothic Next Cond" panose="020B0506040303020004" pitchFamily="34" charset="0"/>
                  <a:ea typeface="+mn-ea"/>
                  <a:cs typeface="+mn-cs"/>
                </a:rPr>
                <a:t>Employee Self-Assessment</a:t>
              </a:r>
            </a:p>
          </p:txBody>
        </p:sp>
        <p:sp>
          <p:nvSpPr>
            <p:cNvPr id="102" name="Rectangle 101">
              <a:extLst>
                <a:ext uri="{FF2B5EF4-FFF2-40B4-BE49-F238E27FC236}">
                  <a16:creationId xmlns:a16="http://schemas.microsoft.com/office/drawing/2014/main" id="{0D7A21CA-90AD-0725-C551-2C1E9E988D35}"/>
                </a:ext>
              </a:extLst>
            </p:cNvPr>
            <p:cNvSpPr/>
            <p:nvPr/>
          </p:nvSpPr>
          <p:spPr>
            <a:xfrm>
              <a:off x="3974836" y="255813"/>
              <a:ext cx="533801" cy="76944"/>
            </a:xfrm>
            <a:prstGeom prst="rect">
              <a:avLst/>
            </a:prstGeom>
          </p:spPr>
          <p:txBody>
            <a:bodyPr wrap="square" lIns="0" tIns="0" rIns="0" bIns="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a:ln>
                    <a:noFill/>
                  </a:ln>
                  <a:solidFill>
                    <a:srgbClr val="466069"/>
                  </a:solidFill>
                  <a:effectLst/>
                  <a:uLnTx/>
                  <a:uFillTx/>
                  <a:latin typeface="Trade Gothic Next Cond" panose="020B0506040303020004" pitchFamily="34" charset="0"/>
                  <a:ea typeface="+mn-ea"/>
                  <a:cs typeface="+mn-cs"/>
                </a:rPr>
                <a:t>6/15 – 7/15</a:t>
              </a:r>
            </a:p>
          </p:txBody>
        </p:sp>
        <p:sp>
          <p:nvSpPr>
            <p:cNvPr id="123" name="TextBox 122">
              <a:extLst>
                <a:ext uri="{FF2B5EF4-FFF2-40B4-BE49-F238E27FC236}">
                  <a16:creationId xmlns:a16="http://schemas.microsoft.com/office/drawing/2014/main" id="{24D16BEA-8EA1-67D3-CCDE-B96F1B8B9F8B}"/>
                </a:ext>
              </a:extLst>
            </p:cNvPr>
            <p:cNvSpPr txBox="1"/>
            <p:nvPr/>
          </p:nvSpPr>
          <p:spPr>
            <a:xfrm>
              <a:off x="3955338" y="364175"/>
              <a:ext cx="678777" cy="1231106"/>
            </a:xfrm>
            <a:prstGeom prst="rect">
              <a:avLst/>
            </a:prstGeom>
            <a:noFill/>
          </p:spPr>
          <p:txBody>
            <a:bodyPr wrap="square" lIns="0" tIns="0" rIns="0" bIns="0" rtlCol="0">
              <a:spAutoFit/>
            </a:bodyPr>
            <a:lstStyle>
              <a:defPPr>
                <a:defRPr lang="en-US"/>
              </a:defPPr>
              <a:lvl1pPr fontAlgn="base">
                <a:lnSpc>
                  <a:spcPts val="620"/>
                </a:lnSpc>
                <a:defRPr sz="600">
                  <a:solidFill>
                    <a:srgbClr val="000000"/>
                  </a:solidFill>
                  <a:effectLst/>
                  <a:latin typeface="Trade Gothic Next LT Pro Cn" panose="020B0506040303020004" pitchFamily="34" charset="77"/>
                </a:defRPr>
              </a:lvl1pPr>
            </a:lstStyle>
            <a:p>
              <a:pPr marL="0" marR="0" lvl="0" indent="0" algn="l" defTabSz="685800" rtl="0" eaLnBrk="1" fontAlgn="base" latinLnBrk="0" hangingPunct="1">
                <a:lnSpc>
                  <a:spcPts val="62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Trade Gothic Next LT Pro Cn" panose="020B0506040303020004" pitchFamily="34" charset="77"/>
                  <a:ea typeface="+mn-ea"/>
                  <a:cs typeface="+mn-cs"/>
                </a:rPr>
                <a:t>Use the new values-driven Performance Evaluation Form to facilitate discussion between a supervisor and an employee.</a:t>
              </a:r>
            </a:p>
            <a:p>
              <a:pPr marL="0" marR="0" lvl="0" indent="0" algn="l" defTabSz="685800" rtl="0" eaLnBrk="1" fontAlgn="base" latinLnBrk="0" hangingPunct="1">
                <a:lnSpc>
                  <a:spcPts val="620"/>
                </a:lnSpc>
                <a:spcBef>
                  <a:spcPts val="0"/>
                </a:spcBef>
                <a:spcAft>
                  <a:spcPts val="0"/>
                </a:spcAft>
                <a:buClrTx/>
                <a:buSzTx/>
                <a:buFontTx/>
                <a:buNone/>
                <a:tabLst/>
                <a:defRPr/>
              </a:pPr>
              <a:endParaRPr kumimoji="0" lang="en-US" sz="500" b="0" i="0" u="none" strike="noStrike" kern="1200" cap="none" spc="0" normalizeH="0" baseline="0" noProof="0" dirty="0">
                <a:ln>
                  <a:noFill/>
                </a:ln>
                <a:solidFill>
                  <a:srgbClr val="000000"/>
                </a:solidFill>
                <a:effectLst/>
                <a:uLnTx/>
                <a:uFillTx/>
                <a:latin typeface="Trade Gothic Next LT Pro Cn" panose="020B0506040303020004" pitchFamily="34" charset="77"/>
                <a:ea typeface="+mn-ea"/>
                <a:cs typeface="+mn-cs"/>
              </a:endParaRPr>
            </a:p>
            <a:p>
              <a:pPr marL="0" marR="0" lvl="0" indent="0" algn="l" defTabSz="685800" rtl="0" eaLnBrk="1" fontAlgn="base" latinLnBrk="0" hangingPunct="1">
                <a:lnSpc>
                  <a:spcPts val="62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Trade Gothic Next LT Pro Cn" panose="020B0506040303020004" pitchFamily="34" charset="77"/>
                  <a:ea typeface="+mn-ea"/>
                  <a:cs typeface="+mn-cs"/>
                </a:rPr>
                <a:t>Employees should document accomplishments, reflect on major projects or events that may have impacted performance, and develop ideas for growth and professional development.</a:t>
              </a:r>
            </a:p>
          </p:txBody>
        </p:sp>
      </p:grpSp>
      <p:grpSp>
        <p:nvGrpSpPr>
          <p:cNvPr id="206" name="Group 205">
            <a:extLst>
              <a:ext uri="{FF2B5EF4-FFF2-40B4-BE49-F238E27FC236}">
                <a16:creationId xmlns:a16="http://schemas.microsoft.com/office/drawing/2014/main" id="{89105689-F98D-5F11-8F40-1ADEE88B404D}"/>
              </a:ext>
            </a:extLst>
          </p:cNvPr>
          <p:cNvGrpSpPr/>
          <p:nvPr/>
        </p:nvGrpSpPr>
        <p:grpSpPr>
          <a:xfrm>
            <a:off x="5414254" y="86517"/>
            <a:ext cx="1022114" cy="1816541"/>
            <a:chOff x="5414254" y="86517"/>
            <a:chExt cx="1022114" cy="1816541"/>
          </a:xfrm>
        </p:grpSpPr>
        <p:sp>
          <p:nvSpPr>
            <p:cNvPr id="137" name="Rectangle 136">
              <a:extLst>
                <a:ext uri="{FF2B5EF4-FFF2-40B4-BE49-F238E27FC236}">
                  <a16:creationId xmlns:a16="http://schemas.microsoft.com/office/drawing/2014/main" id="{F0B44339-0029-79DC-21CD-6B68A7E2DBC6}"/>
                </a:ext>
              </a:extLst>
            </p:cNvPr>
            <p:cNvSpPr/>
            <p:nvPr/>
          </p:nvSpPr>
          <p:spPr>
            <a:xfrm>
              <a:off x="5449331" y="86517"/>
              <a:ext cx="987037" cy="76944"/>
            </a:xfrm>
            <a:prstGeom prst="rect">
              <a:avLst/>
            </a:prstGeom>
          </p:spPr>
          <p:txBody>
            <a:bodyPr wrap="square" lIns="0" tIns="0" rIns="0" bIns="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a:ln>
                    <a:noFill/>
                  </a:ln>
                  <a:solidFill>
                    <a:srgbClr val="000000"/>
                  </a:solidFill>
                  <a:effectLst/>
                  <a:uLnTx/>
                  <a:uFillTx/>
                  <a:latin typeface="Trade Gothic Next Cond" panose="020B0506040303020004" pitchFamily="34" charset="0"/>
                  <a:ea typeface="+mn-ea"/>
                  <a:cs typeface="+mn-cs"/>
                </a:rPr>
                <a:t>Performance Review Meeting</a:t>
              </a:r>
            </a:p>
          </p:txBody>
        </p:sp>
        <p:sp>
          <p:nvSpPr>
            <p:cNvPr id="138" name="Rectangle 137">
              <a:extLst>
                <a:ext uri="{FF2B5EF4-FFF2-40B4-BE49-F238E27FC236}">
                  <a16:creationId xmlns:a16="http://schemas.microsoft.com/office/drawing/2014/main" id="{BB1DDD4C-B7EB-D6B3-DDE3-886C7849ABCE}"/>
                </a:ext>
              </a:extLst>
            </p:cNvPr>
            <p:cNvSpPr/>
            <p:nvPr/>
          </p:nvSpPr>
          <p:spPr>
            <a:xfrm>
              <a:off x="5465206" y="255813"/>
              <a:ext cx="694653" cy="76944"/>
            </a:xfrm>
            <a:prstGeom prst="rect">
              <a:avLst/>
            </a:prstGeom>
          </p:spPr>
          <p:txBody>
            <a:bodyPr wrap="square" lIns="0" tIns="0" rIns="0" bIns="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a:ln>
                    <a:noFill/>
                  </a:ln>
                  <a:solidFill>
                    <a:srgbClr val="466069"/>
                  </a:solidFill>
                  <a:effectLst/>
                  <a:uLnTx/>
                  <a:uFillTx/>
                  <a:latin typeface="Trade Gothic Next Cond" panose="020B0506040303020004" pitchFamily="34" charset="0"/>
                  <a:ea typeface="+mn-ea"/>
                  <a:cs typeface="+mn-cs"/>
                </a:rPr>
                <a:t>8/15 – 9/1</a:t>
              </a:r>
            </a:p>
          </p:txBody>
        </p:sp>
        <p:sp>
          <p:nvSpPr>
            <p:cNvPr id="128" name="TextBox 127">
              <a:extLst>
                <a:ext uri="{FF2B5EF4-FFF2-40B4-BE49-F238E27FC236}">
                  <a16:creationId xmlns:a16="http://schemas.microsoft.com/office/drawing/2014/main" id="{9C31AE28-FE56-D611-6546-1F564F1712B4}"/>
                </a:ext>
              </a:extLst>
            </p:cNvPr>
            <p:cNvSpPr txBox="1"/>
            <p:nvPr/>
          </p:nvSpPr>
          <p:spPr>
            <a:xfrm>
              <a:off x="5414254" y="364175"/>
              <a:ext cx="726766" cy="1538883"/>
            </a:xfrm>
            <a:prstGeom prst="rect">
              <a:avLst/>
            </a:prstGeom>
            <a:noFill/>
          </p:spPr>
          <p:txBody>
            <a:bodyPr wrap="square" lIns="0" tIns="0" rIns="0" bIns="0" rtlCol="0">
              <a:spAutoFit/>
            </a:bodyPr>
            <a:lstStyle>
              <a:defPPr>
                <a:defRPr lang="en-US"/>
              </a:defPPr>
              <a:lvl1pPr fontAlgn="base">
                <a:lnSpc>
                  <a:spcPts val="620"/>
                </a:lnSpc>
                <a:defRPr sz="600">
                  <a:solidFill>
                    <a:srgbClr val="000000"/>
                  </a:solidFill>
                  <a:effectLst/>
                  <a:latin typeface="Trade Gothic Next LT Pro Cn" panose="020B0506040303020004" pitchFamily="34" charset="77"/>
                </a:defRPr>
              </a:lvl1pPr>
            </a:lstStyle>
            <a:p>
              <a:pPr marL="0" marR="0" lvl="0" indent="0" algn="l" defTabSz="685800" rtl="0" eaLnBrk="1" fontAlgn="base" latinLnBrk="0" hangingPunct="1">
                <a:lnSpc>
                  <a:spcPts val="620"/>
                </a:lnSpc>
                <a:spcBef>
                  <a:spcPts val="0"/>
                </a:spcBef>
                <a:spcAft>
                  <a:spcPts val="0"/>
                </a:spcAft>
                <a:buClrTx/>
                <a:buSzTx/>
                <a:buFontTx/>
                <a:buNone/>
                <a:tabLst/>
                <a:defRPr/>
              </a:pPr>
              <a:r>
                <a:rPr kumimoji="0" lang="en-US" sz="500" b="0" i="0" u="none" strike="noStrike" kern="1200" cap="none" spc="0" normalizeH="0" baseline="0" noProof="0">
                  <a:ln>
                    <a:noFill/>
                  </a:ln>
                  <a:solidFill>
                    <a:srgbClr val="000000"/>
                  </a:solidFill>
                  <a:effectLst/>
                  <a:uLnTx/>
                  <a:uFillTx/>
                  <a:latin typeface="Trade Gothic Next LT Pro Cn" panose="020B0506040303020004" pitchFamily="34" charset="77"/>
                  <a:ea typeface="+mn-ea"/>
                  <a:cs typeface="+mn-cs"/>
                </a:rPr>
                <a:t>Supervisors can initiate annual performance review meetings after unit calibration sessions are completed. </a:t>
              </a:r>
            </a:p>
            <a:p>
              <a:pPr marL="0" marR="0" lvl="0" indent="0" algn="l" defTabSz="685800" rtl="0" eaLnBrk="1" fontAlgn="base" latinLnBrk="0" hangingPunct="1">
                <a:lnSpc>
                  <a:spcPts val="620"/>
                </a:lnSpc>
                <a:spcBef>
                  <a:spcPts val="0"/>
                </a:spcBef>
                <a:spcAft>
                  <a:spcPts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rade Gothic Next LT Pro Cn" panose="020B0506040303020004" pitchFamily="34" charset="77"/>
                <a:ea typeface="+mn-ea"/>
                <a:cs typeface="+mn-cs"/>
              </a:endParaRPr>
            </a:p>
            <a:p>
              <a:pPr marL="0" marR="0" lvl="0" indent="0" algn="l" defTabSz="685800" rtl="0" eaLnBrk="1" fontAlgn="base" latinLnBrk="0" hangingPunct="1">
                <a:lnSpc>
                  <a:spcPts val="620"/>
                </a:lnSpc>
                <a:spcBef>
                  <a:spcPts val="0"/>
                </a:spcBef>
                <a:spcAft>
                  <a:spcPts val="0"/>
                </a:spcAft>
                <a:buClrTx/>
                <a:buSzTx/>
                <a:buFontTx/>
                <a:buNone/>
                <a:tabLst/>
                <a:defRPr/>
              </a:pPr>
              <a:r>
                <a:rPr kumimoji="0" lang="en-US" sz="500" b="0" i="0" u="none" strike="noStrike" kern="1200" cap="none" spc="0" normalizeH="0" baseline="0" noProof="0">
                  <a:ln>
                    <a:noFill/>
                  </a:ln>
                  <a:solidFill>
                    <a:srgbClr val="000000"/>
                  </a:solidFill>
                  <a:effectLst/>
                  <a:uLnTx/>
                  <a:uFillTx/>
                  <a:latin typeface="Trade Gothic Next LT Pro Cn" panose="020B0506040303020004" pitchFamily="34" charset="77"/>
                  <a:ea typeface="+mn-ea"/>
                  <a:cs typeface="+mn-cs"/>
                </a:rPr>
                <a:t>Note that if applicable, spreadsheets for merit award/bonus pay for out-of-unit employees must be submitted to Comp by the communicated deadline.</a:t>
              </a:r>
            </a:p>
            <a:p>
              <a:pPr marL="0" marR="0" lvl="0" indent="0" algn="l" defTabSz="685800" rtl="0" eaLnBrk="1" fontAlgn="base" latinLnBrk="0" hangingPunct="1">
                <a:lnSpc>
                  <a:spcPts val="620"/>
                </a:lnSpc>
                <a:spcBef>
                  <a:spcPts val="0"/>
                </a:spcBef>
                <a:spcAft>
                  <a:spcPts val="0"/>
                </a:spcAft>
                <a:buClrTx/>
                <a:buSzTx/>
                <a:buFontTx/>
                <a:buNone/>
                <a:tabLst/>
                <a:defRPr/>
              </a:pPr>
              <a:endParaRPr kumimoji="0" lang="en-US" sz="500" b="0" i="0" u="none" strike="noStrike" kern="1200" cap="none" spc="0" normalizeH="0" baseline="0" noProof="0">
                <a:ln>
                  <a:noFill/>
                </a:ln>
                <a:solidFill>
                  <a:srgbClr val="000000"/>
                </a:solidFill>
                <a:effectLst/>
                <a:uLnTx/>
                <a:uFillTx/>
                <a:latin typeface="Trade Gothic Next LT Pro Cn" panose="020B0506040303020004" pitchFamily="34" charset="77"/>
                <a:ea typeface="+mn-ea"/>
                <a:cs typeface="+mn-cs"/>
              </a:endParaRPr>
            </a:p>
            <a:p>
              <a:pPr marL="0" marR="0" lvl="0" indent="0" algn="l" defTabSz="685800" rtl="0" eaLnBrk="1" fontAlgn="base" latinLnBrk="0" hangingPunct="1">
                <a:lnSpc>
                  <a:spcPts val="620"/>
                </a:lnSpc>
                <a:spcBef>
                  <a:spcPts val="0"/>
                </a:spcBef>
                <a:spcAft>
                  <a:spcPts val="0"/>
                </a:spcAft>
                <a:buClrTx/>
                <a:buSzTx/>
                <a:buFontTx/>
                <a:buNone/>
                <a:tabLst/>
                <a:defRPr/>
              </a:pPr>
              <a:r>
                <a:rPr kumimoji="0" lang="en-US" sz="500" b="0" i="0" u="none" strike="noStrike" kern="1200" cap="none" spc="0" normalizeH="0" baseline="0" noProof="0">
                  <a:ln>
                    <a:noFill/>
                  </a:ln>
                  <a:solidFill>
                    <a:srgbClr val="000000"/>
                  </a:solidFill>
                  <a:effectLst/>
                  <a:uLnTx/>
                  <a:uFillTx/>
                  <a:latin typeface="Trade Gothic Next LT Pro Cn" panose="020B0506040303020004" pitchFamily="34" charset="77"/>
                  <a:ea typeface="+mn-ea"/>
                  <a:cs typeface="+mn-cs"/>
                </a:rPr>
                <a:t>Please note that in-unit employees will be compensated in a manner consistent with their respective Collective Bargaining Agreement (CBA).</a:t>
              </a:r>
            </a:p>
          </p:txBody>
        </p:sp>
      </p:grpSp>
      <p:grpSp>
        <p:nvGrpSpPr>
          <p:cNvPr id="195" name="Group 194">
            <a:extLst>
              <a:ext uri="{FF2B5EF4-FFF2-40B4-BE49-F238E27FC236}">
                <a16:creationId xmlns:a16="http://schemas.microsoft.com/office/drawing/2014/main" id="{15E22D4A-CA33-90F3-25D1-E4A17E451F41}"/>
              </a:ext>
            </a:extLst>
          </p:cNvPr>
          <p:cNvGrpSpPr/>
          <p:nvPr/>
        </p:nvGrpSpPr>
        <p:grpSpPr>
          <a:xfrm>
            <a:off x="6866158" y="-695"/>
            <a:ext cx="1035936" cy="672647"/>
            <a:chOff x="6873358" y="-695"/>
            <a:chExt cx="1035936" cy="672647"/>
          </a:xfrm>
        </p:grpSpPr>
        <p:grpSp>
          <p:nvGrpSpPr>
            <p:cNvPr id="188" name="Group 187">
              <a:extLst>
                <a:ext uri="{FF2B5EF4-FFF2-40B4-BE49-F238E27FC236}">
                  <a16:creationId xmlns:a16="http://schemas.microsoft.com/office/drawing/2014/main" id="{C841B1E5-23B2-ADE9-0633-68AD703D92FE}"/>
                </a:ext>
              </a:extLst>
            </p:cNvPr>
            <p:cNvGrpSpPr/>
            <p:nvPr/>
          </p:nvGrpSpPr>
          <p:grpSpPr>
            <a:xfrm>
              <a:off x="6873358" y="-695"/>
              <a:ext cx="123300" cy="340826"/>
              <a:chOff x="7360180" y="403895"/>
              <a:chExt cx="123300" cy="340826"/>
            </a:xfrm>
            <a:solidFill>
              <a:srgbClr val="006484"/>
            </a:solidFill>
          </p:grpSpPr>
          <p:cxnSp>
            <p:nvCxnSpPr>
              <p:cNvPr id="185" name="Straight Connector 184">
                <a:extLst>
                  <a:ext uri="{FF2B5EF4-FFF2-40B4-BE49-F238E27FC236}">
                    <a16:creationId xmlns:a16="http://schemas.microsoft.com/office/drawing/2014/main" id="{F0BD8001-9AF6-AE35-D8B4-D4728A620202}"/>
                  </a:ext>
                </a:extLst>
              </p:cNvPr>
              <p:cNvCxnSpPr>
                <a:cxnSpLocks/>
              </p:cNvCxnSpPr>
              <p:nvPr/>
            </p:nvCxnSpPr>
            <p:spPr>
              <a:xfrm flipV="1">
                <a:off x="7360180" y="403895"/>
                <a:ext cx="0" cy="340826"/>
              </a:xfrm>
              <a:prstGeom prst="line">
                <a:avLst/>
              </a:prstGeom>
              <a:grpFill/>
              <a:ln>
                <a:solidFill>
                  <a:srgbClr val="006484"/>
                </a:solidFill>
              </a:ln>
            </p:spPr>
            <p:style>
              <a:lnRef idx="1">
                <a:schemeClr val="accent1"/>
              </a:lnRef>
              <a:fillRef idx="0">
                <a:schemeClr val="accent1"/>
              </a:fillRef>
              <a:effectRef idx="0">
                <a:schemeClr val="accent1"/>
              </a:effectRef>
              <a:fontRef idx="minor">
                <a:schemeClr val="tx1"/>
              </a:fontRef>
            </p:style>
          </p:cxnSp>
          <p:sp>
            <p:nvSpPr>
              <p:cNvPr id="186" name="Right Triangle 185">
                <a:extLst>
                  <a:ext uri="{FF2B5EF4-FFF2-40B4-BE49-F238E27FC236}">
                    <a16:creationId xmlns:a16="http://schemas.microsoft.com/office/drawing/2014/main" id="{3502E625-C576-BDAE-B05C-24C340ACE540}"/>
                  </a:ext>
                </a:extLst>
              </p:cNvPr>
              <p:cNvSpPr/>
              <p:nvPr/>
            </p:nvSpPr>
            <p:spPr bwMode="auto">
              <a:xfrm rot="5400000">
                <a:off x="7354015" y="410933"/>
                <a:ext cx="135630" cy="123300"/>
              </a:xfrm>
              <a:prstGeom prst="rtTriangle">
                <a:avLst/>
              </a:prstGeom>
              <a:grpFill/>
              <a:ln w="9525">
                <a:solidFill>
                  <a:srgbClr val="006484"/>
                </a:solidFill>
                <a:round/>
                <a:headEnd/>
                <a:tailEnd/>
              </a:ln>
            </p:spPr>
            <p:txBody>
              <a:bodyPr vert="horz" wrap="square" lIns="91440" tIns="45720" rIns="91440" bIns="45720" numCol="1" rtlCol="0" anchor="ctr" anchorCtr="0" compatLnSpc="1">
                <a:prstTxWarp prst="textNoShape">
                  <a:avLst/>
                </a:prstTxWarp>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a:ln>
                    <a:noFill/>
                  </a:ln>
                  <a:solidFill>
                    <a:srgbClr val="000000"/>
                  </a:solidFill>
                  <a:effectLst/>
                  <a:uLnTx/>
                  <a:uFillTx/>
                  <a:latin typeface="Trade Gothic Next Cond" panose="020B0506040303020004" pitchFamily="34" charset="0"/>
                  <a:ea typeface="+mn-ea"/>
                  <a:cs typeface="+mn-cs"/>
                </a:endParaRPr>
              </a:p>
            </p:txBody>
          </p:sp>
        </p:grpSp>
        <p:sp>
          <p:nvSpPr>
            <p:cNvPr id="177" name="TextBox 176">
              <a:extLst>
                <a:ext uri="{FF2B5EF4-FFF2-40B4-BE49-F238E27FC236}">
                  <a16:creationId xmlns:a16="http://schemas.microsoft.com/office/drawing/2014/main" id="{8680117A-6AEA-6D7D-8076-FB1ABB28A901}"/>
                </a:ext>
              </a:extLst>
            </p:cNvPr>
            <p:cNvSpPr txBox="1"/>
            <p:nvPr/>
          </p:nvSpPr>
          <p:spPr>
            <a:xfrm>
              <a:off x="6927579" y="364175"/>
              <a:ext cx="607645" cy="307777"/>
            </a:xfrm>
            <a:prstGeom prst="rect">
              <a:avLst/>
            </a:prstGeom>
            <a:noFill/>
          </p:spPr>
          <p:txBody>
            <a:bodyPr wrap="square" lIns="0" tIns="0" rIns="0" bIns="0" rtlCol="0" anchor="t">
              <a:spAutoFit/>
            </a:bodyPr>
            <a:lstStyle>
              <a:defPPr>
                <a:defRPr lang="en-US"/>
              </a:defPPr>
              <a:lvl1pPr fontAlgn="base">
                <a:lnSpc>
                  <a:spcPts val="620"/>
                </a:lnSpc>
                <a:defRPr sz="600">
                  <a:solidFill>
                    <a:srgbClr val="000000"/>
                  </a:solidFill>
                  <a:effectLst/>
                  <a:latin typeface="Trade Gothic Next LT Pro Cn" panose="020B0506040303020004" pitchFamily="34" charset="77"/>
                </a:defRPr>
              </a:lvl1pPr>
            </a:lstStyle>
            <a:p>
              <a:pPr marL="0" marR="0" lvl="0" indent="0" algn="l" defTabSz="685800" rtl="0" eaLnBrk="1" fontAlgn="base" latinLnBrk="0" hangingPunct="1">
                <a:lnSpc>
                  <a:spcPts val="62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Trade Gothic Next LT Pro Cn" panose="020B0506040303020004" pitchFamily="34" charset="77"/>
                  <a:ea typeface="+mn-ea"/>
                  <a:cs typeface="+mn-cs"/>
                </a:rPr>
                <a:t>Pay for performance/</a:t>
              </a:r>
            </a:p>
            <a:p>
              <a:pPr marL="0" marR="0" lvl="0" indent="0" algn="l" defTabSz="685800" rtl="0" eaLnBrk="1" fontAlgn="base" latinLnBrk="0" hangingPunct="1">
                <a:lnSpc>
                  <a:spcPts val="620"/>
                </a:lnSpc>
                <a:spcBef>
                  <a:spcPts val="0"/>
                </a:spcBef>
                <a:spcAft>
                  <a:spcPts val="0"/>
                </a:spcAft>
                <a:buClrTx/>
                <a:buSzTx/>
                <a:buFontTx/>
                <a:buNone/>
                <a:tabLst/>
                <a:defRPr/>
              </a:pPr>
              <a:r>
                <a:rPr kumimoji="0" lang="en-US" sz="500" b="0" i="0" u="none" strike="noStrike" kern="1200" cap="none" spc="0" normalizeH="0" baseline="0" noProof="0" dirty="0">
                  <a:ln>
                    <a:noFill/>
                  </a:ln>
                  <a:solidFill>
                    <a:srgbClr val="000000"/>
                  </a:solidFill>
                  <a:effectLst/>
                  <a:uLnTx/>
                  <a:uFillTx/>
                  <a:latin typeface="Trade Gothic Next LT Pro Cn" panose="020B0506040303020004" pitchFamily="34" charset="77"/>
                  <a:ea typeface="+mn-ea"/>
                  <a:cs typeface="+mn-cs"/>
                </a:rPr>
                <a:t>merit/discretionary/</a:t>
              </a:r>
            </a:p>
            <a:p>
              <a:pPr>
                <a:defRPr/>
              </a:pPr>
              <a:r>
                <a:rPr kumimoji="0" lang="en-US" sz="500" b="0" i="0" u="none" strike="noStrike" kern="1200" cap="none" spc="0" normalizeH="0" baseline="0" noProof="0" dirty="0">
                  <a:ln>
                    <a:noFill/>
                  </a:ln>
                  <a:solidFill>
                    <a:srgbClr val="000000"/>
                  </a:solidFill>
                  <a:effectLst/>
                  <a:uLnTx/>
                  <a:uFillTx/>
                  <a:latin typeface="Trade Gothic Next LT Pro Cn"/>
                </a:rPr>
                <a:t>COLA payment.</a:t>
              </a:r>
              <a:r>
                <a:rPr lang="en-US" sz="500" dirty="0">
                  <a:latin typeface="Trade Gothic Next LT Pro Cn"/>
                </a:rPr>
                <a:t> If budget  available.</a:t>
              </a:r>
              <a:endParaRPr lang="en-US" sz="500" b="0" i="0" u="none" strike="noStrike" kern="1200" cap="none" spc="0" normalizeH="0" baseline="0" noProof="0" dirty="0">
                <a:ln>
                  <a:noFill/>
                </a:ln>
                <a:solidFill>
                  <a:srgbClr val="000000"/>
                </a:solidFill>
                <a:effectLst/>
                <a:uLnTx/>
                <a:uFillTx/>
                <a:latin typeface="Trade Gothic Next LT Pro Cn" panose="020B0506040303020004" pitchFamily="34" charset="77"/>
              </a:endParaRPr>
            </a:p>
          </p:txBody>
        </p:sp>
        <p:sp>
          <p:nvSpPr>
            <p:cNvPr id="183" name="Rectangle 182">
              <a:extLst>
                <a:ext uri="{FF2B5EF4-FFF2-40B4-BE49-F238E27FC236}">
                  <a16:creationId xmlns:a16="http://schemas.microsoft.com/office/drawing/2014/main" id="{2EA86F42-AE41-5CD3-F1F9-2FD02359F75D}"/>
                </a:ext>
              </a:extLst>
            </p:cNvPr>
            <p:cNvSpPr/>
            <p:nvPr/>
          </p:nvSpPr>
          <p:spPr>
            <a:xfrm>
              <a:off x="6922257" y="86517"/>
              <a:ext cx="987037" cy="76944"/>
            </a:xfrm>
            <a:prstGeom prst="rect">
              <a:avLst/>
            </a:prstGeom>
          </p:spPr>
          <p:txBody>
            <a:bodyPr wrap="square" lIns="0" tIns="0" rIns="0" bIns="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a:ln>
                    <a:noFill/>
                  </a:ln>
                  <a:solidFill>
                    <a:srgbClr val="000000"/>
                  </a:solidFill>
                  <a:effectLst/>
                  <a:uLnTx/>
                  <a:uFillTx/>
                  <a:latin typeface="Trade Gothic Next Cond" panose="020B0506040303020004" pitchFamily="34" charset="0"/>
                  <a:ea typeface="+mn-ea"/>
                  <a:cs typeface="+mn-cs"/>
                </a:rPr>
                <a:t>Pay for Performance</a:t>
              </a:r>
            </a:p>
          </p:txBody>
        </p:sp>
        <p:sp>
          <p:nvSpPr>
            <p:cNvPr id="184" name="Rectangle 183">
              <a:extLst>
                <a:ext uri="{FF2B5EF4-FFF2-40B4-BE49-F238E27FC236}">
                  <a16:creationId xmlns:a16="http://schemas.microsoft.com/office/drawing/2014/main" id="{4109CD5E-E3C8-4109-7612-8F56D98C706A}"/>
                </a:ext>
              </a:extLst>
            </p:cNvPr>
            <p:cNvSpPr/>
            <p:nvPr/>
          </p:nvSpPr>
          <p:spPr>
            <a:xfrm>
              <a:off x="6922257" y="255813"/>
              <a:ext cx="694653" cy="76944"/>
            </a:xfrm>
            <a:prstGeom prst="rect">
              <a:avLst/>
            </a:prstGeom>
          </p:spPr>
          <p:txBody>
            <a:bodyPr wrap="square" lIns="0" tIns="0" rIns="0" bIns="0" anchor="ctr">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500" b="1" i="0" u="none" strike="noStrike" kern="1200" cap="none" spc="0" normalizeH="0" baseline="0" noProof="0">
                  <a:ln>
                    <a:noFill/>
                  </a:ln>
                  <a:solidFill>
                    <a:srgbClr val="466069"/>
                  </a:solidFill>
                  <a:effectLst/>
                  <a:uLnTx/>
                  <a:uFillTx/>
                  <a:latin typeface="Trade Gothic Next Cond" panose="020B0506040303020004" pitchFamily="34" charset="0"/>
                  <a:ea typeface="+mn-ea"/>
                  <a:cs typeface="+mn-cs"/>
                </a:rPr>
                <a:t>October pay periods</a:t>
              </a:r>
            </a:p>
          </p:txBody>
        </p:sp>
      </p:grpSp>
      <p:grpSp>
        <p:nvGrpSpPr>
          <p:cNvPr id="193" name="Group 192">
            <a:extLst>
              <a:ext uri="{FF2B5EF4-FFF2-40B4-BE49-F238E27FC236}">
                <a16:creationId xmlns:a16="http://schemas.microsoft.com/office/drawing/2014/main" id="{2B6DDB7E-B84B-54A5-8196-8409FC22FF00}"/>
              </a:ext>
            </a:extLst>
          </p:cNvPr>
          <p:cNvGrpSpPr/>
          <p:nvPr/>
        </p:nvGrpSpPr>
        <p:grpSpPr>
          <a:xfrm>
            <a:off x="225574" y="2026451"/>
            <a:ext cx="8914065" cy="202691"/>
            <a:chOff x="218374" y="2026451"/>
            <a:chExt cx="8914065" cy="202691"/>
          </a:xfrm>
        </p:grpSpPr>
        <p:grpSp>
          <p:nvGrpSpPr>
            <p:cNvPr id="40" name="Group 39">
              <a:extLst>
                <a:ext uri="{FF2B5EF4-FFF2-40B4-BE49-F238E27FC236}">
                  <a16:creationId xmlns:a16="http://schemas.microsoft.com/office/drawing/2014/main" id="{B1ACF02F-EBF9-576D-33D7-84D9F7909A81}"/>
                </a:ext>
              </a:extLst>
            </p:cNvPr>
            <p:cNvGrpSpPr/>
            <p:nvPr/>
          </p:nvGrpSpPr>
          <p:grpSpPr>
            <a:xfrm>
              <a:off x="218374" y="2026451"/>
              <a:ext cx="757263" cy="202691"/>
              <a:chOff x="732674" y="1706268"/>
              <a:chExt cx="1090571" cy="518290"/>
            </a:xfrm>
          </p:grpSpPr>
          <p:sp>
            <p:nvSpPr>
              <p:cNvPr id="8" name="Freeform 5"/>
              <p:cNvSpPr>
                <a:spLocks/>
              </p:cNvSpPr>
              <p:nvPr/>
            </p:nvSpPr>
            <p:spPr bwMode="auto">
              <a:xfrm>
                <a:off x="732674" y="1706268"/>
                <a:ext cx="1090571" cy="518290"/>
              </a:xfrm>
              <a:custGeom>
                <a:avLst/>
                <a:gdLst>
                  <a:gd name="T0" fmla="*/ 6129 w 6129"/>
                  <a:gd name="T1" fmla="*/ 292 h 6073"/>
                  <a:gd name="T2" fmla="*/ 6129 w 6129"/>
                  <a:gd name="T3" fmla="*/ 5781 h 6073"/>
                  <a:gd name="T4" fmla="*/ 5815 w 6129"/>
                  <a:gd name="T5" fmla="*/ 6038 h 6073"/>
                  <a:gd name="T6" fmla="*/ 314 w 6129"/>
                  <a:gd name="T7" fmla="*/ 4938 h 6073"/>
                  <a:gd name="T8" fmla="*/ 0 w 6129"/>
                  <a:gd name="T9" fmla="*/ 4555 h 6073"/>
                  <a:gd name="T10" fmla="*/ 0 w 6129"/>
                  <a:gd name="T11" fmla="*/ 1518 h 6073"/>
                  <a:gd name="T12" fmla="*/ 314 w 6129"/>
                  <a:gd name="T13" fmla="*/ 1135 h 6073"/>
                  <a:gd name="T14" fmla="*/ 5815 w 6129"/>
                  <a:gd name="T15" fmla="*/ 35 h 6073"/>
                  <a:gd name="T16" fmla="*/ 6129 w 6129"/>
                  <a:gd name="T17" fmla="*/ 292 h 6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9" h="6073">
                    <a:moveTo>
                      <a:pt x="6129" y="292"/>
                    </a:moveTo>
                    <a:cubicBezTo>
                      <a:pt x="6129" y="5781"/>
                      <a:pt x="6129" y="5781"/>
                      <a:pt x="6129" y="5781"/>
                    </a:cubicBezTo>
                    <a:cubicBezTo>
                      <a:pt x="6129" y="5958"/>
                      <a:pt x="5989" y="6073"/>
                      <a:pt x="5815" y="6038"/>
                    </a:cubicBezTo>
                    <a:cubicBezTo>
                      <a:pt x="314" y="4938"/>
                      <a:pt x="314" y="4938"/>
                      <a:pt x="314" y="4938"/>
                    </a:cubicBezTo>
                    <a:cubicBezTo>
                      <a:pt x="141" y="4903"/>
                      <a:pt x="0" y="4732"/>
                      <a:pt x="0" y="4555"/>
                    </a:cubicBezTo>
                    <a:cubicBezTo>
                      <a:pt x="0" y="1518"/>
                      <a:pt x="0" y="1518"/>
                      <a:pt x="0" y="1518"/>
                    </a:cubicBezTo>
                    <a:cubicBezTo>
                      <a:pt x="0" y="1341"/>
                      <a:pt x="141" y="1170"/>
                      <a:pt x="314" y="1135"/>
                    </a:cubicBezTo>
                    <a:cubicBezTo>
                      <a:pt x="5815" y="35"/>
                      <a:pt x="5815" y="35"/>
                      <a:pt x="5815" y="35"/>
                    </a:cubicBezTo>
                    <a:cubicBezTo>
                      <a:pt x="5989" y="0"/>
                      <a:pt x="6129" y="115"/>
                      <a:pt x="6129" y="292"/>
                    </a:cubicBezTo>
                    <a:close/>
                  </a:path>
                </a:pathLst>
              </a:custGeom>
              <a:solidFill>
                <a:schemeClr val="accent1"/>
              </a:solidFill>
              <a:ln>
                <a:noFill/>
              </a:ln>
            </p:spPr>
            <p:txBody>
              <a:bodyPr vert="horz" wrap="square" lIns="91440" tIns="45720" rIns="91440" bIns="45720"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Trade Gothic Next Cond" panose="020B0506040303020004" pitchFamily="34" charset="0"/>
                  <a:ea typeface="+mn-ea"/>
                  <a:cs typeface="+mn-cs"/>
                </a:endParaRPr>
              </a:p>
            </p:txBody>
          </p:sp>
          <p:sp>
            <p:nvSpPr>
              <p:cNvPr id="47" name="Rectangle 46"/>
              <p:cNvSpPr/>
              <p:nvPr/>
            </p:nvSpPr>
            <p:spPr>
              <a:xfrm>
                <a:off x="878070" y="1829898"/>
                <a:ext cx="821764" cy="271022"/>
              </a:xfrm>
              <a:prstGeom prst="rect">
                <a:avLst/>
              </a:prstGeom>
            </p:spPr>
            <p:txBody>
              <a:bodyPr wrap="square" lIns="0" tIns="0" rIns="0" bIns="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Trade Gothic Next Cond" panose="020B0506040303020004" pitchFamily="34" charset="0"/>
                    <a:ea typeface="+mn-ea"/>
                    <a:cs typeface="+mn-cs"/>
                  </a:rPr>
                  <a:t>JAN</a:t>
                </a:r>
              </a:p>
            </p:txBody>
          </p:sp>
        </p:grpSp>
        <p:grpSp>
          <p:nvGrpSpPr>
            <p:cNvPr id="39" name="Group 38">
              <a:extLst>
                <a:ext uri="{FF2B5EF4-FFF2-40B4-BE49-F238E27FC236}">
                  <a16:creationId xmlns:a16="http://schemas.microsoft.com/office/drawing/2014/main" id="{470B81DA-1740-E71B-FFC4-FD40342B2CDC}"/>
                </a:ext>
              </a:extLst>
            </p:cNvPr>
            <p:cNvGrpSpPr/>
            <p:nvPr/>
          </p:nvGrpSpPr>
          <p:grpSpPr>
            <a:xfrm>
              <a:off x="959901" y="2026451"/>
              <a:ext cx="757263" cy="202691"/>
              <a:chOff x="1761724" y="1706268"/>
              <a:chExt cx="1090570" cy="518290"/>
            </a:xfrm>
            <a:solidFill>
              <a:srgbClr val="006484"/>
            </a:solidFill>
          </p:grpSpPr>
          <p:sp>
            <p:nvSpPr>
              <p:cNvPr id="46" name="Freeform 5"/>
              <p:cNvSpPr>
                <a:spLocks/>
              </p:cNvSpPr>
              <p:nvPr/>
            </p:nvSpPr>
            <p:spPr bwMode="auto">
              <a:xfrm>
                <a:off x="1761724" y="1706268"/>
                <a:ext cx="1090570" cy="518290"/>
              </a:xfrm>
              <a:custGeom>
                <a:avLst/>
                <a:gdLst>
                  <a:gd name="T0" fmla="*/ 6129 w 6129"/>
                  <a:gd name="T1" fmla="*/ 292 h 6073"/>
                  <a:gd name="T2" fmla="*/ 6129 w 6129"/>
                  <a:gd name="T3" fmla="*/ 5781 h 6073"/>
                  <a:gd name="T4" fmla="*/ 5815 w 6129"/>
                  <a:gd name="T5" fmla="*/ 6038 h 6073"/>
                  <a:gd name="T6" fmla="*/ 314 w 6129"/>
                  <a:gd name="T7" fmla="*/ 4938 h 6073"/>
                  <a:gd name="T8" fmla="*/ 0 w 6129"/>
                  <a:gd name="T9" fmla="*/ 4555 h 6073"/>
                  <a:gd name="T10" fmla="*/ 0 w 6129"/>
                  <a:gd name="T11" fmla="*/ 1518 h 6073"/>
                  <a:gd name="T12" fmla="*/ 314 w 6129"/>
                  <a:gd name="T13" fmla="*/ 1135 h 6073"/>
                  <a:gd name="T14" fmla="*/ 5815 w 6129"/>
                  <a:gd name="T15" fmla="*/ 35 h 6073"/>
                  <a:gd name="T16" fmla="*/ 6129 w 6129"/>
                  <a:gd name="T17" fmla="*/ 292 h 6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9" h="6073">
                    <a:moveTo>
                      <a:pt x="6129" y="292"/>
                    </a:moveTo>
                    <a:cubicBezTo>
                      <a:pt x="6129" y="5781"/>
                      <a:pt x="6129" y="5781"/>
                      <a:pt x="6129" y="5781"/>
                    </a:cubicBezTo>
                    <a:cubicBezTo>
                      <a:pt x="6129" y="5958"/>
                      <a:pt x="5989" y="6073"/>
                      <a:pt x="5815" y="6038"/>
                    </a:cubicBezTo>
                    <a:cubicBezTo>
                      <a:pt x="314" y="4938"/>
                      <a:pt x="314" y="4938"/>
                      <a:pt x="314" y="4938"/>
                    </a:cubicBezTo>
                    <a:cubicBezTo>
                      <a:pt x="141" y="4903"/>
                      <a:pt x="0" y="4732"/>
                      <a:pt x="0" y="4555"/>
                    </a:cubicBezTo>
                    <a:cubicBezTo>
                      <a:pt x="0" y="1518"/>
                      <a:pt x="0" y="1518"/>
                      <a:pt x="0" y="1518"/>
                    </a:cubicBezTo>
                    <a:cubicBezTo>
                      <a:pt x="0" y="1341"/>
                      <a:pt x="141" y="1170"/>
                      <a:pt x="314" y="1135"/>
                    </a:cubicBezTo>
                    <a:cubicBezTo>
                      <a:pt x="5815" y="35"/>
                      <a:pt x="5815" y="35"/>
                      <a:pt x="5815" y="35"/>
                    </a:cubicBezTo>
                    <a:cubicBezTo>
                      <a:pt x="5989" y="0"/>
                      <a:pt x="6129" y="115"/>
                      <a:pt x="6129" y="292"/>
                    </a:cubicBezTo>
                    <a:close/>
                  </a:path>
                </a:pathLst>
              </a:custGeom>
              <a:grpFill/>
              <a:ln>
                <a:noFill/>
              </a:ln>
              <a:effectLst>
                <a:outerShdw blurRad="177800" dist="127000" dir="9960000" algn="r"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Trade Gothic Next Cond" panose="020B0506040303020004" pitchFamily="34" charset="0"/>
                  <a:ea typeface="+mn-ea"/>
                  <a:cs typeface="+mn-cs"/>
                </a:endParaRPr>
              </a:p>
            </p:txBody>
          </p:sp>
          <p:sp>
            <p:nvSpPr>
              <p:cNvPr id="48" name="Rectangle 47"/>
              <p:cNvSpPr/>
              <p:nvPr/>
            </p:nvSpPr>
            <p:spPr>
              <a:xfrm>
                <a:off x="1923021" y="1829898"/>
                <a:ext cx="821764" cy="271022"/>
              </a:xfrm>
              <a:prstGeom prst="rect">
                <a:avLst/>
              </a:prstGeom>
              <a:grpFill/>
            </p:spPr>
            <p:txBody>
              <a:bodyPr wrap="square" lIns="0" tIns="0" rIns="0" bIns="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Trade Gothic Next Cond" panose="020B0506040303020004" pitchFamily="34" charset="0"/>
                    <a:ea typeface="+mn-ea"/>
                    <a:cs typeface="+mn-cs"/>
                  </a:rPr>
                  <a:t>FEB</a:t>
                </a:r>
              </a:p>
            </p:txBody>
          </p:sp>
        </p:grpSp>
        <p:grpSp>
          <p:nvGrpSpPr>
            <p:cNvPr id="38" name="Group 37">
              <a:extLst>
                <a:ext uri="{FF2B5EF4-FFF2-40B4-BE49-F238E27FC236}">
                  <a16:creationId xmlns:a16="http://schemas.microsoft.com/office/drawing/2014/main" id="{2175208C-795C-7392-FB16-C63A5E626A90}"/>
                </a:ext>
              </a:extLst>
            </p:cNvPr>
            <p:cNvGrpSpPr/>
            <p:nvPr/>
          </p:nvGrpSpPr>
          <p:grpSpPr>
            <a:xfrm>
              <a:off x="1701428" y="2026451"/>
              <a:ext cx="757263" cy="202691"/>
              <a:chOff x="2782821" y="1706268"/>
              <a:chExt cx="1090570" cy="518290"/>
            </a:xfrm>
          </p:grpSpPr>
          <p:sp>
            <p:nvSpPr>
              <p:cNvPr id="52" name="Freeform 5"/>
              <p:cNvSpPr>
                <a:spLocks/>
              </p:cNvSpPr>
              <p:nvPr/>
            </p:nvSpPr>
            <p:spPr bwMode="auto">
              <a:xfrm>
                <a:off x="2782821" y="1706268"/>
                <a:ext cx="1090570" cy="518290"/>
              </a:xfrm>
              <a:custGeom>
                <a:avLst/>
                <a:gdLst>
                  <a:gd name="T0" fmla="*/ 6129 w 6129"/>
                  <a:gd name="T1" fmla="*/ 292 h 6073"/>
                  <a:gd name="T2" fmla="*/ 6129 w 6129"/>
                  <a:gd name="T3" fmla="*/ 5781 h 6073"/>
                  <a:gd name="T4" fmla="*/ 5815 w 6129"/>
                  <a:gd name="T5" fmla="*/ 6038 h 6073"/>
                  <a:gd name="T6" fmla="*/ 314 w 6129"/>
                  <a:gd name="T7" fmla="*/ 4938 h 6073"/>
                  <a:gd name="T8" fmla="*/ 0 w 6129"/>
                  <a:gd name="T9" fmla="*/ 4555 h 6073"/>
                  <a:gd name="T10" fmla="*/ 0 w 6129"/>
                  <a:gd name="T11" fmla="*/ 1518 h 6073"/>
                  <a:gd name="T12" fmla="*/ 314 w 6129"/>
                  <a:gd name="T13" fmla="*/ 1135 h 6073"/>
                  <a:gd name="T14" fmla="*/ 5815 w 6129"/>
                  <a:gd name="T15" fmla="*/ 35 h 6073"/>
                  <a:gd name="T16" fmla="*/ 6129 w 6129"/>
                  <a:gd name="T17" fmla="*/ 292 h 6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9" h="6073">
                    <a:moveTo>
                      <a:pt x="6129" y="292"/>
                    </a:moveTo>
                    <a:cubicBezTo>
                      <a:pt x="6129" y="5781"/>
                      <a:pt x="6129" y="5781"/>
                      <a:pt x="6129" y="5781"/>
                    </a:cubicBezTo>
                    <a:cubicBezTo>
                      <a:pt x="6129" y="5958"/>
                      <a:pt x="5989" y="6073"/>
                      <a:pt x="5815" y="6038"/>
                    </a:cubicBezTo>
                    <a:cubicBezTo>
                      <a:pt x="314" y="4938"/>
                      <a:pt x="314" y="4938"/>
                      <a:pt x="314" y="4938"/>
                    </a:cubicBezTo>
                    <a:cubicBezTo>
                      <a:pt x="141" y="4903"/>
                      <a:pt x="0" y="4732"/>
                      <a:pt x="0" y="4555"/>
                    </a:cubicBezTo>
                    <a:cubicBezTo>
                      <a:pt x="0" y="1518"/>
                      <a:pt x="0" y="1518"/>
                      <a:pt x="0" y="1518"/>
                    </a:cubicBezTo>
                    <a:cubicBezTo>
                      <a:pt x="0" y="1341"/>
                      <a:pt x="141" y="1170"/>
                      <a:pt x="314" y="1135"/>
                    </a:cubicBezTo>
                    <a:cubicBezTo>
                      <a:pt x="5815" y="35"/>
                      <a:pt x="5815" y="35"/>
                      <a:pt x="5815" y="35"/>
                    </a:cubicBezTo>
                    <a:cubicBezTo>
                      <a:pt x="5989" y="0"/>
                      <a:pt x="6129" y="115"/>
                      <a:pt x="6129" y="292"/>
                    </a:cubicBezTo>
                    <a:close/>
                  </a:path>
                </a:pathLst>
              </a:custGeom>
              <a:solidFill>
                <a:schemeClr val="accent3"/>
              </a:solidFill>
              <a:ln>
                <a:noFill/>
              </a:ln>
              <a:effectLst>
                <a:outerShdw blurRad="177800" dist="127000" dir="9960000" algn="r"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Trade Gothic Next Cond" panose="020B0506040303020004" pitchFamily="34" charset="0"/>
                  <a:ea typeface="+mn-ea"/>
                  <a:cs typeface="+mn-cs"/>
                </a:endParaRPr>
              </a:p>
            </p:txBody>
          </p:sp>
          <p:sp>
            <p:nvSpPr>
              <p:cNvPr id="55" name="Rectangle 54"/>
              <p:cNvSpPr/>
              <p:nvPr/>
            </p:nvSpPr>
            <p:spPr>
              <a:xfrm>
                <a:off x="2928217" y="1829900"/>
                <a:ext cx="821764" cy="271022"/>
              </a:xfrm>
              <a:prstGeom prst="rect">
                <a:avLst/>
              </a:prstGeom>
            </p:spPr>
            <p:txBody>
              <a:bodyPr wrap="square" lIns="0" tIns="0" rIns="0" bIns="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Trade Gothic Next Cond" panose="020B0506040303020004" pitchFamily="34" charset="0"/>
                    <a:ea typeface="+mn-ea"/>
                    <a:cs typeface="+mn-cs"/>
                  </a:rPr>
                  <a:t>MAR</a:t>
                </a:r>
              </a:p>
            </p:txBody>
          </p:sp>
        </p:grpSp>
        <p:grpSp>
          <p:nvGrpSpPr>
            <p:cNvPr id="36" name="Group 35">
              <a:extLst>
                <a:ext uri="{FF2B5EF4-FFF2-40B4-BE49-F238E27FC236}">
                  <a16:creationId xmlns:a16="http://schemas.microsoft.com/office/drawing/2014/main" id="{6A17F669-3AE9-2211-6F28-C5FB44D8D852}"/>
                </a:ext>
              </a:extLst>
            </p:cNvPr>
            <p:cNvGrpSpPr/>
            <p:nvPr/>
          </p:nvGrpSpPr>
          <p:grpSpPr>
            <a:xfrm>
              <a:off x="2442955" y="2026451"/>
              <a:ext cx="757263" cy="202691"/>
              <a:chOff x="3794205" y="1706268"/>
              <a:chExt cx="1090570" cy="518290"/>
            </a:xfrm>
            <a:solidFill>
              <a:srgbClr val="006484"/>
            </a:solidFill>
          </p:grpSpPr>
          <p:sp>
            <p:nvSpPr>
              <p:cNvPr id="63" name="Freeform 5"/>
              <p:cNvSpPr>
                <a:spLocks/>
              </p:cNvSpPr>
              <p:nvPr/>
            </p:nvSpPr>
            <p:spPr bwMode="auto">
              <a:xfrm>
                <a:off x="3794205" y="1706268"/>
                <a:ext cx="1090570" cy="518290"/>
              </a:xfrm>
              <a:custGeom>
                <a:avLst/>
                <a:gdLst>
                  <a:gd name="T0" fmla="*/ 6129 w 6129"/>
                  <a:gd name="T1" fmla="*/ 292 h 6073"/>
                  <a:gd name="T2" fmla="*/ 6129 w 6129"/>
                  <a:gd name="T3" fmla="*/ 5781 h 6073"/>
                  <a:gd name="T4" fmla="*/ 5815 w 6129"/>
                  <a:gd name="T5" fmla="*/ 6038 h 6073"/>
                  <a:gd name="T6" fmla="*/ 314 w 6129"/>
                  <a:gd name="T7" fmla="*/ 4938 h 6073"/>
                  <a:gd name="T8" fmla="*/ 0 w 6129"/>
                  <a:gd name="T9" fmla="*/ 4555 h 6073"/>
                  <a:gd name="T10" fmla="*/ 0 w 6129"/>
                  <a:gd name="T11" fmla="*/ 1518 h 6073"/>
                  <a:gd name="T12" fmla="*/ 314 w 6129"/>
                  <a:gd name="T13" fmla="*/ 1135 h 6073"/>
                  <a:gd name="T14" fmla="*/ 5815 w 6129"/>
                  <a:gd name="T15" fmla="*/ 35 h 6073"/>
                  <a:gd name="T16" fmla="*/ 6129 w 6129"/>
                  <a:gd name="T17" fmla="*/ 292 h 6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9" h="6073">
                    <a:moveTo>
                      <a:pt x="6129" y="292"/>
                    </a:moveTo>
                    <a:cubicBezTo>
                      <a:pt x="6129" y="5781"/>
                      <a:pt x="6129" y="5781"/>
                      <a:pt x="6129" y="5781"/>
                    </a:cubicBezTo>
                    <a:cubicBezTo>
                      <a:pt x="6129" y="5958"/>
                      <a:pt x="5989" y="6073"/>
                      <a:pt x="5815" y="6038"/>
                    </a:cubicBezTo>
                    <a:cubicBezTo>
                      <a:pt x="314" y="4938"/>
                      <a:pt x="314" y="4938"/>
                      <a:pt x="314" y="4938"/>
                    </a:cubicBezTo>
                    <a:cubicBezTo>
                      <a:pt x="141" y="4903"/>
                      <a:pt x="0" y="4732"/>
                      <a:pt x="0" y="4555"/>
                    </a:cubicBezTo>
                    <a:cubicBezTo>
                      <a:pt x="0" y="1518"/>
                      <a:pt x="0" y="1518"/>
                      <a:pt x="0" y="1518"/>
                    </a:cubicBezTo>
                    <a:cubicBezTo>
                      <a:pt x="0" y="1341"/>
                      <a:pt x="141" y="1170"/>
                      <a:pt x="314" y="1135"/>
                    </a:cubicBezTo>
                    <a:cubicBezTo>
                      <a:pt x="5815" y="35"/>
                      <a:pt x="5815" y="35"/>
                      <a:pt x="5815" y="35"/>
                    </a:cubicBezTo>
                    <a:cubicBezTo>
                      <a:pt x="5989" y="0"/>
                      <a:pt x="6129" y="115"/>
                      <a:pt x="6129" y="292"/>
                    </a:cubicBezTo>
                    <a:close/>
                  </a:path>
                </a:pathLst>
              </a:custGeom>
              <a:grpFill/>
              <a:ln>
                <a:noFill/>
              </a:ln>
              <a:effectLst>
                <a:outerShdw blurRad="177800" dist="127000" dir="9960000" algn="r"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Trade Gothic Next Cond" panose="020B0506040303020004" pitchFamily="34" charset="0"/>
                  <a:ea typeface="+mn-ea"/>
                  <a:cs typeface="+mn-cs"/>
                </a:endParaRPr>
              </a:p>
            </p:txBody>
          </p:sp>
          <p:sp>
            <p:nvSpPr>
              <p:cNvPr id="64" name="Rectangle 63"/>
              <p:cNvSpPr/>
              <p:nvPr/>
            </p:nvSpPr>
            <p:spPr>
              <a:xfrm>
                <a:off x="3933413" y="1829900"/>
                <a:ext cx="821764" cy="271022"/>
              </a:xfrm>
              <a:prstGeom prst="rect">
                <a:avLst/>
              </a:prstGeom>
              <a:grpFill/>
            </p:spPr>
            <p:txBody>
              <a:bodyPr wrap="square" lIns="0" tIns="0" rIns="0" bIns="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Trade Gothic Next Cond" panose="020B0506040303020004" pitchFamily="34" charset="0"/>
                    <a:ea typeface="+mn-ea"/>
                    <a:cs typeface="+mn-cs"/>
                  </a:rPr>
                  <a:t>APR</a:t>
                </a:r>
              </a:p>
            </p:txBody>
          </p:sp>
        </p:grpSp>
        <p:grpSp>
          <p:nvGrpSpPr>
            <p:cNvPr id="35" name="Group 34">
              <a:extLst>
                <a:ext uri="{FF2B5EF4-FFF2-40B4-BE49-F238E27FC236}">
                  <a16:creationId xmlns:a16="http://schemas.microsoft.com/office/drawing/2014/main" id="{66855609-51DE-8477-97D2-4EC7560598D8}"/>
                </a:ext>
              </a:extLst>
            </p:cNvPr>
            <p:cNvGrpSpPr/>
            <p:nvPr/>
          </p:nvGrpSpPr>
          <p:grpSpPr>
            <a:xfrm>
              <a:off x="3184482" y="2026451"/>
              <a:ext cx="757263" cy="202691"/>
              <a:chOff x="4793212" y="1706268"/>
              <a:chExt cx="1090570" cy="518290"/>
            </a:xfrm>
          </p:grpSpPr>
          <p:sp>
            <p:nvSpPr>
              <p:cNvPr id="70" name="Freeform 5"/>
              <p:cNvSpPr>
                <a:spLocks/>
              </p:cNvSpPr>
              <p:nvPr/>
            </p:nvSpPr>
            <p:spPr bwMode="auto">
              <a:xfrm>
                <a:off x="4793212" y="1706268"/>
                <a:ext cx="1090570" cy="518290"/>
              </a:xfrm>
              <a:custGeom>
                <a:avLst/>
                <a:gdLst>
                  <a:gd name="T0" fmla="*/ 6129 w 6129"/>
                  <a:gd name="T1" fmla="*/ 292 h 6073"/>
                  <a:gd name="T2" fmla="*/ 6129 w 6129"/>
                  <a:gd name="T3" fmla="*/ 5781 h 6073"/>
                  <a:gd name="T4" fmla="*/ 5815 w 6129"/>
                  <a:gd name="T5" fmla="*/ 6038 h 6073"/>
                  <a:gd name="T6" fmla="*/ 314 w 6129"/>
                  <a:gd name="T7" fmla="*/ 4938 h 6073"/>
                  <a:gd name="T8" fmla="*/ 0 w 6129"/>
                  <a:gd name="T9" fmla="*/ 4555 h 6073"/>
                  <a:gd name="T10" fmla="*/ 0 w 6129"/>
                  <a:gd name="T11" fmla="*/ 1518 h 6073"/>
                  <a:gd name="T12" fmla="*/ 314 w 6129"/>
                  <a:gd name="T13" fmla="*/ 1135 h 6073"/>
                  <a:gd name="T14" fmla="*/ 5815 w 6129"/>
                  <a:gd name="T15" fmla="*/ 35 h 6073"/>
                  <a:gd name="T16" fmla="*/ 6129 w 6129"/>
                  <a:gd name="T17" fmla="*/ 292 h 6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9" h="6073">
                    <a:moveTo>
                      <a:pt x="6129" y="292"/>
                    </a:moveTo>
                    <a:cubicBezTo>
                      <a:pt x="6129" y="5781"/>
                      <a:pt x="6129" y="5781"/>
                      <a:pt x="6129" y="5781"/>
                    </a:cubicBezTo>
                    <a:cubicBezTo>
                      <a:pt x="6129" y="5958"/>
                      <a:pt x="5989" y="6073"/>
                      <a:pt x="5815" y="6038"/>
                    </a:cubicBezTo>
                    <a:cubicBezTo>
                      <a:pt x="314" y="4938"/>
                      <a:pt x="314" y="4938"/>
                      <a:pt x="314" y="4938"/>
                    </a:cubicBezTo>
                    <a:cubicBezTo>
                      <a:pt x="141" y="4903"/>
                      <a:pt x="0" y="4732"/>
                      <a:pt x="0" y="4555"/>
                    </a:cubicBezTo>
                    <a:cubicBezTo>
                      <a:pt x="0" y="1518"/>
                      <a:pt x="0" y="1518"/>
                      <a:pt x="0" y="1518"/>
                    </a:cubicBezTo>
                    <a:cubicBezTo>
                      <a:pt x="0" y="1341"/>
                      <a:pt x="141" y="1170"/>
                      <a:pt x="314" y="1135"/>
                    </a:cubicBezTo>
                    <a:cubicBezTo>
                      <a:pt x="5815" y="35"/>
                      <a:pt x="5815" y="35"/>
                      <a:pt x="5815" y="35"/>
                    </a:cubicBezTo>
                    <a:cubicBezTo>
                      <a:pt x="5989" y="0"/>
                      <a:pt x="6129" y="115"/>
                      <a:pt x="6129" y="292"/>
                    </a:cubicBezTo>
                    <a:close/>
                  </a:path>
                </a:pathLst>
              </a:custGeom>
              <a:solidFill>
                <a:schemeClr val="accent1"/>
              </a:solidFill>
              <a:ln>
                <a:noFill/>
              </a:ln>
              <a:effectLst>
                <a:outerShdw blurRad="177800" dist="127000" dir="9960000" algn="r"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Trade Gothic Next Cond" panose="020B0506040303020004" pitchFamily="34" charset="0"/>
                  <a:ea typeface="+mn-ea"/>
                  <a:cs typeface="+mn-cs"/>
                </a:endParaRPr>
              </a:p>
            </p:txBody>
          </p:sp>
          <p:sp>
            <p:nvSpPr>
              <p:cNvPr id="74" name="Rectangle 73"/>
              <p:cNvSpPr/>
              <p:nvPr/>
            </p:nvSpPr>
            <p:spPr>
              <a:xfrm>
                <a:off x="4938609" y="1829900"/>
                <a:ext cx="821764" cy="271022"/>
              </a:xfrm>
              <a:prstGeom prst="rect">
                <a:avLst/>
              </a:prstGeom>
            </p:spPr>
            <p:txBody>
              <a:bodyPr wrap="square" lIns="0" tIns="0" rIns="0" bIns="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Trade Gothic Next Cond" panose="020B0506040303020004" pitchFamily="34" charset="0"/>
                    <a:ea typeface="+mn-ea"/>
                    <a:cs typeface="+mn-cs"/>
                  </a:rPr>
                  <a:t>MAY</a:t>
                </a:r>
              </a:p>
            </p:txBody>
          </p:sp>
        </p:grpSp>
        <p:grpSp>
          <p:nvGrpSpPr>
            <p:cNvPr id="34" name="Group 33">
              <a:extLst>
                <a:ext uri="{FF2B5EF4-FFF2-40B4-BE49-F238E27FC236}">
                  <a16:creationId xmlns:a16="http://schemas.microsoft.com/office/drawing/2014/main" id="{A3ADE61A-212A-932E-5785-0B4333E1F21F}"/>
                </a:ext>
              </a:extLst>
            </p:cNvPr>
            <p:cNvGrpSpPr/>
            <p:nvPr/>
          </p:nvGrpSpPr>
          <p:grpSpPr>
            <a:xfrm>
              <a:off x="3926009" y="2026451"/>
              <a:ext cx="757263" cy="202691"/>
              <a:chOff x="5798411" y="1706268"/>
              <a:chExt cx="1090570" cy="518290"/>
            </a:xfrm>
            <a:solidFill>
              <a:srgbClr val="006484"/>
            </a:solidFill>
          </p:grpSpPr>
          <p:sp>
            <p:nvSpPr>
              <p:cNvPr id="82" name="Freeform 5"/>
              <p:cNvSpPr>
                <a:spLocks/>
              </p:cNvSpPr>
              <p:nvPr/>
            </p:nvSpPr>
            <p:spPr bwMode="auto">
              <a:xfrm>
                <a:off x="5798411" y="1706268"/>
                <a:ext cx="1090570" cy="518290"/>
              </a:xfrm>
              <a:custGeom>
                <a:avLst/>
                <a:gdLst>
                  <a:gd name="T0" fmla="*/ 6129 w 6129"/>
                  <a:gd name="T1" fmla="*/ 292 h 6073"/>
                  <a:gd name="T2" fmla="*/ 6129 w 6129"/>
                  <a:gd name="T3" fmla="*/ 5781 h 6073"/>
                  <a:gd name="T4" fmla="*/ 5815 w 6129"/>
                  <a:gd name="T5" fmla="*/ 6038 h 6073"/>
                  <a:gd name="T6" fmla="*/ 314 w 6129"/>
                  <a:gd name="T7" fmla="*/ 4938 h 6073"/>
                  <a:gd name="T8" fmla="*/ 0 w 6129"/>
                  <a:gd name="T9" fmla="*/ 4555 h 6073"/>
                  <a:gd name="T10" fmla="*/ 0 w 6129"/>
                  <a:gd name="T11" fmla="*/ 1518 h 6073"/>
                  <a:gd name="T12" fmla="*/ 314 w 6129"/>
                  <a:gd name="T13" fmla="*/ 1135 h 6073"/>
                  <a:gd name="T14" fmla="*/ 5815 w 6129"/>
                  <a:gd name="T15" fmla="*/ 35 h 6073"/>
                  <a:gd name="T16" fmla="*/ 6129 w 6129"/>
                  <a:gd name="T17" fmla="*/ 292 h 6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9" h="6073">
                    <a:moveTo>
                      <a:pt x="6129" y="292"/>
                    </a:moveTo>
                    <a:cubicBezTo>
                      <a:pt x="6129" y="5781"/>
                      <a:pt x="6129" y="5781"/>
                      <a:pt x="6129" y="5781"/>
                    </a:cubicBezTo>
                    <a:cubicBezTo>
                      <a:pt x="6129" y="5958"/>
                      <a:pt x="5989" y="6073"/>
                      <a:pt x="5815" y="6038"/>
                    </a:cubicBezTo>
                    <a:cubicBezTo>
                      <a:pt x="314" y="4938"/>
                      <a:pt x="314" y="4938"/>
                      <a:pt x="314" y="4938"/>
                    </a:cubicBezTo>
                    <a:cubicBezTo>
                      <a:pt x="141" y="4903"/>
                      <a:pt x="0" y="4732"/>
                      <a:pt x="0" y="4555"/>
                    </a:cubicBezTo>
                    <a:cubicBezTo>
                      <a:pt x="0" y="1518"/>
                      <a:pt x="0" y="1518"/>
                      <a:pt x="0" y="1518"/>
                    </a:cubicBezTo>
                    <a:cubicBezTo>
                      <a:pt x="0" y="1341"/>
                      <a:pt x="141" y="1170"/>
                      <a:pt x="314" y="1135"/>
                    </a:cubicBezTo>
                    <a:cubicBezTo>
                      <a:pt x="5815" y="35"/>
                      <a:pt x="5815" y="35"/>
                      <a:pt x="5815" y="35"/>
                    </a:cubicBezTo>
                    <a:cubicBezTo>
                      <a:pt x="5989" y="0"/>
                      <a:pt x="6129" y="115"/>
                      <a:pt x="6129" y="292"/>
                    </a:cubicBezTo>
                    <a:close/>
                  </a:path>
                </a:pathLst>
              </a:custGeom>
              <a:grpFill/>
              <a:ln>
                <a:noFill/>
              </a:ln>
              <a:effectLst>
                <a:outerShdw blurRad="177800" dist="127000" dir="9960000" algn="r"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Trade Gothic Next Cond" panose="020B0506040303020004" pitchFamily="34" charset="0"/>
                  <a:ea typeface="+mn-ea"/>
                  <a:cs typeface="+mn-cs"/>
                </a:endParaRPr>
              </a:p>
            </p:txBody>
          </p:sp>
          <p:sp>
            <p:nvSpPr>
              <p:cNvPr id="83" name="Rectangle 82"/>
              <p:cNvSpPr/>
              <p:nvPr/>
            </p:nvSpPr>
            <p:spPr>
              <a:xfrm>
                <a:off x="5943809" y="1829900"/>
                <a:ext cx="821764" cy="271022"/>
              </a:xfrm>
              <a:prstGeom prst="rect">
                <a:avLst/>
              </a:prstGeom>
              <a:grpFill/>
            </p:spPr>
            <p:txBody>
              <a:bodyPr wrap="square" lIns="0" tIns="0" rIns="0" bIns="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Trade Gothic Next Cond" panose="020B0506040303020004" pitchFamily="34" charset="0"/>
                    <a:ea typeface="+mn-ea"/>
                    <a:cs typeface="+mn-cs"/>
                  </a:rPr>
                  <a:t>JUN</a:t>
                </a:r>
              </a:p>
            </p:txBody>
          </p:sp>
        </p:grpSp>
        <p:grpSp>
          <p:nvGrpSpPr>
            <p:cNvPr id="33" name="Group 32">
              <a:extLst>
                <a:ext uri="{FF2B5EF4-FFF2-40B4-BE49-F238E27FC236}">
                  <a16:creationId xmlns:a16="http://schemas.microsoft.com/office/drawing/2014/main" id="{399AD12E-868F-F7F2-CC67-957D691C6F5C}"/>
                </a:ext>
              </a:extLst>
            </p:cNvPr>
            <p:cNvGrpSpPr/>
            <p:nvPr/>
          </p:nvGrpSpPr>
          <p:grpSpPr>
            <a:xfrm>
              <a:off x="4667536" y="2026451"/>
              <a:ext cx="757263" cy="202691"/>
              <a:chOff x="6803604" y="1706268"/>
              <a:chExt cx="1090570" cy="518290"/>
            </a:xfrm>
          </p:grpSpPr>
          <p:sp>
            <p:nvSpPr>
              <p:cNvPr id="91" name="Freeform 5"/>
              <p:cNvSpPr>
                <a:spLocks/>
              </p:cNvSpPr>
              <p:nvPr/>
            </p:nvSpPr>
            <p:spPr bwMode="auto">
              <a:xfrm>
                <a:off x="6803604" y="1706268"/>
                <a:ext cx="1090570" cy="518290"/>
              </a:xfrm>
              <a:custGeom>
                <a:avLst/>
                <a:gdLst>
                  <a:gd name="T0" fmla="*/ 6129 w 6129"/>
                  <a:gd name="T1" fmla="*/ 292 h 6073"/>
                  <a:gd name="T2" fmla="*/ 6129 w 6129"/>
                  <a:gd name="T3" fmla="*/ 5781 h 6073"/>
                  <a:gd name="T4" fmla="*/ 5815 w 6129"/>
                  <a:gd name="T5" fmla="*/ 6038 h 6073"/>
                  <a:gd name="T6" fmla="*/ 314 w 6129"/>
                  <a:gd name="T7" fmla="*/ 4938 h 6073"/>
                  <a:gd name="T8" fmla="*/ 0 w 6129"/>
                  <a:gd name="T9" fmla="*/ 4555 h 6073"/>
                  <a:gd name="T10" fmla="*/ 0 w 6129"/>
                  <a:gd name="T11" fmla="*/ 1518 h 6073"/>
                  <a:gd name="T12" fmla="*/ 314 w 6129"/>
                  <a:gd name="T13" fmla="*/ 1135 h 6073"/>
                  <a:gd name="T14" fmla="*/ 5815 w 6129"/>
                  <a:gd name="T15" fmla="*/ 35 h 6073"/>
                  <a:gd name="T16" fmla="*/ 6129 w 6129"/>
                  <a:gd name="T17" fmla="*/ 292 h 6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9" h="6073">
                    <a:moveTo>
                      <a:pt x="6129" y="292"/>
                    </a:moveTo>
                    <a:cubicBezTo>
                      <a:pt x="6129" y="5781"/>
                      <a:pt x="6129" y="5781"/>
                      <a:pt x="6129" y="5781"/>
                    </a:cubicBezTo>
                    <a:cubicBezTo>
                      <a:pt x="6129" y="5958"/>
                      <a:pt x="5989" y="6073"/>
                      <a:pt x="5815" y="6038"/>
                    </a:cubicBezTo>
                    <a:cubicBezTo>
                      <a:pt x="314" y="4938"/>
                      <a:pt x="314" y="4938"/>
                      <a:pt x="314" y="4938"/>
                    </a:cubicBezTo>
                    <a:cubicBezTo>
                      <a:pt x="141" y="4903"/>
                      <a:pt x="0" y="4732"/>
                      <a:pt x="0" y="4555"/>
                    </a:cubicBezTo>
                    <a:cubicBezTo>
                      <a:pt x="0" y="1518"/>
                      <a:pt x="0" y="1518"/>
                      <a:pt x="0" y="1518"/>
                    </a:cubicBezTo>
                    <a:cubicBezTo>
                      <a:pt x="0" y="1341"/>
                      <a:pt x="141" y="1170"/>
                      <a:pt x="314" y="1135"/>
                    </a:cubicBezTo>
                    <a:cubicBezTo>
                      <a:pt x="5815" y="35"/>
                      <a:pt x="5815" y="35"/>
                      <a:pt x="5815" y="35"/>
                    </a:cubicBezTo>
                    <a:cubicBezTo>
                      <a:pt x="5989" y="0"/>
                      <a:pt x="6129" y="115"/>
                      <a:pt x="6129" y="292"/>
                    </a:cubicBezTo>
                    <a:close/>
                  </a:path>
                </a:pathLst>
              </a:custGeom>
              <a:solidFill>
                <a:schemeClr val="accent1"/>
              </a:solidFill>
              <a:ln>
                <a:noFill/>
              </a:ln>
              <a:effectLst>
                <a:outerShdw blurRad="177800" dist="127000" dir="9960000" algn="r"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Trade Gothic Next Cond" panose="020B0506040303020004" pitchFamily="34" charset="0"/>
                  <a:ea typeface="+mn-ea"/>
                  <a:cs typeface="+mn-cs"/>
                </a:endParaRPr>
              </a:p>
            </p:txBody>
          </p:sp>
          <p:sp>
            <p:nvSpPr>
              <p:cNvPr id="94" name="Rectangle 93"/>
              <p:cNvSpPr/>
              <p:nvPr/>
            </p:nvSpPr>
            <p:spPr>
              <a:xfrm>
                <a:off x="6949001" y="1829900"/>
                <a:ext cx="821764" cy="271022"/>
              </a:xfrm>
              <a:prstGeom prst="rect">
                <a:avLst/>
              </a:prstGeom>
            </p:spPr>
            <p:txBody>
              <a:bodyPr wrap="square" lIns="0" tIns="0" rIns="0" bIns="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Trade Gothic Next Cond" panose="020B0506040303020004" pitchFamily="34" charset="0"/>
                    <a:ea typeface="+mn-ea"/>
                    <a:cs typeface="+mn-cs"/>
                  </a:rPr>
                  <a:t>JUL</a:t>
                </a:r>
              </a:p>
            </p:txBody>
          </p:sp>
        </p:grpSp>
        <p:grpSp>
          <p:nvGrpSpPr>
            <p:cNvPr id="32" name="Group 31">
              <a:extLst>
                <a:ext uri="{FF2B5EF4-FFF2-40B4-BE49-F238E27FC236}">
                  <a16:creationId xmlns:a16="http://schemas.microsoft.com/office/drawing/2014/main" id="{9CB81963-8E20-DEB5-E3FF-4BFF5DA8D8E5}"/>
                </a:ext>
              </a:extLst>
            </p:cNvPr>
            <p:cNvGrpSpPr/>
            <p:nvPr/>
          </p:nvGrpSpPr>
          <p:grpSpPr>
            <a:xfrm>
              <a:off x="5409063" y="2026451"/>
              <a:ext cx="757263" cy="202691"/>
              <a:chOff x="7808802" y="1706268"/>
              <a:chExt cx="1090570" cy="518290"/>
            </a:xfrm>
            <a:solidFill>
              <a:srgbClr val="006484"/>
            </a:solidFill>
          </p:grpSpPr>
          <p:sp>
            <p:nvSpPr>
              <p:cNvPr id="106" name="Freeform 5"/>
              <p:cNvSpPr>
                <a:spLocks/>
              </p:cNvSpPr>
              <p:nvPr/>
            </p:nvSpPr>
            <p:spPr bwMode="auto">
              <a:xfrm>
                <a:off x="7808802" y="1706268"/>
                <a:ext cx="1090570" cy="518290"/>
              </a:xfrm>
              <a:custGeom>
                <a:avLst/>
                <a:gdLst>
                  <a:gd name="T0" fmla="*/ 6129 w 6129"/>
                  <a:gd name="T1" fmla="*/ 292 h 6073"/>
                  <a:gd name="T2" fmla="*/ 6129 w 6129"/>
                  <a:gd name="T3" fmla="*/ 5781 h 6073"/>
                  <a:gd name="T4" fmla="*/ 5815 w 6129"/>
                  <a:gd name="T5" fmla="*/ 6038 h 6073"/>
                  <a:gd name="T6" fmla="*/ 314 w 6129"/>
                  <a:gd name="T7" fmla="*/ 4938 h 6073"/>
                  <a:gd name="T8" fmla="*/ 0 w 6129"/>
                  <a:gd name="T9" fmla="*/ 4555 h 6073"/>
                  <a:gd name="T10" fmla="*/ 0 w 6129"/>
                  <a:gd name="T11" fmla="*/ 1518 h 6073"/>
                  <a:gd name="T12" fmla="*/ 314 w 6129"/>
                  <a:gd name="T13" fmla="*/ 1135 h 6073"/>
                  <a:gd name="T14" fmla="*/ 5815 w 6129"/>
                  <a:gd name="T15" fmla="*/ 35 h 6073"/>
                  <a:gd name="T16" fmla="*/ 6129 w 6129"/>
                  <a:gd name="T17" fmla="*/ 292 h 6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9" h="6073">
                    <a:moveTo>
                      <a:pt x="6129" y="292"/>
                    </a:moveTo>
                    <a:cubicBezTo>
                      <a:pt x="6129" y="5781"/>
                      <a:pt x="6129" y="5781"/>
                      <a:pt x="6129" y="5781"/>
                    </a:cubicBezTo>
                    <a:cubicBezTo>
                      <a:pt x="6129" y="5958"/>
                      <a:pt x="5989" y="6073"/>
                      <a:pt x="5815" y="6038"/>
                    </a:cubicBezTo>
                    <a:cubicBezTo>
                      <a:pt x="314" y="4938"/>
                      <a:pt x="314" y="4938"/>
                      <a:pt x="314" y="4938"/>
                    </a:cubicBezTo>
                    <a:cubicBezTo>
                      <a:pt x="141" y="4903"/>
                      <a:pt x="0" y="4732"/>
                      <a:pt x="0" y="4555"/>
                    </a:cubicBezTo>
                    <a:cubicBezTo>
                      <a:pt x="0" y="1518"/>
                      <a:pt x="0" y="1518"/>
                      <a:pt x="0" y="1518"/>
                    </a:cubicBezTo>
                    <a:cubicBezTo>
                      <a:pt x="0" y="1341"/>
                      <a:pt x="141" y="1170"/>
                      <a:pt x="314" y="1135"/>
                    </a:cubicBezTo>
                    <a:cubicBezTo>
                      <a:pt x="5815" y="35"/>
                      <a:pt x="5815" y="35"/>
                      <a:pt x="5815" y="35"/>
                    </a:cubicBezTo>
                    <a:cubicBezTo>
                      <a:pt x="5989" y="0"/>
                      <a:pt x="6129" y="115"/>
                      <a:pt x="6129" y="292"/>
                    </a:cubicBezTo>
                    <a:close/>
                  </a:path>
                </a:pathLst>
              </a:custGeom>
              <a:grpFill/>
              <a:ln>
                <a:noFill/>
              </a:ln>
              <a:effectLst>
                <a:outerShdw blurRad="177800" dist="127000" dir="9960000" algn="r"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Trade Gothic Next Cond" panose="020B0506040303020004" pitchFamily="34" charset="0"/>
                  <a:ea typeface="+mn-ea"/>
                  <a:cs typeface="+mn-cs"/>
                </a:endParaRPr>
              </a:p>
            </p:txBody>
          </p:sp>
          <p:sp>
            <p:nvSpPr>
              <p:cNvPr id="110" name="Rectangle 109"/>
              <p:cNvSpPr/>
              <p:nvPr/>
            </p:nvSpPr>
            <p:spPr>
              <a:xfrm>
                <a:off x="7954196" y="1829900"/>
                <a:ext cx="821764" cy="271022"/>
              </a:xfrm>
              <a:prstGeom prst="rect">
                <a:avLst/>
              </a:prstGeom>
              <a:grpFill/>
            </p:spPr>
            <p:txBody>
              <a:bodyPr wrap="square" lIns="0" tIns="0" rIns="0" bIns="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Trade Gothic Next Cond" panose="020B0506040303020004" pitchFamily="34" charset="0"/>
                    <a:ea typeface="+mn-ea"/>
                    <a:cs typeface="+mn-cs"/>
                  </a:rPr>
                  <a:t>AUG</a:t>
                </a:r>
              </a:p>
            </p:txBody>
          </p:sp>
        </p:grpSp>
        <p:grpSp>
          <p:nvGrpSpPr>
            <p:cNvPr id="120" name="Group 119">
              <a:extLst>
                <a:ext uri="{FF2B5EF4-FFF2-40B4-BE49-F238E27FC236}">
                  <a16:creationId xmlns:a16="http://schemas.microsoft.com/office/drawing/2014/main" id="{D085B10E-EB40-FF19-D2F8-2119A5C868C4}"/>
                </a:ext>
              </a:extLst>
            </p:cNvPr>
            <p:cNvGrpSpPr/>
            <p:nvPr/>
          </p:nvGrpSpPr>
          <p:grpSpPr>
            <a:xfrm>
              <a:off x="6150590" y="2026451"/>
              <a:ext cx="757263" cy="202691"/>
              <a:chOff x="4793212" y="1706268"/>
              <a:chExt cx="1090570" cy="518290"/>
            </a:xfrm>
          </p:grpSpPr>
          <p:sp>
            <p:nvSpPr>
              <p:cNvPr id="121" name="Freeform 5">
                <a:extLst>
                  <a:ext uri="{FF2B5EF4-FFF2-40B4-BE49-F238E27FC236}">
                    <a16:creationId xmlns:a16="http://schemas.microsoft.com/office/drawing/2014/main" id="{3481133A-5909-0291-551D-F7BAD2DB1A1A}"/>
                  </a:ext>
                </a:extLst>
              </p:cNvPr>
              <p:cNvSpPr>
                <a:spLocks/>
              </p:cNvSpPr>
              <p:nvPr/>
            </p:nvSpPr>
            <p:spPr bwMode="auto">
              <a:xfrm>
                <a:off x="4793212" y="1706268"/>
                <a:ext cx="1090570" cy="518290"/>
              </a:xfrm>
              <a:custGeom>
                <a:avLst/>
                <a:gdLst>
                  <a:gd name="T0" fmla="*/ 6129 w 6129"/>
                  <a:gd name="T1" fmla="*/ 292 h 6073"/>
                  <a:gd name="T2" fmla="*/ 6129 w 6129"/>
                  <a:gd name="T3" fmla="*/ 5781 h 6073"/>
                  <a:gd name="T4" fmla="*/ 5815 w 6129"/>
                  <a:gd name="T5" fmla="*/ 6038 h 6073"/>
                  <a:gd name="T6" fmla="*/ 314 w 6129"/>
                  <a:gd name="T7" fmla="*/ 4938 h 6073"/>
                  <a:gd name="T8" fmla="*/ 0 w 6129"/>
                  <a:gd name="T9" fmla="*/ 4555 h 6073"/>
                  <a:gd name="T10" fmla="*/ 0 w 6129"/>
                  <a:gd name="T11" fmla="*/ 1518 h 6073"/>
                  <a:gd name="T12" fmla="*/ 314 w 6129"/>
                  <a:gd name="T13" fmla="*/ 1135 h 6073"/>
                  <a:gd name="T14" fmla="*/ 5815 w 6129"/>
                  <a:gd name="T15" fmla="*/ 35 h 6073"/>
                  <a:gd name="T16" fmla="*/ 6129 w 6129"/>
                  <a:gd name="T17" fmla="*/ 292 h 6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9" h="6073">
                    <a:moveTo>
                      <a:pt x="6129" y="292"/>
                    </a:moveTo>
                    <a:cubicBezTo>
                      <a:pt x="6129" y="5781"/>
                      <a:pt x="6129" y="5781"/>
                      <a:pt x="6129" y="5781"/>
                    </a:cubicBezTo>
                    <a:cubicBezTo>
                      <a:pt x="6129" y="5958"/>
                      <a:pt x="5989" y="6073"/>
                      <a:pt x="5815" y="6038"/>
                    </a:cubicBezTo>
                    <a:cubicBezTo>
                      <a:pt x="314" y="4938"/>
                      <a:pt x="314" y="4938"/>
                      <a:pt x="314" y="4938"/>
                    </a:cubicBezTo>
                    <a:cubicBezTo>
                      <a:pt x="141" y="4903"/>
                      <a:pt x="0" y="4732"/>
                      <a:pt x="0" y="4555"/>
                    </a:cubicBezTo>
                    <a:cubicBezTo>
                      <a:pt x="0" y="1518"/>
                      <a:pt x="0" y="1518"/>
                      <a:pt x="0" y="1518"/>
                    </a:cubicBezTo>
                    <a:cubicBezTo>
                      <a:pt x="0" y="1341"/>
                      <a:pt x="141" y="1170"/>
                      <a:pt x="314" y="1135"/>
                    </a:cubicBezTo>
                    <a:cubicBezTo>
                      <a:pt x="5815" y="35"/>
                      <a:pt x="5815" y="35"/>
                      <a:pt x="5815" y="35"/>
                    </a:cubicBezTo>
                    <a:cubicBezTo>
                      <a:pt x="5989" y="0"/>
                      <a:pt x="6129" y="115"/>
                      <a:pt x="6129" y="292"/>
                    </a:cubicBezTo>
                    <a:close/>
                  </a:path>
                </a:pathLst>
              </a:custGeom>
              <a:solidFill>
                <a:schemeClr val="accent1"/>
              </a:solidFill>
              <a:ln>
                <a:noFill/>
              </a:ln>
              <a:effectLst>
                <a:outerShdw blurRad="177800" dist="127000" dir="9960000" algn="r"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Trade Gothic Next Cond" panose="020B0506040303020004" pitchFamily="34" charset="0"/>
                  <a:ea typeface="+mn-ea"/>
                  <a:cs typeface="+mn-cs"/>
                </a:endParaRPr>
              </a:p>
            </p:txBody>
          </p:sp>
          <p:sp>
            <p:nvSpPr>
              <p:cNvPr id="122" name="Rectangle 121">
                <a:extLst>
                  <a:ext uri="{FF2B5EF4-FFF2-40B4-BE49-F238E27FC236}">
                    <a16:creationId xmlns:a16="http://schemas.microsoft.com/office/drawing/2014/main" id="{A3787E20-C178-7BE6-7AF4-95C303966B24}"/>
                  </a:ext>
                </a:extLst>
              </p:cNvPr>
              <p:cNvSpPr/>
              <p:nvPr/>
            </p:nvSpPr>
            <p:spPr>
              <a:xfrm>
                <a:off x="4938610" y="1788339"/>
                <a:ext cx="821764" cy="354148"/>
              </a:xfrm>
              <a:prstGeom prst="rect">
                <a:avLst/>
              </a:prstGeom>
            </p:spPr>
            <p:txBody>
              <a:bodyPr wrap="square" lIns="0" tIns="0" rIns="0" bIns="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Trade Gothic Next Cond" panose="020B0506040303020004" pitchFamily="34" charset="0"/>
                    <a:ea typeface="+mn-ea"/>
                    <a:cs typeface="+mn-cs"/>
                  </a:rPr>
                  <a:t>SEPT</a:t>
                </a:r>
              </a:p>
            </p:txBody>
          </p:sp>
        </p:grpSp>
        <p:grpSp>
          <p:nvGrpSpPr>
            <p:cNvPr id="124" name="Group 123">
              <a:extLst>
                <a:ext uri="{FF2B5EF4-FFF2-40B4-BE49-F238E27FC236}">
                  <a16:creationId xmlns:a16="http://schemas.microsoft.com/office/drawing/2014/main" id="{B0095B04-05E5-16FC-6352-00708F9F35ED}"/>
                </a:ext>
              </a:extLst>
            </p:cNvPr>
            <p:cNvGrpSpPr/>
            <p:nvPr/>
          </p:nvGrpSpPr>
          <p:grpSpPr>
            <a:xfrm>
              <a:off x="6892117" y="2026451"/>
              <a:ext cx="757263" cy="202691"/>
              <a:chOff x="5798411" y="1706268"/>
              <a:chExt cx="1090570" cy="518290"/>
            </a:xfrm>
            <a:solidFill>
              <a:srgbClr val="006484"/>
            </a:solidFill>
          </p:grpSpPr>
          <p:sp>
            <p:nvSpPr>
              <p:cNvPr id="127" name="Freeform 5">
                <a:extLst>
                  <a:ext uri="{FF2B5EF4-FFF2-40B4-BE49-F238E27FC236}">
                    <a16:creationId xmlns:a16="http://schemas.microsoft.com/office/drawing/2014/main" id="{8D1F6315-BCCE-4EF5-C463-4B32821B2ADC}"/>
                  </a:ext>
                </a:extLst>
              </p:cNvPr>
              <p:cNvSpPr>
                <a:spLocks/>
              </p:cNvSpPr>
              <p:nvPr/>
            </p:nvSpPr>
            <p:spPr bwMode="auto">
              <a:xfrm>
                <a:off x="5798411" y="1706268"/>
                <a:ext cx="1090570" cy="518290"/>
              </a:xfrm>
              <a:custGeom>
                <a:avLst/>
                <a:gdLst>
                  <a:gd name="T0" fmla="*/ 6129 w 6129"/>
                  <a:gd name="T1" fmla="*/ 292 h 6073"/>
                  <a:gd name="T2" fmla="*/ 6129 w 6129"/>
                  <a:gd name="T3" fmla="*/ 5781 h 6073"/>
                  <a:gd name="T4" fmla="*/ 5815 w 6129"/>
                  <a:gd name="T5" fmla="*/ 6038 h 6073"/>
                  <a:gd name="T6" fmla="*/ 314 w 6129"/>
                  <a:gd name="T7" fmla="*/ 4938 h 6073"/>
                  <a:gd name="T8" fmla="*/ 0 w 6129"/>
                  <a:gd name="T9" fmla="*/ 4555 h 6073"/>
                  <a:gd name="T10" fmla="*/ 0 w 6129"/>
                  <a:gd name="T11" fmla="*/ 1518 h 6073"/>
                  <a:gd name="T12" fmla="*/ 314 w 6129"/>
                  <a:gd name="T13" fmla="*/ 1135 h 6073"/>
                  <a:gd name="T14" fmla="*/ 5815 w 6129"/>
                  <a:gd name="T15" fmla="*/ 35 h 6073"/>
                  <a:gd name="T16" fmla="*/ 6129 w 6129"/>
                  <a:gd name="T17" fmla="*/ 292 h 6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9" h="6073">
                    <a:moveTo>
                      <a:pt x="6129" y="292"/>
                    </a:moveTo>
                    <a:cubicBezTo>
                      <a:pt x="6129" y="5781"/>
                      <a:pt x="6129" y="5781"/>
                      <a:pt x="6129" y="5781"/>
                    </a:cubicBezTo>
                    <a:cubicBezTo>
                      <a:pt x="6129" y="5958"/>
                      <a:pt x="5989" y="6073"/>
                      <a:pt x="5815" y="6038"/>
                    </a:cubicBezTo>
                    <a:cubicBezTo>
                      <a:pt x="314" y="4938"/>
                      <a:pt x="314" y="4938"/>
                      <a:pt x="314" y="4938"/>
                    </a:cubicBezTo>
                    <a:cubicBezTo>
                      <a:pt x="141" y="4903"/>
                      <a:pt x="0" y="4732"/>
                      <a:pt x="0" y="4555"/>
                    </a:cubicBezTo>
                    <a:cubicBezTo>
                      <a:pt x="0" y="1518"/>
                      <a:pt x="0" y="1518"/>
                      <a:pt x="0" y="1518"/>
                    </a:cubicBezTo>
                    <a:cubicBezTo>
                      <a:pt x="0" y="1341"/>
                      <a:pt x="141" y="1170"/>
                      <a:pt x="314" y="1135"/>
                    </a:cubicBezTo>
                    <a:cubicBezTo>
                      <a:pt x="5815" y="35"/>
                      <a:pt x="5815" y="35"/>
                      <a:pt x="5815" y="35"/>
                    </a:cubicBezTo>
                    <a:cubicBezTo>
                      <a:pt x="5989" y="0"/>
                      <a:pt x="6129" y="115"/>
                      <a:pt x="6129" y="292"/>
                    </a:cubicBezTo>
                    <a:close/>
                  </a:path>
                </a:pathLst>
              </a:custGeom>
              <a:grpFill/>
              <a:ln>
                <a:noFill/>
              </a:ln>
              <a:effectLst>
                <a:outerShdw blurRad="177800" dist="127000" dir="9960000" algn="r"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Trade Gothic Next Cond" panose="020B0506040303020004" pitchFamily="34" charset="0"/>
                  <a:ea typeface="+mn-ea"/>
                  <a:cs typeface="+mn-cs"/>
                </a:endParaRPr>
              </a:p>
            </p:txBody>
          </p:sp>
          <p:sp>
            <p:nvSpPr>
              <p:cNvPr id="135" name="Rectangle 134">
                <a:extLst>
                  <a:ext uri="{FF2B5EF4-FFF2-40B4-BE49-F238E27FC236}">
                    <a16:creationId xmlns:a16="http://schemas.microsoft.com/office/drawing/2014/main" id="{62A33C11-C731-64C1-7DDA-D72B22908B38}"/>
                  </a:ext>
                </a:extLst>
              </p:cNvPr>
              <p:cNvSpPr/>
              <p:nvPr/>
            </p:nvSpPr>
            <p:spPr>
              <a:xfrm>
                <a:off x="5943809" y="1788339"/>
                <a:ext cx="821764" cy="354148"/>
              </a:xfrm>
              <a:prstGeom prst="rect">
                <a:avLst/>
              </a:prstGeom>
              <a:grpFill/>
            </p:spPr>
            <p:txBody>
              <a:bodyPr wrap="square" lIns="0" tIns="0" rIns="0" bIns="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Trade Gothic Next Cond" panose="020B0506040303020004" pitchFamily="34" charset="0"/>
                    <a:ea typeface="+mn-ea"/>
                    <a:cs typeface="+mn-cs"/>
                  </a:rPr>
                  <a:t>OCT</a:t>
                </a:r>
              </a:p>
            </p:txBody>
          </p:sp>
        </p:grpSp>
        <p:grpSp>
          <p:nvGrpSpPr>
            <p:cNvPr id="136" name="Group 135">
              <a:extLst>
                <a:ext uri="{FF2B5EF4-FFF2-40B4-BE49-F238E27FC236}">
                  <a16:creationId xmlns:a16="http://schemas.microsoft.com/office/drawing/2014/main" id="{AAB8210D-96B7-9948-A594-17FF6553C43C}"/>
                </a:ext>
              </a:extLst>
            </p:cNvPr>
            <p:cNvGrpSpPr/>
            <p:nvPr/>
          </p:nvGrpSpPr>
          <p:grpSpPr>
            <a:xfrm>
              <a:off x="7633644" y="2026451"/>
              <a:ext cx="757263" cy="202691"/>
              <a:chOff x="6803604" y="1706268"/>
              <a:chExt cx="1090570" cy="518290"/>
            </a:xfrm>
          </p:grpSpPr>
          <p:sp>
            <p:nvSpPr>
              <p:cNvPr id="139" name="Freeform 5">
                <a:extLst>
                  <a:ext uri="{FF2B5EF4-FFF2-40B4-BE49-F238E27FC236}">
                    <a16:creationId xmlns:a16="http://schemas.microsoft.com/office/drawing/2014/main" id="{F9CAED7F-DCCE-1AE2-5F6C-E9D8719CF45E}"/>
                  </a:ext>
                </a:extLst>
              </p:cNvPr>
              <p:cNvSpPr>
                <a:spLocks/>
              </p:cNvSpPr>
              <p:nvPr/>
            </p:nvSpPr>
            <p:spPr bwMode="auto">
              <a:xfrm>
                <a:off x="6803604" y="1706268"/>
                <a:ext cx="1090570" cy="518290"/>
              </a:xfrm>
              <a:custGeom>
                <a:avLst/>
                <a:gdLst>
                  <a:gd name="T0" fmla="*/ 6129 w 6129"/>
                  <a:gd name="T1" fmla="*/ 292 h 6073"/>
                  <a:gd name="T2" fmla="*/ 6129 w 6129"/>
                  <a:gd name="T3" fmla="*/ 5781 h 6073"/>
                  <a:gd name="T4" fmla="*/ 5815 w 6129"/>
                  <a:gd name="T5" fmla="*/ 6038 h 6073"/>
                  <a:gd name="T6" fmla="*/ 314 w 6129"/>
                  <a:gd name="T7" fmla="*/ 4938 h 6073"/>
                  <a:gd name="T8" fmla="*/ 0 w 6129"/>
                  <a:gd name="T9" fmla="*/ 4555 h 6073"/>
                  <a:gd name="T10" fmla="*/ 0 w 6129"/>
                  <a:gd name="T11" fmla="*/ 1518 h 6073"/>
                  <a:gd name="T12" fmla="*/ 314 w 6129"/>
                  <a:gd name="T13" fmla="*/ 1135 h 6073"/>
                  <a:gd name="T14" fmla="*/ 5815 w 6129"/>
                  <a:gd name="T15" fmla="*/ 35 h 6073"/>
                  <a:gd name="T16" fmla="*/ 6129 w 6129"/>
                  <a:gd name="T17" fmla="*/ 292 h 6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9" h="6073">
                    <a:moveTo>
                      <a:pt x="6129" y="292"/>
                    </a:moveTo>
                    <a:cubicBezTo>
                      <a:pt x="6129" y="5781"/>
                      <a:pt x="6129" y="5781"/>
                      <a:pt x="6129" y="5781"/>
                    </a:cubicBezTo>
                    <a:cubicBezTo>
                      <a:pt x="6129" y="5958"/>
                      <a:pt x="5989" y="6073"/>
                      <a:pt x="5815" y="6038"/>
                    </a:cubicBezTo>
                    <a:cubicBezTo>
                      <a:pt x="314" y="4938"/>
                      <a:pt x="314" y="4938"/>
                      <a:pt x="314" y="4938"/>
                    </a:cubicBezTo>
                    <a:cubicBezTo>
                      <a:pt x="141" y="4903"/>
                      <a:pt x="0" y="4732"/>
                      <a:pt x="0" y="4555"/>
                    </a:cubicBezTo>
                    <a:cubicBezTo>
                      <a:pt x="0" y="1518"/>
                      <a:pt x="0" y="1518"/>
                      <a:pt x="0" y="1518"/>
                    </a:cubicBezTo>
                    <a:cubicBezTo>
                      <a:pt x="0" y="1341"/>
                      <a:pt x="141" y="1170"/>
                      <a:pt x="314" y="1135"/>
                    </a:cubicBezTo>
                    <a:cubicBezTo>
                      <a:pt x="5815" y="35"/>
                      <a:pt x="5815" y="35"/>
                      <a:pt x="5815" y="35"/>
                    </a:cubicBezTo>
                    <a:cubicBezTo>
                      <a:pt x="5989" y="0"/>
                      <a:pt x="6129" y="115"/>
                      <a:pt x="6129" y="292"/>
                    </a:cubicBezTo>
                    <a:close/>
                  </a:path>
                </a:pathLst>
              </a:custGeom>
              <a:solidFill>
                <a:schemeClr val="accent1"/>
              </a:solidFill>
              <a:ln>
                <a:noFill/>
              </a:ln>
              <a:effectLst>
                <a:outerShdw blurRad="177800" dist="127000" dir="9960000" algn="r"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Trade Gothic Next Cond" panose="020B0506040303020004" pitchFamily="34" charset="0"/>
                  <a:ea typeface="+mn-ea"/>
                  <a:cs typeface="+mn-cs"/>
                </a:endParaRPr>
              </a:p>
            </p:txBody>
          </p:sp>
          <p:sp>
            <p:nvSpPr>
              <p:cNvPr id="140" name="Rectangle 139">
                <a:extLst>
                  <a:ext uri="{FF2B5EF4-FFF2-40B4-BE49-F238E27FC236}">
                    <a16:creationId xmlns:a16="http://schemas.microsoft.com/office/drawing/2014/main" id="{69E8AF9F-8C90-8DC4-04C4-2C63B33E6690}"/>
                  </a:ext>
                </a:extLst>
              </p:cNvPr>
              <p:cNvSpPr/>
              <p:nvPr/>
            </p:nvSpPr>
            <p:spPr>
              <a:xfrm>
                <a:off x="6949002" y="1788339"/>
                <a:ext cx="821764" cy="354148"/>
              </a:xfrm>
              <a:prstGeom prst="rect">
                <a:avLst/>
              </a:prstGeom>
            </p:spPr>
            <p:txBody>
              <a:bodyPr wrap="square" lIns="0" tIns="0" rIns="0" bIns="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Trade Gothic Next Cond" panose="020B0506040303020004" pitchFamily="34" charset="0"/>
                    <a:ea typeface="+mn-ea"/>
                    <a:cs typeface="+mn-cs"/>
                  </a:rPr>
                  <a:t>NOV</a:t>
                </a:r>
              </a:p>
            </p:txBody>
          </p:sp>
        </p:grpSp>
        <p:grpSp>
          <p:nvGrpSpPr>
            <p:cNvPr id="190" name="Group 189">
              <a:extLst>
                <a:ext uri="{FF2B5EF4-FFF2-40B4-BE49-F238E27FC236}">
                  <a16:creationId xmlns:a16="http://schemas.microsoft.com/office/drawing/2014/main" id="{EE6F97FB-131A-E023-67E9-8121BA5F7AEE}"/>
                </a:ext>
              </a:extLst>
            </p:cNvPr>
            <p:cNvGrpSpPr/>
            <p:nvPr/>
          </p:nvGrpSpPr>
          <p:grpSpPr>
            <a:xfrm>
              <a:off x="8375176" y="2026451"/>
              <a:ext cx="757263" cy="202691"/>
              <a:chOff x="5798411" y="1706268"/>
              <a:chExt cx="1090570" cy="518290"/>
            </a:xfrm>
            <a:solidFill>
              <a:srgbClr val="006484"/>
            </a:solidFill>
          </p:grpSpPr>
          <p:sp>
            <p:nvSpPr>
              <p:cNvPr id="191" name="Freeform 5">
                <a:extLst>
                  <a:ext uri="{FF2B5EF4-FFF2-40B4-BE49-F238E27FC236}">
                    <a16:creationId xmlns:a16="http://schemas.microsoft.com/office/drawing/2014/main" id="{75EA439D-B545-D08E-039A-38FF62B08442}"/>
                  </a:ext>
                </a:extLst>
              </p:cNvPr>
              <p:cNvSpPr>
                <a:spLocks/>
              </p:cNvSpPr>
              <p:nvPr/>
            </p:nvSpPr>
            <p:spPr bwMode="auto">
              <a:xfrm>
                <a:off x="5798411" y="1706268"/>
                <a:ext cx="1090570" cy="518290"/>
              </a:xfrm>
              <a:custGeom>
                <a:avLst/>
                <a:gdLst>
                  <a:gd name="T0" fmla="*/ 6129 w 6129"/>
                  <a:gd name="T1" fmla="*/ 292 h 6073"/>
                  <a:gd name="T2" fmla="*/ 6129 w 6129"/>
                  <a:gd name="T3" fmla="*/ 5781 h 6073"/>
                  <a:gd name="T4" fmla="*/ 5815 w 6129"/>
                  <a:gd name="T5" fmla="*/ 6038 h 6073"/>
                  <a:gd name="T6" fmla="*/ 314 w 6129"/>
                  <a:gd name="T7" fmla="*/ 4938 h 6073"/>
                  <a:gd name="T8" fmla="*/ 0 w 6129"/>
                  <a:gd name="T9" fmla="*/ 4555 h 6073"/>
                  <a:gd name="T10" fmla="*/ 0 w 6129"/>
                  <a:gd name="T11" fmla="*/ 1518 h 6073"/>
                  <a:gd name="T12" fmla="*/ 314 w 6129"/>
                  <a:gd name="T13" fmla="*/ 1135 h 6073"/>
                  <a:gd name="T14" fmla="*/ 5815 w 6129"/>
                  <a:gd name="T15" fmla="*/ 35 h 6073"/>
                  <a:gd name="T16" fmla="*/ 6129 w 6129"/>
                  <a:gd name="T17" fmla="*/ 292 h 6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9" h="6073">
                    <a:moveTo>
                      <a:pt x="6129" y="292"/>
                    </a:moveTo>
                    <a:cubicBezTo>
                      <a:pt x="6129" y="5781"/>
                      <a:pt x="6129" y="5781"/>
                      <a:pt x="6129" y="5781"/>
                    </a:cubicBezTo>
                    <a:cubicBezTo>
                      <a:pt x="6129" y="5958"/>
                      <a:pt x="5989" y="6073"/>
                      <a:pt x="5815" y="6038"/>
                    </a:cubicBezTo>
                    <a:cubicBezTo>
                      <a:pt x="314" y="4938"/>
                      <a:pt x="314" y="4938"/>
                      <a:pt x="314" y="4938"/>
                    </a:cubicBezTo>
                    <a:cubicBezTo>
                      <a:pt x="141" y="4903"/>
                      <a:pt x="0" y="4732"/>
                      <a:pt x="0" y="4555"/>
                    </a:cubicBezTo>
                    <a:cubicBezTo>
                      <a:pt x="0" y="1518"/>
                      <a:pt x="0" y="1518"/>
                      <a:pt x="0" y="1518"/>
                    </a:cubicBezTo>
                    <a:cubicBezTo>
                      <a:pt x="0" y="1341"/>
                      <a:pt x="141" y="1170"/>
                      <a:pt x="314" y="1135"/>
                    </a:cubicBezTo>
                    <a:cubicBezTo>
                      <a:pt x="5815" y="35"/>
                      <a:pt x="5815" y="35"/>
                      <a:pt x="5815" y="35"/>
                    </a:cubicBezTo>
                    <a:cubicBezTo>
                      <a:pt x="5989" y="0"/>
                      <a:pt x="6129" y="115"/>
                      <a:pt x="6129" y="292"/>
                    </a:cubicBezTo>
                    <a:close/>
                  </a:path>
                </a:pathLst>
              </a:custGeom>
              <a:grpFill/>
              <a:ln>
                <a:noFill/>
              </a:ln>
              <a:effectLst>
                <a:outerShdw blurRad="177800" dist="127000" dir="9960000" algn="r" rotWithShape="0">
                  <a:prstClr val="black">
                    <a:alpha val="40000"/>
                  </a:prstClr>
                </a:outerShdw>
              </a:effectLst>
            </p:spPr>
            <p:txBody>
              <a:bodyPr vert="horz" wrap="square" lIns="91440" tIns="45720" rIns="91440" bIns="45720" numCol="1" anchor="ctr" anchorCtr="0" compatLnSpc="1">
                <a:prstTxWarp prst="textNoShape">
                  <a:avLst/>
                </a:prstTxWarp>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000000"/>
                  </a:solidFill>
                  <a:effectLst/>
                  <a:uLnTx/>
                  <a:uFillTx/>
                  <a:latin typeface="Trade Gothic Next Cond" panose="020B0506040303020004" pitchFamily="34" charset="0"/>
                  <a:ea typeface="+mn-ea"/>
                  <a:cs typeface="+mn-cs"/>
                </a:endParaRPr>
              </a:p>
            </p:txBody>
          </p:sp>
          <p:sp>
            <p:nvSpPr>
              <p:cNvPr id="192" name="Rectangle 191">
                <a:extLst>
                  <a:ext uri="{FF2B5EF4-FFF2-40B4-BE49-F238E27FC236}">
                    <a16:creationId xmlns:a16="http://schemas.microsoft.com/office/drawing/2014/main" id="{FFA87B88-EABA-5D23-9468-03A6AB0D9BAA}"/>
                  </a:ext>
                </a:extLst>
              </p:cNvPr>
              <p:cNvSpPr/>
              <p:nvPr/>
            </p:nvSpPr>
            <p:spPr>
              <a:xfrm>
                <a:off x="5943809" y="1788339"/>
                <a:ext cx="821764" cy="354148"/>
              </a:xfrm>
              <a:prstGeom prst="rect">
                <a:avLst/>
              </a:prstGeom>
              <a:grpFill/>
            </p:spPr>
            <p:txBody>
              <a:bodyPr wrap="square" lIns="0" tIns="0" rIns="0" bIns="0" anchor="ctr">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srgbClr val="FFFFFF"/>
                    </a:solidFill>
                    <a:effectLst/>
                    <a:uLnTx/>
                    <a:uFillTx/>
                    <a:latin typeface="Trade Gothic Next Cond" panose="020B0506040303020004" pitchFamily="34" charset="0"/>
                    <a:ea typeface="+mn-ea"/>
                    <a:cs typeface="+mn-cs"/>
                  </a:rPr>
                  <a:t>DEC</a:t>
                </a:r>
              </a:p>
            </p:txBody>
          </p:sp>
        </p:grpSp>
      </p:grpSp>
    </p:spTree>
    <p:extLst>
      <p:ext uri="{BB962C8B-B14F-4D97-AF65-F5344CB8AC3E}">
        <p14:creationId xmlns:p14="http://schemas.microsoft.com/office/powerpoint/2010/main" val="35267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01A6C90C-D916-E740-9EF5-C8674E0F8DE8}"/>
              </a:ext>
            </a:extLst>
          </p:cNvPr>
          <p:cNvSpPr>
            <a:spLocks noGrp="1"/>
          </p:cNvSpPr>
          <p:nvPr>
            <p:ph sz="quarter" idx="12"/>
          </p:nvPr>
        </p:nvSpPr>
        <p:spPr>
          <a:xfrm>
            <a:off x="275547" y="1090699"/>
            <a:ext cx="8711747" cy="1575059"/>
          </a:xfrm>
        </p:spPr>
        <p:txBody>
          <a:bodyPr/>
          <a:lstStyle/>
          <a:p>
            <a:r>
              <a:rPr lang="en-US" sz="4400" b="1">
                <a:solidFill>
                  <a:schemeClr val="bg1"/>
                </a:solidFill>
                <a:latin typeface="Arial" panose="020B0604020202020204" pitchFamily="34" charset="0"/>
                <a:cs typeface="Arial" panose="020B0604020202020204" pitchFamily="34" charset="0"/>
              </a:rPr>
              <a:t>Fiscal Year 2023-2024</a:t>
            </a:r>
          </a:p>
          <a:p>
            <a:r>
              <a:rPr lang="en-US" sz="3200" b="0" i="1"/>
              <a:t>Operating Budget</a:t>
            </a:r>
          </a:p>
        </p:txBody>
      </p:sp>
    </p:spTree>
    <p:extLst>
      <p:ext uri="{BB962C8B-B14F-4D97-AF65-F5344CB8AC3E}">
        <p14:creationId xmlns:p14="http://schemas.microsoft.com/office/powerpoint/2010/main" val="39440129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15C440-7B40-4510-A69A-EF848896F7D6}"/>
              </a:ext>
            </a:extLst>
          </p:cNvPr>
          <p:cNvSpPr>
            <a:spLocks noGrp="1"/>
          </p:cNvSpPr>
          <p:nvPr>
            <p:ph type="sldNum" sz="quarter" idx="12"/>
          </p:nvPr>
        </p:nvSpPr>
        <p:spPr/>
        <p:txBody>
          <a:bodyPr/>
          <a:lstStyle/>
          <a:p>
            <a:fld id="{0F5EC011-0DA0-DB45-996E-85C7F379AB45}" type="slidenum">
              <a:rPr lang="en-US" smtClean="0"/>
              <a:pPr/>
              <a:t>13</a:t>
            </a:fld>
            <a:endParaRPr lang="en-US"/>
          </a:p>
        </p:txBody>
      </p:sp>
      <p:sp>
        <p:nvSpPr>
          <p:cNvPr id="4" name="Content Placeholder 3">
            <a:extLst>
              <a:ext uri="{FF2B5EF4-FFF2-40B4-BE49-F238E27FC236}">
                <a16:creationId xmlns:a16="http://schemas.microsoft.com/office/drawing/2014/main" id="{5C56E897-6C06-4C3B-ADC1-48991B144D29}"/>
              </a:ext>
            </a:extLst>
          </p:cNvPr>
          <p:cNvSpPr>
            <a:spLocks noGrp="1"/>
          </p:cNvSpPr>
          <p:nvPr>
            <p:ph sz="quarter" idx="15"/>
          </p:nvPr>
        </p:nvSpPr>
        <p:spPr/>
        <p:txBody>
          <a:bodyPr/>
          <a:lstStyle/>
          <a:p>
            <a:r>
              <a:rPr lang="en-US"/>
              <a:t>Objectives</a:t>
            </a:r>
          </a:p>
        </p:txBody>
      </p:sp>
      <p:sp>
        <p:nvSpPr>
          <p:cNvPr id="8" name="TextBox 7">
            <a:extLst>
              <a:ext uri="{FF2B5EF4-FFF2-40B4-BE49-F238E27FC236}">
                <a16:creationId xmlns:a16="http://schemas.microsoft.com/office/drawing/2014/main" id="{70387B3B-B589-4F8B-868C-F891FA732E46}"/>
              </a:ext>
            </a:extLst>
          </p:cNvPr>
          <p:cNvSpPr txBox="1"/>
          <p:nvPr/>
        </p:nvSpPr>
        <p:spPr>
          <a:xfrm>
            <a:off x="682347" y="1403874"/>
            <a:ext cx="7835547" cy="2597827"/>
          </a:xfrm>
          <a:prstGeom prst="rect">
            <a:avLst/>
          </a:prstGeom>
          <a:noFill/>
        </p:spPr>
        <p:txBody>
          <a:bodyPr wrap="square" lIns="91440" tIns="45720" rIns="91440" bIns="45720" rtlCol="0" anchor="t">
            <a:spAutoFit/>
          </a:bodyPr>
          <a:lstStyle/>
          <a:p>
            <a:pPr>
              <a:lnSpc>
                <a:spcPct val="150000"/>
              </a:lnSpc>
            </a:pPr>
            <a:r>
              <a:rPr lang="en-US" sz="2800" dirty="0">
                <a:solidFill>
                  <a:srgbClr val="006747"/>
                </a:solidFill>
                <a:cs typeface="Arial" panose="020B0604020202020204"/>
              </a:rPr>
              <a:t>Fiscal Year 2023-2024</a:t>
            </a:r>
          </a:p>
          <a:p>
            <a:pPr marL="285750" indent="-285750">
              <a:lnSpc>
                <a:spcPct val="150000"/>
              </a:lnSpc>
              <a:buFont typeface="Arial" panose="020B0604020202020204" pitchFamily="34" charset="0"/>
              <a:buChar char="•"/>
            </a:pPr>
            <a:r>
              <a:rPr lang="en-US" sz="2800" dirty="0">
                <a:solidFill>
                  <a:srgbClr val="006747"/>
                </a:solidFill>
              </a:rPr>
              <a:t>Notable Impacts</a:t>
            </a:r>
            <a:endParaRPr lang="en-US" sz="2800" dirty="0">
              <a:solidFill>
                <a:srgbClr val="006747"/>
              </a:solidFill>
              <a:cs typeface="Arial"/>
            </a:endParaRPr>
          </a:p>
          <a:p>
            <a:pPr marL="285750" indent="-285750">
              <a:lnSpc>
                <a:spcPct val="150000"/>
              </a:lnSpc>
              <a:buFont typeface="Arial" panose="020B0604020202020204" pitchFamily="34" charset="0"/>
              <a:buChar char="•"/>
            </a:pPr>
            <a:r>
              <a:rPr lang="en-US" sz="2800" dirty="0">
                <a:solidFill>
                  <a:srgbClr val="006747"/>
                </a:solidFill>
              </a:rPr>
              <a:t>Educational and General Budget Priorities</a:t>
            </a:r>
          </a:p>
          <a:p>
            <a:pPr marL="285750" indent="-285750">
              <a:lnSpc>
                <a:spcPct val="150000"/>
              </a:lnSpc>
              <a:buFont typeface="Arial" panose="020B0604020202020204" pitchFamily="34" charset="0"/>
              <a:buChar char="•"/>
            </a:pPr>
            <a:r>
              <a:rPr lang="en-US" sz="2800" dirty="0">
                <a:solidFill>
                  <a:srgbClr val="006747"/>
                </a:solidFill>
              </a:rPr>
              <a:t>Operating Budget Details</a:t>
            </a:r>
            <a:endParaRPr lang="en-US" sz="2800" dirty="0">
              <a:solidFill>
                <a:srgbClr val="006747"/>
              </a:solidFill>
              <a:cs typeface="Arial"/>
            </a:endParaRPr>
          </a:p>
        </p:txBody>
      </p:sp>
    </p:spTree>
    <p:extLst>
      <p:ext uri="{BB962C8B-B14F-4D97-AF65-F5344CB8AC3E}">
        <p14:creationId xmlns:p14="http://schemas.microsoft.com/office/powerpoint/2010/main" val="1656657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4334691-DDEA-1C9B-F4C1-5C3CFDF0C236}"/>
              </a:ext>
            </a:extLst>
          </p:cNvPr>
          <p:cNvSpPr>
            <a:spLocks noGrp="1"/>
          </p:cNvSpPr>
          <p:nvPr>
            <p:ph type="sldNum" sz="quarter" idx="12"/>
          </p:nvPr>
        </p:nvSpPr>
        <p:spPr/>
        <p:txBody>
          <a:bodyPr/>
          <a:lstStyle/>
          <a:p>
            <a:fld id="{0F5EC011-0DA0-DB45-996E-85C7F379AB45}" type="slidenum">
              <a:rPr lang="en-US" smtClean="0"/>
              <a:pPr/>
              <a:t>14</a:t>
            </a:fld>
            <a:endParaRPr lang="en-US"/>
          </a:p>
        </p:txBody>
      </p:sp>
      <p:sp>
        <p:nvSpPr>
          <p:cNvPr id="3" name="Content Placeholder 2">
            <a:extLst>
              <a:ext uri="{FF2B5EF4-FFF2-40B4-BE49-F238E27FC236}">
                <a16:creationId xmlns:a16="http://schemas.microsoft.com/office/drawing/2014/main" id="{AE2533EA-F83E-B1C7-553C-22D0FA74FA64}"/>
              </a:ext>
            </a:extLst>
          </p:cNvPr>
          <p:cNvSpPr>
            <a:spLocks noGrp="1"/>
          </p:cNvSpPr>
          <p:nvPr>
            <p:ph sz="quarter" idx="14"/>
          </p:nvPr>
        </p:nvSpPr>
        <p:spPr>
          <a:xfrm>
            <a:off x="481874" y="1106176"/>
            <a:ext cx="8258629" cy="3512270"/>
          </a:xfrm>
        </p:spPr>
        <p:txBody>
          <a:bodyPr vert="horz" lIns="91440" tIns="45720" rIns="91440" bIns="45720" rtlCol="0" anchor="t">
            <a:normAutofit/>
          </a:bodyPr>
          <a:lstStyle/>
          <a:p>
            <a:pPr marL="457200" indent="-457200">
              <a:buFont typeface="+mj-lt"/>
              <a:buAutoNum type="arabicPeriod"/>
            </a:pPr>
            <a:r>
              <a:rPr lang="en-US" sz="1600" dirty="0"/>
              <a:t>Record Legislative Session – State Appropriations</a:t>
            </a:r>
          </a:p>
          <a:p>
            <a:pPr marL="800100" lvl="1" indent="-457200">
              <a:buFont typeface="+mj-lt"/>
              <a:buAutoNum type="alphaLcParenR"/>
            </a:pPr>
            <a:r>
              <a:rPr lang="en-US" sz="1400" dirty="0"/>
              <a:t>$63.3M in recurring resources</a:t>
            </a:r>
            <a:endParaRPr lang="en-US" sz="1400" dirty="0">
              <a:solidFill>
                <a:srgbClr val="FF0000"/>
              </a:solidFill>
            </a:endParaRPr>
          </a:p>
          <a:p>
            <a:pPr marL="800100" lvl="1" indent="-457200">
              <a:buFont typeface="+mj-lt"/>
              <a:buAutoNum type="alphaLcParenR"/>
            </a:pPr>
            <a:r>
              <a:rPr lang="en-US" sz="1400" dirty="0"/>
              <a:t>$20.8M in non-recurring resources</a:t>
            </a:r>
          </a:p>
          <a:p>
            <a:pPr marL="800100" lvl="1" indent="-457200">
              <a:buFont typeface="+mj-lt"/>
              <a:buAutoNum type="alphaLcParenR"/>
            </a:pPr>
            <a:r>
              <a:rPr lang="en-US" sz="1400" dirty="0"/>
              <a:t>$47.3M for new equipment and facilities construction </a:t>
            </a:r>
          </a:p>
          <a:p>
            <a:pPr marL="457200" indent="-457200">
              <a:buFont typeface="+mj-lt"/>
              <a:buAutoNum type="arabicPeriod"/>
            </a:pPr>
            <a:r>
              <a:rPr lang="en-US" sz="1600" dirty="0">
                <a:latin typeface="Arial"/>
                <a:cs typeface="Arial"/>
              </a:rPr>
              <a:t>State Performance Based Funding ~$14.2M incremental ($49.6M Total State Investment)</a:t>
            </a:r>
          </a:p>
          <a:p>
            <a:pPr marL="457200" indent="-457200">
              <a:buFont typeface="+mj-lt"/>
              <a:buAutoNum type="arabicPeriod"/>
            </a:pPr>
            <a:r>
              <a:rPr lang="en-US" sz="1600" dirty="0"/>
              <a:t>Enrollment and Tuition Collections</a:t>
            </a:r>
          </a:p>
          <a:p>
            <a:pPr marL="457200" indent="-457200">
              <a:buFont typeface="+mj-lt"/>
              <a:buAutoNum type="arabicPeriod"/>
            </a:pPr>
            <a:r>
              <a:rPr lang="en-US" sz="1600" dirty="0"/>
              <a:t>Bargained wage increases, internal equity and state-mandated benefit improvements</a:t>
            </a:r>
          </a:p>
          <a:p>
            <a:pPr marL="457200" indent="-457200">
              <a:buFont typeface="+mj-lt"/>
              <a:buAutoNum type="arabicPeriod"/>
            </a:pPr>
            <a:r>
              <a:rPr lang="en-US" sz="1600" dirty="0"/>
              <a:t>Balanced E&amp;G Budget</a:t>
            </a:r>
          </a:p>
        </p:txBody>
      </p:sp>
      <p:sp>
        <p:nvSpPr>
          <p:cNvPr id="4" name="Content Placeholder 3">
            <a:extLst>
              <a:ext uri="{FF2B5EF4-FFF2-40B4-BE49-F238E27FC236}">
                <a16:creationId xmlns:a16="http://schemas.microsoft.com/office/drawing/2014/main" id="{76180A64-E5D7-1936-8AFA-AD745DF54F64}"/>
              </a:ext>
            </a:extLst>
          </p:cNvPr>
          <p:cNvSpPr>
            <a:spLocks noGrp="1"/>
          </p:cNvSpPr>
          <p:nvPr>
            <p:ph sz="quarter" idx="15"/>
          </p:nvPr>
        </p:nvSpPr>
        <p:spPr/>
        <p:txBody>
          <a:bodyPr/>
          <a:lstStyle/>
          <a:p>
            <a:r>
              <a:rPr lang="en-US">
                <a:latin typeface="Arial"/>
                <a:cs typeface="Arial"/>
              </a:rPr>
              <a:t>FY2024 Impacts on Budget</a:t>
            </a:r>
            <a:endParaRPr lang="en-US"/>
          </a:p>
        </p:txBody>
      </p:sp>
    </p:spTree>
    <p:extLst>
      <p:ext uri="{BB962C8B-B14F-4D97-AF65-F5344CB8AC3E}">
        <p14:creationId xmlns:p14="http://schemas.microsoft.com/office/powerpoint/2010/main" val="5141688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54AC9D3-9015-4B59-16BF-A88651BE884C}"/>
              </a:ext>
            </a:extLst>
          </p:cNvPr>
          <p:cNvSpPr>
            <a:spLocks noGrp="1"/>
          </p:cNvSpPr>
          <p:nvPr>
            <p:ph type="sldNum" sz="quarter" idx="12"/>
          </p:nvPr>
        </p:nvSpPr>
        <p:spPr/>
        <p:txBody>
          <a:bodyPr/>
          <a:lstStyle/>
          <a:p>
            <a:fld id="{0F5EC011-0DA0-DB45-996E-85C7F379AB45}" type="slidenum">
              <a:rPr lang="en-US" smtClean="0"/>
              <a:pPr/>
              <a:t>15</a:t>
            </a:fld>
            <a:endParaRPr lang="en-US"/>
          </a:p>
        </p:txBody>
      </p:sp>
      <p:sp>
        <p:nvSpPr>
          <p:cNvPr id="3" name="Content Placeholder 2">
            <a:extLst>
              <a:ext uri="{FF2B5EF4-FFF2-40B4-BE49-F238E27FC236}">
                <a16:creationId xmlns:a16="http://schemas.microsoft.com/office/drawing/2014/main" id="{439F6A2E-270C-C741-F8DD-67D92ECDE15C}"/>
              </a:ext>
            </a:extLst>
          </p:cNvPr>
          <p:cNvSpPr>
            <a:spLocks noGrp="1"/>
          </p:cNvSpPr>
          <p:nvPr>
            <p:ph sz="quarter" idx="14"/>
          </p:nvPr>
        </p:nvSpPr>
        <p:spPr>
          <a:xfrm>
            <a:off x="304800" y="1162050"/>
            <a:ext cx="8534400" cy="1758538"/>
          </a:xfrm>
        </p:spPr>
        <p:txBody>
          <a:bodyPr vert="horz" lIns="91440" tIns="45720" rIns="91440" bIns="45720" rtlCol="0" anchor="t">
            <a:normAutofit lnSpcReduction="10000"/>
          </a:bodyPr>
          <a:lstStyle/>
          <a:p>
            <a:pPr marL="342900" indent="-342900">
              <a:lnSpc>
                <a:spcPct val="100000"/>
              </a:lnSpc>
              <a:buFont typeface="Arial" panose="020B0604020202020204" pitchFamily="34" charset="0"/>
              <a:buChar char="•"/>
            </a:pPr>
            <a:r>
              <a:rPr lang="en-US" dirty="0">
                <a:latin typeface="Arial"/>
                <a:cs typeface="Arial"/>
              </a:rPr>
              <a:t>Budget Committee made recommendations to President and Provost who reviewed and finalized allocation decisions across all budget entities</a:t>
            </a:r>
          </a:p>
          <a:p>
            <a:pPr marL="342900" indent="-342900">
              <a:lnSpc>
                <a:spcPct val="100000"/>
              </a:lnSpc>
              <a:buFont typeface="Arial" panose="020B0604020202020204" pitchFamily="34" charset="0"/>
              <a:buChar char="•"/>
            </a:pPr>
            <a:r>
              <a:rPr lang="en-US" dirty="0">
                <a:latin typeface="Arial"/>
                <a:cs typeface="Arial"/>
              </a:rPr>
              <a:t>All allocations aligned with strategic plan, performance-based funding and our national ranking aspirations</a:t>
            </a:r>
          </a:p>
          <a:p>
            <a:pPr marL="685800" lvl="1" indent="-342900">
              <a:lnSpc>
                <a:spcPct val="100000"/>
              </a:lnSpc>
              <a:buFont typeface="Wingdings" panose="05000000000000000000" pitchFamily="2" charset="2"/>
              <a:buChar char="Ø"/>
            </a:pPr>
            <a:endParaRPr lang="en-US" dirty="0"/>
          </a:p>
        </p:txBody>
      </p:sp>
      <p:sp>
        <p:nvSpPr>
          <p:cNvPr id="4" name="Content Placeholder 3">
            <a:extLst>
              <a:ext uri="{FF2B5EF4-FFF2-40B4-BE49-F238E27FC236}">
                <a16:creationId xmlns:a16="http://schemas.microsoft.com/office/drawing/2014/main" id="{6DDE6EB3-58F3-2226-5577-D92A6BB555AE}"/>
              </a:ext>
            </a:extLst>
          </p:cNvPr>
          <p:cNvSpPr>
            <a:spLocks noGrp="1"/>
          </p:cNvSpPr>
          <p:nvPr>
            <p:ph sz="quarter" idx="15"/>
          </p:nvPr>
        </p:nvSpPr>
        <p:spPr>
          <a:xfrm>
            <a:off x="304800" y="657922"/>
            <a:ext cx="8534400" cy="504127"/>
          </a:xfrm>
        </p:spPr>
        <p:txBody>
          <a:bodyPr anchor="t">
            <a:normAutofit/>
          </a:bodyPr>
          <a:lstStyle/>
          <a:p>
            <a:pPr>
              <a:spcBef>
                <a:spcPct val="0"/>
              </a:spcBef>
            </a:pPr>
            <a:r>
              <a:rPr lang="en-US">
                <a:latin typeface="+mn-lt"/>
                <a:cs typeface="Arial"/>
              </a:rPr>
              <a:t>FY2024 Budget Priorities</a:t>
            </a:r>
            <a:endParaRPr lang="en-US"/>
          </a:p>
          <a:p>
            <a:pPr>
              <a:spcBef>
                <a:spcPct val="0"/>
              </a:spcBef>
            </a:pPr>
            <a:endParaRPr lang="en-US">
              <a:latin typeface="+mn-lt"/>
            </a:endParaRPr>
          </a:p>
        </p:txBody>
      </p:sp>
      <p:sp>
        <p:nvSpPr>
          <p:cNvPr id="6" name="Content Placeholder 2">
            <a:extLst>
              <a:ext uri="{FF2B5EF4-FFF2-40B4-BE49-F238E27FC236}">
                <a16:creationId xmlns:a16="http://schemas.microsoft.com/office/drawing/2014/main" id="{9540A502-1BDE-E661-E0BB-3EBE27AFB621}"/>
              </a:ext>
            </a:extLst>
          </p:cNvPr>
          <p:cNvSpPr txBox="1">
            <a:spLocks/>
          </p:cNvSpPr>
          <p:nvPr/>
        </p:nvSpPr>
        <p:spPr>
          <a:xfrm>
            <a:off x="308758" y="3155126"/>
            <a:ext cx="8534400" cy="1305792"/>
          </a:xfrm>
          <a:prstGeom prst="rect">
            <a:avLst/>
          </a:prstGeom>
        </p:spPr>
        <p:txBody>
          <a:bodyPr vert="horz" lIns="91440" tIns="45720" rIns="91440" bIns="45720" rtlCol="0" anchor="t">
            <a:normAutofit lnSpcReduction="10000"/>
          </a:bodyPr>
          <a:lstStyle>
            <a:lvl1pPr marL="0" indent="0" algn="l" defTabSz="685800" rtl="0" eaLnBrk="1" latinLnBrk="0" hangingPunct="1">
              <a:lnSpc>
                <a:spcPct val="90000"/>
              </a:lnSpc>
              <a:spcBef>
                <a:spcPts val="750"/>
              </a:spcBef>
              <a:buFont typeface="Arial" panose="020B0604020202020204" pitchFamily="34" charset="0"/>
              <a:buNone/>
              <a:defRPr sz="2100" kern="1200">
                <a:solidFill>
                  <a:srgbClr val="466069"/>
                </a:solidFill>
                <a:latin typeface="Arial" panose="020B0604020202020204" pitchFamily="34" charset="0"/>
                <a:ea typeface="+mn-ea"/>
                <a:cs typeface="Arial" panose="020B0604020202020204" pitchFamily="34" charset="0"/>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rgbClr val="466069"/>
                </a:solidFill>
                <a:latin typeface="Arial" panose="020B0604020202020204" pitchFamily="34" charset="0"/>
                <a:ea typeface="+mn-ea"/>
                <a:cs typeface="Arial" panose="020B0604020202020204" pitchFamily="34" charset="0"/>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rgbClr val="466069"/>
                </a:solidFill>
                <a:latin typeface="Arial" panose="020B0604020202020204" pitchFamily="34" charset="0"/>
                <a:ea typeface="+mn-ea"/>
                <a:cs typeface="Arial" panose="020B0604020202020204" pitchFamily="34" charset="0"/>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rgbClr val="466069"/>
                </a:solidFill>
                <a:latin typeface="Arial" panose="020B0604020202020204" pitchFamily="34" charset="0"/>
                <a:ea typeface="+mn-ea"/>
                <a:cs typeface="Arial" panose="020B0604020202020204" pitchFamily="34" charset="0"/>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rgbClr val="466069"/>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lnSpc>
                <a:spcPct val="100000"/>
              </a:lnSpc>
              <a:buFont typeface="Arial" panose="020B0604020202020204" pitchFamily="34" charset="0"/>
              <a:buChar char="•"/>
            </a:pPr>
            <a:r>
              <a:rPr lang="en-US" dirty="0">
                <a:latin typeface="Arial"/>
                <a:cs typeface="Arial"/>
              </a:rPr>
              <a:t>The focus of distributions for FY24 include:</a:t>
            </a:r>
            <a:endParaRPr lang="en-US" dirty="0"/>
          </a:p>
          <a:p>
            <a:pPr marL="685800" lvl="1" indent="-342900">
              <a:lnSpc>
                <a:spcPct val="100000"/>
              </a:lnSpc>
              <a:buFont typeface="Wingdings" panose="05000000000000000000" pitchFamily="2" charset="2"/>
              <a:buChar char="Ø"/>
            </a:pPr>
            <a:r>
              <a:rPr lang="en-US" dirty="0"/>
              <a:t>Faculty and Staff Recruitment and Retention</a:t>
            </a:r>
          </a:p>
          <a:p>
            <a:pPr marL="685800" lvl="1" indent="-342900">
              <a:lnSpc>
                <a:spcPct val="100000"/>
              </a:lnSpc>
              <a:buFont typeface="Wingdings" panose="05000000000000000000" pitchFamily="2" charset="2"/>
              <a:buChar char="Ø"/>
            </a:pPr>
            <a:r>
              <a:rPr lang="en-US" dirty="0"/>
              <a:t>Student Success and Outcomes</a:t>
            </a:r>
          </a:p>
          <a:p>
            <a:pPr marL="685800" lvl="1" indent="-342900">
              <a:lnSpc>
                <a:spcPct val="100000"/>
              </a:lnSpc>
              <a:buFont typeface="Wingdings" panose="05000000000000000000" pitchFamily="2" charset="2"/>
              <a:buChar char="Ø"/>
            </a:pPr>
            <a:r>
              <a:rPr lang="en-US" dirty="0"/>
              <a:t>Infrastructure Support</a:t>
            </a:r>
          </a:p>
        </p:txBody>
      </p:sp>
    </p:spTree>
    <p:extLst>
      <p:ext uri="{BB962C8B-B14F-4D97-AF65-F5344CB8AC3E}">
        <p14:creationId xmlns:p14="http://schemas.microsoft.com/office/powerpoint/2010/main" val="263787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7CB12E0-DEAF-F945-5D48-CCC9E31E78A5}"/>
              </a:ext>
            </a:extLst>
          </p:cNvPr>
          <p:cNvSpPr>
            <a:spLocks noGrp="1"/>
          </p:cNvSpPr>
          <p:nvPr>
            <p:ph sz="quarter" idx="15"/>
          </p:nvPr>
        </p:nvSpPr>
        <p:spPr/>
        <p:txBody>
          <a:bodyPr/>
          <a:lstStyle/>
          <a:p>
            <a:r>
              <a:rPr lang="en-US"/>
              <a:t>FY24 Allocations</a:t>
            </a:r>
          </a:p>
        </p:txBody>
      </p:sp>
      <p:graphicFrame>
        <p:nvGraphicFramePr>
          <p:cNvPr id="7" name="Table 6">
            <a:extLst>
              <a:ext uri="{FF2B5EF4-FFF2-40B4-BE49-F238E27FC236}">
                <a16:creationId xmlns:a16="http://schemas.microsoft.com/office/drawing/2014/main" id="{C785DFF0-763B-67D2-3F68-B3419995BCE1}"/>
              </a:ext>
            </a:extLst>
          </p:cNvPr>
          <p:cNvGraphicFramePr>
            <a:graphicFrameLocks noGrp="1"/>
          </p:cNvGraphicFramePr>
          <p:nvPr>
            <p:extLst>
              <p:ext uri="{D42A27DB-BD31-4B8C-83A1-F6EECF244321}">
                <p14:modId xmlns:p14="http://schemas.microsoft.com/office/powerpoint/2010/main" val="2311446184"/>
              </p:ext>
            </p:extLst>
          </p:nvPr>
        </p:nvGraphicFramePr>
        <p:xfrm>
          <a:off x="1147989" y="1139825"/>
          <a:ext cx="3263900" cy="2578100"/>
        </p:xfrm>
        <a:graphic>
          <a:graphicData uri="http://schemas.openxmlformats.org/drawingml/2006/table">
            <a:tbl>
              <a:tblPr firstRow="1" bandRow="1">
                <a:tableStyleId>{5C22544A-7EE6-4342-B048-85BDC9FD1C3A}</a:tableStyleId>
              </a:tblPr>
              <a:tblGrid>
                <a:gridCol w="2425700">
                  <a:extLst>
                    <a:ext uri="{9D8B030D-6E8A-4147-A177-3AD203B41FA5}">
                      <a16:colId xmlns:a16="http://schemas.microsoft.com/office/drawing/2014/main" val="2081326193"/>
                    </a:ext>
                  </a:extLst>
                </a:gridCol>
                <a:gridCol w="838200">
                  <a:extLst>
                    <a:ext uri="{9D8B030D-6E8A-4147-A177-3AD203B41FA5}">
                      <a16:colId xmlns:a16="http://schemas.microsoft.com/office/drawing/2014/main" val="2345615831"/>
                    </a:ext>
                  </a:extLst>
                </a:gridCol>
              </a:tblGrid>
              <a:tr h="184150">
                <a:tc>
                  <a:txBody>
                    <a:bodyPr/>
                    <a:lstStyle/>
                    <a:p>
                      <a:pPr algn="l" fontAlgn="b"/>
                      <a:r>
                        <a:rPr lang="en-US" sz="1100" b="1" i="0" u="none" strike="noStrike">
                          <a:solidFill>
                            <a:srgbClr val="FFFFFF"/>
                          </a:solidFill>
                          <a:effectLst/>
                          <a:latin typeface="Calibri" panose="020F0502020204030204" pitchFamily="34" charset="0"/>
                        </a:rPr>
                        <a:t>New E&amp;G Base Resources</a:t>
                      </a:r>
                    </a:p>
                  </a:txBody>
                  <a:tcPr marL="0" marR="0" marT="0" marB="0" anchor="b">
                    <a:lnL>
                      <a:noFill/>
                    </a:lnL>
                    <a:lnR>
                      <a:noFill/>
                    </a:lnR>
                    <a:lnT>
                      <a:noFill/>
                    </a:lnT>
                    <a:lnB>
                      <a:noFill/>
                    </a:lnB>
                    <a:solidFill>
                      <a:srgbClr val="006747"/>
                    </a:solidFill>
                  </a:tcPr>
                </a:tc>
                <a:tc>
                  <a:txBody>
                    <a:bodyPr/>
                    <a:lstStyle/>
                    <a:p>
                      <a:pPr algn="l" fontAlgn="b"/>
                      <a:r>
                        <a:rPr lang="en-US" sz="11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006747"/>
                    </a:solidFill>
                  </a:tcPr>
                </a:tc>
                <a:extLst>
                  <a:ext uri="{0D108BD9-81ED-4DB2-BD59-A6C34878D82A}">
                    <a16:rowId xmlns:a16="http://schemas.microsoft.com/office/drawing/2014/main" val="1159852748"/>
                  </a:ext>
                </a:extLst>
              </a:tr>
              <a:tr h="184150">
                <a:tc>
                  <a:txBody>
                    <a:bodyPr/>
                    <a:lstStyle/>
                    <a:p>
                      <a:pPr algn="l" fontAlgn="b"/>
                      <a:r>
                        <a:rPr lang="en-US" sz="1100" b="0" i="0" u="none" strike="noStrike">
                          <a:solidFill>
                            <a:srgbClr val="000000"/>
                          </a:solidFill>
                          <a:effectLst/>
                          <a:latin typeface="Calibri" panose="020F0502020204030204" pitchFamily="34" charset="0"/>
                        </a:rPr>
                        <a:t>Operational Support</a:t>
                      </a:r>
                    </a:p>
                  </a:txBody>
                  <a:tcPr marL="142875"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$ 44,000,000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417277747"/>
                  </a:ext>
                </a:extLst>
              </a:tr>
              <a:tr h="184150">
                <a:tc>
                  <a:txBody>
                    <a:bodyPr/>
                    <a:lstStyle/>
                    <a:p>
                      <a:pPr algn="l" fontAlgn="b"/>
                      <a:r>
                        <a:rPr lang="en-US" sz="1100" b="0" i="0" u="none" strike="noStrike">
                          <a:solidFill>
                            <a:srgbClr val="000000"/>
                          </a:solidFill>
                          <a:effectLst/>
                          <a:latin typeface="Calibri" panose="020F0502020204030204" pitchFamily="34" charset="0"/>
                        </a:rPr>
                        <a:t>Preeminence</a:t>
                      </a:r>
                    </a:p>
                  </a:txBody>
                  <a:tcPr marL="142875"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33,333,333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123598868"/>
                  </a:ext>
                </a:extLst>
              </a:tr>
              <a:tr h="184150">
                <a:tc>
                  <a:txBody>
                    <a:bodyPr/>
                    <a:lstStyle/>
                    <a:p>
                      <a:pPr algn="l" fontAlgn="b"/>
                      <a:r>
                        <a:rPr lang="en-US" sz="1100" b="0" i="0" u="none" strike="noStrike">
                          <a:solidFill>
                            <a:srgbClr val="000000"/>
                          </a:solidFill>
                          <a:effectLst/>
                          <a:latin typeface="Calibri" panose="020F0502020204030204" pitchFamily="34" charset="0"/>
                        </a:rPr>
                        <a:t>Performance Based Funding</a:t>
                      </a:r>
                    </a:p>
                  </a:txBody>
                  <a:tcPr marL="142875"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14,193,501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52582055"/>
                  </a:ext>
                </a:extLst>
              </a:tr>
              <a:tr h="184150">
                <a:tc>
                  <a:txBody>
                    <a:bodyPr/>
                    <a:lstStyle/>
                    <a:p>
                      <a:pPr algn="l" fontAlgn="b"/>
                      <a:r>
                        <a:rPr lang="en-US" sz="1100" b="1" i="0" u="none" strike="noStrike">
                          <a:solidFill>
                            <a:srgbClr val="000000"/>
                          </a:solidFill>
                          <a:effectLst/>
                          <a:latin typeface="Calibri" panose="020F0502020204030204" pitchFamily="34" charset="0"/>
                        </a:rPr>
                        <a:t>Total Available Sources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100" b="1" i="0" u="none" strike="noStrike">
                          <a:solidFill>
                            <a:srgbClr val="000000"/>
                          </a:solidFill>
                          <a:effectLst/>
                          <a:latin typeface="Calibri" panose="020F0502020204030204" pitchFamily="34" charset="0"/>
                        </a:rPr>
                        <a:t>    91,526,834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928869437"/>
                  </a:ext>
                </a:extLst>
              </a:tr>
              <a:tr h="184150">
                <a:tc>
                  <a:txBody>
                    <a:bodyPr/>
                    <a:lstStyle/>
                    <a:p>
                      <a:pPr algn="l" fontAlgn="b"/>
                      <a:r>
                        <a:rPr lang="en-US" sz="11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3376434838"/>
                  </a:ext>
                </a:extLst>
              </a:tr>
              <a:tr h="184150">
                <a:tc>
                  <a:txBody>
                    <a:bodyPr/>
                    <a:lstStyle/>
                    <a:p>
                      <a:pPr algn="l" fontAlgn="b"/>
                      <a:r>
                        <a:rPr lang="en-US" sz="1100" b="1" i="0" u="none" strike="noStrike">
                          <a:solidFill>
                            <a:srgbClr val="FFFFFF"/>
                          </a:solidFill>
                          <a:effectLst/>
                          <a:latin typeface="Calibri" panose="020F0502020204030204" pitchFamily="34" charset="0"/>
                        </a:rPr>
                        <a:t>Distributions</a:t>
                      </a:r>
                    </a:p>
                  </a:txBody>
                  <a:tcPr marL="0" marR="0" marT="0" marB="0" anchor="b">
                    <a:lnL>
                      <a:noFill/>
                    </a:lnL>
                    <a:lnR>
                      <a:noFill/>
                    </a:lnR>
                    <a:lnT>
                      <a:noFill/>
                    </a:lnT>
                    <a:lnB>
                      <a:noFill/>
                    </a:lnB>
                    <a:solidFill>
                      <a:srgbClr val="006747"/>
                    </a:solidFill>
                  </a:tcPr>
                </a:tc>
                <a:tc>
                  <a:txBody>
                    <a:bodyPr/>
                    <a:lstStyle/>
                    <a:p>
                      <a:pPr algn="l" fontAlgn="b"/>
                      <a:r>
                        <a:rPr lang="en-US" sz="1100" b="1" i="0" u="none" strike="noStrike">
                          <a:solidFill>
                            <a:srgbClr val="FFFFFF"/>
                          </a:solidFill>
                          <a:effectLst/>
                          <a:latin typeface="Calibri" panose="020F0502020204030204" pitchFamily="34" charset="0"/>
                        </a:rPr>
                        <a:t> </a:t>
                      </a:r>
                    </a:p>
                  </a:txBody>
                  <a:tcPr marL="0" marR="0" marT="0" marB="0" anchor="b">
                    <a:lnL>
                      <a:noFill/>
                    </a:lnL>
                    <a:lnR>
                      <a:noFill/>
                    </a:lnR>
                    <a:lnT>
                      <a:noFill/>
                    </a:lnT>
                    <a:lnB>
                      <a:noFill/>
                    </a:lnB>
                    <a:solidFill>
                      <a:srgbClr val="006747"/>
                    </a:solidFill>
                  </a:tcPr>
                </a:tc>
                <a:extLst>
                  <a:ext uri="{0D108BD9-81ED-4DB2-BD59-A6C34878D82A}">
                    <a16:rowId xmlns:a16="http://schemas.microsoft.com/office/drawing/2014/main" val="1594216064"/>
                  </a:ext>
                </a:extLst>
              </a:tr>
              <a:tr h="184150">
                <a:tc>
                  <a:txBody>
                    <a:bodyPr/>
                    <a:lstStyle/>
                    <a:p>
                      <a:pPr algn="l" fontAlgn="b"/>
                      <a:r>
                        <a:rPr lang="en-US" sz="1100" b="0" i="0" u="none" strike="noStrike">
                          <a:solidFill>
                            <a:srgbClr val="000000"/>
                          </a:solidFill>
                          <a:effectLst/>
                          <a:latin typeface="Calibri" panose="020F0502020204030204" pitchFamily="34" charset="0"/>
                        </a:rPr>
                        <a:t>Presidential Transformation Funding</a:t>
                      </a:r>
                    </a:p>
                  </a:txBody>
                  <a:tcPr marL="142875"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25,573,205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854066741"/>
                  </a:ext>
                </a:extLst>
              </a:tr>
              <a:tr h="184150">
                <a:tc>
                  <a:txBody>
                    <a:bodyPr/>
                    <a:lstStyle/>
                    <a:p>
                      <a:pPr algn="l" fontAlgn="b"/>
                      <a:r>
                        <a:rPr lang="en-US" sz="1100" b="0" i="0" u="none" strike="noStrike">
                          <a:solidFill>
                            <a:srgbClr val="000000"/>
                          </a:solidFill>
                          <a:effectLst/>
                          <a:latin typeface="Calibri" panose="020F0502020204030204" pitchFamily="34" charset="0"/>
                        </a:rPr>
                        <a:t>Faculty Success</a:t>
                      </a:r>
                    </a:p>
                  </a:txBody>
                  <a:tcPr marL="142875"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16,575,028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810542626"/>
                  </a:ext>
                </a:extLst>
              </a:tr>
              <a:tr h="184150">
                <a:tc>
                  <a:txBody>
                    <a:bodyPr/>
                    <a:lstStyle/>
                    <a:p>
                      <a:pPr algn="l" fontAlgn="b"/>
                      <a:r>
                        <a:rPr lang="en-US" sz="1100" b="0" i="0" u="none" strike="noStrike">
                          <a:solidFill>
                            <a:srgbClr val="000000"/>
                          </a:solidFill>
                          <a:effectLst/>
                          <a:latin typeface="Calibri" panose="020F0502020204030204" pitchFamily="34" charset="0"/>
                        </a:rPr>
                        <a:t>Student Success</a:t>
                      </a:r>
                    </a:p>
                  </a:txBody>
                  <a:tcPr marL="142875"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9,581,203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754181565"/>
                  </a:ext>
                </a:extLst>
              </a:tr>
              <a:tr h="184150">
                <a:tc>
                  <a:txBody>
                    <a:bodyPr/>
                    <a:lstStyle/>
                    <a:p>
                      <a:pPr algn="l" fontAlgn="b"/>
                      <a:r>
                        <a:rPr lang="en-US" sz="1100" b="0" i="0" u="none" strike="noStrike">
                          <a:solidFill>
                            <a:srgbClr val="000000"/>
                          </a:solidFill>
                          <a:effectLst/>
                          <a:latin typeface="Calibri" panose="020F0502020204030204" pitchFamily="34" charset="0"/>
                        </a:rPr>
                        <a:t>HSC Direct - Non-Recurring</a:t>
                      </a:r>
                    </a:p>
                  </a:txBody>
                  <a:tcPr marL="142875"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14,000,000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396138535"/>
                  </a:ext>
                </a:extLst>
              </a:tr>
              <a:tr h="184150">
                <a:tc>
                  <a:txBody>
                    <a:bodyPr/>
                    <a:lstStyle/>
                    <a:p>
                      <a:pPr algn="l" fontAlgn="b"/>
                      <a:r>
                        <a:rPr lang="en-US" sz="1100" b="0" i="0" u="none" strike="noStrike">
                          <a:solidFill>
                            <a:srgbClr val="000000"/>
                          </a:solidFill>
                          <a:effectLst/>
                          <a:latin typeface="Calibri" panose="020F0502020204030204" pitchFamily="34" charset="0"/>
                        </a:rPr>
                        <a:t>People</a:t>
                      </a:r>
                    </a:p>
                  </a:txBody>
                  <a:tcPr marL="142875"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16,175,746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382183367"/>
                  </a:ext>
                </a:extLst>
              </a:tr>
              <a:tr h="184150">
                <a:tc>
                  <a:txBody>
                    <a:bodyPr/>
                    <a:lstStyle/>
                    <a:p>
                      <a:pPr algn="l" fontAlgn="b"/>
                      <a:r>
                        <a:rPr lang="en-US" sz="1100" b="0" i="0" u="none" strike="noStrike">
                          <a:solidFill>
                            <a:srgbClr val="000000"/>
                          </a:solidFill>
                          <a:effectLst/>
                          <a:latin typeface="Calibri" panose="020F0502020204030204" pitchFamily="34" charset="0"/>
                        </a:rPr>
                        <a:t>Infrastructure</a:t>
                      </a:r>
                    </a:p>
                  </a:txBody>
                  <a:tcPr marL="142875"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9,621,652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34231498"/>
                  </a:ext>
                </a:extLst>
              </a:tr>
              <a:tr h="184150">
                <a:tc>
                  <a:txBody>
                    <a:bodyPr/>
                    <a:lstStyle/>
                    <a:p>
                      <a:pPr algn="l" fontAlgn="b"/>
                      <a:r>
                        <a:rPr lang="en-US" sz="1100" b="1" i="0" u="none" strike="noStrike">
                          <a:solidFill>
                            <a:srgbClr val="000000"/>
                          </a:solidFill>
                          <a:effectLst/>
                          <a:latin typeface="Calibri" panose="020F0502020204030204" pitchFamily="34" charset="0"/>
                        </a:rPr>
                        <a:t>Total Distributions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100" b="1" i="0" u="none" strike="noStrike">
                          <a:solidFill>
                            <a:srgbClr val="000000"/>
                          </a:solidFill>
                          <a:effectLst/>
                          <a:latin typeface="Calibri" panose="020F0502020204030204" pitchFamily="34" charset="0"/>
                        </a:rPr>
                        <a:t>    91,526,834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686122184"/>
                  </a:ext>
                </a:extLst>
              </a:tr>
            </a:tbl>
          </a:graphicData>
        </a:graphic>
      </p:graphicFrame>
      <p:sp>
        <p:nvSpPr>
          <p:cNvPr id="8" name="TextBox 7">
            <a:extLst>
              <a:ext uri="{FF2B5EF4-FFF2-40B4-BE49-F238E27FC236}">
                <a16:creationId xmlns:a16="http://schemas.microsoft.com/office/drawing/2014/main" id="{A5F5A019-49FD-1EBF-179E-A2A6AA95125A}"/>
              </a:ext>
            </a:extLst>
          </p:cNvPr>
          <p:cNvSpPr txBox="1"/>
          <p:nvPr/>
        </p:nvSpPr>
        <p:spPr>
          <a:xfrm>
            <a:off x="5299438" y="2399075"/>
            <a:ext cx="2945377" cy="1200329"/>
          </a:xfrm>
          <a:prstGeom prst="rect">
            <a:avLst/>
          </a:prstGeom>
          <a:solidFill>
            <a:schemeClr val="accent2">
              <a:lumMod val="60000"/>
              <a:lumOff val="40000"/>
            </a:schemeClr>
          </a:solidFill>
        </p:spPr>
        <p:style>
          <a:lnRef idx="2">
            <a:schemeClr val="accent3"/>
          </a:lnRef>
          <a:fillRef idx="1">
            <a:schemeClr val="lt1"/>
          </a:fillRef>
          <a:effectRef idx="0">
            <a:schemeClr val="accent3"/>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71450" indent="-171450">
              <a:buFont typeface="Arial"/>
              <a:buChar char="•"/>
            </a:pPr>
            <a:r>
              <a:rPr lang="en-US" sz="1200" dirty="0">
                <a:latin typeface="Arial"/>
                <a:ea typeface="Calibri"/>
                <a:cs typeface="Arial"/>
              </a:rPr>
              <a:t>Presidential Transformation Funding allocations are ongoing</a:t>
            </a:r>
          </a:p>
          <a:p>
            <a:pPr marL="171450" indent="-171450">
              <a:buFont typeface="Arial"/>
              <a:buChar char="•"/>
            </a:pPr>
            <a:r>
              <a:rPr lang="en-US" sz="1200" dirty="0">
                <a:latin typeface="Arial"/>
                <a:ea typeface="Calibri"/>
                <a:cs typeface="Arial"/>
              </a:rPr>
              <a:t>Investment are allocated using criteria/filters for decision making</a:t>
            </a:r>
            <a:endParaRPr lang="en-US" sz="1200" dirty="0">
              <a:latin typeface="Arial"/>
              <a:ea typeface="Calibri"/>
              <a:cs typeface="Calibri"/>
            </a:endParaRPr>
          </a:p>
          <a:p>
            <a:pPr marL="171450" indent="-171450">
              <a:buFont typeface="Arial"/>
              <a:buChar char="•"/>
            </a:pPr>
            <a:r>
              <a:rPr lang="en-US" sz="1200" dirty="0">
                <a:latin typeface="Arial"/>
                <a:ea typeface="Calibri"/>
                <a:cs typeface="Arial"/>
              </a:rPr>
              <a:t>Some funds resolved operating costs previously paid on Carryforward</a:t>
            </a:r>
          </a:p>
        </p:txBody>
      </p:sp>
      <p:sp>
        <p:nvSpPr>
          <p:cNvPr id="10" name="Arrow: Right 9">
            <a:extLst>
              <a:ext uri="{FF2B5EF4-FFF2-40B4-BE49-F238E27FC236}">
                <a16:creationId xmlns:a16="http://schemas.microsoft.com/office/drawing/2014/main" id="{871FBFFB-5339-4D06-BF04-832F71445050}"/>
              </a:ext>
            </a:extLst>
          </p:cNvPr>
          <p:cNvSpPr/>
          <p:nvPr/>
        </p:nvSpPr>
        <p:spPr>
          <a:xfrm>
            <a:off x="4498520" y="2432140"/>
            <a:ext cx="681717" cy="159203"/>
          </a:xfrm>
          <a:prstGeom prst="rightArrow">
            <a:avLst/>
          </a:prstGeom>
          <a:solidFill>
            <a:srgbClr val="CFC49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61541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B3F6237-D640-BE45-826E-1546F9AF23B5}"/>
              </a:ext>
            </a:extLst>
          </p:cNvPr>
          <p:cNvSpPr>
            <a:spLocks noGrp="1"/>
          </p:cNvSpPr>
          <p:nvPr>
            <p:ph type="sldNum" sz="quarter" idx="12"/>
          </p:nvPr>
        </p:nvSpPr>
        <p:spPr/>
        <p:txBody>
          <a:bodyPr/>
          <a:lstStyle/>
          <a:p>
            <a:fld id="{0F5EC011-0DA0-DB45-996E-85C7F379AB45}" type="slidenum">
              <a:rPr lang="en-US" smtClean="0"/>
              <a:pPr/>
              <a:t>17</a:t>
            </a:fld>
            <a:endParaRPr lang="en-US"/>
          </a:p>
        </p:txBody>
      </p:sp>
      <p:sp>
        <p:nvSpPr>
          <p:cNvPr id="7" name="Content Placeholder 6">
            <a:extLst>
              <a:ext uri="{FF2B5EF4-FFF2-40B4-BE49-F238E27FC236}">
                <a16:creationId xmlns:a16="http://schemas.microsoft.com/office/drawing/2014/main" id="{1EE63B64-8AF4-E94F-8CDB-D6DEB04432CF}"/>
              </a:ext>
            </a:extLst>
          </p:cNvPr>
          <p:cNvSpPr>
            <a:spLocks noGrp="1"/>
          </p:cNvSpPr>
          <p:nvPr>
            <p:ph sz="quarter" idx="14"/>
          </p:nvPr>
        </p:nvSpPr>
        <p:spPr>
          <a:xfrm>
            <a:off x="304800" y="548304"/>
            <a:ext cx="8839200" cy="566014"/>
          </a:xfrm>
        </p:spPr>
        <p:txBody>
          <a:bodyPr vert="horz" lIns="91440" tIns="45720" rIns="91440" bIns="45720" rtlCol="0" anchor="t">
            <a:normAutofit/>
          </a:bodyPr>
          <a:lstStyle/>
          <a:p>
            <a:r>
              <a:rPr lang="en-US" sz="2400" b="1">
                <a:solidFill>
                  <a:srgbClr val="006747"/>
                </a:solidFill>
                <a:latin typeface="Arial"/>
                <a:cs typeface="Arial"/>
              </a:rPr>
              <a:t>FY2024 Funding Uses</a:t>
            </a:r>
          </a:p>
        </p:txBody>
      </p:sp>
      <p:sp>
        <p:nvSpPr>
          <p:cNvPr id="4" name="TextBox 3">
            <a:extLst>
              <a:ext uri="{FF2B5EF4-FFF2-40B4-BE49-F238E27FC236}">
                <a16:creationId xmlns:a16="http://schemas.microsoft.com/office/drawing/2014/main" id="{CC9E24A8-5B23-827D-F8C0-A1AD9611013D}"/>
              </a:ext>
            </a:extLst>
          </p:cNvPr>
          <p:cNvSpPr txBox="1"/>
          <p:nvPr/>
        </p:nvSpPr>
        <p:spPr>
          <a:xfrm>
            <a:off x="145967" y="3949777"/>
            <a:ext cx="8859838" cy="1015663"/>
          </a:xfrm>
          <a:prstGeom prst="rect">
            <a:avLst/>
          </a:prstGeom>
          <a:noFill/>
        </p:spPr>
        <p:txBody>
          <a:bodyPr wrap="square" lIns="91440" tIns="45720" rIns="91440" bIns="45720" rtlCol="0" anchor="t">
            <a:spAutoFit/>
          </a:bodyPr>
          <a:lstStyle/>
          <a:p>
            <a:r>
              <a:rPr lang="en-US" sz="1200" i="1" u="sng" dirty="0">
                <a:cs typeface="Arial"/>
              </a:rPr>
              <a:t>NOTES:</a:t>
            </a:r>
            <a:endParaRPr lang="en-US" sz="1200" i="1" u="sng" dirty="0"/>
          </a:p>
          <a:p>
            <a:pPr marL="171450" indent="-171450">
              <a:buFont typeface="Calibri"/>
              <a:buChar char="-"/>
            </a:pPr>
            <a:r>
              <a:rPr lang="en-US" sz="1200" i="1" dirty="0"/>
              <a:t>DSOs and Self Insurance sources are excluded as they are not in USF Financial System.</a:t>
            </a:r>
            <a:endParaRPr lang="en-US" dirty="0">
              <a:cs typeface="Arial" panose="020B0604020202020204"/>
            </a:endParaRPr>
          </a:p>
          <a:p>
            <a:pPr marL="171450" indent="-171450">
              <a:buFont typeface="Calibri"/>
              <a:buChar char="-"/>
            </a:pPr>
            <a:r>
              <a:rPr lang="en-US" sz="1200" i="1" dirty="0">
                <a:cs typeface="Arial"/>
              </a:rPr>
              <a:t>Figures above do not include Carryforward budgets.</a:t>
            </a:r>
          </a:p>
          <a:p>
            <a:pPr marL="171450" indent="-171450">
              <a:buFont typeface="Calibri"/>
              <a:buChar char="-"/>
            </a:pPr>
            <a:r>
              <a:rPr lang="en-US" sz="1200" i="1" dirty="0">
                <a:cs typeface="Arial"/>
              </a:rPr>
              <a:t>Contracts &amp; Grants source of funds is budgeted at University level during operating budget process.</a:t>
            </a:r>
          </a:p>
          <a:p>
            <a:pPr marL="171450" indent="-171450">
              <a:buFont typeface="Calibri"/>
              <a:buChar char="-"/>
            </a:pPr>
            <a:r>
              <a:rPr lang="en-US" sz="1200" i="1" dirty="0">
                <a:cs typeface="Arial"/>
              </a:rPr>
              <a:t>Other includes held tuition authority and strategic funds.</a:t>
            </a:r>
          </a:p>
        </p:txBody>
      </p:sp>
      <p:pic>
        <p:nvPicPr>
          <p:cNvPr id="3" name="Picture 2">
            <a:extLst>
              <a:ext uri="{FF2B5EF4-FFF2-40B4-BE49-F238E27FC236}">
                <a16:creationId xmlns:a16="http://schemas.microsoft.com/office/drawing/2014/main" id="{DC154F9B-9C7A-4BCB-1A50-900B5B447F57}"/>
              </a:ext>
            </a:extLst>
          </p:cNvPr>
          <p:cNvPicPr>
            <a:picLocks noChangeAspect="1"/>
          </p:cNvPicPr>
          <p:nvPr/>
        </p:nvPicPr>
        <p:blipFill>
          <a:blip r:embed="rId3"/>
          <a:stretch>
            <a:fillRect/>
          </a:stretch>
        </p:blipFill>
        <p:spPr>
          <a:xfrm>
            <a:off x="145966" y="1081661"/>
            <a:ext cx="3594100" cy="2781300"/>
          </a:xfrm>
          <a:prstGeom prst="rect">
            <a:avLst/>
          </a:prstGeom>
        </p:spPr>
      </p:pic>
      <p:graphicFrame>
        <p:nvGraphicFramePr>
          <p:cNvPr id="6" name="Table 5">
            <a:extLst>
              <a:ext uri="{FF2B5EF4-FFF2-40B4-BE49-F238E27FC236}">
                <a16:creationId xmlns:a16="http://schemas.microsoft.com/office/drawing/2014/main" id="{FE14CA33-EEC5-B173-06BE-CF5B308972B8}"/>
              </a:ext>
            </a:extLst>
          </p:cNvPr>
          <p:cNvGraphicFramePr>
            <a:graphicFrameLocks noGrp="1"/>
          </p:cNvGraphicFramePr>
          <p:nvPr>
            <p:extLst>
              <p:ext uri="{D42A27DB-BD31-4B8C-83A1-F6EECF244321}">
                <p14:modId xmlns:p14="http://schemas.microsoft.com/office/powerpoint/2010/main" val="4087195007"/>
              </p:ext>
            </p:extLst>
          </p:nvPr>
        </p:nvGraphicFramePr>
        <p:xfrm>
          <a:off x="3861707" y="1083129"/>
          <a:ext cx="5143500" cy="220980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98744500"/>
                    </a:ext>
                  </a:extLst>
                </a:gridCol>
                <a:gridCol w="711200">
                  <a:extLst>
                    <a:ext uri="{9D8B030D-6E8A-4147-A177-3AD203B41FA5}">
                      <a16:colId xmlns:a16="http://schemas.microsoft.com/office/drawing/2014/main" val="3859043714"/>
                    </a:ext>
                  </a:extLst>
                </a:gridCol>
                <a:gridCol w="546100">
                  <a:extLst>
                    <a:ext uri="{9D8B030D-6E8A-4147-A177-3AD203B41FA5}">
                      <a16:colId xmlns:a16="http://schemas.microsoft.com/office/drawing/2014/main" val="717217024"/>
                    </a:ext>
                  </a:extLst>
                </a:gridCol>
                <a:gridCol w="774700">
                  <a:extLst>
                    <a:ext uri="{9D8B030D-6E8A-4147-A177-3AD203B41FA5}">
                      <a16:colId xmlns:a16="http://schemas.microsoft.com/office/drawing/2014/main" val="3178201286"/>
                    </a:ext>
                  </a:extLst>
                </a:gridCol>
                <a:gridCol w="596900">
                  <a:extLst>
                    <a:ext uri="{9D8B030D-6E8A-4147-A177-3AD203B41FA5}">
                      <a16:colId xmlns:a16="http://schemas.microsoft.com/office/drawing/2014/main" val="926856255"/>
                    </a:ext>
                  </a:extLst>
                </a:gridCol>
              </a:tblGrid>
              <a:tr h="184150">
                <a:tc>
                  <a:txBody>
                    <a:bodyPr/>
                    <a:lstStyle/>
                    <a:p>
                      <a:pPr algn="l" fontAlgn="b"/>
                      <a:r>
                        <a:rPr lang="en-US" sz="1100" b="1" i="0" u="none" strike="noStrike">
                          <a:solidFill>
                            <a:srgbClr val="FFFFFF"/>
                          </a:solidFill>
                          <a:effectLst/>
                          <a:latin typeface="Calibri" panose="020F0502020204030204" pitchFamily="34" charset="0"/>
                        </a:rPr>
                        <a:t>Budgeted Expenses (in Thousands)</a:t>
                      </a:r>
                    </a:p>
                  </a:txBody>
                  <a:tcPr marL="0" marR="0" marT="0" marB="0" anchor="b">
                    <a:lnL>
                      <a:noFill/>
                    </a:lnL>
                    <a:lnR>
                      <a:noFill/>
                    </a:lnR>
                    <a:lnT>
                      <a:noFill/>
                    </a:lnT>
                    <a:lnB>
                      <a:noFill/>
                    </a:lnB>
                    <a:solidFill>
                      <a:srgbClr val="006747"/>
                    </a:solidFill>
                  </a:tcPr>
                </a:tc>
                <a:tc>
                  <a:txBody>
                    <a:bodyPr/>
                    <a:lstStyle/>
                    <a:p>
                      <a:pPr algn="l" fontAlgn="b"/>
                      <a:r>
                        <a:rPr lang="en-US" sz="1100" b="1" i="0" u="none" strike="noStrike">
                          <a:solidFill>
                            <a:srgbClr val="FFFFFF"/>
                          </a:solidFill>
                          <a:effectLst/>
                          <a:latin typeface="Calibri" panose="020F0502020204030204" pitchFamily="34" charset="0"/>
                        </a:rPr>
                        <a:t>FY22 Plan</a:t>
                      </a:r>
                    </a:p>
                  </a:txBody>
                  <a:tcPr marL="0" marR="0" marT="0" marB="0" anchor="b">
                    <a:lnL>
                      <a:noFill/>
                    </a:lnL>
                    <a:lnR>
                      <a:noFill/>
                    </a:lnR>
                    <a:lnT>
                      <a:noFill/>
                    </a:lnT>
                    <a:lnB>
                      <a:noFill/>
                    </a:lnB>
                    <a:solidFill>
                      <a:srgbClr val="006747"/>
                    </a:solidFill>
                  </a:tcPr>
                </a:tc>
                <a:tc>
                  <a:txBody>
                    <a:bodyPr/>
                    <a:lstStyle/>
                    <a:p>
                      <a:pPr algn="ctr" fontAlgn="b"/>
                      <a:r>
                        <a:rPr lang="en-US" sz="1100" b="1" i="0" u="none" strike="noStrike">
                          <a:solidFill>
                            <a:srgbClr val="FFFFFF"/>
                          </a:solidFill>
                          <a:effectLst/>
                          <a:latin typeface="Calibri" panose="020F0502020204030204" pitchFamily="34" charset="0"/>
                        </a:rPr>
                        <a:t>%</a:t>
                      </a:r>
                    </a:p>
                  </a:txBody>
                  <a:tcPr marL="0" marR="0" marT="0" marB="0" anchor="b">
                    <a:lnL>
                      <a:noFill/>
                    </a:lnL>
                    <a:lnR>
                      <a:noFill/>
                    </a:lnR>
                    <a:lnT>
                      <a:noFill/>
                    </a:lnT>
                    <a:lnB>
                      <a:noFill/>
                    </a:lnB>
                    <a:solidFill>
                      <a:srgbClr val="006747"/>
                    </a:solidFill>
                  </a:tcPr>
                </a:tc>
                <a:tc>
                  <a:txBody>
                    <a:bodyPr/>
                    <a:lstStyle/>
                    <a:p>
                      <a:pPr algn="ctr" fontAlgn="ctr"/>
                      <a:r>
                        <a:rPr lang="en-US" sz="1100" b="1" i="0" u="none" strike="noStrike">
                          <a:solidFill>
                            <a:srgbClr val="FFFFFF"/>
                          </a:solidFill>
                          <a:effectLst/>
                          <a:latin typeface="Calibri" panose="020F0502020204030204" pitchFamily="34" charset="0"/>
                        </a:rPr>
                        <a:t>FY24 Plan</a:t>
                      </a:r>
                    </a:p>
                  </a:txBody>
                  <a:tcPr marL="0" marR="0" marT="0" marB="0" anchor="ctr">
                    <a:lnL>
                      <a:noFill/>
                    </a:lnL>
                    <a:lnR>
                      <a:noFill/>
                    </a:lnR>
                    <a:lnT>
                      <a:noFill/>
                    </a:lnT>
                    <a:lnB>
                      <a:noFill/>
                    </a:lnB>
                    <a:solidFill>
                      <a:srgbClr val="006747"/>
                    </a:solidFill>
                  </a:tcPr>
                </a:tc>
                <a:tc>
                  <a:txBody>
                    <a:bodyPr/>
                    <a:lstStyle/>
                    <a:p>
                      <a:pPr algn="ctr" fontAlgn="ctr"/>
                      <a:r>
                        <a:rPr lang="en-US" sz="1100" b="1" i="0" u="none" strike="noStrike">
                          <a:solidFill>
                            <a:srgbClr val="FFFFFF"/>
                          </a:solidFill>
                          <a:effectLst/>
                          <a:latin typeface="Calibri" panose="020F0502020204030204" pitchFamily="34" charset="0"/>
                        </a:rPr>
                        <a:t>%</a:t>
                      </a:r>
                    </a:p>
                  </a:txBody>
                  <a:tcPr marL="0" marR="0" marT="0" marB="0" anchor="ctr">
                    <a:lnL>
                      <a:noFill/>
                    </a:lnL>
                    <a:lnR>
                      <a:noFill/>
                    </a:lnR>
                    <a:lnT>
                      <a:noFill/>
                    </a:lnT>
                    <a:lnB>
                      <a:noFill/>
                    </a:lnB>
                    <a:solidFill>
                      <a:srgbClr val="006747"/>
                    </a:solidFill>
                  </a:tcPr>
                </a:tc>
                <a:extLst>
                  <a:ext uri="{0D108BD9-81ED-4DB2-BD59-A6C34878D82A}">
                    <a16:rowId xmlns:a16="http://schemas.microsoft.com/office/drawing/2014/main" val="3241782365"/>
                  </a:ext>
                </a:extLst>
              </a:tr>
              <a:tr h="184150">
                <a:tc>
                  <a:txBody>
                    <a:bodyPr/>
                    <a:lstStyle/>
                    <a:p>
                      <a:pPr algn="l" fontAlgn="b"/>
                      <a:r>
                        <a:rPr lang="en-US" sz="1100" b="0" i="0" u="none" strike="noStrike">
                          <a:solidFill>
                            <a:srgbClr val="000000"/>
                          </a:solidFill>
                          <a:effectLst/>
                          <a:latin typeface="Calibri" panose="020F0502020204030204" pitchFamily="34" charset="0"/>
                        </a:rPr>
                        <a:t>Colleges</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  464,008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23.06%</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    548,426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24.70%</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145495579"/>
                  </a:ext>
                </a:extLst>
              </a:tr>
              <a:tr h="184150">
                <a:tc>
                  <a:txBody>
                    <a:bodyPr/>
                    <a:lstStyle/>
                    <a:p>
                      <a:pPr algn="l" fontAlgn="b"/>
                      <a:r>
                        <a:rPr lang="en-US" sz="1100" b="0" i="0" u="none" strike="noStrike">
                          <a:solidFill>
                            <a:srgbClr val="000000"/>
                          </a:solidFill>
                          <a:effectLst/>
                          <a:latin typeface="Calibri" panose="020F0502020204030204" pitchFamily="34" charset="0"/>
                        </a:rPr>
                        <a:t>Direct Appropriation Units</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10,981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0.55%</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21,830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0.98%</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066068766"/>
                  </a:ext>
                </a:extLst>
              </a:tr>
              <a:tr h="184150">
                <a:tc>
                  <a:txBody>
                    <a:bodyPr/>
                    <a:lstStyle/>
                    <a:p>
                      <a:pPr algn="l" fontAlgn="b"/>
                      <a:r>
                        <a:rPr lang="en-US" sz="1100" b="0" i="0" u="none" strike="noStrike">
                          <a:solidFill>
                            <a:srgbClr val="000000"/>
                          </a:solidFill>
                          <a:effectLst/>
                          <a:latin typeface="Calibri" panose="020F0502020204030204" pitchFamily="34" charset="0"/>
                        </a:rPr>
                        <a:t>Support Units - Academic Affairs (AA)</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     189,069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panose="020F0502020204030204" pitchFamily="34" charset="0"/>
                        </a:rPr>
                        <a:t>9.40%</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       232,158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panose="020F0502020204030204" pitchFamily="34" charset="0"/>
                        </a:rPr>
                        <a:t>10.45%</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850361324"/>
                  </a:ext>
                </a:extLst>
              </a:tr>
              <a:tr h="184150">
                <a:tc>
                  <a:txBody>
                    <a:bodyPr/>
                    <a:lstStyle/>
                    <a:p>
                      <a:pPr algn="l" fontAlgn="b"/>
                      <a:r>
                        <a:rPr lang="en-US" sz="1100" b="0" i="0" u="none" strike="noStrike">
                          <a:solidFill>
                            <a:srgbClr val="000000"/>
                          </a:solidFill>
                          <a:effectLst/>
                          <a:latin typeface="Calibri" panose="020F0502020204030204" pitchFamily="34" charset="0"/>
                        </a:rPr>
                        <a:t>Support Units - Non-AA</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222,712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11.07%</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       293,959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dirty="0">
                          <a:solidFill>
                            <a:srgbClr val="000000"/>
                          </a:solidFill>
                          <a:effectLst/>
                          <a:latin typeface="Calibri" panose="020F0502020204030204" pitchFamily="34" charset="0"/>
                        </a:rPr>
                        <a:t>13.24%</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905486036"/>
                  </a:ext>
                </a:extLst>
              </a:tr>
              <a:tr h="184150">
                <a:tc>
                  <a:txBody>
                    <a:bodyPr/>
                    <a:lstStyle/>
                    <a:p>
                      <a:pPr algn="l" fontAlgn="b"/>
                      <a:r>
                        <a:rPr lang="en-US" sz="11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100" b="1" i="0" u="none" strike="noStrike" dirty="0">
                          <a:solidFill>
                            <a:srgbClr val="000000"/>
                          </a:solidFill>
                          <a:effectLst/>
                          <a:latin typeface="Calibri" panose="020F0502020204030204" pitchFamily="34" charset="0"/>
                        </a:rPr>
                        <a:t>     886,770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1" i="0" u="none" strike="noStrike" dirty="0">
                          <a:solidFill>
                            <a:srgbClr val="000000"/>
                          </a:solidFill>
                          <a:effectLst/>
                          <a:latin typeface="Calibri" panose="020F0502020204030204" pitchFamily="34" charset="0"/>
                        </a:rPr>
                        <a:t>44.07%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100" b="1" i="0" u="none" strike="noStrike" dirty="0">
                          <a:solidFill>
                            <a:srgbClr val="000000"/>
                          </a:solidFill>
                          <a:effectLst/>
                          <a:latin typeface="Calibri" panose="020F0502020204030204" pitchFamily="34" charset="0"/>
                        </a:rPr>
                        <a:t>    1,096,372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1" i="0" u="none" strike="noStrike" dirty="0">
                          <a:solidFill>
                            <a:srgbClr val="000000"/>
                          </a:solidFill>
                          <a:effectLst/>
                          <a:latin typeface="Calibri" panose="020F0502020204030204" pitchFamily="34" charset="0"/>
                        </a:rPr>
                        <a:t>49.37%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647154665"/>
                  </a:ext>
                </a:extLst>
              </a:tr>
              <a:tr h="184150">
                <a:tc>
                  <a:txBody>
                    <a:bodyPr/>
                    <a:lstStyle/>
                    <a:p>
                      <a:pPr algn="l" fontAlgn="b"/>
                      <a:r>
                        <a:rPr lang="en-US" sz="1100" b="0" i="0" u="none" strike="noStrike">
                          <a:solidFill>
                            <a:srgbClr val="000000"/>
                          </a:solidFill>
                          <a:effectLst/>
                          <a:latin typeface="Calibri" panose="020F0502020204030204" pitchFamily="34" charset="0"/>
                        </a:rPr>
                        <a:t>Auxiliary Units</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     123,655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100" b="0" i="0" u="none" strike="noStrike" dirty="0">
                          <a:solidFill>
                            <a:srgbClr val="000000"/>
                          </a:solidFill>
                          <a:effectLst/>
                          <a:latin typeface="Calibri" panose="020F0502020204030204" pitchFamily="34" charset="0"/>
                        </a:rPr>
                        <a:t>6.14%</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       149,600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tc>
                  <a:txBody>
                    <a:bodyPr/>
                    <a:lstStyle/>
                    <a:p>
                      <a:pPr algn="r" fontAlgn="b"/>
                      <a:r>
                        <a:rPr lang="en-US" sz="1100" b="0" i="0" u="none" strike="noStrike" dirty="0">
                          <a:solidFill>
                            <a:srgbClr val="000000"/>
                          </a:solidFill>
                          <a:effectLst/>
                          <a:latin typeface="Calibri" panose="020F0502020204030204" pitchFamily="34" charset="0"/>
                        </a:rPr>
                        <a:t>6.74%</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FFFFFF"/>
                    </a:solidFill>
                  </a:tcPr>
                </a:tc>
                <a:extLst>
                  <a:ext uri="{0D108BD9-81ED-4DB2-BD59-A6C34878D82A}">
                    <a16:rowId xmlns:a16="http://schemas.microsoft.com/office/drawing/2014/main" val="192536933"/>
                  </a:ext>
                </a:extLst>
              </a:tr>
              <a:tr h="184150">
                <a:tc>
                  <a:txBody>
                    <a:bodyPr/>
                    <a:lstStyle/>
                    <a:p>
                      <a:pPr algn="l" fontAlgn="b"/>
                      <a:r>
                        <a:rPr lang="en-US" sz="1100" b="0" i="0" u="none" strike="noStrike">
                          <a:solidFill>
                            <a:srgbClr val="000000"/>
                          </a:solidFill>
                          <a:effectLst/>
                          <a:latin typeface="Calibri" panose="020F0502020204030204" pitchFamily="34" charset="0"/>
                        </a:rPr>
                        <a:t>Financial Aid Source</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450,094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22.37%</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397,233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panose="020F0502020204030204" pitchFamily="34" charset="0"/>
                        </a:rPr>
                        <a:t>17.89%</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544500336"/>
                  </a:ext>
                </a:extLst>
              </a:tr>
              <a:tr h="184150">
                <a:tc>
                  <a:txBody>
                    <a:bodyPr/>
                    <a:lstStyle/>
                    <a:p>
                      <a:pPr algn="l" fontAlgn="b"/>
                      <a:r>
                        <a:rPr lang="en-US" sz="1100" b="0" i="0" u="none" strike="noStrike">
                          <a:solidFill>
                            <a:srgbClr val="000000"/>
                          </a:solidFill>
                          <a:effectLst/>
                          <a:latin typeface="Calibri" panose="020F0502020204030204" pitchFamily="34" charset="0"/>
                        </a:rPr>
                        <a:t>Contracts &amp; Grants</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499,241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24.81%</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       522,649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panose="020F0502020204030204" pitchFamily="34" charset="0"/>
                        </a:rPr>
                        <a:t>23.53%</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88417274"/>
                  </a:ext>
                </a:extLst>
              </a:tr>
              <a:tr h="184150">
                <a:tc>
                  <a:txBody>
                    <a:bodyPr/>
                    <a:lstStyle/>
                    <a:p>
                      <a:pPr algn="l" fontAlgn="b"/>
                      <a:r>
                        <a:rPr lang="en-US" sz="1100" b="0" i="0" u="none" strike="noStrike">
                          <a:solidFill>
                            <a:srgbClr val="000000"/>
                          </a:solidFill>
                          <a:effectLst/>
                          <a:latin typeface="Calibri" panose="020F0502020204030204" pitchFamily="34" charset="0"/>
                        </a:rPr>
                        <a:t>Other</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52,529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2.61%</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54,923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dirty="0">
                          <a:solidFill>
                            <a:srgbClr val="000000"/>
                          </a:solidFill>
                          <a:effectLst/>
                          <a:latin typeface="Calibri" panose="020F0502020204030204" pitchFamily="34" charset="0"/>
                        </a:rPr>
                        <a:t>2.47%</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355856587"/>
                  </a:ext>
                </a:extLst>
              </a:tr>
              <a:tr h="184150">
                <a:tc>
                  <a:txBody>
                    <a:bodyPr/>
                    <a:lstStyle/>
                    <a:p>
                      <a:pPr algn="l" fontAlgn="b"/>
                      <a:r>
                        <a:rPr lang="en-US" sz="1100" b="1" i="0" u="none" strike="noStrike">
                          <a:solidFill>
                            <a:srgbClr val="000000"/>
                          </a:solidFill>
                          <a:effectLst/>
                          <a:latin typeface="Calibri" panose="020F0502020204030204" pitchFamily="34" charset="0"/>
                        </a:rPr>
                        <a:t>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100" b="1" i="0" u="none" strike="noStrike" dirty="0">
                          <a:solidFill>
                            <a:srgbClr val="000000"/>
                          </a:solidFill>
                          <a:effectLst/>
                          <a:latin typeface="Calibri" panose="020F0502020204030204" pitchFamily="34" charset="0"/>
                        </a:rPr>
                        <a:t>  1,125,519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1" i="0" u="none" strike="noStrike" dirty="0">
                          <a:solidFill>
                            <a:srgbClr val="000000"/>
                          </a:solidFill>
                          <a:effectLst/>
                          <a:latin typeface="Calibri" panose="020F0502020204030204" pitchFamily="34" charset="0"/>
                        </a:rPr>
                        <a:t>55.93%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100" b="1" i="0" u="none" strike="noStrike" dirty="0">
                          <a:solidFill>
                            <a:srgbClr val="000000"/>
                          </a:solidFill>
                          <a:effectLst/>
                          <a:latin typeface="Calibri" panose="020F0502020204030204" pitchFamily="34" charset="0"/>
                        </a:rPr>
                        <a:t>    1,124,405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1" i="0" u="none" strike="noStrike" dirty="0">
                          <a:solidFill>
                            <a:srgbClr val="000000"/>
                          </a:solidFill>
                          <a:effectLst/>
                          <a:latin typeface="Calibri" panose="020F0502020204030204" pitchFamily="34" charset="0"/>
                        </a:rPr>
                        <a:t>50.63%</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865970457"/>
                  </a:ext>
                </a:extLst>
              </a:tr>
              <a:tr h="184150">
                <a:tc>
                  <a:txBody>
                    <a:bodyPr/>
                    <a:lstStyle/>
                    <a:p>
                      <a:pPr algn="l" fontAlgn="b"/>
                      <a:r>
                        <a:rPr lang="en-US" sz="1100" b="1" i="0" u="none" strike="noStrike">
                          <a:solidFill>
                            <a:srgbClr val="FFFFFF"/>
                          </a:solidFill>
                          <a:effectLst/>
                          <a:latin typeface="Calibri" panose="020F0502020204030204" pitchFamily="34" charset="0"/>
                        </a:rPr>
                        <a:t>Total Budgeted Expenses</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006747"/>
                    </a:solidFill>
                  </a:tcPr>
                </a:tc>
                <a:tc>
                  <a:txBody>
                    <a:bodyPr/>
                    <a:lstStyle/>
                    <a:p>
                      <a:pPr algn="l" fontAlgn="b"/>
                      <a:r>
                        <a:rPr lang="en-US" sz="1100" b="1" i="0" u="none" strike="noStrike">
                          <a:solidFill>
                            <a:srgbClr val="FFFFFF"/>
                          </a:solidFill>
                          <a:effectLst/>
                          <a:latin typeface="Calibri" panose="020F0502020204030204" pitchFamily="34" charset="0"/>
                        </a:rPr>
                        <a:t>  2,012,290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006747"/>
                    </a:solidFill>
                  </a:tcPr>
                </a:tc>
                <a:tc>
                  <a:txBody>
                    <a:bodyPr/>
                    <a:lstStyle/>
                    <a:p>
                      <a:pPr algn="r" fontAlgn="b"/>
                      <a:r>
                        <a:rPr lang="en-US" sz="1100" b="1" i="0" u="none" strike="noStrike">
                          <a:solidFill>
                            <a:srgbClr val="FFFFFF"/>
                          </a:solidFill>
                          <a:effectLst/>
                          <a:latin typeface="Calibri" panose="020F0502020204030204" pitchFamily="34" charset="0"/>
                        </a:rPr>
                        <a:t>100.00%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006747"/>
                    </a:solidFill>
                  </a:tcPr>
                </a:tc>
                <a:tc>
                  <a:txBody>
                    <a:bodyPr/>
                    <a:lstStyle/>
                    <a:p>
                      <a:pPr algn="l" fontAlgn="b"/>
                      <a:r>
                        <a:rPr lang="en-US" sz="1100" b="1" i="0" u="none" strike="noStrike">
                          <a:solidFill>
                            <a:srgbClr val="FFFFFF"/>
                          </a:solidFill>
                          <a:effectLst/>
                          <a:latin typeface="Calibri" panose="020F0502020204030204" pitchFamily="34" charset="0"/>
                        </a:rPr>
                        <a:t>    2,220,776 </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006747"/>
                    </a:solidFill>
                  </a:tcPr>
                </a:tc>
                <a:tc>
                  <a:txBody>
                    <a:bodyPr/>
                    <a:lstStyle/>
                    <a:p>
                      <a:pPr algn="r" fontAlgn="b"/>
                      <a:r>
                        <a:rPr lang="en-US" sz="1100" b="1" i="0" u="none" strike="noStrike" dirty="0">
                          <a:solidFill>
                            <a:srgbClr val="FFFFFF"/>
                          </a:solidFill>
                          <a:effectLst/>
                          <a:latin typeface="Calibri" panose="020F0502020204030204" pitchFamily="34" charset="0"/>
                        </a:rPr>
                        <a:t>100.00%</a:t>
                      </a:r>
                    </a:p>
                  </a:txBody>
                  <a:tcPr marL="0" marR="0" marT="0" marB="0" anchor="b">
                    <a:lnL>
                      <a:noFill/>
                    </a:lnL>
                    <a:lnR>
                      <a:noFill/>
                    </a:lnR>
                    <a:lnT w="6350" cap="flat" cmpd="sng" algn="ctr">
                      <a:solidFill>
                        <a:srgbClr val="000000"/>
                      </a:solidFill>
                      <a:prstDash val="solid"/>
                      <a:round/>
                      <a:headEnd type="none" w="med" len="med"/>
                      <a:tailEnd type="none" w="med" len="med"/>
                    </a:lnT>
                    <a:lnB>
                      <a:noFill/>
                    </a:lnB>
                    <a:solidFill>
                      <a:srgbClr val="006747"/>
                    </a:solidFill>
                  </a:tcPr>
                </a:tc>
                <a:extLst>
                  <a:ext uri="{0D108BD9-81ED-4DB2-BD59-A6C34878D82A}">
                    <a16:rowId xmlns:a16="http://schemas.microsoft.com/office/drawing/2014/main" val="162834453"/>
                  </a:ext>
                </a:extLst>
              </a:tr>
            </a:tbl>
          </a:graphicData>
        </a:graphic>
      </p:graphicFrame>
    </p:spTree>
    <p:extLst>
      <p:ext uri="{BB962C8B-B14F-4D97-AF65-F5344CB8AC3E}">
        <p14:creationId xmlns:p14="http://schemas.microsoft.com/office/powerpoint/2010/main" val="1648804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D93A3F-14B3-806B-61F4-EFDA896F95B0}"/>
              </a:ext>
            </a:extLst>
          </p:cNvPr>
          <p:cNvSpPr>
            <a:spLocks noGrp="1"/>
          </p:cNvSpPr>
          <p:nvPr>
            <p:ph sz="quarter" idx="15"/>
          </p:nvPr>
        </p:nvSpPr>
        <p:spPr/>
        <p:txBody>
          <a:bodyPr>
            <a:normAutofit/>
          </a:bodyPr>
          <a:lstStyle/>
          <a:p>
            <a:r>
              <a:rPr lang="en-US"/>
              <a:t>College and Direct Appropriation Units</a:t>
            </a:r>
          </a:p>
        </p:txBody>
      </p:sp>
      <p:sp>
        <p:nvSpPr>
          <p:cNvPr id="4" name="TextBox 3">
            <a:extLst>
              <a:ext uri="{FF2B5EF4-FFF2-40B4-BE49-F238E27FC236}">
                <a16:creationId xmlns:a16="http://schemas.microsoft.com/office/drawing/2014/main" id="{9F98C577-1657-9E1F-0FEE-24893FEA065E}"/>
              </a:ext>
            </a:extLst>
          </p:cNvPr>
          <p:cNvSpPr txBox="1"/>
          <p:nvPr/>
        </p:nvSpPr>
        <p:spPr>
          <a:xfrm>
            <a:off x="431715" y="3917121"/>
            <a:ext cx="3450998" cy="830997"/>
          </a:xfrm>
          <a:prstGeom prst="rect">
            <a:avLst/>
          </a:prstGeom>
          <a:noFill/>
        </p:spPr>
        <p:txBody>
          <a:bodyPr wrap="square" lIns="91440" tIns="45720" rIns="91440" bIns="45720" rtlCol="0" anchor="t">
            <a:spAutoFit/>
          </a:bodyPr>
          <a:lstStyle/>
          <a:p>
            <a:r>
              <a:rPr lang="en-US" sz="1200" i="1" u="sng" dirty="0">
                <a:cs typeface="Arial"/>
              </a:rPr>
              <a:t>NOTES:</a:t>
            </a:r>
            <a:endParaRPr lang="en-US" sz="1200" i="1" u="sng" dirty="0"/>
          </a:p>
          <a:p>
            <a:pPr marL="171450" indent="-171450">
              <a:buFont typeface="Calibri"/>
              <a:buChar char="-"/>
            </a:pPr>
            <a:r>
              <a:rPr lang="en-US" sz="1200" i="1" dirty="0">
                <a:cs typeface="Arial"/>
              </a:rPr>
              <a:t>Figures do not include Carryforward, Contracts &amp; Grants or DSO sources of funds</a:t>
            </a:r>
          </a:p>
          <a:p>
            <a:pPr marL="171450" indent="-171450">
              <a:buFont typeface="Calibri"/>
              <a:buChar char="-"/>
            </a:pPr>
            <a:r>
              <a:rPr lang="en-US" sz="1200" i="1" dirty="0">
                <a:cs typeface="Arial"/>
              </a:rPr>
              <a:t>College amounts are for all campuses</a:t>
            </a:r>
          </a:p>
        </p:txBody>
      </p:sp>
      <p:graphicFrame>
        <p:nvGraphicFramePr>
          <p:cNvPr id="6" name="Table 5">
            <a:extLst>
              <a:ext uri="{FF2B5EF4-FFF2-40B4-BE49-F238E27FC236}">
                <a16:creationId xmlns:a16="http://schemas.microsoft.com/office/drawing/2014/main" id="{D432E07C-E231-9933-8ED1-EE65E329DEA2}"/>
              </a:ext>
            </a:extLst>
          </p:cNvPr>
          <p:cNvGraphicFramePr>
            <a:graphicFrameLocks noGrp="1"/>
          </p:cNvGraphicFramePr>
          <p:nvPr>
            <p:extLst>
              <p:ext uri="{D42A27DB-BD31-4B8C-83A1-F6EECF244321}">
                <p14:modId xmlns:p14="http://schemas.microsoft.com/office/powerpoint/2010/main" val="1121043283"/>
              </p:ext>
            </p:extLst>
          </p:nvPr>
        </p:nvGraphicFramePr>
        <p:xfrm>
          <a:off x="432253" y="1096735"/>
          <a:ext cx="5283197" cy="2762250"/>
        </p:xfrm>
        <a:graphic>
          <a:graphicData uri="http://schemas.openxmlformats.org/drawingml/2006/table">
            <a:tbl>
              <a:tblPr firstRow="1" bandRow="1">
                <a:tableStyleId>{5C22544A-7EE6-4342-B048-85BDC9FD1C3A}</a:tableStyleId>
              </a:tblPr>
              <a:tblGrid>
                <a:gridCol w="2654299">
                  <a:extLst>
                    <a:ext uri="{9D8B030D-6E8A-4147-A177-3AD203B41FA5}">
                      <a16:colId xmlns:a16="http://schemas.microsoft.com/office/drawing/2014/main" val="2542772824"/>
                    </a:ext>
                  </a:extLst>
                </a:gridCol>
                <a:gridCol w="711200">
                  <a:extLst>
                    <a:ext uri="{9D8B030D-6E8A-4147-A177-3AD203B41FA5}">
                      <a16:colId xmlns:a16="http://schemas.microsoft.com/office/drawing/2014/main" val="1313008771"/>
                    </a:ext>
                  </a:extLst>
                </a:gridCol>
                <a:gridCol w="546099">
                  <a:extLst>
                    <a:ext uri="{9D8B030D-6E8A-4147-A177-3AD203B41FA5}">
                      <a16:colId xmlns:a16="http://schemas.microsoft.com/office/drawing/2014/main" val="3913413008"/>
                    </a:ext>
                  </a:extLst>
                </a:gridCol>
                <a:gridCol w="774699">
                  <a:extLst>
                    <a:ext uri="{9D8B030D-6E8A-4147-A177-3AD203B41FA5}">
                      <a16:colId xmlns:a16="http://schemas.microsoft.com/office/drawing/2014/main" val="4184462658"/>
                    </a:ext>
                  </a:extLst>
                </a:gridCol>
                <a:gridCol w="596900">
                  <a:extLst>
                    <a:ext uri="{9D8B030D-6E8A-4147-A177-3AD203B41FA5}">
                      <a16:colId xmlns:a16="http://schemas.microsoft.com/office/drawing/2014/main" val="1436061064"/>
                    </a:ext>
                  </a:extLst>
                </a:gridCol>
              </a:tblGrid>
              <a:tr h="184150">
                <a:tc>
                  <a:txBody>
                    <a:bodyPr/>
                    <a:lstStyle/>
                    <a:p>
                      <a:pPr algn="l" fontAlgn="b"/>
                      <a:r>
                        <a:rPr lang="en-US" sz="1100" b="1" i="0" u="none" strike="noStrike">
                          <a:solidFill>
                            <a:srgbClr val="FFFFFF"/>
                          </a:solidFill>
                          <a:effectLst/>
                          <a:latin typeface="Calibri"/>
                        </a:rPr>
                        <a:t>Budgeted Expenses (in Thousands)</a:t>
                      </a:r>
                    </a:p>
                  </a:txBody>
                  <a:tcPr marL="0" marR="0" marT="0" marB="0" anchor="b">
                    <a:lnL>
                      <a:noFill/>
                    </a:lnL>
                    <a:lnR>
                      <a:noFill/>
                    </a:lnR>
                    <a:lnT>
                      <a:noFill/>
                    </a:lnT>
                    <a:lnB>
                      <a:noFill/>
                    </a:lnB>
                    <a:solidFill>
                      <a:srgbClr val="006747"/>
                    </a:solidFill>
                  </a:tcPr>
                </a:tc>
                <a:tc>
                  <a:txBody>
                    <a:bodyPr/>
                    <a:lstStyle/>
                    <a:p>
                      <a:pPr algn="l" fontAlgn="b"/>
                      <a:r>
                        <a:rPr lang="en-US" sz="1100" b="1" i="0" u="none" strike="noStrike">
                          <a:solidFill>
                            <a:srgbClr val="FFFFFF"/>
                          </a:solidFill>
                          <a:effectLst/>
                          <a:latin typeface="Calibri"/>
                        </a:rPr>
                        <a:t>FY22 Plan</a:t>
                      </a:r>
                    </a:p>
                  </a:txBody>
                  <a:tcPr marL="0" marR="0" marT="0" marB="0" anchor="b">
                    <a:lnL>
                      <a:noFill/>
                    </a:lnL>
                    <a:lnR>
                      <a:noFill/>
                    </a:lnR>
                    <a:lnT>
                      <a:noFill/>
                    </a:lnT>
                    <a:lnB>
                      <a:noFill/>
                    </a:lnB>
                    <a:solidFill>
                      <a:srgbClr val="006747"/>
                    </a:solidFill>
                  </a:tcPr>
                </a:tc>
                <a:tc>
                  <a:txBody>
                    <a:bodyPr/>
                    <a:lstStyle/>
                    <a:p>
                      <a:pPr algn="ctr" fontAlgn="b"/>
                      <a:r>
                        <a:rPr lang="en-US" sz="1100" b="1" i="0" u="none" strike="noStrike">
                          <a:solidFill>
                            <a:srgbClr val="FFFFFF"/>
                          </a:solidFill>
                          <a:effectLst/>
                          <a:latin typeface="Calibri"/>
                        </a:rPr>
                        <a:t>%</a:t>
                      </a:r>
                    </a:p>
                  </a:txBody>
                  <a:tcPr marL="0" marR="0" marT="0" marB="0" anchor="b">
                    <a:lnL>
                      <a:noFill/>
                    </a:lnL>
                    <a:lnR>
                      <a:noFill/>
                    </a:lnR>
                    <a:lnT>
                      <a:noFill/>
                    </a:lnT>
                    <a:lnB>
                      <a:noFill/>
                    </a:lnB>
                    <a:solidFill>
                      <a:srgbClr val="006747"/>
                    </a:solidFill>
                  </a:tcPr>
                </a:tc>
                <a:tc>
                  <a:txBody>
                    <a:bodyPr/>
                    <a:lstStyle/>
                    <a:p>
                      <a:pPr algn="ctr" fontAlgn="ctr"/>
                      <a:r>
                        <a:rPr lang="en-US" sz="1100" b="1" i="0" u="none" strike="noStrike">
                          <a:solidFill>
                            <a:srgbClr val="FFFFFF"/>
                          </a:solidFill>
                          <a:effectLst/>
                          <a:latin typeface="Calibri"/>
                        </a:rPr>
                        <a:t>FY24 Plan</a:t>
                      </a:r>
                    </a:p>
                  </a:txBody>
                  <a:tcPr marL="0" marR="0" marT="0" marB="0" anchor="ctr">
                    <a:lnL>
                      <a:noFill/>
                    </a:lnL>
                    <a:lnR>
                      <a:noFill/>
                    </a:lnR>
                    <a:lnT>
                      <a:noFill/>
                    </a:lnT>
                    <a:lnB>
                      <a:noFill/>
                    </a:lnB>
                    <a:solidFill>
                      <a:srgbClr val="006747"/>
                    </a:solidFill>
                  </a:tcPr>
                </a:tc>
                <a:tc>
                  <a:txBody>
                    <a:bodyPr/>
                    <a:lstStyle/>
                    <a:p>
                      <a:pPr algn="ctr" fontAlgn="ctr"/>
                      <a:r>
                        <a:rPr lang="en-US" sz="1100" b="1" i="0" u="none" strike="noStrike">
                          <a:solidFill>
                            <a:srgbClr val="FFFFFF"/>
                          </a:solidFill>
                          <a:effectLst/>
                          <a:latin typeface="Calibri"/>
                        </a:rPr>
                        <a:t>%</a:t>
                      </a:r>
                    </a:p>
                  </a:txBody>
                  <a:tcPr marL="0" marR="0" marT="0" marB="0" anchor="ctr">
                    <a:lnL>
                      <a:noFill/>
                    </a:lnL>
                    <a:lnR>
                      <a:noFill/>
                    </a:lnR>
                    <a:lnT>
                      <a:noFill/>
                    </a:lnT>
                    <a:lnB>
                      <a:noFill/>
                    </a:lnB>
                    <a:solidFill>
                      <a:srgbClr val="006747"/>
                    </a:solidFill>
                  </a:tcPr>
                </a:tc>
                <a:extLst>
                  <a:ext uri="{0D108BD9-81ED-4DB2-BD59-A6C34878D82A}">
                    <a16:rowId xmlns:a16="http://schemas.microsoft.com/office/drawing/2014/main" val="4139233986"/>
                  </a:ext>
                </a:extLst>
              </a:tr>
              <a:tr h="184150">
                <a:tc>
                  <a:txBody>
                    <a:bodyPr/>
                    <a:lstStyle/>
                    <a:p>
                      <a:pPr algn="l" fontAlgn="b"/>
                      <a:r>
                        <a:rPr lang="en-US" sz="1100" b="0" i="0" u="none" strike="noStrike">
                          <a:solidFill>
                            <a:srgbClr val="000000"/>
                          </a:solidFill>
                          <a:effectLst/>
                          <a:latin typeface="Calibri"/>
                        </a:rPr>
                        <a:t>College of Arts &amp; Sciences</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a:rPr>
                        <a:t> $  128,546 </a:t>
                      </a:r>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6.39%</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a:rPr>
                        <a:t> $    139,159 </a:t>
                      </a:r>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6.27%</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816786460"/>
                  </a:ext>
                </a:extLst>
              </a:tr>
              <a:tr h="184150">
                <a:tc>
                  <a:txBody>
                    <a:bodyPr/>
                    <a:lstStyle/>
                    <a:p>
                      <a:pPr algn="l" fontAlgn="b"/>
                      <a:r>
                        <a:rPr lang="en-US" sz="1100" b="0" i="0" u="none" strike="noStrike">
                          <a:solidFill>
                            <a:srgbClr val="000000"/>
                          </a:solidFill>
                          <a:effectLst/>
                          <a:latin typeface="Calibri"/>
                        </a:rPr>
                        <a:t>College of Behavioral &amp; Community Science</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a:rPr>
                        <a:t>        32,826 </a:t>
                      </a:r>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1.63%</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a:rPr>
                        <a:t>         38,031 </a:t>
                      </a:r>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1.71%</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312344919"/>
                  </a:ext>
                </a:extLst>
              </a:tr>
              <a:tr h="184150">
                <a:tc>
                  <a:txBody>
                    <a:bodyPr/>
                    <a:lstStyle/>
                    <a:p>
                      <a:pPr algn="l" fontAlgn="b"/>
                      <a:r>
                        <a:rPr lang="en-US" sz="1100" b="0" i="0" u="none" strike="noStrike">
                          <a:solidFill>
                            <a:srgbClr val="000000"/>
                          </a:solidFill>
                          <a:effectLst/>
                          <a:latin typeface="Calibri"/>
                        </a:rPr>
                        <a:t>College of Education</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a:rPr>
                        <a:t>        25,410 </a:t>
                      </a:r>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1.26%</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a:rPr>
                        <a:t>         26,567 </a:t>
                      </a:r>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1.20%</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401167635"/>
                  </a:ext>
                </a:extLst>
              </a:tr>
              <a:tr h="184150">
                <a:tc>
                  <a:txBody>
                    <a:bodyPr/>
                    <a:lstStyle/>
                    <a:p>
                      <a:pPr algn="l" fontAlgn="b"/>
                      <a:r>
                        <a:rPr lang="en-US" sz="1100" b="0" i="0" u="none" strike="noStrike">
                          <a:solidFill>
                            <a:srgbClr val="000000"/>
                          </a:solidFill>
                          <a:effectLst/>
                          <a:latin typeface="Calibri"/>
                        </a:rPr>
                        <a:t>College of Engineering</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a:rPr>
                        <a:t>        39,035 </a:t>
                      </a:r>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1.94%</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a:rPr>
                        <a:t>         51,892 </a:t>
                      </a:r>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2.34%</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4084932173"/>
                  </a:ext>
                </a:extLst>
              </a:tr>
              <a:tr h="184150">
                <a:tc>
                  <a:txBody>
                    <a:bodyPr/>
                    <a:lstStyle/>
                    <a:p>
                      <a:pPr algn="l" fontAlgn="b"/>
                      <a:r>
                        <a:rPr lang="en-US" sz="1100" b="0" i="0" u="none" strike="noStrike">
                          <a:solidFill>
                            <a:srgbClr val="000000"/>
                          </a:solidFill>
                          <a:effectLst/>
                          <a:latin typeface="Calibri"/>
                        </a:rPr>
                        <a:t>College of Marine Science</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a:rPr>
                        <a:t>          8,409 </a:t>
                      </a:r>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0.42%</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a:rPr>
                        <a:t>            9,360 </a:t>
                      </a:r>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0.42%</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604377157"/>
                  </a:ext>
                </a:extLst>
              </a:tr>
              <a:tr h="184150">
                <a:tc>
                  <a:txBody>
                    <a:bodyPr/>
                    <a:lstStyle/>
                    <a:p>
                      <a:pPr algn="l" fontAlgn="b"/>
                      <a:r>
                        <a:rPr lang="en-US" sz="1100" b="0" i="0" u="none" strike="noStrike">
                          <a:solidFill>
                            <a:srgbClr val="000000"/>
                          </a:solidFill>
                          <a:effectLst/>
                          <a:latin typeface="Calibri"/>
                        </a:rPr>
                        <a:t>College of Nursing</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a:rPr>
                        <a:t>        20,282 </a:t>
                      </a:r>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1.01%</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a:rPr>
                        <a:t>         32,447 </a:t>
                      </a:r>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1.46%</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392833825"/>
                  </a:ext>
                </a:extLst>
              </a:tr>
              <a:tr h="184150">
                <a:tc>
                  <a:txBody>
                    <a:bodyPr/>
                    <a:lstStyle/>
                    <a:p>
                      <a:pPr algn="l" fontAlgn="b"/>
                      <a:r>
                        <a:rPr lang="en-US" sz="1100" b="0" i="0" u="none" strike="noStrike">
                          <a:solidFill>
                            <a:srgbClr val="000000"/>
                          </a:solidFill>
                          <a:effectLst/>
                          <a:latin typeface="Calibri"/>
                        </a:rPr>
                        <a:t>College of Public Health</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a:rPr>
                        <a:t>        27,928 </a:t>
                      </a:r>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1.39%</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a:rPr>
                        <a:t>         30,387 </a:t>
                      </a:r>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1.37%</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901578860"/>
                  </a:ext>
                </a:extLst>
              </a:tr>
              <a:tr h="184150">
                <a:tc>
                  <a:txBody>
                    <a:bodyPr/>
                    <a:lstStyle/>
                    <a:p>
                      <a:pPr algn="l" fontAlgn="b"/>
                      <a:r>
                        <a:rPr lang="en-US" sz="1100" b="0" i="0" u="none" strike="noStrike">
                          <a:solidFill>
                            <a:srgbClr val="000000"/>
                          </a:solidFill>
                          <a:effectLst/>
                          <a:latin typeface="Calibri"/>
                        </a:rPr>
                        <a:t>College of the Arts</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a:rPr>
                        <a:t>        18,717 </a:t>
                      </a:r>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0.93%</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a:rPr>
                        <a:t>         21,455 </a:t>
                      </a:r>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0.97%</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557282941"/>
                  </a:ext>
                </a:extLst>
              </a:tr>
              <a:tr h="184150">
                <a:tc>
                  <a:txBody>
                    <a:bodyPr/>
                    <a:lstStyle/>
                    <a:p>
                      <a:pPr algn="l" fontAlgn="b"/>
                      <a:r>
                        <a:rPr lang="en-US" sz="1100" b="0" i="0" u="none" strike="noStrike">
                          <a:solidFill>
                            <a:srgbClr val="000000"/>
                          </a:solidFill>
                          <a:effectLst/>
                          <a:latin typeface="Calibri"/>
                        </a:rPr>
                        <a:t>Genshaft Honors College</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a:rPr>
                        <a:t>          4,499 </a:t>
                      </a:r>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0.22%</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a:rPr>
                        <a:t>            5,694 </a:t>
                      </a:r>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0.26%</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553831352"/>
                  </a:ext>
                </a:extLst>
              </a:tr>
              <a:tr h="184150">
                <a:tc>
                  <a:txBody>
                    <a:bodyPr/>
                    <a:lstStyle/>
                    <a:p>
                      <a:pPr algn="l" fontAlgn="b"/>
                      <a:r>
                        <a:rPr lang="en-US" sz="1100" b="0" i="0" u="none" strike="noStrike">
                          <a:solidFill>
                            <a:srgbClr val="000000"/>
                          </a:solidFill>
                          <a:effectLst/>
                          <a:latin typeface="Calibri"/>
                        </a:rPr>
                        <a:t>Morsani College of Medicine</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a:rPr>
                        <a:t>        83,661 </a:t>
                      </a:r>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4.16%</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a:rPr>
                        <a:t>       109,630 </a:t>
                      </a:r>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4.94%</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4054550157"/>
                  </a:ext>
                </a:extLst>
              </a:tr>
              <a:tr h="184150">
                <a:tc>
                  <a:txBody>
                    <a:bodyPr/>
                    <a:lstStyle/>
                    <a:p>
                      <a:pPr algn="l" fontAlgn="b"/>
                      <a:r>
                        <a:rPr lang="en-US" sz="1100" b="0" i="0" u="none" strike="noStrike">
                          <a:solidFill>
                            <a:srgbClr val="000000"/>
                          </a:solidFill>
                          <a:effectLst/>
                          <a:latin typeface="Calibri"/>
                        </a:rPr>
                        <a:t>Muma College of Business</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a:rPr>
                        <a:t>        56,909 </a:t>
                      </a:r>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2.83%</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a:rPr>
                        <a:t>         63,598 </a:t>
                      </a:r>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2.86%</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607807046"/>
                  </a:ext>
                </a:extLst>
              </a:tr>
              <a:tr h="184150">
                <a:tc>
                  <a:txBody>
                    <a:bodyPr/>
                    <a:lstStyle/>
                    <a:p>
                      <a:pPr algn="l" fontAlgn="b"/>
                      <a:r>
                        <a:rPr lang="en-US" sz="1100" b="0" i="0" u="none" strike="noStrike">
                          <a:solidFill>
                            <a:srgbClr val="000000"/>
                          </a:solidFill>
                          <a:effectLst/>
                          <a:latin typeface="Calibri"/>
                        </a:rPr>
                        <a:t>Taneja College of Pharmacy</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a:rPr>
                        <a:t>        16,565 </a:t>
                      </a:r>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0.82%</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a:rPr>
                        <a:t>         18,952 </a:t>
                      </a:r>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a:rPr>
                        <a:t>0.85%</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666855851"/>
                  </a:ext>
                </a:extLst>
              </a:tr>
              <a:tr h="184150">
                <a:tc>
                  <a:txBody>
                    <a:bodyPr/>
                    <a:lstStyle/>
                    <a:p>
                      <a:pPr algn="l" fontAlgn="b"/>
                      <a:r>
                        <a:rPr lang="en-US" sz="1100" b="0" i="0" u="none" strike="noStrike">
                          <a:solidFill>
                            <a:srgbClr val="000000"/>
                          </a:solidFill>
                          <a:effectLst/>
                          <a:latin typeface="Calibri"/>
                        </a:rPr>
                        <a:t>Patel College of Global Sustainability</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a:rPr>
                        <a:t>          1,223 </a:t>
                      </a:r>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a:rPr>
                        <a:t>0.06%</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a:rPr>
                        <a:t>            1,253 </a:t>
                      </a:r>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a:rPr>
                        <a:t>0.06%</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34847535"/>
                  </a:ext>
                </a:extLst>
              </a:tr>
              <a:tr h="184150">
                <a:tc>
                  <a:txBody>
                    <a:bodyPr/>
                    <a:lstStyle/>
                    <a:p>
                      <a:pPr algn="l" fontAlgn="b"/>
                      <a:r>
                        <a:rPr lang="en-US" sz="1100" b="1" i="0" u="none" strike="noStrike">
                          <a:solidFill>
                            <a:srgbClr val="000000"/>
                          </a:solidFill>
                          <a:effectLst/>
                          <a:latin typeface="Calibri"/>
                        </a:rPr>
                        <a:t>Total Colleges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100" b="1" i="0" u="none" strike="noStrike">
                          <a:solidFill>
                            <a:srgbClr val="000000"/>
                          </a:solidFill>
                          <a:effectLst/>
                          <a:latin typeface="Calibri"/>
                        </a:rPr>
                        <a:t>     464,009 </a:t>
                      </a:r>
                      <a:endParaRPr lang="en-US" sz="11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1" i="0" u="none" strike="noStrike">
                          <a:solidFill>
                            <a:srgbClr val="000000"/>
                          </a:solidFill>
                          <a:effectLst/>
                          <a:latin typeface="Calibri"/>
                        </a:rPr>
                        <a:t>23.06%</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100" b="1" i="0" u="none" strike="noStrike">
                          <a:solidFill>
                            <a:srgbClr val="000000"/>
                          </a:solidFill>
                          <a:effectLst/>
                          <a:latin typeface="Calibri"/>
                        </a:rPr>
                        <a:t>       548,426 </a:t>
                      </a:r>
                      <a:endParaRPr lang="en-US" sz="1100" b="1" i="0" u="none" strike="noStrike">
                        <a:solidFill>
                          <a:srgbClr val="000000"/>
                        </a:solidFill>
                        <a:effectLst/>
                        <a:latin typeface="Calibri" panose="020F0502020204030204" pitchFamily="34" charset="0"/>
                      </a:endParaRP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1" i="0" u="none" strike="noStrike">
                          <a:solidFill>
                            <a:srgbClr val="000000"/>
                          </a:solidFill>
                          <a:effectLst/>
                          <a:latin typeface="Calibri"/>
                        </a:rPr>
                        <a:t>24.70%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605077994"/>
                  </a:ext>
                </a:extLst>
              </a:tr>
            </a:tbl>
          </a:graphicData>
        </a:graphic>
      </p:graphicFrame>
      <p:graphicFrame>
        <p:nvGraphicFramePr>
          <p:cNvPr id="8" name="Table 7">
            <a:extLst>
              <a:ext uri="{FF2B5EF4-FFF2-40B4-BE49-F238E27FC236}">
                <a16:creationId xmlns:a16="http://schemas.microsoft.com/office/drawing/2014/main" id="{D75B091F-3AB8-5E15-4AA6-9F7F6418A81B}"/>
              </a:ext>
            </a:extLst>
          </p:cNvPr>
          <p:cNvGraphicFramePr>
            <a:graphicFrameLocks noGrp="1"/>
          </p:cNvGraphicFramePr>
          <p:nvPr>
            <p:extLst>
              <p:ext uri="{D42A27DB-BD31-4B8C-83A1-F6EECF244321}">
                <p14:modId xmlns:p14="http://schemas.microsoft.com/office/powerpoint/2010/main" val="932731135"/>
              </p:ext>
            </p:extLst>
          </p:nvPr>
        </p:nvGraphicFramePr>
        <p:xfrm>
          <a:off x="3933371" y="3915682"/>
          <a:ext cx="4902200" cy="920750"/>
        </p:xfrm>
        <a:graphic>
          <a:graphicData uri="http://schemas.openxmlformats.org/drawingml/2006/table">
            <a:tbl>
              <a:tblPr firstRow="1" bandRow="1">
                <a:tableStyleId>{5C22544A-7EE6-4342-B048-85BDC9FD1C3A}</a:tableStyleId>
              </a:tblPr>
              <a:tblGrid>
                <a:gridCol w="2273300">
                  <a:extLst>
                    <a:ext uri="{9D8B030D-6E8A-4147-A177-3AD203B41FA5}">
                      <a16:colId xmlns:a16="http://schemas.microsoft.com/office/drawing/2014/main" val="2156439304"/>
                    </a:ext>
                  </a:extLst>
                </a:gridCol>
                <a:gridCol w="711200">
                  <a:extLst>
                    <a:ext uri="{9D8B030D-6E8A-4147-A177-3AD203B41FA5}">
                      <a16:colId xmlns:a16="http://schemas.microsoft.com/office/drawing/2014/main" val="42103021"/>
                    </a:ext>
                  </a:extLst>
                </a:gridCol>
                <a:gridCol w="546100">
                  <a:extLst>
                    <a:ext uri="{9D8B030D-6E8A-4147-A177-3AD203B41FA5}">
                      <a16:colId xmlns:a16="http://schemas.microsoft.com/office/drawing/2014/main" val="537103255"/>
                    </a:ext>
                  </a:extLst>
                </a:gridCol>
                <a:gridCol w="774700">
                  <a:extLst>
                    <a:ext uri="{9D8B030D-6E8A-4147-A177-3AD203B41FA5}">
                      <a16:colId xmlns:a16="http://schemas.microsoft.com/office/drawing/2014/main" val="1630754082"/>
                    </a:ext>
                  </a:extLst>
                </a:gridCol>
                <a:gridCol w="596900">
                  <a:extLst>
                    <a:ext uri="{9D8B030D-6E8A-4147-A177-3AD203B41FA5}">
                      <a16:colId xmlns:a16="http://schemas.microsoft.com/office/drawing/2014/main" val="1509833880"/>
                    </a:ext>
                  </a:extLst>
                </a:gridCol>
              </a:tblGrid>
              <a:tr h="184150">
                <a:tc>
                  <a:txBody>
                    <a:bodyPr/>
                    <a:lstStyle/>
                    <a:p>
                      <a:pPr algn="l" fontAlgn="b"/>
                      <a:r>
                        <a:rPr lang="en-US" sz="1100" b="1" i="0" u="none" strike="noStrike">
                          <a:solidFill>
                            <a:srgbClr val="FFFFFF"/>
                          </a:solidFill>
                          <a:effectLst/>
                          <a:latin typeface="Calibri" panose="020F0502020204030204" pitchFamily="34" charset="0"/>
                        </a:rPr>
                        <a:t>Budgeted Expenses (in Thousands)</a:t>
                      </a:r>
                    </a:p>
                  </a:txBody>
                  <a:tcPr marL="0" marR="0" marT="0" marB="0" anchor="b">
                    <a:lnL>
                      <a:noFill/>
                    </a:lnL>
                    <a:lnR>
                      <a:noFill/>
                    </a:lnR>
                    <a:lnT>
                      <a:noFill/>
                    </a:lnT>
                    <a:lnB>
                      <a:noFill/>
                    </a:lnB>
                    <a:solidFill>
                      <a:srgbClr val="006747"/>
                    </a:solidFill>
                  </a:tcPr>
                </a:tc>
                <a:tc>
                  <a:txBody>
                    <a:bodyPr/>
                    <a:lstStyle/>
                    <a:p>
                      <a:pPr algn="l" fontAlgn="b"/>
                      <a:r>
                        <a:rPr lang="en-US" sz="1100" b="1" i="0" u="none" strike="noStrike">
                          <a:solidFill>
                            <a:srgbClr val="FFFFFF"/>
                          </a:solidFill>
                          <a:effectLst/>
                          <a:latin typeface="Calibri" panose="020F0502020204030204" pitchFamily="34" charset="0"/>
                        </a:rPr>
                        <a:t>FY22 Plan</a:t>
                      </a:r>
                    </a:p>
                  </a:txBody>
                  <a:tcPr marL="0" marR="0" marT="0" marB="0" anchor="b">
                    <a:lnL>
                      <a:noFill/>
                    </a:lnL>
                    <a:lnR>
                      <a:noFill/>
                    </a:lnR>
                    <a:lnT>
                      <a:noFill/>
                    </a:lnT>
                    <a:lnB>
                      <a:noFill/>
                    </a:lnB>
                    <a:solidFill>
                      <a:srgbClr val="006747"/>
                    </a:solidFill>
                  </a:tcPr>
                </a:tc>
                <a:tc>
                  <a:txBody>
                    <a:bodyPr/>
                    <a:lstStyle/>
                    <a:p>
                      <a:pPr algn="ctr" fontAlgn="b"/>
                      <a:r>
                        <a:rPr lang="en-US" sz="1100" b="1" i="0" u="none" strike="noStrike">
                          <a:solidFill>
                            <a:srgbClr val="FFFFFF"/>
                          </a:solidFill>
                          <a:effectLst/>
                          <a:latin typeface="Calibri" panose="020F0502020204030204" pitchFamily="34" charset="0"/>
                        </a:rPr>
                        <a:t>%</a:t>
                      </a:r>
                    </a:p>
                  </a:txBody>
                  <a:tcPr marL="0" marR="0" marT="0" marB="0" anchor="b">
                    <a:lnL>
                      <a:noFill/>
                    </a:lnL>
                    <a:lnR>
                      <a:noFill/>
                    </a:lnR>
                    <a:lnT>
                      <a:noFill/>
                    </a:lnT>
                    <a:lnB>
                      <a:noFill/>
                    </a:lnB>
                    <a:solidFill>
                      <a:srgbClr val="006747"/>
                    </a:solidFill>
                  </a:tcPr>
                </a:tc>
                <a:tc>
                  <a:txBody>
                    <a:bodyPr/>
                    <a:lstStyle/>
                    <a:p>
                      <a:pPr algn="ctr" fontAlgn="ctr"/>
                      <a:r>
                        <a:rPr lang="en-US" sz="1100" b="1" i="0" u="none" strike="noStrike">
                          <a:solidFill>
                            <a:srgbClr val="FFFFFF"/>
                          </a:solidFill>
                          <a:effectLst/>
                          <a:latin typeface="Calibri" panose="020F0502020204030204" pitchFamily="34" charset="0"/>
                        </a:rPr>
                        <a:t>FY24 Plan</a:t>
                      </a:r>
                    </a:p>
                  </a:txBody>
                  <a:tcPr marL="0" marR="0" marT="0" marB="0" anchor="ctr">
                    <a:lnL>
                      <a:noFill/>
                    </a:lnL>
                    <a:lnR>
                      <a:noFill/>
                    </a:lnR>
                    <a:lnT>
                      <a:noFill/>
                    </a:lnT>
                    <a:lnB>
                      <a:noFill/>
                    </a:lnB>
                    <a:solidFill>
                      <a:srgbClr val="006747"/>
                    </a:solidFill>
                  </a:tcPr>
                </a:tc>
                <a:tc>
                  <a:txBody>
                    <a:bodyPr/>
                    <a:lstStyle/>
                    <a:p>
                      <a:pPr algn="ctr" fontAlgn="ctr"/>
                      <a:r>
                        <a:rPr lang="en-US" sz="1100" b="1" i="0" u="none" strike="noStrike">
                          <a:solidFill>
                            <a:srgbClr val="FFFFFF"/>
                          </a:solidFill>
                          <a:effectLst/>
                          <a:latin typeface="Calibri" panose="020F0502020204030204" pitchFamily="34" charset="0"/>
                        </a:rPr>
                        <a:t>%</a:t>
                      </a:r>
                    </a:p>
                  </a:txBody>
                  <a:tcPr marL="0" marR="0" marT="0" marB="0" anchor="ctr">
                    <a:lnL>
                      <a:noFill/>
                    </a:lnL>
                    <a:lnR>
                      <a:noFill/>
                    </a:lnR>
                    <a:lnT>
                      <a:noFill/>
                    </a:lnT>
                    <a:lnB>
                      <a:noFill/>
                    </a:lnB>
                    <a:solidFill>
                      <a:srgbClr val="006747"/>
                    </a:solidFill>
                  </a:tcPr>
                </a:tc>
                <a:extLst>
                  <a:ext uri="{0D108BD9-81ED-4DB2-BD59-A6C34878D82A}">
                    <a16:rowId xmlns:a16="http://schemas.microsoft.com/office/drawing/2014/main" val="3099563197"/>
                  </a:ext>
                </a:extLst>
              </a:tr>
              <a:tr h="184150">
                <a:tc>
                  <a:txBody>
                    <a:bodyPr/>
                    <a:lstStyle/>
                    <a:p>
                      <a:pPr algn="l" fontAlgn="b"/>
                      <a:r>
                        <a:rPr lang="en-US" sz="1100" b="0" i="0" u="none" strike="noStrike">
                          <a:solidFill>
                            <a:srgbClr val="000000"/>
                          </a:solidFill>
                          <a:effectLst/>
                          <a:latin typeface="Calibri" panose="020F0502020204030204" pitchFamily="34" charset="0"/>
                        </a:rPr>
                        <a:t>Florida Institute of Oceanography</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       4,120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0.20%</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        6,688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0.30%</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957376069"/>
                  </a:ext>
                </a:extLst>
              </a:tr>
              <a:tr h="184150">
                <a:tc>
                  <a:txBody>
                    <a:bodyPr/>
                    <a:lstStyle/>
                    <a:p>
                      <a:pPr algn="l" fontAlgn="b"/>
                      <a:r>
                        <a:rPr lang="en-US" sz="1100" b="0" i="0" u="none" strike="noStrike" dirty="0">
                          <a:solidFill>
                            <a:srgbClr val="000000"/>
                          </a:solidFill>
                          <a:effectLst/>
                          <a:latin typeface="Calibri" panose="020F0502020204030204" pitchFamily="34" charset="0"/>
                        </a:rPr>
                        <a:t>Cyber Florida</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6,861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0.34%</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11,907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0.54%</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952156043"/>
                  </a:ext>
                </a:extLst>
              </a:tr>
              <a:tr h="184150">
                <a:tc>
                  <a:txBody>
                    <a:bodyPr/>
                    <a:lstStyle/>
                    <a:p>
                      <a:pPr algn="l" fontAlgn="b"/>
                      <a:r>
                        <a:rPr lang="en-US" sz="1100" b="0" i="0" u="none" strike="noStrike">
                          <a:solidFill>
                            <a:srgbClr val="000000"/>
                          </a:solidFill>
                          <a:effectLst/>
                          <a:latin typeface="Calibri" panose="020F0502020204030204" pitchFamily="34" charset="0"/>
                        </a:rPr>
                        <a:t>Global and National Security Institute</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0.00%</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3,235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0.15%</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12036819"/>
                  </a:ext>
                </a:extLst>
              </a:tr>
              <a:tr h="184150">
                <a:tc>
                  <a:txBody>
                    <a:bodyPr/>
                    <a:lstStyle/>
                    <a:p>
                      <a:pPr algn="l" fontAlgn="b"/>
                      <a:r>
                        <a:rPr lang="en-US" sz="1100" b="1" i="0" u="none" strike="noStrike">
                          <a:solidFill>
                            <a:srgbClr val="000000"/>
                          </a:solidFill>
                          <a:effectLst/>
                          <a:latin typeface="Calibri" panose="020F0502020204030204" pitchFamily="34" charset="0"/>
                        </a:rPr>
                        <a:t>Total Direct Appropriation Units</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100" b="1" i="0" u="none" strike="noStrike">
                          <a:solidFill>
                            <a:srgbClr val="000000"/>
                          </a:solidFill>
                          <a:effectLst/>
                          <a:latin typeface="Calibri" panose="020F0502020204030204" pitchFamily="34" charset="0"/>
                        </a:rPr>
                        <a:t>       10,981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1" i="0" u="none" strike="noStrike">
                          <a:solidFill>
                            <a:srgbClr val="000000"/>
                          </a:solidFill>
                          <a:effectLst/>
                          <a:latin typeface="Calibri" panose="020F0502020204030204" pitchFamily="34" charset="0"/>
                        </a:rPr>
                        <a:t>0.55%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100" b="1" i="0" u="none" strike="noStrike">
                          <a:solidFill>
                            <a:srgbClr val="000000"/>
                          </a:solidFill>
                          <a:effectLst/>
                          <a:latin typeface="Calibri" panose="020F0502020204030204" pitchFamily="34" charset="0"/>
                        </a:rPr>
                        <a:t>         21,830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1" i="0" u="none" strike="noStrike" dirty="0">
                          <a:solidFill>
                            <a:srgbClr val="000000"/>
                          </a:solidFill>
                          <a:effectLst/>
                          <a:latin typeface="Calibri" panose="020F0502020204030204" pitchFamily="34" charset="0"/>
                        </a:rPr>
                        <a:t>0.98%</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087327085"/>
                  </a:ext>
                </a:extLst>
              </a:tr>
            </a:tbl>
          </a:graphicData>
        </a:graphic>
      </p:graphicFrame>
    </p:spTree>
    <p:extLst>
      <p:ext uri="{BB962C8B-B14F-4D97-AF65-F5344CB8AC3E}">
        <p14:creationId xmlns:p14="http://schemas.microsoft.com/office/powerpoint/2010/main" val="2467226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3D93A3F-14B3-806B-61F4-EFDA896F95B0}"/>
              </a:ext>
            </a:extLst>
          </p:cNvPr>
          <p:cNvSpPr>
            <a:spLocks noGrp="1"/>
          </p:cNvSpPr>
          <p:nvPr>
            <p:ph sz="quarter" idx="15"/>
          </p:nvPr>
        </p:nvSpPr>
        <p:spPr/>
        <p:txBody>
          <a:bodyPr>
            <a:normAutofit/>
          </a:bodyPr>
          <a:lstStyle/>
          <a:p>
            <a:r>
              <a:rPr lang="en-US"/>
              <a:t>Academic Affairs Support Units</a:t>
            </a:r>
          </a:p>
        </p:txBody>
      </p:sp>
      <p:graphicFrame>
        <p:nvGraphicFramePr>
          <p:cNvPr id="6" name="Table 5">
            <a:extLst>
              <a:ext uri="{FF2B5EF4-FFF2-40B4-BE49-F238E27FC236}">
                <a16:creationId xmlns:a16="http://schemas.microsoft.com/office/drawing/2014/main" id="{6E2B6C4C-78DF-5078-131C-3C1DDFE42BCB}"/>
              </a:ext>
            </a:extLst>
          </p:cNvPr>
          <p:cNvGraphicFramePr>
            <a:graphicFrameLocks noGrp="1"/>
          </p:cNvGraphicFramePr>
          <p:nvPr>
            <p:extLst>
              <p:ext uri="{D42A27DB-BD31-4B8C-83A1-F6EECF244321}">
                <p14:modId xmlns:p14="http://schemas.microsoft.com/office/powerpoint/2010/main" val="3816465760"/>
              </p:ext>
            </p:extLst>
          </p:nvPr>
        </p:nvGraphicFramePr>
        <p:xfrm>
          <a:off x="704396" y="1205139"/>
          <a:ext cx="4902200" cy="2393950"/>
        </p:xfrm>
        <a:graphic>
          <a:graphicData uri="http://schemas.openxmlformats.org/drawingml/2006/table">
            <a:tbl>
              <a:tblPr firstRow="1" bandRow="1">
                <a:tableStyleId>{5C22544A-7EE6-4342-B048-85BDC9FD1C3A}</a:tableStyleId>
              </a:tblPr>
              <a:tblGrid>
                <a:gridCol w="2273300">
                  <a:extLst>
                    <a:ext uri="{9D8B030D-6E8A-4147-A177-3AD203B41FA5}">
                      <a16:colId xmlns:a16="http://schemas.microsoft.com/office/drawing/2014/main" val="186728933"/>
                    </a:ext>
                  </a:extLst>
                </a:gridCol>
                <a:gridCol w="711200">
                  <a:extLst>
                    <a:ext uri="{9D8B030D-6E8A-4147-A177-3AD203B41FA5}">
                      <a16:colId xmlns:a16="http://schemas.microsoft.com/office/drawing/2014/main" val="3940418389"/>
                    </a:ext>
                  </a:extLst>
                </a:gridCol>
                <a:gridCol w="546100">
                  <a:extLst>
                    <a:ext uri="{9D8B030D-6E8A-4147-A177-3AD203B41FA5}">
                      <a16:colId xmlns:a16="http://schemas.microsoft.com/office/drawing/2014/main" val="2637316984"/>
                    </a:ext>
                  </a:extLst>
                </a:gridCol>
                <a:gridCol w="774700">
                  <a:extLst>
                    <a:ext uri="{9D8B030D-6E8A-4147-A177-3AD203B41FA5}">
                      <a16:colId xmlns:a16="http://schemas.microsoft.com/office/drawing/2014/main" val="333846761"/>
                    </a:ext>
                  </a:extLst>
                </a:gridCol>
                <a:gridCol w="596900">
                  <a:extLst>
                    <a:ext uri="{9D8B030D-6E8A-4147-A177-3AD203B41FA5}">
                      <a16:colId xmlns:a16="http://schemas.microsoft.com/office/drawing/2014/main" val="780826510"/>
                    </a:ext>
                  </a:extLst>
                </a:gridCol>
              </a:tblGrid>
              <a:tr h="184150">
                <a:tc>
                  <a:txBody>
                    <a:bodyPr/>
                    <a:lstStyle/>
                    <a:p>
                      <a:pPr algn="l" fontAlgn="b"/>
                      <a:r>
                        <a:rPr lang="en-US" sz="1100" b="1" i="0" u="none" strike="noStrike">
                          <a:solidFill>
                            <a:srgbClr val="FFFFFF"/>
                          </a:solidFill>
                          <a:effectLst/>
                          <a:latin typeface="Calibri" panose="020F0502020204030204" pitchFamily="34" charset="0"/>
                        </a:rPr>
                        <a:t>Budgeted Expenses (in Thousands)</a:t>
                      </a:r>
                    </a:p>
                  </a:txBody>
                  <a:tcPr marL="0" marR="0" marT="0" marB="0" anchor="b">
                    <a:lnL>
                      <a:noFill/>
                    </a:lnL>
                    <a:lnR>
                      <a:noFill/>
                    </a:lnR>
                    <a:lnT>
                      <a:noFill/>
                    </a:lnT>
                    <a:lnB>
                      <a:noFill/>
                    </a:lnB>
                    <a:solidFill>
                      <a:srgbClr val="006747"/>
                    </a:solidFill>
                  </a:tcPr>
                </a:tc>
                <a:tc>
                  <a:txBody>
                    <a:bodyPr/>
                    <a:lstStyle/>
                    <a:p>
                      <a:pPr algn="l" fontAlgn="b"/>
                      <a:r>
                        <a:rPr lang="en-US" sz="1100" b="1" i="0" u="none" strike="noStrike">
                          <a:solidFill>
                            <a:srgbClr val="FFFFFF"/>
                          </a:solidFill>
                          <a:effectLst/>
                          <a:latin typeface="Calibri" panose="020F0502020204030204" pitchFamily="34" charset="0"/>
                        </a:rPr>
                        <a:t>FY22 Plan</a:t>
                      </a:r>
                    </a:p>
                  </a:txBody>
                  <a:tcPr marL="0" marR="0" marT="0" marB="0" anchor="b">
                    <a:lnL>
                      <a:noFill/>
                    </a:lnL>
                    <a:lnR>
                      <a:noFill/>
                    </a:lnR>
                    <a:lnT>
                      <a:noFill/>
                    </a:lnT>
                    <a:lnB>
                      <a:noFill/>
                    </a:lnB>
                    <a:solidFill>
                      <a:srgbClr val="006747"/>
                    </a:solidFill>
                  </a:tcPr>
                </a:tc>
                <a:tc>
                  <a:txBody>
                    <a:bodyPr/>
                    <a:lstStyle/>
                    <a:p>
                      <a:pPr algn="ctr" fontAlgn="b"/>
                      <a:r>
                        <a:rPr lang="en-US" sz="1100" b="1" i="0" u="none" strike="noStrike">
                          <a:solidFill>
                            <a:srgbClr val="FFFFFF"/>
                          </a:solidFill>
                          <a:effectLst/>
                          <a:latin typeface="Calibri" panose="020F0502020204030204" pitchFamily="34" charset="0"/>
                        </a:rPr>
                        <a:t>%</a:t>
                      </a:r>
                    </a:p>
                  </a:txBody>
                  <a:tcPr marL="0" marR="0" marT="0" marB="0" anchor="b">
                    <a:lnL>
                      <a:noFill/>
                    </a:lnL>
                    <a:lnR>
                      <a:noFill/>
                    </a:lnR>
                    <a:lnT>
                      <a:noFill/>
                    </a:lnT>
                    <a:lnB>
                      <a:noFill/>
                    </a:lnB>
                    <a:solidFill>
                      <a:srgbClr val="006747"/>
                    </a:solidFill>
                  </a:tcPr>
                </a:tc>
                <a:tc>
                  <a:txBody>
                    <a:bodyPr/>
                    <a:lstStyle/>
                    <a:p>
                      <a:pPr algn="ctr" fontAlgn="ctr"/>
                      <a:r>
                        <a:rPr lang="en-US" sz="1100" b="1" i="0" u="none" strike="noStrike">
                          <a:solidFill>
                            <a:srgbClr val="FFFFFF"/>
                          </a:solidFill>
                          <a:effectLst/>
                          <a:latin typeface="Calibri" panose="020F0502020204030204" pitchFamily="34" charset="0"/>
                        </a:rPr>
                        <a:t>FY24 Plan</a:t>
                      </a:r>
                    </a:p>
                  </a:txBody>
                  <a:tcPr marL="0" marR="0" marT="0" marB="0" anchor="ctr">
                    <a:lnL>
                      <a:noFill/>
                    </a:lnL>
                    <a:lnR>
                      <a:noFill/>
                    </a:lnR>
                    <a:lnT>
                      <a:noFill/>
                    </a:lnT>
                    <a:lnB>
                      <a:noFill/>
                    </a:lnB>
                    <a:solidFill>
                      <a:srgbClr val="006747"/>
                    </a:solidFill>
                  </a:tcPr>
                </a:tc>
                <a:tc>
                  <a:txBody>
                    <a:bodyPr/>
                    <a:lstStyle/>
                    <a:p>
                      <a:pPr algn="ctr" fontAlgn="ctr"/>
                      <a:r>
                        <a:rPr lang="en-US" sz="1100" b="1" i="0" u="none" strike="noStrike">
                          <a:solidFill>
                            <a:srgbClr val="FFFFFF"/>
                          </a:solidFill>
                          <a:effectLst/>
                          <a:latin typeface="Calibri" panose="020F0502020204030204" pitchFamily="34" charset="0"/>
                        </a:rPr>
                        <a:t>%</a:t>
                      </a:r>
                    </a:p>
                  </a:txBody>
                  <a:tcPr marL="0" marR="0" marT="0" marB="0" anchor="ctr">
                    <a:lnL>
                      <a:noFill/>
                    </a:lnL>
                    <a:lnR>
                      <a:noFill/>
                    </a:lnR>
                    <a:lnT>
                      <a:noFill/>
                    </a:lnT>
                    <a:lnB>
                      <a:noFill/>
                    </a:lnB>
                    <a:solidFill>
                      <a:srgbClr val="006747"/>
                    </a:solidFill>
                  </a:tcPr>
                </a:tc>
                <a:extLst>
                  <a:ext uri="{0D108BD9-81ED-4DB2-BD59-A6C34878D82A}">
                    <a16:rowId xmlns:a16="http://schemas.microsoft.com/office/drawing/2014/main" val="3677653704"/>
                  </a:ext>
                </a:extLst>
              </a:tr>
              <a:tr h="184150">
                <a:tc>
                  <a:txBody>
                    <a:bodyPr/>
                    <a:lstStyle/>
                    <a:p>
                      <a:pPr algn="l" fontAlgn="b"/>
                      <a:r>
                        <a:rPr lang="en-US" sz="1100" b="0" i="0" u="none" strike="noStrike">
                          <a:solidFill>
                            <a:srgbClr val="000000"/>
                          </a:solidFill>
                          <a:effectLst/>
                          <a:latin typeface="Calibri" panose="020F0502020204030204" pitchFamily="34" charset="0"/>
                        </a:rPr>
                        <a:t>Graduate School</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       3,274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0.16%</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        3,267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0.15%</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572183792"/>
                  </a:ext>
                </a:extLst>
              </a:tr>
              <a:tr h="184150">
                <a:tc>
                  <a:txBody>
                    <a:bodyPr/>
                    <a:lstStyle/>
                    <a:p>
                      <a:pPr algn="l" fontAlgn="b"/>
                      <a:r>
                        <a:rPr lang="en-US" sz="1100" b="0" i="0" u="none" strike="noStrike">
                          <a:solidFill>
                            <a:srgbClr val="000000"/>
                          </a:solidFill>
                          <a:effectLst/>
                          <a:latin typeface="Calibri" panose="020F0502020204030204" pitchFamily="34" charset="0"/>
                        </a:rPr>
                        <a:t>Library</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14,072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0.70%</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17,051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panose="020F0502020204030204" pitchFamily="34" charset="0"/>
                        </a:rPr>
                        <a:t>0.77%</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83946622"/>
                  </a:ext>
                </a:extLst>
              </a:tr>
              <a:tr h="184150">
                <a:tc>
                  <a:txBody>
                    <a:bodyPr/>
                    <a:lstStyle/>
                    <a:p>
                      <a:pPr algn="l" fontAlgn="b"/>
                      <a:r>
                        <a:rPr lang="en-US" sz="1100" b="0" i="0" u="none" strike="noStrike">
                          <a:solidFill>
                            <a:srgbClr val="000000"/>
                          </a:solidFill>
                          <a:effectLst/>
                          <a:latin typeface="Calibri" panose="020F0502020204030204" pitchFamily="34" charset="0"/>
                        </a:rPr>
                        <a:t>Office of Decision Support</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3,923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0.19%</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4,219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0.19%</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212451118"/>
                  </a:ext>
                </a:extLst>
              </a:tr>
              <a:tr h="184150">
                <a:tc>
                  <a:txBody>
                    <a:bodyPr/>
                    <a:lstStyle/>
                    <a:p>
                      <a:pPr algn="l" fontAlgn="b"/>
                      <a:r>
                        <a:rPr lang="en-US" sz="1100" b="0" i="0" u="none" strike="noStrike">
                          <a:solidFill>
                            <a:srgbClr val="000000"/>
                          </a:solidFill>
                          <a:effectLst/>
                          <a:latin typeface="Calibri" panose="020F0502020204030204" pitchFamily="34" charset="0"/>
                        </a:rPr>
                        <a:t>Office of the Provost</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7,628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0.38%</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21,417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0.96%</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908646386"/>
                  </a:ext>
                </a:extLst>
              </a:tr>
              <a:tr h="184150">
                <a:tc>
                  <a:txBody>
                    <a:bodyPr/>
                    <a:lstStyle/>
                    <a:p>
                      <a:pPr algn="l" fontAlgn="b"/>
                      <a:r>
                        <a:rPr lang="en-US" sz="1100" b="0" i="0" u="none" strike="noStrike">
                          <a:solidFill>
                            <a:srgbClr val="000000"/>
                          </a:solidFill>
                          <a:effectLst/>
                          <a:latin typeface="Calibri" panose="020F0502020204030204" pitchFamily="34" charset="0"/>
                        </a:rPr>
                        <a:t>Student Success</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69,594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3.46%</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78,793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3.55%</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071998091"/>
                  </a:ext>
                </a:extLst>
              </a:tr>
              <a:tr h="184150">
                <a:tc>
                  <a:txBody>
                    <a:bodyPr/>
                    <a:lstStyle/>
                    <a:p>
                      <a:pPr algn="l" fontAlgn="b"/>
                      <a:r>
                        <a:rPr lang="en-US" sz="1100" b="0" i="0" u="none" strike="noStrike">
                          <a:solidFill>
                            <a:srgbClr val="000000"/>
                          </a:solidFill>
                          <a:effectLst/>
                          <a:latin typeface="Calibri" panose="020F0502020204030204" pitchFamily="34" charset="0"/>
                        </a:rPr>
                        <a:t>Student Financial Aid</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26,233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1.30%</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26,353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1.19%</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762630523"/>
                  </a:ext>
                </a:extLst>
              </a:tr>
              <a:tr h="184150">
                <a:tc>
                  <a:txBody>
                    <a:bodyPr/>
                    <a:lstStyle/>
                    <a:p>
                      <a:pPr algn="l" fontAlgn="b"/>
                      <a:r>
                        <a:rPr lang="en-US" sz="1100" b="0" i="0" u="none" strike="noStrike">
                          <a:solidFill>
                            <a:srgbClr val="000000"/>
                          </a:solidFill>
                          <a:effectLst/>
                          <a:latin typeface="Calibri" panose="020F0502020204030204" pitchFamily="34" charset="0"/>
                        </a:rPr>
                        <a:t>USF World</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12,925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0.64%</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13,528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0.61%</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934944513"/>
                  </a:ext>
                </a:extLst>
              </a:tr>
              <a:tr h="184150">
                <a:tc>
                  <a:txBody>
                    <a:bodyPr/>
                    <a:lstStyle/>
                    <a:p>
                      <a:pPr algn="l" fontAlgn="b"/>
                      <a:r>
                        <a:rPr lang="en-US" sz="1100" b="0" i="0" u="none" strike="noStrike">
                          <a:solidFill>
                            <a:srgbClr val="000000"/>
                          </a:solidFill>
                          <a:effectLst/>
                          <a:latin typeface="Calibri" panose="020F0502020204030204" pitchFamily="34" charset="0"/>
                        </a:rPr>
                        <a:t>VP Office of Research</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14,875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0.74%</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13,692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0.62%</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06219417"/>
                  </a:ext>
                </a:extLst>
              </a:tr>
              <a:tr h="184150">
                <a:tc>
                  <a:txBody>
                    <a:bodyPr/>
                    <a:lstStyle/>
                    <a:p>
                      <a:pPr algn="l" fontAlgn="b"/>
                      <a:r>
                        <a:rPr lang="en-US" sz="1100" b="0" i="0" u="none" strike="noStrike">
                          <a:solidFill>
                            <a:srgbClr val="000000"/>
                          </a:solidFill>
                          <a:effectLst/>
                          <a:latin typeface="Calibri" panose="020F0502020204030204" pitchFamily="34" charset="0"/>
                        </a:rPr>
                        <a:t>Health </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5,817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0.29%</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4,726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0.21%</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183278800"/>
                  </a:ext>
                </a:extLst>
              </a:tr>
              <a:tr h="184150">
                <a:tc>
                  <a:txBody>
                    <a:bodyPr/>
                    <a:lstStyle/>
                    <a:p>
                      <a:pPr algn="l" fontAlgn="b"/>
                      <a:r>
                        <a:rPr lang="en-US" sz="1100" b="0" i="0" u="none" strike="noStrike">
                          <a:solidFill>
                            <a:srgbClr val="000000"/>
                          </a:solidFill>
                          <a:effectLst/>
                          <a:latin typeface="Calibri" panose="020F0502020204030204" pitchFamily="34" charset="0"/>
                        </a:rPr>
                        <a:t>Sarasota-Manatee campus AA</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11,018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0.55%</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25,709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1.16%</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483812659"/>
                  </a:ext>
                </a:extLst>
              </a:tr>
              <a:tr h="184150">
                <a:tc>
                  <a:txBody>
                    <a:bodyPr/>
                    <a:lstStyle/>
                    <a:p>
                      <a:pPr algn="l" fontAlgn="b"/>
                      <a:r>
                        <a:rPr lang="en-US" sz="1100" b="0" i="0" u="none" strike="noStrike">
                          <a:solidFill>
                            <a:srgbClr val="000000"/>
                          </a:solidFill>
                          <a:effectLst/>
                          <a:latin typeface="Calibri" panose="020F0502020204030204" pitchFamily="34" charset="0"/>
                        </a:rPr>
                        <a:t>St. Petersburg campus AA</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19,711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0.98%</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23,403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1.05%</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65446214"/>
                  </a:ext>
                </a:extLst>
              </a:tr>
              <a:tr h="184150">
                <a:tc>
                  <a:txBody>
                    <a:bodyPr/>
                    <a:lstStyle/>
                    <a:p>
                      <a:pPr algn="l" fontAlgn="b"/>
                      <a:r>
                        <a:rPr lang="en-US" sz="1100" b="1" i="0" u="none" strike="noStrike">
                          <a:solidFill>
                            <a:srgbClr val="000000"/>
                          </a:solidFill>
                          <a:effectLst/>
                          <a:latin typeface="Calibri" panose="020F0502020204030204" pitchFamily="34" charset="0"/>
                        </a:rPr>
                        <a:t>Total Support Units - AA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100" b="1" i="0" u="none" strike="noStrike" dirty="0">
                          <a:solidFill>
                            <a:srgbClr val="000000"/>
                          </a:solidFill>
                          <a:effectLst/>
                          <a:latin typeface="Calibri" panose="020F0502020204030204" pitchFamily="34" charset="0"/>
                        </a:rPr>
                        <a:t>     189,069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1" i="0" u="none" strike="noStrike" dirty="0">
                          <a:solidFill>
                            <a:srgbClr val="000000"/>
                          </a:solidFill>
                          <a:effectLst/>
                          <a:latin typeface="Calibri" panose="020F0502020204030204" pitchFamily="34" charset="0"/>
                        </a:rPr>
                        <a:t>9.40%</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100" b="1" i="0" u="none" strike="noStrike" dirty="0">
                          <a:solidFill>
                            <a:srgbClr val="000000"/>
                          </a:solidFill>
                          <a:effectLst/>
                          <a:latin typeface="Calibri" panose="020F0502020204030204" pitchFamily="34" charset="0"/>
                        </a:rPr>
                        <a:t>       232,158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1" i="0" u="none" strike="noStrike" dirty="0">
                          <a:solidFill>
                            <a:srgbClr val="000000"/>
                          </a:solidFill>
                          <a:effectLst/>
                          <a:latin typeface="Calibri" panose="020F0502020204030204" pitchFamily="34" charset="0"/>
                        </a:rPr>
                        <a:t>10.45%</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991467895"/>
                  </a:ext>
                </a:extLst>
              </a:tr>
            </a:tbl>
          </a:graphicData>
        </a:graphic>
      </p:graphicFrame>
      <p:sp>
        <p:nvSpPr>
          <p:cNvPr id="8" name="TextBox 7">
            <a:extLst>
              <a:ext uri="{FF2B5EF4-FFF2-40B4-BE49-F238E27FC236}">
                <a16:creationId xmlns:a16="http://schemas.microsoft.com/office/drawing/2014/main" id="{A85F3DA0-49A3-218E-9669-7658171CD7AF}"/>
              </a:ext>
            </a:extLst>
          </p:cNvPr>
          <p:cNvSpPr txBox="1"/>
          <p:nvPr/>
        </p:nvSpPr>
        <p:spPr>
          <a:xfrm>
            <a:off x="705219" y="3945696"/>
            <a:ext cx="7520894" cy="830997"/>
          </a:xfrm>
          <a:prstGeom prst="rect">
            <a:avLst/>
          </a:prstGeom>
          <a:noFill/>
        </p:spPr>
        <p:txBody>
          <a:bodyPr wrap="square" lIns="91440" tIns="45720" rIns="91440" bIns="45720" rtlCol="0" anchor="t">
            <a:spAutoFit/>
          </a:bodyPr>
          <a:lstStyle/>
          <a:p>
            <a:r>
              <a:rPr lang="en-US" sz="1200" i="1" u="sng" dirty="0">
                <a:cs typeface="Arial"/>
              </a:rPr>
              <a:t>NOTES:</a:t>
            </a:r>
            <a:endParaRPr lang="en-US" sz="1200" i="1" u="sng" dirty="0"/>
          </a:p>
          <a:p>
            <a:pPr marL="171450" indent="-171450">
              <a:buFont typeface="Calibri"/>
              <a:buChar char="-"/>
            </a:pPr>
            <a:r>
              <a:rPr lang="en-US" sz="1200" i="1" dirty="0">
                <a:cs typeface="Arial"/>
              </a:rPr>
              <a:t>Figures do not include Carryforward, Contracts &amp; Grants or DSO sources of funds</a:t>
            </a:r>
          </a:p>
          <a:p>
            <a:pPr marL="171450" indent="-171450">
              <a:buFont typeface="Calibri"/>
              <a:buChar char="-"/>
            </a:pPr>
            <a:r>
              <a:rPr lang="en-US" sz="1200" i="1" dirty="0">
                <a:cs typeface="Arial"/>
              </a:rPr>
              <a:t>Faculty and Student Success Hiring funds included in Office of the Provost have since been allocated across campuses</a:t>
            </a:r>
          </a:p>
        </p:txBody>
      </p:sp>
    </p:spTree>
    <p:extLst>
      <p:ext uri="{BB962C8B-B14F-4D97-AF65-F5344CB8AC3E}">
        <p14:creationId xmlns:p14="http://schemas.microsoft.com/office/powerpoint/2010/main" val="2444557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24998-8175-4248-BD8C-B7F4E58D1965}"/>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BEE4DE2E-F38B-4E4F-88FA-EDA161C21DE3}"/>
              </a:ext>
            </a:extLst>
          </p:cNvPr>
          <p:cNvSpPr>
            <a:spLocks noGrp="1"/>
          </p:cNvSpPr>
          <p:nvPr>
            <p:ph sz="half" idx="2"/>
          </p:nvPr>
        </p:nvSpPr>
        <p:spPr>
          <a:xfrm>
            <a:off x="4829872" y="1383565"/>
            <a:ext cx="3886200" cy="3263504"/>
          </a:xfrm>
        </p:spPr>
        <p:txBody>
          <a:bodyPr>
            <a:normAutofit/>
          </a:bodyPr>
          <a:lstStyle/>
          <a:p>
            <a:r>
              <a:rPr lang="en-US" dirty="0"/>
              <a:t>Budget Process</a:t>
            </a:r>
          </a:p>
          <a:p>
            <a:r>
              <a:rPr lang="en-US" dirty="0"/>
              <a:t>Budget Calendar</a:t>
            </a:r>
          </a:p>
          <a:p>
            <a:r>
              <a:rPr lang="en-US" dirty="0"/>
              <a:t>Fiscal Year 2023-2024 Operating Budget</a:t>
            </a:r>
          </a:p>
          <a:p>
            <a:endParaRPr lang="en-US" dirty="0"/>
          </a:p>
        </p:txBody>
      </p:sp>
      <p:pic>
        <p:nvPicPr>
          <p:cNvPr id="6" name="Picture Placeholder 5">
            <a:extLst>
              <a:ext uri="{FF2B5EF4-FFF2-40B4-BE49-F238E27FC236}">
                <a16:creationId xmlns:a16="http://schemas.microsoft.com/office/drawing/2014/main" id="{6CCEB15E-C4C1-1045-A731-F3F000DBD17F}"/>
              </a:ext>
            </a:extLst>
          </p:cNvPr>
          <p:cNvPicPr>
            <a:picLocks noGrp="1" noChangeAspect="1"/>
          </p:cNvPicPr>
          <p:nvPr>
            <p:ph type="pic" sz="quarter" idx="13"/>
          </p:nvPr>
        </p:nvPicPr>
        <p:blipFill>
          <a:blip r:embed="rId2"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984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187B62-4809-3D0A-C2A3-FC38C965F554}"/>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7B7953D-9F73-7089-7A84-D0207CFD856A}"/>
              </a:ext>
            </a:extLst>
          </p:cNvPr>
          <p:cNvSpPr>
            <a:spLocks noGrp="1"/>
          </p:cNvSpPr>
          <p:nvPr>
            <p:ph sz="quarter" idx="15"/>
          </p:nvPr>
        </p:nvSpPr>
        <p:spPr/>
        <p:txBody>
          <a:bodyPr>
            <a:normAutofit/>
          </a:bodyPr>
          <a:lstStyle/>
          <a:p>
            <a:r>
              <a:rPr lang="en-US"/>
              <a:t>Non Academic Affairs Support Units</a:t>
            </a:r>
          </a:p>
        </p:txBody>
      </p:sp>
      <p:graphicFrame>
        <p:nvGraphicFramePr>
          <p:cNvPr id="4" name="Table 3">
            <a:extLst>
              <a:ext uri="{FF2B5EF4-FFF2-40B4-BE49-F238E27FC236}">
                <a16:creationId xmlns:a16="http://schemas.microsoft.com/office/drawing/2014/main" id="{2E6C27D9-AFC8-5955-2078-9E4FA7F7A6DA}"/>
              </a:ext>
            </a:extLst>
          </p:cNvPr>
          <p:cNvGraphicFramePr>
            <a:graphicFrameLocks noGrp="1"/>
          </p:cNvGraphicFramePr>
          <p:nvPr>
            <p:extLst>
              <p:ext uri="{D42A27DB-BD31-4B8C-83A1-F6EECF244321}">
                <p14:modId xmlns:p14="http://schemas.microsoft.com/office/powerpoint/2010/main" val="549324818"/>
              </p:ext>
            </p:extLst>
          </p:nvPr>
        </p:nvGraphicFramePr>
        <p:xfrm>
          <a:off x="706211" y="1108075"/>
          <a:ext cx="5143500" cy="3498850"/>
        </p:xfrm>
        <a:graphic>
          <a:graphicData uri="http://schemas.openxmlformats.org/drawingml/2006/table">
            <a:tbl>
              <a:tblPr firstRow="1" bandRow="1">
                <a:tableStyleId>{5C22544A-7EE6-4342-B048-85BDC9FD1C3A}</a:tableStyleId>
              </a:tblPr>
              <a:tblGrid>
                <a:gridCol w="2514600">
                  <a:extLst>
                    <a:ext uri="{9D8B030D-6E8A-4147-A177-3AD203B41FA5}">
                      <a16:colId xmlns:a16="http://schemas.microsoft.com/office/drawing/2014/main" val="706795335"/>
                    </a:ext>
                  </a:extLst>
                </a:gridCol>
                <a:gridCol w="711200">
                  <a:extLst>
                    <a:ext uri="{9D8B030D-6E8A-4147-A177-3AD203B41FA5}">
                      <a16:colId xmlns:a16="http://schemas.microsoft.com/office/drawing/2014/main" val="1655232009"/>
                    </a:ext>
                  </a:extLst>
                </a:gridCol>
                <a:gridCol w="546100">
                  <a:extLst>
                    <a:ext uri="{9D8B030D-6E8A-4147-A177-3AD203B41FA5}">
                      <a16:colId xmlns:a16="http://schemas.microsoft.com/office/drawing/2014/main" val="2401043080"/>
                    </a:ext>
                  </a:extLst>
                </a:gridCol>
                <a:gridCol w="774700">
                  <a:extLst>
                    <a:ext uri="{9D8B030D-6E8A-4147-A177-3AD203B41FA5}">
                      <a16:colId xmlns:a16="http://schemas.microsoft.com/office/drawing/2014/main" val="1935289585"/>
                    </a:ext>
                  </a:extLst>
                </a:gridCol>
                <a:gridCol w="596900">
                  <a:extLst>
                    <a:ext uri="{9D8B030D-6E8A-4147-A177-3AD203B41FA5}">
                      <a16:colId xmlns:a16="http://schemas.microsoft.com/office/drawing/2014/main" val="3549015609"/>
                    </a:ext>
                  </a:extLst>
                </a:gridCol>
              </a:tblGrid>
              <a:tr h="184150">
                <a:tc>
                  <a:txBody>
                    <a:bodyPr/>
                    <a:lstStyle/>
                    <a:p>
                      <a:pPr algn="l" fontAlgn="b"/>
                      <a:r>
                        <a:rPr lang="en-US" sz="1100" b="1" i="0" u="none" strike="noStrike">
                          <a:solidFill>
                            <a:srgbClr val="FFFFFF"/>
                          </a:solidFill>
                          <a:effectLst/>
                          <a:latin typeface="Calibri" panose="020F0502020204030204" pitchFamily="34" charset="0"/>
                        </a:rPr>
                        <a:t>Budgeted Expenses (in Thousands)</a:t>
                      </a:r>
                    </a:p>
                  </a:txBody>
                  <a:tcPr marL="0" marR="0" marT="0" marB="0" anchor="b">
                    <a:lnL>
                      <a:noFill/>
                    </a:lnL>
                    <a:lnR>
                      <a:noFill/>
                    </a:lnR>
                    <a:lnT>
                      <a:noFill/>
                    </a:lnT>
                    <a:lnB>
                      <a:noFill/>
                    </a:lnB>
                    <a:solidFill>
                      <a:srgbClr val="006747"/>
                    </a:solidFill>
                  </a:tcPr>
                </a:tc>
                <a:tc>
                  <a:txBody>
                    <a:bodyPr/>
                    <a:lstStyle/>
                    <a:p>
                      <a:pPr algn="l" fontAlgn="b"/>
                      <a:r>
                        <a:rPr lang="en-US" sz="1100" b="1" i="0" u="none" strike="noStrike">
                          <a:solidFill>
                            <a:srgbClr val="FFFFFF"/>
                          </a:solidFill>
                          <a:effectLst/>
                          <a:latin typeface="Calibri" panose="020F0502020204030204" pitchFamily="34" charset="0"/>
                        </a:rPr>
                        <a:t>FY22 Plan</a:t>
                      </a:r>
                    </a:p>
                  </a:txBody>
                  <a:tcPr marL="0" marR="0" marT="0" marB="0" anchor="b">
                    <a:lnL>
                      <a:noFill/>
                    </a:lnL>
                    <a:lnR>
                      <a:noFill/>
                    </a:lnR>
                    <a:lnT>
                      <a:noFill/>
                    </a:lnT>
                    <a:lnB>
                      <a:noFill/>
                    </a:lnB>
                    <a:solidFill>
                      <a:srgbClr val="006747"/>
                    </a:solidFill>
                  </a:tcPr>
                </a:tc>
                <a:tc>
                  <a:txBody>
                    <a:bodyPr/>
                    <a:lstStyle/>
                    <a:p>
                      <a:pPr algn="ctr" fontAlgn="b"/>
                      <a:r>
                        <a:rPr lang="en-US" sz="1100" b="1" i="0" u="none" strike="noStrike">
                          <a:solidFill>
                            <a:srgbClr val="FFFFFF"/>
                          </a:solidFill>
                          <a:effectLst/>
                          <a:latin typeface="Calibri" panose="020F0502020204030204" pitchFamily="34" charset="0"/>
                        </a:rPr>
                        <a:t>%</a:t>
                      </a:r>
                    </a:p>
                  </a:txBody>
                  <a:tcPr marL="0" marR="0" marT="0" marB="0" anchor="b">
                    <a:lnL>
                      <a:noFill/>
                    </a:lnL>
                    <a:lnR>
                      <a:noFill/>
                    </a:lnR>
                    <a:lnT>
                      <a:noFill/>
                    </a:lnT>
                    <a:lnB>
                      <a:noFill/>
                    </a:lnB>
                    <a:solidFill>
                      <a:srgbClr val="006747"/>
                    </a:solidFill>
                  </a:tcPr>
                </a:tc>
                <a:tc>
                  <a:txBody>
                    <a:bodyPr/>
                    <a:lstStyle/>
                    <a:p>
                      <a:pPr algn="ctr" fontAlgn="ctr"/>
                      <a:r>
                        <a:rPr lang="en-US" sz="1100" b="1" i="0" u="none" strike="noStrike">
                          <a:solidFill>
                            <a:srgbClr val="FFFFFF"/>
                          </a:solidFill>
                          <a:effectLst/>
                          <a:latin typeface="Calibri" panose="020F0502020204030204" pitchFamily="34" charset="0"/>
                        </a:rPr>
                        <a:t>FY24 Plan</a:t>
                      </a:r>
                    </a:p>
                  </a:txBody>
                  <a:tcPr marL="0" marR="0" marT="0" marB="0" anchor="ctr">
                    <a:lnL>
                      <a:noFill/>
                    </a:lnL>
                    <a:lnR>
                      <a:noFill/>
                    </a:lnR>
                    <a:lnT>
                      <a:noFill/>
                    </a:lnT>
                    <a:lnB>
                      <a:noFill/>
                    </a:lnB>
                    <a:solidFill>
                      <a:srgbClr val="006747"/>
                    </a:solidFill>
                  </a:tcPr>
                </a:tc>
                <a:tc>
                  <a:txBody>
                    <a:bodyPr/>
                    <a:lstStyle/>
                    <a:p>
                      <a:pPr algn="ctr" fontAlgn="ctr"/>
                      <a:r>
                        <a:rPr lang="en-US" sz="1100" b="1" i="0" u="none" strike="noStrike">
                          <a:solidFill>
                            <a:srgbClr val="FFFFFF"/>
                          </a:solidFill>
                          <a:effectLst/>
                          <a:latin typeface="Calibri" panose="020F0502020204030204" pitchFamily="34" charset="0"/>
                        </a:rPr>
                        <a:t>%</a:t>
                      </a:r>
                    </a:p>
                  </a:txBody>
                  <a:tcPr marL="0" marR="0" marT="0" marB="0" anchor="ctr">
                    <a:lnL>
                      <a:noFill/>
                    </a:lnL>
                    <a:lnR>
                      <a:noFill/>
                    </a:lnR>
                    <a:lnT>
                      <a:noFill/>
                    </a:lnT>
                    <a:lnB>
                      <a:noFill/>
                    </a:lnB>
                    <a:solidFill>
                      <a:srgbClr val="006747"/>
                    </a:solidFill>
                  </a:tcPr>
                </a:tc>
                <a:extLst>
                  <a:ext uri="{0D108BD9-81ED-4DB2-BD59-A6C34878D82A}">
                    <a16:rowId xmlns:a16="http://schemas.microsoft.com/office/drawing/2014/main" val="3652266933"/>
                  </a:ext>
                </a:extLst>
              </a:tr>
              <a:tr h="184150">
                <a:tc>
                  <a:txBody>
                    <a:bodyPr/>
                    <a:lstStyle/>
                    <a:p>
                      <a:pPr algn="l" fontAlgn="b"/>
                      <a:r>
                        <a:rPr lang="en-US" sz="1100" b="0" i="0" u="none" strike="noStrike">
                          <a:solidFill>
                            <a:srgbClr val="000000"/>
                          </a:solidFill>
                          <a:effectLst/>
                          <a:latin typeface="Calibri" panose="020F0502020204030204" pitchFamily="34" charset="0"/>
                        </a:rPr>
                        <a:t>Advancement</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       2,190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0.11%</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      12,322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0.55%</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4085954222"/>
                  </a:ext>
                </a:extLst>
              </a:tr>
              <a:tr h="184150">
                <a:tc>
                  <a:txBody>
                    <a:bodyPr/>
                    <a:lstStyle/>
                    <a:p>
                      <a:pPr algn="l" fontAlgn="b"/>
                      <a:r>
                        <a:rPr lang="en-US" sz="1100" b="0" i="0" u="none" strike="noStrike">
                          <a:solidFill>
                            <a:srgbClr val="000000"/>
                          </a:solidFill>
                          <a:effectLst/>
                          <a:latin typeface="Calibri" panose="020F0502020204030204" pitchFamily="34" charset="0"/>
                        </a:rPr>
                        <a:t>Facilities Operation</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48,292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2.40%</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51,283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2.31%</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700490648"/>
                  </a:ext>
                </a:extLst>
              </a:tr>
              <a:tr h="184150">
                <a:tc>
                  <a:txBody>
                    <a:bodyPr/>
                    <a:lstStyle/>
                    <a:p>
                      <a:pPr algn="l" fontAlgn="b"/>
                      <a:r>
                        <a:rPr lang="en-US" sz="1100" b="0" i="0" u="none" strike="noStrike">
                          <a:solidFill>
                            <a:srgbClr val="000000"/>
                          </a:solidFill>
                          <a:effectLst/>
                          <a:latin typeface="Calibri" panose="020F0502020204030204" pitchFamily="34" charset="0"/>
                        </a:rPr>
                        <a:t>Human Resources</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6,216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0.31%</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12,912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0.58%</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428124009"/>
                  </a:ext>
                </a:extLst>
              </a:tr>
              <a:tr h="184150">
                <a:tc>
                  <a:txBody>
                    <a:bodyPr/>
                    <a:lstStyle/>
                    <a:p>
                      <a:pPr algn="l" fontAlgn="b"/>
                      <a:r>
                        <a:rPr lang="en-US" sz="1100" b="0" i="0" u="none" strike="noStrike">
                          <a:solidFill>
                            <a:srgbClr val="000000"/>
                          </a:solidFill>
                          <a:effectLst/>
                          <a:latin typeface="Calibri" panose="020F0502020204030204" pitchFamily="34" charset="0"/>
                        </a:rPr>
                        <a:t>Office of Compliance and Ethics</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1,406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0.07%</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2,036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0.09%</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483528001"/>
                  </a:ext>
                </a:extLst>
              </a:tr>
              <a:tr h="184150">
                <a:tc>
                  <a:txBody>
                    <a:bodyPr/>
                    <a:lstStyle/>
                    <a:p>
                      <a:pPr algn="l" fontAlgn="b"/>
                      <a:r>
                        <a:rPr lang="en-US" sz="1100" b="0" i="0" u="none" strike="noStrike">
                          <a:solidFill>
                            <a:srgbClr val="000000"/>
                          </a:solidFill>
                          <a:effectLst/>
                          <a:latin typeface="Calibri" panose="020F0502020204030204" pitchFamily="34" charset="0"/>
                        </a:rPr>
                        <a:t>Office of General Counsel</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3,764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0.19%</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4,620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0.21%</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685244878"/>
                  </a:ext>
                </a:extLst>
              </a:tr>
              <a:tr h="184150">
                <a:tc>
                  <a:txBody>
                    <a:bodyPr/>
                    <a:lstStyle/>
                    <a:p>
                      <a:pPr algn="l" fontAlgn="b"/>
                      <a:r>
                        <a:rPr lang="en-US" sz="1100" b="0" i="0" u="none" strike="noStrike">
                          <a:solidFill>
                            <a:srgbClr val="000000"/>
                          </a:solidFill>
                          <a:effectLst/>
                          <a:latin typeface="Calibri" panose="020F0502020204030204" pitchFamily="34" charset="0"/>
                        </a:rPr>
                        <a:t>Sr VP Financial Strategy</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7,279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0.36%</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20,093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panose="020F0502020204030204" pitchFamily="34" charset="0"/>
                        </a:rPr>
                        <a:t>0.90%</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65107716"/>
                  </a:ext>
                </a:extLst>
              </a:tr>
              <a:tr h="184150">
                <a:tc>
                  <a:txBody>
                    <a:bodyPr/>
                    <a:lstStyle/>
                    <a:p>
                      <a:pPr algn="l" fontAlgn="b"/>
                      <a:r>
                        <a:rPr lang="en-US" sz="1100" b="0" i="0" u="none" strike="noStrike">
                          <a:solidFill>
                            <a:srgbClr val="000000"/>
                          </a:solidFill>
                          <a:effectLst/>
                          <a:latin typeface="Calibri" panose="020F0502020204030204" pitchFamily="34" charset="0"/>
                        </a:rPr>
                        <a:t>VP Business and Finance</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12,779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0.64%</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dirty="0">
                          <a:solidFill>
                            <a:srgbClr val="000000"/>
                          </a:solidFill>
                          <a:effectLst/>
                          <a:latin typeface="Calibri" panose="020F0502020204030204" pitchFamily="34" charset="0"/>
                        </a:rPr>
                        <a:t>         14,632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panose="020F0502020204030204" pitchFamily="34" charset="0"/>
                        </a:rPr>
                        <a:t>0.66%</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401348465"/>
                  </a:ext>
                </a:extLst>
              </a:tr>
              <a:tr h="184150">
                <a:tc>
                  <a:txBody>
                    <a:bodyPr/>
                    <a:lstStyle/>
                    <a:p>
                      <a:pPr algn="l" fontAlgn="b"/>
                      <a:r>
                        <a:rPr lang="en-US" sz="1100" b="0" i="0" u="none" strike="noStrike">
                          <a:solidFill>
                            <a:srgbClr val="000000"/>
                          </a:solidFill>
                          <a:effectLst/>
                          <a:latin typeface="Calibri" panose="020F0502020204030204" pitchFamily="34" charset="0"/>
                        </a:rPr>
                        <a:t>VP Information Technology</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57,630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2.86%</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66,890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panose="020F0502020204030204" pitchFamily="34" charset="0"/>
                        </a:rPr>
                        <a:t>3.01%</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996086316"/>
                  </a:ext>
                </a:extLst>
              </a:tr>
              <a:tr h="184150">
                <a:tc>
                  <a:txBody>
                    <a:bodyPr/>
                    <a:lstStyle/>
                    <a:p>
                      <a:pPr algn="l" fontAlgn="b"/>
                      <a:r>
                        <a:rPr lang="en-US" sz="1100" b="0" i="0" u="none" strike="noStrike">
                          <a:solidFill>
                            <a:srgbClr val="000000"/>
                          </a:solidFill>
                          <a:effectLst/>
                          <a:latin typeface="Calibri" panose="020F0502020204030204" pitchFamily="34" charset="0"/>
                        </a:rPr>
                        <a:t>VP Executive Offices</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4,841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0.24%</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5,830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panose="020F0502020204030204" pitchFamily="34" charset="0"/>
                        </a:rPr>
                        <a:t>0.26%</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284013502"/>
                  </a:ext>
                </a:extLst>
              </a:tr>
              <a:tr h="184150">
                <a:tc>
                  <a:txBody>
                    <a:bodyPr/>
                    <a:lstStyle/>
                    <a:p>
                      <a:pPr algn="l" fontAlgn="b"/>
                      <a:r>
                        <a:rPr lang="en-US" sz="1100" b="0" i="0" u="none" strike="noStrike">
                          <a:solidFill>
                            <a:srgbClr val="000000"/>
                          </a:solidFill>
                          <a:effectLst/>
                          <a:latin typeface="Calibri" panose="020F0502020204030204" pitchFamily="34" charset="0"/>
                        </a:rPr>
                        <a:t>University Audit</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1,552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0.08%</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1,690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panose="020F0502020204030204" pitchFamily="34" charset="0"/>
                        </a:rPr>
                        <a:t>0.08%</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973549095"/>
                  </a:ext>
                </a:extLst>
              </a:tr>
              <a:tr h="184150">
                <a:tc>
                  <a:txBody>
                    <a:bodyPr/>
                    <a:lstStyle/>
                    <a:p>
                      <a:pPr algn="l" fontAlgn="b"/>
                      <a:r>
                        <a:rPr lang="en-US" sz="1100" b="0" i="0" u="none" strike="noStrike">
                          <a:solidFill>
                            <a:srgbClr val="000000"/>
                          </a:solidFill>
                          <a:effectLst/>
                          <a:latin typeface="Calibri" panose="020F0502020204030204" pitchFamily="34" charset="0"/>
                        </a:rPr>
                        <a:t>University Communications and Marketing</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2,904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0.14%</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5,313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panose="020F0502020204030204" pitchFamily="34" charset="0"/>
                        </a:rPr>
                        <a:t>0.24%</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934531357"/>
                  </a:ext>
                </a:extLst>
              </a:tr>
              <a:tr h="184150">
                <a:tc>
                  <a:txBody>
                    <a:bodyPr/>
                    <a:lstStyle/>
                    <a:p>
                      <a:pPr algn="l" fontAlgn="b"/>
                      <a:r>
                        <a:rPr lang="en-US" sz="1100" b="0" i="0" u="none" strike="noStrike">
                          <a:solidFill>
                            <a:srgbClr val="000000"/>
                          </a:solidFill>
                          <a:effectLst/>
                          <a:latin typeface="Calibri" panose="020F0502020204030204" pitchFamily="34" charset="0"/>
                        </a:rPr>
                        <a:t>University Community Partnerships</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3,534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0.18%</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5,927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panose="020F0502020204030204" pitchFamily="34" charset="0"/>
                        </a:rPr>
                        <a:t>0.27%</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129857026"/>
                  </a:ext>
                </a:extLst>
              </a:tr>
              <a:tr h="184150">
                <a:tc>
                  <a:txBody>
                    <a:bodyPr/>
                    <a:lstStyle/>
                    <a:p>
                      <a:pPr algn="l" fontAlgn="b"/>
                      <a:r>
                        <a:rPr lang="en-US" sz="1100" b="0" i="0" u="none" strike="noStrike">
                          <a:solidFill>
                            <a:srgbClr val="000000"/>
                          </a:solidFill>
                          <a:effectLst/>
                          <a:latin typeface="Calibri" panose="020F0502020204030204" pitchFamily="34" charset="0"/>
                        </a:rPr>
                        <a:t>University Police</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9,247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0.46%</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13,295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panose="020F0502020204030204" pitchFamily="34" charset="0"/>
                        </a:rPr>
                        <a:t>0.60%</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1832707095"/>
                  </a:ext>
                </a:extLst>
              </a:tr>
              <a:tr h="184150">
                <a:tc>
                  <a:txBody>
                    <a:bodyPr/>
                    <a:lstStyle/>
                    <a:p>
                      <a:pPr algn="l" fontAlgn="b"/>
                      <a:r>
                        <a:rPr lang="en-US" sz="1100" b="0" i="0" u="none" strike="noStrike">
                          <a:solidFill>
                            <a:srgbClr val="000000"/>
                          </a:solidFill>
                          <a:effectLst/>
                          <a:latin typeface="Calibri" panose="020F0502020204030204" pitchFamily="34" charset="0"/>
                        </a:rPr>
                        <a:t>Utilities &amp; Risk Management</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19,680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0.98%</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19,275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panose="020F0502020204030204" pitchFamily="34" charset="0"/>
                        </a:rPr>
                        <a:t>0.87%</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777257389"/>
                  </a:ext>
                </a:extLst>
              </a:tr>
              <a:tr h="184150">
                <a:tc>
                  <a:txBody>
                    <a:bodyPr/>
                    <a:lstStyle/>
                    <a:p>
                      <a:pPr algn="l" fontAlgn="b"/>
                      <a:r>
                        <a:rPr lang="en-US" sz="1100" b="0" i="0" u="none" strike="noStrike">
                          <a:solidFill>
                            <a:srgbClr val="000000"/>
                          </a:solidFill>
                          <a:effectLst/>
                          <a:latin typeface="Calibri" panose="020F0502020204030204" pitchFamily="34" charset="0"/>
                        </a:rPr>
                        <a:t>Health</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18,826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0.94%</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31,003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panose="020F0502020204030204" pitchFamily="34" charset="0"/>
                        </a:rPr>
                        <a:t>1.40%</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51953439"/>
                  </a:ext>
                </a:extLst>
              </a:tr>
              <a:tr h="184150">
                <a:tc>
                  <a:txBody>
                    <a:bodyPr/>
                    <a:lstStyle/>
                    <a:p>
                      <a:pPr algn="l" fontAlgn="b"/>
                      <a:r>
                        <a:rPr lang="en-US" sz="1100" b="0" i="0" u="none" strike="noStrike">
                          <a:solidFill>
                            <a:srgbClr val="000000"/>
                          </a:solidFill>
                          <a:effectLst/>
                          <a:latin typeface="Calibri" panose="020F0502020204030204" pitchFamily="34" charset="0"/>
                        </a:rPr>
                        <a:t>Sarasota Manatee campus units</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8,334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0.41%</a:t>
                      </a:r>
                    </a:p>
                  </a:txBody>
                  <a:tcPr marL="0" marR="0" marT="0" marB="0" anchor="b">
                    <a:lnL>
                      <a:noFill/>
                    </a:lnL>
                    <a:lnR>
                      <a:noFill/>
                    </a:lnR>
                    <a:lnT>
                      <a:noFill/>
                    </a:lnT>
                    <a:lnB>
                      <a:noFill/>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9,654 </a:t>
                      </a:r>
                    </a:p>
                  </a:txBody>
                  <a:tcPr marL="0" marR="0" marT="0" marB="0" anchor="b">
                    <a:lnL>
                      <a:noFill/>
                    </a:lnL>
                    <a:lnR>
                      <a:noFill/>
                    </a:lnR>
                    <a:lnT>
                      <a:noFill/>
                    </a:lnT>
                    <a:lnB>
                      <a:noFill/>
                    </a:lnB>
                    <a:solidFill>
                      <a:srgbClr val="FFFFFF"/>
                    </a:solidFill>
                  </a:tcPr>
                </a:tc>
                <a:tc>
                  <a:txBody>
                    <a:bodyPr/>
                    <a:lstStyle/>
                    <a:p>
                      <a:pPr algn="r" fontAlgn="b"/>
                      <a:r>
                        <a:rPr lang="en-US" sz="1100" b="0" i="0" u="none" strike="noStrike" dirty="0">
                          <a:solidFill>
                            <a:srgbClr val="000000"/>
                          </a:solidFill>
                          <a:effectLst/>
                          <a:latin typeface="Calibri" panose="020F0502020204030204" pitchFamily="34" charset="0"/>
                        </a:rPr>
                        <a:t>0.43%</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618302887"/>
                  </a:ext>
                </a:extLst>
              </a:tr>
              <a:tr h="184150">
                <a:tc>
                  <a:txBody>
                    <a:bodyPr/>
                    <a:lstStyle/>
                    <a:p>
                      <a:pPr algn="l" fontAlgn="b"/>
                      <a:r>
                        <a:rPr lang="en-US" sz="1100" b="0" i="0" u="none" strike="noStrike">
                          <a:solidFill>
                            <a:srgbClr val="000000"/>
                          </a:solidFill>
                          <a:effectLst/>
                          <a:latin typeface="Calibri" panose="020F0502020204030204" pitchFamily="34" charset="0"/>
                        </a:rPr>
                        <a:t>St. Petersburg campus units</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14,238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a:solidFill>
                            <a:srgbClr val="000000"/>
                          </a:solidFill>
                          <a:effectLst/>
                          <a:latin typeface="Calibri" panose="020F0502020204030204" pitchFamily="34" charset="0"/>
                        </a:rPr>
                        <a:t>0.71%</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100" b="0" i="0" u="none" strike="noStrike">
                          <a:solidFill>
                            <a:srgbClr val="000000"/>
                          </a:solidFill>
                          <a:effectLst/>
                          <a:latin typeface="Calibri" panose="020F0502020204030204" pitchFamily="34" charset="0"/>
                        </a:rPr>
                        <a:t>         17,185 </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tc>
                  <a:txBody>
                    <a:bodyPr/>
                    <a:lstStyle/>
                    <a:p>
                      <a:pPr algn="r" fontAlgn="b"/>
                      <a:r>
                        <a:rPr lang="en-US" sz="1100" b="0" i="0" u="none" strike="noStrike" dirty="0">
                          <a:solidFill>
                            <a:srgbClr val="000000"/>
                          </a:solidFill>
                          <a:effectLst/>
                          <a:latin typeface="Calibri" panose="020F0502020204030204" pitchFamily="34" charset="0"/>
                        </a:rPr>
                        <a:t>0.77%</a:t>
                      </a:r>
                    </a:p>
                  </a:txBody>
                  <a:tcPr marL="0" marR="0" marT="0" marB="0" anchor="b">
                    <a:lnL>
                      <a:noFill/>
                    </a:lnL>
                    <a:lnR>
                      <a:noFill/>
                    </a:lnR>
                    <a:lnT>
                      <a:noFill/>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90081292"/>
                  </a:ext>
                </a:extLst>
              </a:tr>
              <a:tr h="184150">
                <a:tc>
                  <a:txBody>
                    <a:bodyPr/>
                    <a:lstStyle/>
                    <a:p>
                      <a:pPr algn="l" fontAlgn="b"/>
                      <a:r>
                        <a:rPr lang="en-US" sz="1100" b="1" i="0" u="none" strike="noStrike">
                          <a:solidFill>
                            <a:srgbClr val="000000"/>
                          </a:solidFill>
                          <a:effectLst/>
                          <a:latin typeface="Calibri" panose="020F0502020204030204" pitchFamily="34" charset="0"/>
                        </a:rPr>
                        <a:t>Total Support Units - Non-AA</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100" b="1" i="0" u="none" strike="noStrike">
                          <a:solidFill>
                            <a:srgbClr val="000000"/>
                          </a:solidFill>
                          <a:effectLst/>
                          <a:latin typeface="Calibri" panose="020F0502020204030204" pitchFamily="34" charset="0"/>
                        </a:rPr>
                        <a:t>     222,712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1" i="0" u="none" strike="noStrike">
                          <a:solidFill>
                            <a:srgbClr val="000000"/>
                          </a:solidFill>
                          <a:effectLst/>
                          <a:latin typeface="Calibri" panose="020F0502020204030204" pitchFamily="34" charset="0"/>
                        </a:rPr>
                        <a:t>11.07%</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l" fontAlgn="b"/>
                      <a:r>
                        <a:rPr lang="en-US" sz="1100" b="1" i="0" u="none" strike="noStrike" dirty="0">
                          <a:solidFill>
                            <a:srgbClr val="000000"/>
                          </a:solidFill>
                          <a:effectLst/>
                          <a:latin typeface="Calibri" panose="020F0502020204030204" pitchFamily="34" charset="0"/>
                        </a:rPr>
                        <a:t>       293,959 </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tc>
                  <a:txBody>
                    <a:bodyPr/>
                    <a:lstStyle/>
                    <a:p>
                      <a:pPr algn="r" fontAlgn="b"/>
                      <a:r>
                        <a:rPr lang="en-US" sz="1100" b="1" i="0" u="none" strike="noStrike" dirty="0">
                          <a:solidFill>
                            <a:srgbClr val="000000"/>
                          </a:solidFill>
                          <a:effectLst/>
                          <a:latin typeface="Calibri" panose="020F0502020204030204" pitchFamily="34" charset="0"/>
                        </a:rPr>
                        <a:t>13.24%</a:t>
                      </a:r>
                    </a:p>
                  </a:txBody>
                  <a:tcPr marL="0" marR="0" marT="0"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755617472"/>
                  </a:ext>
                </a:extLst>
              </a:tr>
            </a:tbl>
          </a:graphicData>
        </a:graphic>
      </p:graphicFrame>
      <p:sp>
        <p:nvSpPr>
          <p:cNvPr id="6" name="TextBox 5">
            <a:extLst>
              <a:ext uri="{FF2B5EF4-FFF2-40B4-BE49-F238E27FC236}">
                <a16:creationId xmlns:a16="http://schemas.microsoft.com/office/drawing/2014/main" id="{6D52D340-CC72-9E28-450A-1AB60F26B55C}"/>
              </a:ext>
            </a:extLst>
          </p:cNvPr>
          <p:cNvSpPr txBox="1"/>
          <p:nvPr/>
        </p:nvSpPr>
        <p:spPr>
          <a:xfrm>
            <a:off x="6208712" y="1108075"/>
            <a:ext cx="2630488" cy="3785652"/>
          </a:xfrm>
          <a:prstGeom prst="rect">
            <a:avLst/>
          </a:prstGeom>
          <a:noFill/>
        </p:spPr>
        <p:txBody>
          <a:bodyPr wrap="square" lIns="91440" tIns="45720" rIns="91440" bIns="45720" rtlCol="0" anchor="t">
            <a:spAutoFit/>
          </a:bodyPr>
          <a:lstStyle/>
          <a:p>
            <a:r>
              <a:rPr lang="en-US" sz="1200" i="1" u="sng" dirty="0">
                <a:cs typeface="Arial"/>
              </a:rPr>
              <a:t>NOTES:</a:t>
            </a:r>
            <a:endParaRPr lang="en-US" sz="1200" i="1" u="sng" dirty="0"/>
          </a:p>
          <a:p>
            <a:pPr marL="171450" indent="-171450">
              <a:buFont typeface="Calibri"/>
              <a:buChar char="-"/>
            </a:pPr>
            <a:r>
              <a:rPr lang="en-US" sz="1200" i="1" dirty="0">
                <a:cs typeface="Arial"/>
              </a:rPr>
              <a:t>Figures do not include Carryforward, Contracts &amp; Grants or DSO sources of funds</a:t>
            </a:r>
          </a:p>
          <a:p>
            <a:pPr marL="171450" indent="-171450">
              <a:buFont typeface="Calibri"/>
              <a:buChar char="-"/>
            </a:pPr>
            <a:r>
              <a:rPr lang="en-US" sz="1200" i="1" dirty="0">
                <a:cs typeface="Arial"/>
              </a:rPr>
              <a:t>Advancement, IT, Executive, UCM areas had operating costs paid on Carryforward funds in FY22 that were resolved/partially resolved in FY24 ($17.75M )</a:t>
            </a:r>
          </a:p>
          <a:p>
            <a:pPr marL="171450" indent="-171450">
              <a:buFont typeface="Calibri"/>
              <a:buChar char="-"/>
            </a:pPr>
            <a:r>
              <a:rPr lang="en-US" sz="1200" i="1" dirty="0">
                <a:cs typeface="Arial"/>
              </a:rPr>
              <a:t>In FY22, HR was standalone; in FY24 it reflects the combined Chief Administrative Officer areas including HR, Payroll, HRIS, and OEO </a:t>
            </a:r>
          </a:p>
          <a:p>
            <a:pPr marL="171450" indent="-171450">
              <a:buFont typeface="Calibri"/>
              <a:buChar char="-"/>
            </a:pPr>
            <a:r>
              <a:rPr lang="en-US" sz="1200" i="1" dirty="0">
                <a:cs typeface="Arial"/>
              </a:rPr>
              <a:t>In FY24, Sr VP Financial Strategy holds some equity for On Campus Stadium</a:t>
            </a:r>
          </a:p>
          <a:p>
            <a:pPr marL="171450" indent="-171450">
              <a:buFont typeface="Calibri"/>
              <a:buChar char="-"/>
            </a:pPr>
            <a:r>
              <a:rPr lang="en-US" sz="1200" i="1" dirty="0">
                <a:cs typeface="Arial"/>
              </a:rPr>
              <a:t>Health amounts include funds not yet allocated to colleges</a:t>
            </a:r>
          </a:p>
          <a:p>
            <a:pPr marL="171450" indent="-171450">
              <a:buFont typeface="Calibri"/>
              <a:buChar char="-"/>
            </a:pPr>
            <a:endParaRPr lang="en-US" sz="1200" i="1" dirty="0">
              <a:cs typeface="Arial"/>
            </a:endParaRPr>
          </a:p>
        </p:txBody>
      </p:sp>
    </p:spTree>
    <p:extLst>
      <p:ext uri="{BB962C8B-B14F-4D97-AF65-F5344CB8AC3E}">
        <p14:creationId xmlns:p14="http://schemas.microsoft.com/office/powerpoint/2010/main" val="1256447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6E44F6-0EDC-F27D-5A96-797A25FE32D3}"/>
              </a:ext>
            </a:extLst>
          </p:cNvPr>
          <p:cNvPicPr>
            <a:picLocks noChangeAspect="1"/>
          </p:cNvPicPr>
          <p:nvPr/>
        </p:nvPicPr>
        <p:blipFill>
          <a:blip r:embed="rId2"/>
          <a:stretch>
            <a:fillRect/>
          </a:stretch>
        </p:blipFill>
        <p:spPr>
          <a:xfrm>
            <a:off x="886792" y="1960591"/>
            <a:ext cx="6959600" cy="1854200"/>
          </a:xfrm>
          <a:prstGeom prst="rect">
            <a:avLst/>
          </a:prstGeom>
        </p:spPr>
      </p:pic>
    </p:spTree>
    <p:extLst>
      <p:ext uri="{BB962C8B-B14F-4D97-AF65-F5344CB8AC3E}">
        <p14:creationId xmlns:p14="http://schemas.microsoft.com/office/powerpoint/2010/main" val="4217809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85E59-6B81-C43D-07B7-21FEF8C73A07}"/>
              </a:ext>
            </a:extLst>
          </p:cNvPr>
          <p:cNvSpPr>
            <a:spLocks noGrp="1"/>
          </p:cNvSpPr>
          <p:nvPr>
            <p:ph type="title"/>
          </p:nvPr>
        </p:nvSpPr>
        <p:spPr/>
        <p:txBody>
          <a:bodyPr/>
          <a:lstStyle/>
          <a:p>
            <a:r>
              <a:rPr lang="en-US"/>
              <a:t> RCM Takeaways and Lessons Learned</a:t>
            </a:r>
          </a:p>
        </p:txBody>
      </p:sp>
      <p:sp>
        <p:nvSpPr>
          <p:cNvPr id="3" name="Content Placeholder 2">
            <a:extLst>
              <a:ext uri="{FF2B5EF4-FFF2-40B4-BE49-F238E27FC236}">
                <a16:creationId xmlns:a16="http://schemas.microsoft.com/office/drawing/2014/main" id="{C309A4E6-1855-9F95-8C89-2508DFE9AE46}"/>
              </a:ext>
            </a:extLst>
          </p:cNvPr>
          <p:cNvSpPr>
            <a:spLocks noGrp="1"/>
          </p:cNvSpPr>
          <p:nvPr>
            <p:ph idx="1"/>
          </p:nvPr>
        </p:nvSpPr>
        <p:spPr/>
        <p:txBody>
          <a:bodyPr>
            <a:normAutofit fontScale="77500" lnSpcReduction="20000"/>
          </a:bodyPr>
          <a:lstStyle/>
          <a:p>
            <a:pPr>
              <a:lnSpc>
                <a:spcPct val="120000"/>
              </a:lnSpc>
              <a:spcBef>
                <a:spcPts val="0"/>
              </a:spcBef>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Should:</a:t>
            </a:r>
          </a:p>
          <a:p>
            <a:pPr lvl="1">
              <a:lnSpc>
                <a:spcPct val="120000"/>
              </a:lnSpc>
              <a:spcBef>
                <a:spcPts val="0"/>
              </a:spcBef>
            </a:pPr>
            <a:r>
              <a:rPr lang="en-US" sz="2100" kern="100" dirty="0">
                <a:latin typeface="Calibri" panose="020F0502020204030204" pitchFamily="34" charset="0"/>
                <a:cs typeface="Times New Roman" panose="02020603050405020304" pitchFamily="18" charset="0"/>
              </a:rPr>
              <a:t>Account specifically for President’s Strategic Fund</a:t>
            </a:r>
          </a:p>
          <a:p>
            <a:pPr lvl="1">
              <a:lnSpc>
                <a:spcPct val="120000"/>
              </a:lnSpc>
              <a:spcBef>
                <a:spcPts val="0"/>
              </a:spcBef>
            </a:pPr>
            <a:r>
              <a:rPr lang="en-US" sz="2100" kern="100" dirty="0">
                <a:latin typeface="Calibri" panose="020F0502020204030204" pitchFamily="34" charset="0"/>
                <a:cs typeface="Times New Roman" panose="02020603050405020304" pitchFamily="18" charset="0"/>
              </a:rPr>
              <a:t>Strengthen budget governance</a:t>
            </a:r>
          </a:p>
          <a:p>
            <a:pPr lvl="2">
              <a:lnSpc>
                <a:spcPct val="120000"/>
              </a:lnSpc>
              <a:spcBef>
                <a:spcPts val="0"/>
              </a:spcBef>
            </a:pPr>
            <a:r>
              <a:rPr lang="en-US" sz="1800" kern="100" dirty="0">
                <a:latin typeface="Calibri" panose="020F0502020204030204" pitchFamily="34" charset="0"/>
                <a:cs typeface="Times New Roman" panose="02020603050405020304" pitchFamily="18" charset="0"/>
              </a:rPr>
              <a:t>Decrease decisioning time</a:t>
            </a:r>
          </a:p>
          <a:p>
            <a:pPr lvl="2">
              <a:lnSpc>
                <a:spcPct val="120000"/>
              </a:lnSpc>
              <a:spcBef>
                <a:spcPts val="0"/>
              </a:spcBef>
            </a:pPr>
            <a:r>
              <a:rPr lang="en-US" sz="1800" kern="100" dirty="0">
                <a:latin typeface="Calibri" panose="020F0502020204030204" pitchFamily="34" charset="0"/>
                <a:cs typeface="Times New Roman" panose="02020603050405020304" pitchFamily="18" charset="0"/>
              </a:rPr>
              <a:t>Allocate funds to strategic priorities faster</a:t>
            </a:r>
          </a:p>
          <a:p>
            <a:pPr lvl="1">
              <a:lnSpc>
                <a:spcPct val="120000"/>
              </a:lnSpc>
              <a:spcBef>
                <a:spcPts val="0"/>
              </a:spcBef>
            </a:pPr>
            <a:r>
              <a:rPr lang="en-US" sz="2100" kern="100" dirty="0">
                <a:latin typeface="Calibri" panose="020F0502020204030204" pitchFamily="34" charset="0"/>
                <a:cs typeface="Times New Roman" panose="02020603050405020304" pitchFamily="18" charset="0"/>
              </a:rPr>
              <a:t>Enhance data availability and tools for units to manage budgets</a:t>
            </a:r>
          </a:p>
          <a:p>
            <a:pPr lvl="1">
              <a:lnSpc>
                <a:spcPct val="120000"/>
              </a:lnSpc>
              <a:spcBef>
                <a:spcPts val="0"/>
              </a:spcBef>
            </a:pPr>
            <a:r>
              <a:rPr lang="en-US" sz="2100" kern="100" dirty="0">
                <a:latin typeface="Calibri" panose="020F0502020204030204" pitchFamily="34" charset="0"/>
                <a:cs typeface="Times New Roman" panose="02020603050405020304" pitchFamily="18" charset="0"/>
              </a:rPr>
              <a:t>Formalize mechanism for gathering feedback from key constituencies</a:t>
            </a:r>
          </a:p>
          <a:p>
            <a:pPr lvl="1">
              <a:lnSpc>
                <a:spcPct val="120000"/>
              </a:lnSpc>
              <a:spcBef>
                <a:spcPts val="0"/>
              </a:spcBef>
            </a:pPr>
            <a:r>
              <a:rPr lang="en-US" sz="2100" kern="100" dirty="0">
                <a:latin typeface="Calibri" panose="020F0502020204030204" pitchFamily="34" charset="0"/>
                <a:cs typeface="Times New Roman" panose="02020603050405020304" pitchFamily="18" charset="0"/>
              </a:rPr>
              <a:t>Implement incentive structure to drive the right behaviors across the University</a:t>
            </a:r>
          </a:p>
          <a:p>
            <a:pPr lvl="1">
              <a:lnSpc>
                <a:spcPct val="120000"/>
              </a:lnSpc>
              <a:spcBef>
                <a:spcPts val="0"/>
              </a:spcBef>
            </a:pPr>
            <a:r>
              <a:rPr lang="en-US" sz="2100" kern="100" dirty="0">
                <a:latin typeface="Calibri" panose="020F0502020204030204" pitchFamily="34" charset="0"/>
                <a:cs typeface="Times New Roman" panose="02020603050405020304" pitchFamily="18" charset="0"/>
              </a:rPr>
              <a:t>Include all campuses in the budget process</a:t>
            </a:r>
          </a:p>
          <a:p>
            <a:pPr>
              <a:lnSpc>
                <a:spcPct val="120000"/>
              </a:lnSpc>
              <a:spcBef>
                <a:spcPts val="0"/>
              </a:spcBef>
            </a:pPr>
            <a:r>
              <a:rPr lang="en-US" sz="2400" kern="100" dirty="0">
                <a:latin typeface="Calibri" panose="020F0502020204030204" pitchFamily="34" charset="0"/>
                <a:cs typeface="Times New Roman" panose="02020603050405020304" pitchFamily="18" charset="0"/>
              </a:rPr>
              <a:t>Should Not:</a:t>
            </a:r>
          </a:p>
          <a:p>
            <a:pPr lvl="1">
              <a:lnSpc>
                <a:spcPct val="120000"/>
              </a:lnSpc>
              <a:spcBef>
                <a:spcPts val="0"/>
              </a:spcBef>
            </a:pPr>
            <a:r>
              <a:rPr lang="en-US" sz="2100" kern="100" dirty="0">
                <a:latin typeface="Calibri" panose="020F0502020204030204" pitchFamily="34" charset="0"/>
                <a:cs typeface="Times New Roman" panose="02020603050405020304" pitchFamily="18" charset="0"/>
              </a:rPr>
              <a:t>Fund administrative or support units based on headcount</a:t>
            </a:r>
          </a:p>
          <a:p>
            <a:pPr lvl="1">
              <a:lnSpc>
                <a:spcPct val="120000"/>
              </a:lnSpc>
              <a:spcBef>
                <a:spcPts val="0"/>
              </a:spcBef>
            </a:pPr>
            <a:r>
              <a:rPr lang="en-US" sz="2100" kern="100" dirty="0">
                <a:latin typeface="Calibri" panose="020F0502020204030204" pitchFamily="34" charset="0"/>
                <a:cs typeface="Times New Roman" panose="02020603050405020304" pitchFamily="18" charset="0"/>
              </a:rPr>
              <a:t>Try to plan everything centrally as it dilutes ownership and strategic thinking</a:t>
            </a:r>
            <a:endParaRPr lang="en-US" sz="2100" dirty="0"/>
          </a:p>
        </p:txBody>
      </p:sp>
    </p:spTree>
    <p:extLst>
      <p:ext uri="{BB962C8B-B14F-4D97-AF65-F5344CB8AC3E}">
        <p14:creationId xmlns:p14="http://schemas.microsoft.com/office/powerpoint/2010/main" val="1898403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1E131-936F-6E66-2053-5225296609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347C12-4EF3-95F0-2BF3-9591167540D1}"/>
              </a:ext>
            </a:extLst>
          </p:cNvPr>
          <p:cNvSpPr>
            <a:spLocks noGrp="1"/>
          </p:cNvSpPr>
          <p:nvPr>
            <p:ph type="title"/>
          </p:nvPr>
        </p:nvSpPr>
        <p:spPr>
          <a:xfrm>
            <a:off x="342900" y="1265136"/>
            <a:ext cx="8472488" cy="1512038"/>
          </a:xfrm>
        </p:spPr>
        <p:txBody>
          <a:bodyPr>
            <a:normAutofit/>
          </a:bodyPr>
          <a:lstStyle/>
          <a:p>
            <a:r>
              <a:rPr lang="en-US" sz="4000">
                <a:latin typeface="Arial"/>
                <a:cs typeface="Arial"/>
              </a:rPr>
              <a:t>Budget Process</a:t>
            </a:r>
            <a:br>
              <a:rPr lang="en-US" sz="4000"/>
            </a:br>
            <a:endParaRPr lang="en-US" sz="1800">
              <a:latin typeface="Arial"/>
              <a:cs typeface="Arial"/>
            </a:endParaRPr>
          </a:p>
        </p:txBody>
      </p:sp>
    </p:spTree>
    <p:extLst>
      <p:ext uri="{BB962C8B-B14F-4D97-AF65-F5344CB8AC3E}">
        <p14:creationId xmlns:p14="http://schemas.microsoft.com/office/powerpoint/2010/main" val="4026182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85E59-6B81-C43D-07B7-21FEF8C73A07}"/>
              </a:ext>
            </a:extLst>
          </p:cNvPr>
          <p:cNvSpPr>
            <a:spLocks noGrp="1"/>
          </p:cNvSpPr>
          <p:nvPr>
            <p:ph type="title"/>
          </p:nvPr>
        </p:nvSpPr>
        <p:spPr/>
        <p:txBody>
          <a:bodyPr/>
          <a:lstStyle/>
          <a:p>
            <a:r>
              <a:rPr lang="en-US"/>
              <a:t> Budget Process Guiding Principles</a:t>
            </a:r>
          </a:p>
        </p:txBody>
      </p:sp>
      <p:sp>
        <p:nvSpPr>
          <p:cNvPr id="3" name="Content Placeholder 2">
            <a:extLst>
              <a:ext uri="{FF2B5EF4-FFF2-40B4-BE49-F238E27FC236}">
                <a16:creationId xmlns:a16="http://schemas.microsoft.com/office/drawing/2014/main" id="{C309A4E6-1855-9F95-8C89-2508DFE9AE46}"/>
              </a:ext>
            </a:extLst>
          </p:cNvPr>
          <p:cNvSpPr>
            <a:spLocks noGrp="1"/>
          </p:cNvSpPr>
          <p:nvPr>
            <p:ph idx="1"/>
          </p:nvPr>
        </p:nvSpPr>
        <p:spPr>
          <a:xfrm>
            <a:off x="921258" y="1414939"/>
            <a:ext cx="7886700" cy="3263504"/>
          </a:xfrm>
        </p:spPr>
        <p:txBody>
          <a:bodyPr>
            <a:normAutofit/>
          </a:bodyPr>
          <a:lstStyle/>
          <a:p>
            <a:pPr marL="342900" marR="0" lvl="0" indent="-342900">
              <a:lnSpc>
                <a:spcPct val="100000"/>
              </a:lnSpc>
              <a:spcBef>
                <a:spcPts val="0"/>
              </a:spcBef>
              <a:spcAft>
                <a:spcPts val="0"/>
              </a:spcAft>
              <a:buFont typeface="+mj-lt"/>
              <a:buAutoNum type="arabicPeriod"/>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Transparency</a:t>
            </a:r>
            <a:endParaRPr lang="en-US" sz="2400" kern="1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mj-lt"/>
              <a:buAutoNum type="arabicPeriod"/>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Strategic decision </a:t>
            </a:r>
            <a:r>
              <a:rPr lang="en-US" sz="2400" kern="100" dirty="0">
                <a:latin typeface="Calibri" panose="020F0502020204030204" pitchFamily="34" charset="0"/>
                <a:ea typeface="Calibri" panose="020F0502020204030204" pitchFamily="34" charset="0"/>
                <a:cs typeface="Times New Roman" panose="02020603050405020304" pitchFamily="18" charset="0"/>
              </a:rPr>
              <a:t>m</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aking</a:t>
            </a:r>
            <a:r>
              <a:rPr lang="en-US" sz="2400" kern="100" dirty="0">
                <a:latin typeface="Calibri" panose="020F0502020204030204" pitchFamily="34" charset="0"/>
                <a:ea typeface="Calibri" panose="020F0502020204030204" pitchFamily="34"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0000"/>
              </a:lnSpc>
              <a:spcBef>
                <a:spcPts val="0"/>
              </a:spcBef>
              <a:spcAft>
                <a:spcPts val="0"/>
              </a:spcAft>
              <a:buFont typeface="+mj-lt"/>
              <a:buAutoNum type="arabicPeriod"/>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Strategic Alignment with the university’s </a:t>
            </a:r>
            <a:r>
              <a:rPr lang="en-US" sz="2400" kern="100" dirty="0">
                <a:latin typeface="Calibri" panose="020F0502020204030204" pitchFamily="34" charset="0"/>
                <a:ea typeface="Calibri" panose="020F0502020204030204" pitchFamily="34" charset="0"/>
                <a:cs typeface="Times New Roman" panose="02020603050405020304" pitchFamily="18" charset="0"/>
              </a:rPr>
              <a:t>c</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enters of gravity </a:t>
            </a:r>
          </a:p>
          <a:p>
            <a:pPr marL="342900" marR="0" lvl="0" indent="-342900">
              <a:lnSpc>
                <a:spcPct val="100000"/>
              </a:lnSpc>
              <a:spcBef>
                <a:spcPts val="0"/>
              </a:spcBef>
              <a:spcAft>
                <a:spcPts val="0"/>
              </a:spcAft>
              <a:buFont typeface="+mj-lt"/>
              <a:buAutoNum type="arabicPeriod"/>
            </a:pP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Incenting cost control </a:t>
            </a:r>
            <a:r>
              <a:rPr lang="en-US" sz="2400" kern="100" dirty="0">
                <a:latin typeface="Calibri" panose="020F0502020204030204" pitchFamily="34" charset="0"/>
                <a:ea typeface="Calibri" panose="020F0502020204030204" pitchFamily="34" charset="0"/>
                <a:cs typeface="Times New Roman" panose="02020603050405020304" pitchFamily="18" charset="0"/>
              </a:rPr>
              <a:t>and</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 strategic behavior</a:t>
            </a:r>
            <a:endParaRPr lang="en-US" sz="2400" dirty="0"/>
          </a:p>
        </p:txBody>
      </p:sp>
    </p:spTree>
    <p:extLst>
      <p:ext uri="{BB962C8B-B14F-4D97-AF65-F5344CB8AC3E}">
        <p14:creationId xmlns:p14="http://schemas.microsoft.com/office/powerpoint/2010/main" val="1432175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6D8C-F246-7943-AC9F-D2F028CF5311}"/>
              </a:ext>
            </a:extLst>
          </p:cNvPr>
          <p:cNvSpPr>
            <a:spLocks noGrp="1"/>
          </p:cNvSpPr>
          <p:nvPr>
            <p:ph type="title"/>
          </p:nvPr>
        </p:nvSpPr>
        <p:spPr>
          <a:xfrm>
            <a:off x="344444" y="603774"/>
            <a:ext cx="7886700" cy="692663"/>
          </a:xfrm>
        </p:spPr>
        <p:txBody>
          <a:bodyPr>
            <a:normAutofit/>
          </a:bodyPr>
          <a:lstStyle/>
          <a:p>
            <a:r>
              <a:rPr lang="en-US" dirty="0"/>
              <a:t>Filters for Decision Making </a:t>
            </a:r>
          </a:p>
        </p:txBody>
      </p:sp>
      <p:sp>
        <p:nvSpPr>
          <p:cNvPr id="5" name="Content Placeholder 2">
            <a:extLst>
              <a:ext uri="{FF2B5EF4-FFF2-40B4-BE49-F238E27FC236}">
                <a16:creationId xmlns:a16="http://schemas.microsoft.com/office/drawing/2014/main" id="{B178BEAB-DD15-46A3-9B4B-F71DA02A66FD}"/>
              </a:ext>
            </a:extLst>
          </p:cNvPr>
          <p:cNvSpPr txBox="1">
            <a:spLocks/>
          </p:cNvSpPr>
          <p:nvPr/>
        </p:nvSpPr>
        <p:spPr>
          <a:xfrm>
            <a:off x="550463" y="1268015"/>
            <a:ext cx="7886700" cy="3263504"/>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466069"/>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466069"/>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66069"/>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466069"/>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466069"/>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marR="0" lvl="1" indent="0" algn="l" defTabSz="685800" rtl="0" eaLnBrk="1" fontAlgn="auto" latinLnBrk="0" hangingPunct="1">
              <a:lnSpc>
                <a:spcPct val="90000"/>
              </a:lnSpc>
              <a:spcBef>
                <a:spcPts val="375"/>
              </a:spcBef>
              <a:spcAft>
                <a:spcPts val="0"/>
              </a:spcAft>
              <a:buClrTx/>
              <a:buSzTx/>
              <a:buFont typeface="Arial" panose="020B0604020202020204" pitchFamily="34" charset="0"/>
              <a:buNone/>
              <a:tabLst/>
              <a:defRPr/>
            </a:pPr>
            <a:r>
              <a:rPr kumimoji="0" lang="en-US" sz="1800" b="0" i="0" u="none" strike="noStrike" kern="1200" cap="none" spc="0" normalizeH="0" baseline="0" noProof="0" dirty="0">
                <a:ln>
                  <a:noFill/>
                </a:ln>
                <a:solidFill>
                  <a:srgbClr val="466069"/>
                </a:solidFill>
                <a:effectLst/>
                <a:uLnTx/>
                <a:uFillTx/>
                <a:latin typeface="Arial" panose="020B0604020202020204" pitchFamily="34" charset="0"/>
                <a:ea typeface="+mn-ea"/>
                <a:cs typeface="Arial" panose="020B0604020202020204" pitchFamily="34" charset="0"/>
              </a:rPr>
              <a:t>	</a:t>
            </a:r>
          </a:p>
        </p:txBody>
      </p:sp>
      <p:sp>
        <p:nvSpPr>
          <p:cNvPr id="4" name="Content Placeholder 2">
            <a:extLst>
              <a:ext uri="{FF2B5EF4-FFF2-40B4-BE49-F238E27FC236}">
                <a16:creationId xmlns:a16="http://schemas.microsoft.com/office/drawing/2014/main" id="{B69A89F2-B1E9-3E46-6F37-A80413282FDC}"/>
              </a:ext>
            </a:extLst>
          </p:cNvPr>
          <p:cNvSpPr>
            <a:spLocks noGrp="1"/>
          </p:cNvSpPr>
          <p:nvPr>
            <p:ph idx="1"/>
          </p:nvPr>
        </p:nvSpPr>
        <p:spPr>
          <a:xfrm>
            <a:off x="628650" y="1369219"/>
            <a:ext cx="7886700" cy="3263504"/>
          </a:xfrm>
        </p:spPr>
        <p:txBody>
          <a:bodyPr vert="horz" lIns="91440" tIns="45720" rIns="91440" bIns="45720" rtlCol="0" anchor="t">
            <a:normAutofit fontScale="92500" lnSpcReduction="20000"/>
          </a:bodyPr>
          <a:lstStyle/>
          <a:p>
            <a:pPr rtl="0"/>
            <a:r>
              <a:rPr lang="en-US" sz="1900" b="1" dirty="0">
                <a:effectLst/>
              </a:rPr>
              <a:t>Will it support PBF, PE and AAU metrics?</a:t>
            </a:r>
            <a:endParaRPr lang="en-US" sz="1900" b="1" dirty="0"/>
          </a:p>
          <a:p>
            <a:pPr lvl="1"/>
            <a:r>
              <a:rPr lang="en-US" sz="1900" dirty="0"/>
              <a:t>USF’s commitments to student success, faculty excellence, research and engagement align with performance on these metrics</a:t>
            </a:r>
          </a:p>
          <a:p>
            <a:pPr lvl="1"/>
            <a:r>
              <a:rPr lang="en-US" sz="1900" dirty="0"/>
              <a:t>USF funding relies on performance on these metrics</a:t>
            </a:r>
          </a:p>
          <a:p>
            <a:pPr rtl="0"/>
            <a:r>
              <a:rPr lang="en-US" sz="1900" b="1" dirty="0">
                <a:effectLst/>
              </a:rPr>
              <a:t>Will it support great place to learn, great place to work?</a:t>
            </a:r>
            <a:endParaRPr lang="en-US" sz="1900" b="1" dirty="0"/>
          </a:p>
          <a:p>
            <a:pPr lvl="1"/>
            <a:r>
              <a:rPr lang="en-US" sz="1900" dirty="0">
                <a:latin typeface="Arial"/>
                <a:cs typeface="Arial"/>
              </a:rPr>
              <a:t>How students and employees experience USF in physical and digital space</a:t>
            </a:r>
          </a:p>
          <a:p>
            <a:pPr lvl="1"/>
            <a:r>
              <a:rPr lang="en-US" sz="1900" dirty="0">
                <a:latin typeface="Arial"/>
                <a:cs typeface="Arial"/>
              </a:rPr>
              <a:t>Includes engagement with the broader USF community, through clinical activities, intercollegiate athletics, and external partnerships</a:t>
            </a:r>
          </a:p>
          <a:p>
            <a:pPr rtl="0"/>
            <a:r>
              <a:rPr lang="en-US" sz="1900" b="1" dirty="0">
                <a:effectLst/>
              </a:rPr>
              <a:t>Will it support a competitive advantage?</a:t>
            </a:r>
            <a:endParaRPr lang="en-US" sz="1900" b="1" dirty="0"/>
          </a:p>
          <a:p>
            <a:pPr lvl="1"/>
            <a:r>
              <a:rPr lang="en-US" sz="1900" dirty="0"/>
              <a:t>There are many great opportunities and initiatives available to USF; not all of them make sense for USF</a:t>
            </a:r>
          </a:p>
          <a:p>
            <a:pPr lvl="1"/>
            <a:r>
              <a:rPr lang="en-US" sz="1900" dirty="0"/>
              <a:t>Commitment to focus on our strengths</a:t>
            </a:r>
          </a:p>
          <a:p>
            <a:pPr marL="0" marR="0" lvl="0" indent="0">
              <a:spcBef>
                <a:spcPts val="0"/>
              </a:spcBef>
              <a:spcAft>
                <a:spcPts val="0"/>
              </a:spcAft>
              <a:buNone/>
            </a:pPr>
            <a:endParaRPr lang="en-US" sz="2400" dirty="0"/>
          </a:p>
        </p:txBody>
      </p:sp>
    </p:spTree>
    <p:extLst>
      <p:ext uri="{BB962C8B-B14F-4D97-AF65-F5344CB8AC3E}">
        <p14:creationId xmlns:p14="http://schemas.microsoft.com/office/powerpoint/2010/main" val="36699133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6D8C-F246-7943-AC9F-D2F028CF5311}"/>
              </a:ext>
            </a:extLst>
          </p:cNvPr>
          <p:cNvSpPr>
            <a:spLocks noGrp="1"/>
          </p:cNvSpPr>
          <p:nvPr>
            <p:ph type="title"/>
          </p:nvPr>
        </p:nvSpPr>
        <p:spPr/>
        <p:txBody>
          <a:bodyPr>
            <a:normAutofit/>
          </a:bodyPr>
          <a:lstStyle/>
          <a:p>
            <a:r>
              <a:rPr lang="en-US" sz="3200">
                <a:latin typeface="Arial"/>
                <a:cs typeface="Arial"/>
              </a:rPr>
              <a:t>Process Summary</a:t>
            </a:r>
            <a:endParaRPr lang="en-US">
              <a:latin typeface="Arial"/>
              <a:cs typeface="Arial"/>
            </a:endParaRPr>
          </a:p>
        </p:txBody>
      </p:sp>
      <p:sp>
        <p:nvSpPr>
          <p:cNvPr id="3" name="Content Placeholder 2">
            <a:extLst>
              <a:ext uri="{FF2B5EF4-FFF2-40B4-BE49-F238E27FC236}">
                <a16:creationId xmlns:a16="http://schemas.microsoft.com/office/drawing/2014/main" id="{F4C7F018-C87B-464B-83D3-7D6A15C3A18A}"/>
              </a:ext>
            </a:extLst>
          </p:cNvPr>
          <p:cNvSpPr>
            <a:spLocks noGrp="1"/>
          </p:cNvSpPr>
          <p:nvPr>
            <p:ph idx="1"/>
          </p:nvPr>
        </p:nvSpPr>
        <p:spPr>
          <a:xfrm>
            <a:off x="628650" y="1268014"/>
            <a:ext cx="7886700" cy="3550873"/>
          </a:xfrm>
        </p:spPr>
        <p:txBody>
          <a:bodyPr vert="horz" lIns="91440" tIns="45720" rIns="91440" bIns="45720" rtlCol="0" anchor="t">
            <a:normAutofit fontScale="92500" lnSpcReduction="20000"/>
          </a:bodyPr>
          <a:lstStyle/>
          <a:p>
            <a:pPr lvl="1">
              <a:lnSpc>
                <a:spcPct val="110000"/>
              </a:lnSpc>
            </a:pPr>
            <a:r>
              <a:rPr lang="en-US" dirty="0">
                <a:latin typeface="Arial"/>
                <a:cs typeface="Arial"/>
              </a:rPr>
              <a:t>Alignment with Guiding Principles and Established Filters </a:t>
            </a:r>
          </a:p>
          <a:p>
            <a:pPr lvl="1">
              <a:lnSpc>
                <a:spcPct val="110000"/>
              </a:lnSpc>
            </a:pPr>
            <a:r>
              <a:rPr lang="en-US" dirty="0">
                <a:latin typeface="Arial"/>
                <a:cs typeface="Arial"/>
              </a:rPr>
              <a:t>Transition last year’s global budget presentations to local processes</a:t>
            </a:r>
          </a:p>
          <a:p>
            <a:pPr lvl="2">
              <a:lnSpc>
                <a:spcPct val="110000"/>
              </a:lnSpc>
            </a:pPr>
            <a:r>
              <a:rPr lang="en-US" dirty="0">
                <a:latin typeface="Arial"/>
                <a:cs typeface="Arial"/>
              </a:rPr>
              <a:t>Dean or Support Unit Leader develops budget with team</a:t>
            </a:r>
          </a:p>
          <a:p>
            <a:pPr lvl="2">
              <a:lnSpc>
                <a:spcPct val="110000"/>
              </a:lnSpc>
            </a:pPr>
            <a:r>
              <a:rPr lang="en-US" dirty="0">
                <a:latin typeface="Arial"/>
                <a:cs typeface="Arial"/>
              </a:rPr>
              <a:t>Support for data and analysis from Business and Finance</a:t>
            </a:r>
          </a:p>
          <a:p>
            <a:pPr lvl="1">
              <a:lnSpc>
                <a:spcPct val="110000"/>
              </a:lnSpc>
            </a:pPr>
            <a:r>
              <a:rPr lang="en-US" dirty="0">
                <a:latin typeface="Arial"/>
                <a:cs typeface="Arial"/>
              </a:rPr>
              <a:t>Local processes should include the following elements:</a:t>
            </a:r>
          </a:p>
          <a:p>
            <a:pPr lvl="2">
              <a:lnSpc>
                <a:spcPct val="110000"/>
              </a:lnSpc>
            </a:pPr>
            <a:r>
              <a:rPr lang="en-US" dirty="0"/>
              <a:t>Current year budget performance</a:t>
            </a:r>
          </a:p>
          <a:p>
            <a:pPr lvl="2">
              <a:lnSpc>
                <a:spcPct val="110000"/>
              </a:lnSpc>
            </a:pPr>
            <a:r>
              <a:rPr lang="en-US" dirty="0"/>
              <a:t>Accomplishments and challenges</a:t>
            </a:r>
          </a:p>
          <a:p>
            <a:pPr lvl="2">
              <a:lnSpc>
                <a:spcPct val="110000"/>
              </a:lnSpc>
            </a:pPr>
            <a:r>
              <a:rPr lang="en-US" dirty="0"/>
              <a:t>New budget requests tied to Strategic Plan</a:t>
            </a:r>
          </a:p>
          <a:p>
            <a:pPr lvl="2">
              <a:lnSpc>
                <a:spcPct val="110000"/>
              </a:lnSpc>
            </a:pPr>
            <a:r>
              <a:rPr lang="en-US" dirty="0"/>
              <a:t>Resource optimization plans</a:t>
            </a:r>
          </a:p>
          <a:p>
            <a:pPr lvl="1">
              <a:lnSpc>
                <a:spcPct val="110000"/>
              </a:lnSpc>
            </a:pPr>
            <a:r>
              <a:rPr lang="en-US" dirty="0"/>
              <a:t>Budget adjustments will happen at various levels </a:t>
            </a:r>
          </a:p>
          <a:p>
            <a:pPr marL="685800" lvl="2" indent="0">
              <a:lnSpc>
                <a:spcPct val="110000"/>
              </a:lnSpc>
              <a:buNone/>
            </a:pPr>
            <a:r>
              <a:rPr lang="en-US" dirty="0"/>
              <a:t>(analogy: Local/State/Federal)</a:t>
            </a:r>
          </a:p>
          <a:p>
            <a:pPr lvl="1">
              <a:lnSpc>
                <a:spcPct val="110000"/>
              </a:lnSpc>
            </a:pPr>
            <a:r>
              <a:rPr lang="en-US" dirty="0">
                <a:latin typeface="Arial"/>
                <a:cs typeface="Arial"/>
              </a:rPr>
              <a:t>New resources will need endorsement from Senior Leader and final approval from the President</a:t>
            </a:r>
          </a:p>
          <a:p>
            <a:pPr marL="342900" lvl="1" indent="0">
              <a:lnSpc>
                <a:spcPct val="110000"/>
              </a:lnSpc>
              <a:buNone/>
            </a:pPr>
            <a:endParaRPr lang="en-US" dirty="0">
              <a:latin typeface="Arial"/>
              <a:cs typeface="Arial"/>
            </a:endParaRPr>
          </a:p>
          <a:p>
            <a:pPr lvl="2">
              <a:lnSpc>
                <a:spcPct val="110000"/>
              </a:lnSpc>
            </a:pPr>
            <a:endParaRPr lang="en-US" dirty="0"/>
          </a:p>
          <a:p>
            <a:pPr>
              <a:lnSpc>
                <a:spcPct val="110000"/>
              </a:lnSpc>
            </a:pPr>
            <a:endParaRPr lang="en-US" dirty="0"/>
          </a:p>
        </p:txBody>
      </p:sp>
    </p:spTree>
    <p:extLst>
      <p:ext uri="{BB962C8B-B14F-4D97-AF65-F5344CB8AC3E}">
        <p14:creationId xmlns:p14="http://schemas.microsoft.com/office/powerpoint/2010/main" val="20119294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426D8C-F246-7943-AC9F-D2F028CF5311}"/>
              </a:ext>
            </a:extLst>
          </p:cNvPr>
          <p:cNvSpPr>
            <a:spLocks noGrp="1"/>
          </p:cNvSpPr>
          <p:nvPr>
            <p:ph type="title"/>
          </p:nvPr>
        </p:nvSpPr>
        <p:spPr/>
        <p:txBody>
          <a:bodyPr>
            <a:normAutofit/>
          </a:bodyPr>
          <a:lstStyle/>
          <a:p>
            <a:r>
              <a:rPr lang="en-US" dirty="0"/>
              <a:t>Key Elements of the New Process</a:t>
            </a:r>
          </a:p>
        </p:txBody>
      </p:sp>
      <p:sp>
        <p:nvSpPr>
          <p:cNvPr id="5" name="Content Placeholder 2">
            <a:extLst>
              <a:ext uri="{FF2B5EF4-FFF2-40B4-BE49-F238E27FC236}">
                <a16:creationId xmlns:a16="http://schemas.microsoft.com/office/drawing/2014/main" id="{B178BEAB-DD15-46A3-9B4B-F71DA02A66FD}"/>
              </a:ext>
            </a:extLst>
          </p:cNvPr>
          <p:cNvSpPr txBox="1">
            <a:spLocks/>
          </p:cNvSpPr>
          <p:nvPr/>
        </p:nvSpPr>
        <p:spPr>
          <a:xfrm>
            <a:off x="550463" y="1268014"/>
            <a:ext cx="8392370" cy="3669746"/>
          </a:xfrm>
          <a:prstGeom prst="rect">
            <a:avLst/>
          </a:prstGeom>
        </p:spPr>
        <p:txBody>
          <a:bodyPr vert="horz" lIns="91440" tIns="45720" rIns="91440" bIns="45720" rtlCol="0">
            <a:normAutofit fontScale="77500" lnSpcReduction="2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466069"/>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466069"/>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466069"/>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466069"/>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466069"/>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nSpc>
                <a:spcPct val="120000"/>
              </a:lnSpc>
            </a:pPr>
            <a:r>
              <a:rPr lang="en-US" sz="2300" dirty="0"/>
              <a:t>Budget owners submit funding requests, accompanied by achieved efficiencies and lower priority items that could sunset if state funding is reduced</a:t>
            </a:r>
          </a:p>
          <a:p>
            <a:pPr lvl="1">
              <a:lnSpc>
                <a:spcPct val="120000"/>
              </a:lnSpc>
            </a:pPr>
            <a:r>
              <a:rPr lang="en-US" dirty="0"/>
              <a:t>Framework is under development to drive efficient use of funds</a:t>
            </a:r>
          </a:p>
          <a:p>
            <a:pPr lvl="1">
              <a:lnSpc>
                <a:spcPct val="120000"/>
              </a:lnSpc>
            </a:pPr>
            <a:r>
              <a:rPr lang="en-US" dirty="0"/>
              <a:t>Budget calendar is aligned with performance management calendar</a:t>
            </a:r>
          </a:p>
          <a:p>
            <a:pPr>
              <a:lnSpc>
                <a:spcPct val="120000"/>
              </a:lnSpc>
            </a:pPr>
            <a:r>
              <a:rPr lang="en-US" sz="2300" dirty="0"/>
              <a:t>Carryforward approach is formalized and provides President and Senior Leadership access when balance exceeds target % of unit’s operating budget</a:t>
            </a:r>
          </a:p>
          <a:p>
            <a:pPr lvl="1">
              <a:lnSpc>
                <a:spcPct val="120000"/>
              </a:lnSpc>
            </a:pPr>
            <a:r>
              <a:rPr lang="en-US" dirty="0"/>
              <a:t>% being modeled to minimize short-term impact of change to the methodology</a:t>
            </a:r>
          </a:p>
          <a:p>
            <a:pPr>
              <a:lnSpc>
                <a:spcPct val="120000"/>
              </a:lnSpc>
            </a:pPr>
            <a:r>
              <a:rPr lang="en-US" sz="2300" dirty="0"/>
              <a:t>Reporting dashboards are standardized to enable budget ownership and synchronized to reconcile data used in analysis</a:t>
            </a:r>
          </a:p>
          <a:p>
            <a:pPr marL="342900" lvl="1" indent="0">
              <a:lnSpc>
                <a:spcPct val="120000"/>
              </a:lnSpc>
              <a:buFont typeface="Arial" panose="020B0604020202020204" pitchFamily="34" charset="0"/>
              <a:buNone/>
            </a:pPr>
            <a:r>
              <a:rPr lang="en-US" dirty="0"/>
              <a:t>	</a:t>
            </a:r>
          </a:p>
        </p:txBody>
      </p:sp>
    </p:spTree>
    <p:extLst>
      <p:ext uri="{BB962C8B-B14F-4D97-AF65-F5344CB8AC3E}">
        <p14:creationId xmlns:p14="http://schemas.microsoft.com/office/powerpoint/2010/main" val="22639613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BF66E9-B34D-F2DD-F25B-3219F2BE1A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DF74B5-4E96-E275-C3BF-78FCC0B0790B}"/>
              </a:ext>
            </a:extLst>
          </p:cNvPr>
          <p:cNvSpPr>
            <a:spLocks noGrp="1"/>
          </p:cNvSpPr>
          <p:nvPr>
            <p:ph type="title"/>
          </p:nvPr>
        </p:nvSpPr>
        <p:spPr>
          <a:xfrm>
            <a:off x="342900" y="1265136"/>
            <a:ext cx="8472488" cy="1512038"/>
          </a:xfrm>
        </p:spPr>
        <p:txBody>
          <a:bodyPr>
            <a:normAutofit/>
          </a:bodyPr>
          <a:lstStyle/>
          <a:p>
            <a:r>
              <a:rPr lang="en-US" sz="4000">
                <a:latin typeface="Arial"/>
                <a:cs typeface="Arial"/>
              </a:rPr>
              <a:t>Budget Calendar</a:t>
            </a:r>
            <a:br>
              <a:rPr lang="en-US" sz="4000"/>
            </a:br>
            <a:endParaRPr lang="en-US" sz="1800">
              <a:latin typeface="Arial"/>
              <a:cs typeface="Arial"/>
            </a:endParaRPr>
          </a:p>
        </p:txBody>
      </p:sp>
    </p:spTree>
    <p:extLst>
      <p:ext uri="{BB962C8B-B14F-4D97-AF65-F5344CB8AC3E}">
        <p14:creationId xmlns:p14="http://schemas.microsoft.com/office/powerpoint/2010/main" val="94669956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006747">
      <a:dk1>
        <a:srgbClr val="000000"/>
      </a:dk1>
      <a:lt1>
        <a:srgbClr val="FFFFFF"/>
      </a:lt1>
      <a:dk2>
        <a:srgbClr val="455F51"/>
      </a:dk2>
      <a:lt2>
        <a:srgbClr val="E2DFCC"/>
      </a:lt2>
      <a:accent1>
        <a:srgbClr val="006747"/>
      </a:accent1>
      <a:accent2>
        <a:srgbClr val="CFC393"/>
      </a:accent2>
      <a:accent3>
        <a:srgbClr val="006747"/>
      </a:accent3>
      <a:accent4>
        <a:srgbClr val="006747"/>
      </a:accent4>
      <a:accent5>
        <a:srgbClr val="4EB3CF"/>
      </a:accent5>
      <a:accent6>
        <a:srgbClr val="51C3F9"/>
      </a:accent6>
      <a:hlink>
        <a:srgbClr val="EE7B08"/>
      </a:hlink>
      <a:folHlink>
        <a:srgbClr val="977B2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1-01-08 v4 Draft Budget Workshop Slides" id="{7150F832-A06E-4627-AC7F-FA8DAE3B16E4}" vid="{E59077CB-E4FB-43A6-AFDB-E6EA17A2632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3ccfc2a5-bf05-4a69-8034-2090ec807ff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3D8A4910953634F8181F1E29B1D6ED0" ma:contentTypeVersion="12" ma:contentTypeDescription="Create a new document." ma:contentTypeScope="" ma:versionID="45d34289a8ab2e4ba914a078e781dcb7">
  <xsd:schema xmlns:xsd="http://www.w3.org/2001/XMLSchema" xmlns:xs="http://www.w3.org/2001/XMLSchema" xmlns:p="http://schemas.microsoft.com/office/2006/metadata/properties" xmlns:ns3="3ccfc2a5-bf05-4a69-8034-2090ec807ff5" xmlns:ns4="40932760-c09c-46bc-a8ea-69629d1a1dbf" targetNamespace="http://schemas.microsoft.com/office/2006/metadata/properties" ma:root="true" ma:fieldsID="57db6cfe52e530d963ce3083b76727cf" ns3:_="" ns4:_="">
    <xsd:import namespace="3ccfc2a5-bf05-4a69-8034-2090ec807ff5"/>
    <xsd:import namespace="40932760-c09c-46bc-a8ea-69629d1a1dbf"/>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bjectDetectorVersion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cfc2a5-bf05-4a69-8034-2090ec807f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0932760-c09c-46bc-a8ea-69629d1a1db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B44B560-2CF0-4C58-B22E-2F31D564185A}">
  <ds:schemaRefs>
    <ds:schemaRef ds:uri="http://schemas.microsoft.com/office/2006/metadata/properties"/>
    <ds:schemaRef ds:uri="http://schemas.openxmlformats.org/package/2006/metadata/core-properties"/>
    <ds:schemaRef ds:uri="3ccfc2a5-bf05-4a69-8034-2090ec807ff5"/>
    <ds:schemaRef ds:uri="http://purl.org/dc/elements/1.1/"/>
    <ds:schemaRef ds:uri="http://schemas.microsoft.com/office/2006/documentManagement/types"/>
    <ds:schemaRef ds:uri="http://purl.org/dc/dcmitype/"/>
    <ds:schemaRef ds:uri="http://www.w3.org/XML/1998/namespace"/>
    <ds:schemaRef ds:uri="http://purl.org/dc/terms/"/>
    <ds:schemaRef ds:uri="http://schemas.microsoft.com/office/infopath/2007/PartnerControls"/>
    <ds:schemaRef ds:uri="40932760-c09c-46bc-a8ea-69629d1a1dbf"/>
  </ds:schemaRefs>
</ds:datastoreItem>
</file>

<file path=customXml/itemProps2.xml><?xml version="1.0" encoding="utf-8"?>
<ds:datastoreItem xmlns:ds="http://schemas.openxmlformats.org/officeDocument/2006/customXml" ds:itemID="{7CEF12B7-7844-4CB4-A61C-DCD1A7A77A9D}">
  <ds:schemaRefs>
    <ds:schemaRef ds:uri="3ccfc2a5-bf05-4a69-8034-2090ec807ff5"/>
    <ds:schemaRef ds:uri="40932760-c09c-46bc-a8ea-69629d1a1db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343458C-21F3-4ADD-BB7D-BC708D5307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{59DB9003-08C6-A44B-B374-62BE413F1DB3}tf16401378</Template>
  <TotalTime>182</TotalTime>
  <Words>2100</Words>
  <Application>Microsoft Office PowerPoint</Application>
  <PresentationFormat>On-screen Show (16:9)</PresentationFormat>
  <Paragraphs>560</Paragraphs>
  <Slides>21</Slides>
  <Notes>10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21</vt:i4>
      </vt:variant>
    </vt:vector>
  </HeadingPairs>
  <TitlesOfParts>
    <vt:vector size="31" baseType="lpstr">
      <vt:lpstr>Arial</vt:lpstr>
      <vt:lpstr>Calibri</vt:lpstr>
      <vt:lpstr>Montserrat</vt:lpstr>
      <vt:lpstr>Trade Gothic Next Cond</vt:lpstr>
      <vt:lpstr>Trade Gothic Next Light</vt:lpstr>
      <vt:lpstr>Trade Gothic Next LT Pro Cn</vt:lpstr>
      <vt:lpstr>Wingdings</vt:lpstr>
      <vt:lpstr>Office Theme</vt:lpstr>
      <vt:lpstr>1_Office Theme</vt:lpstr>
      <vt:lpstr>2_Office Theme</vt:lpstr>
      <vt:lpstr>Budget Update </vt:lpstr>
      <vt:lpstr>Agenda</vt:lpstr>
      <vt:lpstr> RCM Takeaways and Lessons Learned</vt:lpstr>
      <vt:lpstr>Budget Process </vt:lpstr>
      <vt:lpstr> Budget Process Guiding Principles</vt:lpstr>
      <vt:lpstr>Filters for Decision Making </vt:lpstr>
      <vt:lpstr>Process Summary</vt:lpstr>
      <vt:lpstr>Key Elements of the New Process</vt:lpstr>
      <vt:lpstr>Budget Calendar </vt:lpstr>
      <vt:lpstr>Budget Calendar</vt:lpstr>
      <vt:lpstr>Detailed Annual Review/Budget Timeline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DiMercurio, Kyrstin</dc:creator>
  <cp:lastModifiedBy>Mariya Galchenko</cp:lastModifiedBy>
  <cp:revision>43</cp:revision>
  <cp:lastPrinted>2024-01-29T16:43:13Z</cp:lastPrinted>
  <dcterms:created xsi:type="dcterms:W3CDTF">2019-11-06T18:18:56Z</dcterms:created>
  <dcterms:modified xsi:type="dcterms:W3CDTF">2024-02-02T19:42:43Z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0x01010023D8A4910953634F8181F1E29B1D6ED0</vt:lpwstr>
  </property>
</Properties>
</file>