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 id="2147483665" r:id="rId3"/>
  </p:sldMasterIdLst>
  <p:notesMasterIdLst>
    <p:notesMasterId r:id="rId56"/>
  </p:notesMasterIdLst>
  <p:sldIdLst>
    <p:sldId id="305" r:id="rId4"/>
    <p:sldId id="409" r:id="rId5"/>
    <p:sldId id="368" r:id="rId6"/>
    <p:sldId id="410" r:id="rId7"/>
    <p:sldId id="389" r:id="rId8"/>
    <p:sldId id="369" r:id="rId9"/>
    <p:sldId id="396" r:id="rId10"/>
    <p:sldId id="371" r:id="rId11"/>
    <p:sldId id="372" r:id="rId12"/>
    <p:sldId id="397" r:id="rId13"/>
    <p:sldId id="411" r:id="rId14"/>
    <p:sldId id="412" r:id="rId15"/>
    <p:sldId id="390" r:id="rId16"/>
    <p:sldId id="373" r:id="rId17"/>
    <p:sldId id="386" r:id="rId18"/>
    <p:sldId id="375" r:id="rId19"/>
    <p:sldId id="376" r:id="rId20"/>
    <p:sldId id="391" r:id="rId21"/>
    <p:sldId id="378" r:id="rId22"/>
    <p:sldId id="379" r:id="rId23"/>
    <p:sldId id="392" r:id="rId24"/>
    <p:sldId id="380" r:id="rId25"/>
    <p:sldId id="381" r:id="rId26"/>
    <p:sldId id="393" r:id="rId27"/>
    <p:sldId id="377" r:id="rId28"/>
    <p:sldId id="413" r:id="rId29"/>
    <p:sldId id="414" r:id="rId30"/>
    <p:sldId id="415" r:id="rId31"/>
    <p:sldId id="416" r:id="rId32"/>
    <p:sldId id="387" r:id="rId33"/>
    <p:sldId id="399" r:id="rId34"/>
    <p:sldId id="394" r:id="rId35"/>
    <p:sldId id="382" r:id="rId36"/>
    <p:sldId id="401" r:id="rId37"/>
    <p:sldId id="383" r:id="rId38"/>
    <p:sldId id="402" r:id="rId39"/>
    <p:sldId id="417" r:id="rId40"/>
    <p:sldId id="418" r:id="rId41"/>
    <p:sldId id="384" r:id="rId42"/>
    <p:sldId id="403" r:id="rId43"/>
    <p:sldId id="404" r:id="rId44"/>
    <p:sldId id="385" r:id="rId45"/>
    <p:sldId id="395" r:id="rId46"/>
    <p:sldId id="405" r:id="rId47"/>
    <p:sldId id="419" r:id="rId48"/>
    <p:sldId id="388" r:id="rId49"/>
    <p:sldId id="337" r:id="rId50"/>
    <p:sldId id="421" r:id="rId51"/>
    <p:sldId id="406" r:id="rId52"/>
    <p:sldId id="407" r:id="rId53"/>
    <p:sldId id="408" r:id="rId54"/>
    <p:sldId id="36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214" autoAdjust="0"/>
    <p:restoredTop sz="94663"/>
  </p:normalViewPr>
  <p:slideViewPr>
    <p:cSldViewPr snapToGrid="0" snapToObjects="1">
      <p:cViewPr varScale="1">
        <p:scale>
          <a:sx n="76" d="100"/>
          <a:sy n="76" d="100"/>
        </p:scale>
        <p:origin x="114"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9E2F6-A33C-4373-B108-9B120DA6CF9E}" type="doc">
      <dgm:prSet loTypeId="urn:microsoft.com/office/officeart/2011/layout/CircleProcess" loCatId="process" qsTypeId="urn:microsoft.com/office/officeart/2005/8/quickstyle/simple1" qsCatId="simple" csTypeId="urn:microsoft.com/office/officeart/2005/8/colors/accent6_1" csCatId="accent6" phldr="1"/>
      <dgm:spPr/>
      <dgm:t>
        <a:bodyPr/>
        <a:lstStyle/>
        <a:p>
          <a:endParaRPr lang="en-US"/>
        </a:p>
      </dgm:t>
    </dgm:pt>
    <dgm:pt modelId="{C5234406-1DA5-4667-9A4A-2832D75F1813}">
      <dgm:prSet phldrT="[Text]"/>
      <dgm:spPr/>
      <dgm:t>
        <a:bodyPr/>
        <a:lstStyle/>
        <a:p>
          <a:r>
            <a:rPr lang="en-US" dirty="0"/>
            <a:t>Record Keeping</a:t>
          </a:r>
        </a:p>
      </dgm:t>
    </dgm:pt>
    <dgm:pt modelId="{57C3159D-078D-40B8-87FC-82476AA0D648}" type="parTrans" cxnId="{9F48D5C0-B986-4CD8-BF46-DEE478BF1DAD}">
      <dgm:prSet/>
      <dgm:spPr/>
      <dgm:t>
        <a:bodyPr/>
        <a:lstStyle/>
        <a:p>
          <a:endParaRPr lang="en-US"/>
        </a:p>
      </dgm:t>
    </dgm:pt>
    <dgm:pt modelId="{196ECB4A-0D0D-416C-A773-8177B5FFBC3F}" type="sibTrans" cxnId="{9F48D5C0-B986-4CD8-BF46-DEE478BF1DAD}">
      <dgm:prSet/>
      <dgm:spPr/>
      <dgm:t>
        <a:bodyPr/>
        <a:lstStyle/>
        <a:p>
          <a:endParaRPr lang="en-US"/>
        </a:p>
      </dgm:t>
    </dgm:pt>
    <dgm:pt modelId="{3A6EDE55-AF1E-43E7-8A4E-FCA47EE49974}">
      <dgm:prSet phldrT="[Text]"/>
      <dgm:spPr/>
      <dgm:t>
        <a:bodyPr/>
        <a:lstStyle/>
        <a:p>
          <a:r>
            <a:rPr lang="en-US" dirty="0"/>
            <a:t>Custody</a:t>
          </a:r>
        </a:p>
      </dgm:t>
    </dgm:pt>
    <dgm:pt modelId="{427E9095-7EC7-44ED-AC1C-217C4C1BD175}" type="parTrans" cxnId="{3EDE9E7E-01D0-4FAC-A990-F7200C5EBBEE}">
      <dgm:prSet/>
      <dgm:spPr/>
      <dgm:t>
        <a:bodyPr/>
        <a:lstStyle/>
        <a:p>
          <a:endParaRPr lang="en-US"/>
        </a:p>
      </dgm:t>
    </dgm:pt>
    <dgm:pt modelId="{ECA29A6A-0F78-49C5-9DC8-367DC9BEDBBA}" type="sibTrans" cxnId="{3EDE9E7E-01D0-4FAC-A990-F7200C5EBBEE}">
      <dgm:prSet/>
      <dgm:spPr/>
      <dgm:t>
        <a:bodyPr/>
        <a:lstStyle/>
        <a:p>
          <a:endParaRPr lang="en-US"/>
        </a:p>
      </dgm:t>
    </dgm:pt>
    <dgm:pt modelId="{038CD9F8-9542-41AD-8E3E-655C35F71808}">
      <dgm:prSet phldrT="[Text]"/>
      <dgm:spPr/>
      <dgm:t>
        <a:bodyPr/>
        <a:lstStyle/>
        <a:p>
          <a:r>
            <a:rPr lang="en-US" dirty="0"/>
            <a:t>Reconciliation</a:t>
          </a:r>
        </a:p>
      </dgm:t>
    </dgm:pt>
    <dgm:pt modelId="{8A63FA0D-71D3-40FB-847D-02091331C9F6}" type="parTrans" cxnId="{2363E0E8-9F93-44BD-9359-B93E543A6497}">
      <dgm:prSet/>
      <dgm:spPr/>
      <dgm:t>
        <a:bodyPr/>
        <a:lstStyle/>
        <a:p>
          <a:endParaRPr lang="en-US"/>
        </a:p>
      </dgm:t>
    </dgm:pt>
    <dgm:pt modelId="{9C253154-FE07-4879-B420-79CF7CD9B5B4}" type="sibTrans" cxnId="{2363E0E8-9F93-44BD-9359-B93E543A6497}">
      <dgm:prSet/>
      <dgm:spPr/>
      <dgm:t>
        <a:bodyPr/>
        <a:lstStyle/>
        <a:p>
          <a:endParaRPr lang="en-US"/>
        </a:p>
      </dgm:t>
    </dgm:pt>
    <dgm:pt modelId="{4A25E19A-E9BC-4E45-BB7B-7C3ACAB95FF7}">
      <dgm:prSet/>
      <dgm:spPr/>
      <dgm:t>
        <a:bodyPr/>
        <a:lstStyle/>
        <a:p>
          <a:r>
            <a:rPr lang="en-US" dirty="0"/>
            <a:t>Authorization</a:t>
          </a:r>
        </a:p>
      </dgm:t>
    </dgm:pt>
    <dgm:pt modelId="{20A288C9-729C-41C3-948A-56506D1805E1}" type="parTrans" cxnId="{667E3557-2BF4-473A-90C4-279F4924BB40}">
      <dgm:prSet/>
      <dgm:spPr/>
      <dgm:t>
        <a:bodyPr/>
        <a:lstStyle/>
        <a:p>
          <a:endParaRPr lang="en-US"/>
        </a:p>
      </dgm:t>
    </dgm:pt>
    <dgm:pt modelId="{9BBE553A-B340-489D-8D8F-8385929215B1}" type="sibTrans" cxnId="{667E3557-2BF4-473A-90C4-279F4924BB40}">
      <dgm:prSet/>
      <dgm:spPr/>
      <dgm:t>
        <a:bodyPr/>
        <a:lstStyle/>
        <a:p>
          <a:endParaRPr lang="en-US"/>
        </a:p>
      </dgm:t>
    </dgm:pt>
    <dgm:pt modelId="{6226815B-2288-4737-AA79-9251DBB64E71}" type="pres">
      <dgm:prSet presAssocID="{7539E2F6-A33C-4373-B108-9B120DA6CF9E}" presName="Name0" presStyleCnt="0">
        <dgm:presLayoutVars>
          <dgm:chMax val="11"/>
          <dgm:chPref val="11"/>
          <dgm:dir/>
          <dgm:resizeHandles/>
        </dgm:presLayoutVars>
      </dgm:prSet>
      <dgm:spPr/>
    </dgm:pt>
    <dgm:pt modelId="{7DE1EEBD-EFE9-4686-93B7-4907515D4985}" type="pres">
      <dgm:prSet presAssocID="{038CD9F8-9542-41AD-8E3E-655C35F71808}" presName="Accent4" presStyleCnt="0"/>
      <dgm:spPr/>
    </dgm:pt>
    <dgm:pt modelId="{74ED5BFF-C728-4F9D-AC32-6427999B8137}" type="pres">
      <dgm:prSet presAssocID="{038CD9F8-9542-41AD-8E3E-655C35F71808}" presName="Accent" presStyleLbl="node1" presStyleIdx="0" presStyleCnt="4"/>
      <dgm:spPr/>
    </dgm:pt>
    <dgm:pt modelId="{32DAF5D6-2FB3-429C-A396-FBFA5BDD3EB3}" type="pres">
      <dgm:prSet presAssocID="{038CD9F8-9542-41AD-8E3E-655C35F71808}" presName="ParentBackground4" presStyleCnt="0"/>
      <dgm:spPr/>
    </dgm:pt>
    <dgm:pt modelId="{2656324B-7E39-4A1E-9737-3269477240CD}" type="pres">
      <dgm:prSet presAssocID="{038CD9F8-9542-41AD-8E3E-655C35F71808}" presName="ParentBackground" presStyleLbl="fgAcc1" presStyleIdx="0" presStyleCnt="4"/>
      <dgm:spPr/>
    </dgm:pt>
    <dgm:pt modelId="{3AEA343B-D810-4D39-825D-8FFABCF1E22D}" type="pres">
      <dgm:prSet presAssocID="{038CD9F8-9542-41AD-8E3E-655C35F71808}" presName="Parent4" presStyleLbl="revTx" presStyleIdx="0" presStyleCnt="0">
        <dgm:presLayoutVars>
          <dgm:chMax val="1"/>
          <dgm:chPref val="1"/>
          <dgm:bulletEnabled val="1"/>
        </dgm:presLayoutVars>
      </dgm:prSet>
      <dgm:spPr/>
    </dgm:pt>
    <dgm:pt modelId="{2BBB4045-E636-4720-8110-483E5AC79446}" type="pres">
      <dgm:prSet presAssocID="{3A6EDE55-AF1E-43E7-8A4E-FCA47EE49974}" presName="Accent3" presStyleCnt="0"/>
      <dgm:spPr/>
    </dgm:pt>
    <dgm:pt modelId="{23F52B55-2F8B-4AAF-94E1-A12462125E98}" type="pres">
      <dgm:prSet presAssocID="{3A6EDE55-AF1E-43E7-8A4E-FCA47EE49974}" presName="Accent" presStyleLbl="node1" presStyleIdx="1" presStyleCnt="4"/>
      <dgm:spPr/>
    </dgm:pt>
    <dgm:pt modelId="{45B0BD66-461A-43AB-8614-CBB06B4975AF}" type="pres">
      <dgm:prSet presAssocID="{3A6EDE55-AF1E-43E7-8A4E-FCA47EE49974}" presName="ParentBackground3" presStyleCnt="0"/>
      <dgm:spPr/>
    </dgm:pt>
    <dgm:pt modelId="{7914DD31-0952-4716-84CC-94AAD3FCCB1C}" type="pres">
      <dgm:prSet presAssocID="{3A6EDE55-AF1E-43E7-8A4E-FCA47EE49974}" presName="ParentBackground" presStyleLbl="fgAcc1" presStyleIdx="1" presStyleCnt="4"/>
      <dgm:spPr/>
    </dgm:pt>
    <dgm:pt modelId="{70A19B65-E4B2-4B03-A75F-FD5CDA0E78F4}" type="pres">
      <dgm:prSet presAssocID="{3A6EDE55-AF1E-43E7-8A4E-FCA47EE49974}" presName="Parent3" presStyleLbl="revTx" presStyleIdx="0" presStyleCnt="0">
        <dgm:presLayoutVars>
          <dgm:chMax val="1"/>
          <dgm:chPref val="1"/>
          <dgm:bulletEnabled val="1"/>
        </dgm:presLayoutVars>
      </dgm:prSet>
      <dgm:spPr/>
    </dgm:pt>
    <dgm:pt modelId="{CFA04299-FCC8-4062-BBD6-25A45B9DD09C}" type="pres">
      <dgm:prSet presAssocID="{4A25E19A-E9BC-4E45-BB7B-7C3ACAB95FF7}" presName="Accent2" presStyleCnt="0"/>
      <dgm:spPr/>
    </dgm:pt>
    <dgm:pt modelId="{7A20A63A-0C9F-4AB0-BD6B-4547F9C5661F}" type="pres">
      <dgm:prSet presAssocID="{4A25E19A-E9BC-4E45-BB7B-7C3ACAB95FF7}" presName="Accent" presStyleLbl="node1" presStyleIdx="2" presStyleCnt="4"/>
      <dgm:spPr/>
    </dgm:pt>
    <dgm:pt modelId="{72CBAD78-4E90-4C37-BE63-E1421BD2D30A}" type="pres">
      <dgm:prSet presAssocID="{4A25E19A-E9BC-4E45-BB7B-7C3ACAB95FF7}" presName="ParentBackground2" presStyleCnt="0"/>
      <dgm:spPr/>
    </dgm:pt>
    <dgm:pt modelId="{43CA8F17-1A65-4841-AEF0-1DD83E864071}" type="pres">
      <dgm:prSet presAssocID="{4A25E19A-E9BC-4E45-BB7B-7C3ACAB95FF7}" presName="ParentBackground" presStyleLbl="fgAcc1" presStyleIdx="2" presStyleCnt="4"/>
      <dgm:spPr/>
    </dgm:pt>
    <dgm:pt modelId="{8D683EDD-34AB-4A52-8BD5-48A9A1585A64}" type="pres">
      <dgm:prSet presAssocID="{4A25E19A-E9BC-4E45-BB7B-7C3ACAB95FF7}" presName="Parent2" presStyleLbl="revTx" presStyleIdx="0" presStyleCnt="0">
        <dgm:presLayoutVars>
          <dgm:chMax val="1"/>
          <dgm:chPref val="1"/>
          <dgm:bulletEnabled val="1"/>
        </dgm:presLayoutVars>
      </dgm:prSet>
      <dgm:spPr/>
    </dgm:pt>
    <dgm:pt modelId="{1E38481B-4B84-43CE-9717-5127859D542C}" type="pres">
      <dgm:prSet presAssocID="{C5234406-1DA5-4667-9A4A-2832D75F1813}" presName="Accent1" presStyleCnt="0"/>
      <dgm:spPr/>
    </dgm:pt>
    <dgm:pt modelId="{D04E5916-4E06-45A4-8C1C-E3729FD3DDCD}" type="pres">
      <dgm:prSet presAssocID="{C5234406-1DA5-4667-9A4A-2832D75F1813}" presName="Accent" presStyleLbl="node1" presStyleIdx="3" presStyleCnt="4"/>
      <dgm:spPr/>
    </dgm:pt>
    <dgm:pt modelId="{77F55DF8-B9C8-46EC-9F81-A004C7A3ACE5}" type="pres">
      <dgm:prSet presAssocID="{C5234406-1DA5-4667-9A4A-2832D75F1813}" presName="ParentBackground1" presStyleCnt="0"/>
      <dgm:spPr/>
    </dgm:pt>
    <dgm:pt modelId="{22E50E65-CC93-4E89-A6BD-0D6BB060D094}" type="pres">
      <dgm:prSet presAssocID="{C5234406-1DA5-4667-9A4A-2832D75F1813}" presName="ParentBackground" presStyleLbl="fgAcc1" presStyleIdx="3" presStyleCnt="4"/>
      <dgm:spPr/>
    </dgm:pt>
    <dgm:pt modelId="{8D636684-57D4-43EE-A88E-D7ABEE53BCBD}" type="pres">
      <dgm:prSet presAssocID="{C5234406-1DA5-4667-9A4A-2832D75F1813}" presName="Parent1" presStyleLbl="revTx" presStyleIdx="0" presStyleCnt="0">
        <dgm:presLayoutVars>
          <dgm:chMax val="1"/>
          <dgm:chPref val="1"/>
          <dgm:bulletEnabled val="1"/>
        </dgm:presLayoutVars>
      </dgm:prSet>
      <dgm:spPr/>
    </dgm:pt>
  </dgm:ptLst>
  <dgm:cxnLst>
    <dgm:cxn modelId="{763B871A-DB45-4AB9-9054-A599FECAABD9}" type="presOf" srcId="{038CD9F8-9542-41AD-8E3E-655C35F71808}" destId="{2656324B-7E39-4A1E-9737-3269477240CD}" srcOrd="0" destOrd="0" presId="urn:microsoft.com/office/officeart/2011/layout/CircleProcess"/>
    <dgm:cxn modelId="{7C36FE3C-BC17-42DE-97BE-584C2624DFDF}" type="presOf" srcId="{3A6EDE55-AF1E-43E7-8A4E-FCA47EE49974}" destId="{70A19B65-E4B2-4B03-A75F-FD5CDA0E78F4}" srcOrd="1" destOrd="0" presId="urn:microsoft.com/office/officeart/2011/layout/CircleProcess"/>
    <dgm:cxn modelId="{863CB371-5529-488D-8244-1BBC31B398A1}" type="presOf" srcId="{7539E2F6-A33C-4373-B108-9B120DA6CF9E}" destId="{6226815B-2288-4737-AA79-9251DBB64E71}" srcOrd="0" destOrd="0" presId="urn:microsoft.com/office/officeart/2011/layout/CircleProcess"/>
    <dgm:cxn modelId="{D08A1054-8E5C-4293-B587-16513884DCCE}" type="presOf" srcId="{3A6EDE55-AF1E-43E7-8A4E-FCA47EE49974}" destId="{7914DD31-0952-4716-84CC-94AAD3FCCB1C}" srcOrd="0" destOrd="0" presId="urn:microsoft.com/office/officeart/2011/layout/CircleProcess"/>
    <dgm:cxn modelId="{667E3557-2BF4-473A-90C4-279F4924BB40}" srcId="{7539E2F6-A33C-4373-B108-9B120DA6CF9E}" destId="{4A25E19A-E9BC-4E45-BB7B-7C3ACAB95FF7}" srcOrd="1" destOrd="0" parTransId="{20A288C9-729C-41C3-948A-56506D1805E1}" sibTransId="{9BBE553A-B340-489D-8D8F-8385929215B1}"/>
    <dgm:cxn modelId="{21DB517D-FAF0-4463-A3E5-E5FC483FFE9D}" type="presOf" srcId="{4A25E19A-E9BC-4E45-BB7B-7C3ACAB95FF7}" destId="{43CA8F17-1A65-4841-AEF0-1DD83E864071}" srcOrd="0" destOrd="0" presId="urn:microsoft.com/office/officeart/2011/layout/CircleProcess"/>
    <dgm:cxn modelId="{3EDE9E7E-01D0-4FAC-A990-F7200C5EBBEE}" srcId="{7539E2F6-A33C-4373-B108-9B120DA6CF9E}" destId="{3A6EDE55-AF1E-43E7-8A4E-FCA47EE49974}" srcOrd="2" destOrd="0" parTransId="{427E9095-7EC7-44ED-AC1C-217C4C1BD175}" sibTransId="{ECA29A6A-0F78-49C5-9DC8-367DC9BEDBBA}"/>
    <dgm:cxn modelId="{BBD6DBAE-F427-4CED-B55D-0B39C8282A22}" type="presOf" srcId="{C5234406-1DA5-4667-9A4A-2832D75F1813}" destId="{22E50E65-CC93-4E89-A6BD-0D6BB060D094}" srcOrd="0" destOrd="0" presId="urn:microsoft.com/office/officeart/2011/layout/CircleProcess"/>
    <dgm:cxn modelId="{6E46FDAE-63ED-4B2D-ADE8-1039414C5342}" type="presOf" srcId="{038CD9F8-9542-41AD-8E3E-655C35F71808}" destId="{3AEA343B-D810-4D39-825D-8FFABCF1E22D}" srcOrd="1" destOrd="0" presId="urn:microsoft.com/office/officeart/2011/layout/CircleProcess"/>
    <dgm:cxn modelId="{136068BC-32F6-4890-BC2B-A69F6477F6F0}" type="presOf" srcId="{C5234406-1DA5-4667-9A4A-2832D75F1813}" destId="{8D636684-57D4-43EE-A88E-D7ABEE53BCBD}" srcOrd="1" destOrd="0" presId="urn:microsoft.com/office/officeart/2011/layout/CircleProcess"/>
    <dgm:cxn modelId="{D7C4FEBD-036B-42F6-BA83-AF376A796BAC}" type="presOf" srcId="{4A25E19A-E9BC-4E45-BB7B-7C3ACAB95FF7}" destId="{8D683EDD-34AB-4A52-8BD5-48A9A1585A64}" srcOrd="1" destOrd="0" presId="urn:microsoft.com/office/officeart/2011/layout/CircleProcess"/>
    <dgm:cxn modelId="{9F48D5C0-B986-4CD8-BF46-DEE478BF1DAD}" srcId="{7539E2F6-A33C-4373-B108-9B120DA6CF9E}" destId="{C5234406-1DA5-4667-9A4A-2832D75F1813}" srcOrd="0" destOrd="0" parTransId="{57C3159D-078D-40B8-87FC-82476AA0D648}" sibTransId="{196ECB4A-0D0D-416C-A773-8177B5FFBC3F}"/>
    <dgm:cxn modelId="{2363E0E8-9F93-44BD-9359-B93E543A6497}" srcId="{7539E2F6-A33C-4373-B108-9B120DA6CF9E}" destId="{038CD9F8-9542-41AD-8E3E-655C35F71808}" srcOrd="3" destOrd="0" parTransId="{8A63FA0D-71D3-40FB-847D-02091331C9F6}" sibTransId="{9C253154-FE07-4879-B420-79CF7CD9B5B4}"/>
    <dgm:cxn modelId="{4A3F12B2-B0D4-4817-9694-5C239EDD89D0}" type="presParOf" srcId="{6226815B-2288-4737-AA79-9251DBB64E71}" destId="{7DE1EEBD-EFE9-4686-93B7-4907515D4985}" srcOrd="0" destOrd="0" presId="urn:microsoft.com/office/officeart/2011/layout/CircleProcess"/>
    <dgm:cxn modelId="{0226F7BD-53AB-42DC-AF23-F2D43379B95A}" type="presParOf" srcId="{7DE1EEBD-EFE9-4686-93B7-4907515D4985}" destId="{74ED5BFF-C728-4F9D-AC32-6427999B8137}" srcOrd="0" destOrd="0" presId="urn:microsoft.com/office/officeart/2011/layout/CircleProcess"/>
    <dgm:cxn modelId="{0857BB87-E696-4F4A-BC66-B2F83EC91778}" type="presParOf" srcId="{6226815B-2288-4737-AA79-9251DBB64E71}" destId="{32DAF5D6-2FB3-429C-A396-FBFA5BDD3EB3}" srcOrd="1" destOrd="0" presId="urn:microsoft.com/office/officeart/2011/layout/CircleProcess"/>
    <dgm:cxn modelId="{E89775C6-4216-4A1B-A044-B20153651584}" type="presParOf" srcId="{32DAF5D6-2FB3-429C-A396-FBFA5BDD3EB3}" destId="{2656324B-7E39-4A1E-9737-3269477240CD}" srcOrd="0" destOrd="0" presId="urn:microsoft.com/office/officeart/2011/layout/CircleProcess"/>
    <dgm:cxn modelId="{BA50D014-505C-4D48-B88A-195C29BDAD96}" type="presParOf" srcId="{6226815B-2288-4737-AA79-9251DBB64E71}" destId="{3AEA343B-D810-4D39-825D-8FFABCF1E22D}" srcOrd="2" destOrd="0" presId="urn:microsoft.com/office/officeart/2011/layout/CircleProcess"/>
    <dgm:cxn modelId="{5270C199-BEDD-4161-8765-6709866697A4}" type="presParOf" srcId="{6226815B-2288-4737-AA79-9251DBB64E71}" destId="{2BBB4045-E636-4720-8110-483E5AC79446}" srcOrd="3" destOrd="0" presId="urn:microsoft.com/office/officeart/2011/layout/CircleProcess"/>
    <dgm:cxn modelId="{5F2B208F-181A-4023-917B-F525DFD21F0A}" type="presParOf" srcId="{2BBB4045-E636-4720-8110-483E5AC79446}" destId="{23F52B55-2F8B-4AAF-94E1-A12462125E98}" srcOrd="0" destOrd="0" presId="urn:microsoft.com/office/officeart/2011/layout/CircleProcess"/>
    <dgm:cxn modelId="{4F87671B-E4A3-4F4D-8C35-F73AFEF4337B}" type="presParOf" srcId="{6226815B-2288-4737-AA79-9251DBB64E71}" destId="{45B0BD66-461A-43AB-8614-CBB06B4975AF}" srcOrd="4" destOrd="0" presId="urn:microsoft.com/office/officeart/2011/layout/CircleProcess"/>
    <dgm:cxn modelId="{47ADAB57-8459-4FEA-9636-9E45CB1846A7}" type="presParOf" srcId="{45B0BD66-461A-43AB-8614-CBB06B4975AF}" destId="{7914DD31-0952-4716-84CC-94AAD3FCCB1C}" srcOrd="0" destOrd="0" presId="urn:microsoft.com/office/officeart/2011/layout/CircleProcess"/>
    <dgm:cxn modelId="{861E6A96-463A-4083-9440-D96FB342574F}" type="presParOf" srcId="{6226815B-2288-4737-AA79-9251DBB64E71}" destId="{70A19B65-E4B2-4B03-A75F-FD5CDA0E78F4}" srcOrd="5" destOrd="0" presId="urn:microsoft.com/office/officeart/2011/layout/CircleProcess"/>
    <dgm:cxn modelId="{5FEFC4FE-7C16-4F98-B88E-59DFB8644547}" type="presParOf" srcId="{6226815B-2288-4737-AA79-9251DBB64E71}" destId="{CFA04299-FCC8-4062-BBD6-25A45B9DD09C}" srcOrd="6" destOrd="0" presId="urn:microsoft.com/office/officeart/2011/layout/CircleProcess"/>
    <dgm:cxn modelId="{25E19091-8B76-414F-B4DD-AE495962E3C0}" type="presParOf" srcId="{CFA04299-FCC8-4062-BBD6-25A45B9DD09C}" destId="{7A20A63A-0C9F-4AB0-BD6B-4547F9C5661F}" srcOrd="0" destOrd="0" presId="urn:microsoft.com/office/officeart/2011/layout/CircleProcess"/>
    <dgm:cxn modelId="{B0F0345C-3F56-490B-95CA-3B85514A366B}" type="presParOf" srcId="{6226815B-2288-4737-AA79-9251DBB64E71}" destId="{72CBAD78-4E90-4C37-BE63-E1421BD2D30A}" srcOrd="7" destOrd="0" presId="urn:microsoft.com/office/officeart/2011/layout/CircleProcess"/>
    <dgm:cxn modelId="{49A33161-9537-402F-B80F-FB4DD7E0DF10}" type="presParOf" srcId="{72CBAD78-4E90-4C37-BE63-E1421BD2D30A}" destId="{43CA8F17-1A65-4841-AEF0-1DD83E864071}" srcOrd="0" destOrd="0" presId="urn:microsoft.com/office/officeart/2011/layout/CircleProcess"/>
    <dgm:cxn modelId="{5AF18458-0D9D-486A-AB2D-6345DE46CA10}" type="presParOf" srcId="{6226815B-2288-4737-AA79-9251DBB64E71}" destId="{8D683EDD-34AB-4A52-8BD5-48A9A1585A64}" srcOrd="8" destOrd="0" presId="urn:microsoft.com/office/officeart/2011/layout/CircleProcess"/>
    <dgm:cxn modelId="{D98E56ED-2357-45F5-9767-207954C854BD}" type="presParOf" srcId="{6226815B-2288-4737-AA79-9251DBB64E71}" destId="{1E38481B-4B84-43CE-9717-5127859D542C}" srcOrd="9" destOrd="0" presId="urn:microsoft.com/office/officeart/2011/layout/CircleProcess"/>
    <dgm:cxn modelId="{4596D2B7-3D1F-4EA5-9248-D9B022A7300F}" type="presParOf" srcId="{1E38481B-4B84-43CE-9717-5127859D542C}" destId="{D04E5916-4E06-45A4-8C1C-E3729FD3DDCD}" srcOrd="0" destOrd="0" presId="urn:microsoft.com/office/officeart/2011/layout/CircleProcess"/>
    <dgm:cxn modelId="{C36B85B1-DE11-41E3-9FD5-2E63A2DA33FF}" type="presParOf" srcId="{6226815B-2288-4737-AA79-9251DBB64E71}" destId="{77F55DF8-B9C8-46EC-9F81-A004C7A3ACE5}" srcOrd="10" destOrd="0" presId="urn:microsoft.com/office/officeart/2011/layout/CircleProcess"/>
    <dgm:cxn modelId="{08FA80C2-7B3A-45F5-9D12-2DFE8F268DEB}" type="presParOf" srcId="{77F55DF8-B9C8-46EC-9F81-A004C7A3ACE5}" destId="{22E50E65-CC93-4E89-A6BD-0D6BB060D094}" srcOrd="0" destOrd="0" presId="urn:microsoft.com/office/officeart/2011/layout/CircleProcess"/>
    <dgm:cxn modelId="{D3B77EDB-5159-490F-BE78-FB6DA5AF5166}" type="presParOf" srcId="{6226815B-2288-4737-AA79-9251DBB64E71}" destId="{8D636684-57D4-43EE-A88E-D7ABEE53BCBD}"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D5BFF-C728-4F9D-AC32-6427999B8137}">
      <dsp:nvSpPr>
        <dsp:cNvPr id="0" name=""/>
        <dsp:cNvSpPr/>
      </dsp:nvSpPr>
      <dsp:spPr>
        <a:xfrm>
          <a:off x="6872679" y="652038"/>
          <a:ext cx="1727464" cy="1727552"/>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56324B-7E39-4A1E-9737-3269477240CD}">
      <dsp:nvSpPr>
        <dsp:cNvPr id="0" name=""/>
        <dsp:cNvSpPr/>
      </dsp:nvSpPr>
      <dsp:spPr>
        <a:xfrm>
          <a:off x="6930459" y="709633"/>
          <a:ext cx="1612645" cy="1612362"/>
        </a:xfrm>
        <a:prstGeom prst="ellipse">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Reconciliation</a:t>
          </a:r>
        </a:p>
      </dsp:txBody>
      <dsp:txXfrm>
        <a:off x="7160837" y="940014"/>
        <a:ext cx="1151889" cy="1151600"/>
      </dsp:txXfrm>
    </dsp:sp>
    <dsp:sp modelId="{23F52B55-2F8B-4AAF-94E1-A12462125E98}">
      <dsp:nvSpPr>
        <dsp:cNvPr id="0" name=""/>
        <dsp:cNvSpPr/>
      </dsp:nvSpPr>
      <dsp:spPr>
        <a:xfrm rot="2700000">
          <a:off x="5080013" y="651916"/>
          <a:ext cx="1727492" cy="1727492"/>
        </a:xfrm>
        <a:prstGeom prst="teardrop">
          <a:avLst>
            <a:gd name="adj" fmla="val 10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14DD31-0952-4716-84CC-94AAD3FCCB1C}">
      <dsp:nvSpPr>
        <dsp:cNvPr id="0" name=""/>
        <dsp:cNvSpPr/>
      </dsp:nvSpPr>
      <dsp:spPr>
        <a:xfrm>
          <a:off x="5145215" y="709633"/>
          <a:ext cx="1612645" cy="1612362"/>
        </a:xfrm>
        <a:prstGeom prst="ellipse">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Custody</a:t>
          </a:r>
        </a:p>
      </dsp:txBody>
      <dsp:txXfrm>
        <a:off x="5375593" y="940014"/>
        <a:ext cx="1151889" cy="1151600"/>
      </dsp:txXfrm>
    </dsp:sp>
    <dsp:sp modelId="{7A20A63A-0C9F-4AB0-BD6B-4547F9C5661F}">
      <dsp:nvSpPr>
        <dsp:cNvPr id="0" name=""/>
        <dsp:cNvSpPr/>
      </dsp:nvSpPr>
      <dsp:spPr>
        <a:xfrm rot="2700000">
          <a:off x="3302177" y="651916"/>
          <a:ext cx="1727492" cy="1727492"/>
        </a:xfrm>
        <a:prstGeom prst="teardrop">
          <a:avLst>
            <a:gd name="adj" fmla="val 10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CA8F17-1A65-4841-AEF0-1DD83E864071}">
      <dsp:nvSpPr>
        <dsp:cNvPr id="0" name=""/>
        <dsp:cNvSpPr/>
      </dsp:nvSpPr>
      <dsp:spPr>
        <a:xfrm>
          <a:off x="3359971" y="709633"/>
          <a:ext cx="1612645" cy="1612362"/>
        </a:xfrm>
        <a:prstGeom prst="ellipse">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Authorization</a:t>
          </a:r>
        </a:p>
      </dsp:txBody>
      <dsp:txXfrm>
        <a:off x="3590349" y="940014"/>
        <a:ext cx="1151889" cy="1151600"/>
      </dsp:txXfrm>
    </dsp:sp>
    <dsp:sp modelId="{D04E5916-4E06-45A4-8C1C-E3729FD3DDCD}">
      <dsp:nvSpPr>
        <dsp:cNvPr id="0" name=""/>
        <dsp:cNvSpPr/>
      </dsp:nvSpPr>
      <dsp:spPr>
        <a:xfrm rot="2700000">
          <a:off x="1516933" y="651916"/>
          <a:ext cx="1727492" cy="1727492"/>
        </a:xfrm>
        <a:prstGeom prst="teardrop">
          <a:avLst>
            <a:gd name="adj" fmla="val 10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E50E65-CC93-4E89-A6BD-0D6BB060D094}">
      <dsp:nvSpPr>
        <dsp:cNvPr id="0" name=""/>
        <dsp:cNvSpPr/>
      </dsp:nvSpPr>
      <dsp:spPr>
        <a:xfrm>
          <a:off x="1574727" y="709633"/>
          <a:ext cx="1612645" cy="1612362"/>
        </a:xfrm>
        <a:prstGeom prst="ellipse">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Record Keeping</a:t>
          </a:r>
        </a:p>
      </dsp:txBody>
      <dsp:txXfrm>
        <a:off x="1805105" y="940014"/>
        <a:ext cx="1151889" cy="1151600"/>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A07D5-A2A6-4D49-BC09-6F67ACB98C48}" type="datetimeFigureOut">
              <a:rPr lang="en-US" smtClean="0"/>
              <a:t>5/13/2021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9943E-BCA8-E243-AB34-3D1ECC18AACC}" type="slidenum">
              <a:rPr lang="en-US" smtClean="0"/>
              <a:t>‹#›</a:t>
            </a:fld>
            <a:endParaRPr lang="en-US"/>
          </a:p>
        </p:txBody>
      </p:sp>
    </p:spTree>
    <p:extLst>
      <p:ext uri="{BB962C8B-B14F-4D97-AF65-F5344CB8AC3E}">
        <p14:creationId xmlns:p14="http://schemas.microsoft.com/office/powerpoint/2010/main" val="442857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9943E-BCA8-E243-AB34-3D1ECC18AACC}" type="slidenum">
              <a:rPr lang="en-US" smtClean="0"/>
              <a:t>47</a:t>
            </a:fld>
            <a:endParaRPr lang="en-US" dirty="0"/>
          </a:p>
        </p:txBody>
      </p:sp>
    </p:spTree>
    <p:extLst>
      <p:ext uri="{BB962C8B-B14F-4D97-AF65-F5344CB8AC3E}">
        <p14:creationId xmlns:p14="http://schemas.microsoft.com/office/powerpoint/2010/main" val="2187633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9943E-BCA8-E243-AB34-3D1ECC18AACC}" type="slidenum">
              <a:rPr lang="en-US" smtClean="0"/>
              <a:t>48</a:t>
            </a:fld>
            <a:endParaRPr lang="en-US" dirty="0"/>
          </a:p>
        </p:txBody>
      </p:sp>
    </p:spTree>
    <p:extLst>
      <p:ext uri="{BB962C8B-B14F-4D97-AF65-F5344CB8AC3E}">
        <p14:creationId xmlns:p14="http://schemas.microsoft.com/office/powerpoint/2010/main" val="109146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94062-30C5-F040-B0F4-7E71F1EB522E}"/>
              </a:ext>
            </a:extLst>
          </p:cNvPr>
          <p:cNvSpPr>
            <a:spLocks noGrp="1"/>
          </p:cNvSpPr>
          <p:nvPr>
            <p:ph type="ctrTitle"/>
          </p:nvPr>
        </p:nvSpPr>
        <p:spPr>
          <a:xfrm>
            <a:off x="457200" y="1200805"/>
            <a:ext cx="6923314" cy="1803872"/>
          </a:xfrm>
          <a:prstGeom prst="rect">
            <a:avLst/>
          </a:prstGeom>
        </p:spPr>
        <p:txBody>
          <a:bodyPr anchor="b"/>
          <a:lstStyle>
            <a:lvl1pPr algn="l">
              <a:defRPr sz="6000" b="1">
                <a:solidFill>
                  <a:schemeClr val="bg1"/>
                </a:solidFill>
                <a:latin typeface="+mn-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A3517E8-494B-9F4E-8393-8BD26CAA437A}"/>
              </a:ext>
            </a:extLst>
          </p:cNvPr>
          <p:cNvSpPr>
            <a:spLocks noGrp="1"/>
          </p:cNvSpPr>
          <p:nvPr>
            <p:ph type="subTitle" idx="1"/>
          </p:nvPr>
        </p:nvSpPr>
        <p:spPr>
          <a:xfrm>
            <a:off x="457200" y="3201144"/>
            <a:ext cx="6923314" cy="521771"/>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Content Placeholder 8">
            <a:extLst>
              <a:ext uri="{FF2B5EF4-FFF2-40B4-BE49-F238E27FC236}">
                <a16:creationId xmlns:a16="http://schemas.microsoft.com/office/drawing/2014/main" id="{2E620DA4-E16B-EE47-9282-826FADBD9BCD}"/>
              </a:ext>
            </a:extLst>
          </p:cNvPr>
          <p:cNvSpPr>
            <a:spLocks noGrp="1"/>
          </p:cNvSpPr>
          <p:nvPr>
            <p:ph sz="quarter" idx="10" hasCustomPrompt="1"/>
          </p:nvPr>
        </p:nvSpPr>
        <p:spPr>
          <a:xfrm>
            <a:off x="457200" y="5110163"/>
            <a:ext cx="4710113" cy="376237"/>
          </a:xfrm>
          <a:prstGeom prst="rect">
            <a:avLst/>
          </a:prstGeom>
        </p:spPr>
        <p:txBody>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DATE &amp; PRESENTER</a:t>
            </a:r>
          </a:p>
        </p:txBody>
      </p:sp>
    </p:spTree>
    <p:extLst>
      <p:ext uri="{BB962C8B-B14F-4D97-AF65-F5344CB8AC3E}">
        <p14:creationId xmlns:p14="http://schemas.microsoft.com/office/powerpoint/2010/main" val="688920591"/>
      </p:ext>
    </p:extLst>
  </p:cSld>
  <p:clrMapOvr>
    <a:masterClrMapping/>
  </p:clrMapOvr>
  <p:extLst>
    <p:ext uri="{DCECCB84-F9BA-43D5-87BE-67443E8EF086}">
      <p15:sldGuideLst xmlns:p15="http://schemas.microsoft.com/office/powerpoint/2012/main">
        <p15:guide id="2" pos="288" userDrawn="1">
          <p15:clr>
            <a:srgbClr val="FBAE40"/>
          </p15:clr>
        </p15:guide>
        <p15:guide id="3" pos="739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Guts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F0B74-4A3A-444E-B522-BED236832E77}"/>
              </a:ext>
            </a:extLst>
          </p:cNvPr>
          <p:cNvSpPr>
            <a:spLocks noGrp="1"/>
          </p:cNvSpPr>
          <p:nvPr>
            <p:ph type="title"/>
          </p:nvPr>
        </p:nvSpPr>
        <p:spPr>
          <a:xfrm>
            <a:off x="457200" y="419101"/>
            <a:ext cx="11239500" cy="774700"/>
          </a:xfrm>
          <a:prstGeom prst="rect">
            <a:avLst/>
          </a:prstGeom>
        </p:spPr>
        <p:txBody>
          <a:bodyPr/>
          <a:lstStyle>
            <a:lvl1pPr algn="l">
              <a:defRPr b="1">
                <a:solidFill>
                  <a:srgbClr val="00785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B8F4286-22A4-4346-AA70-B13992F1FDA9}"/>
              </a:ext>
            </a:extLst>
          </p:cNvPr>
          <p:cNvSpPr>
            <a:spLocks noGrp="1"/>
          </p:cNvSpPr>
          <p:nvPr>
            <p:ph idx="1"/>
          </p:nvPr>
        </p:nvSpPr>
        <p:spPr>
          <a:xfrm>
            <a:off x="457200" y="1295401"/>
            <a:ext cx="11239500" cy="4457700"/>
          </a:xfrm>
          <a:prstGeom prst="rect">
            <a:avLst/>
          </a:prstGeom>
        </p:spPr>
        <p:txBody>
          <a:bodyPr/>
          <a:lstStyle>
            <a:lvl1pPr>
              <a:defRPr sz="2400">
                <a:solidFill>
                  <a:srgbClr val="007851"/>
                </a:solidFill>
              </a:defRPr>
            </a:lvl1pPr>
            <a:lvl2pPr>
              <a:defRPr sz="2400">
                <a:solidFill>
                  <a:srgbClr val="007851"/>
                </a:solidFill>
              </a:defRPr>
            </a:lvl2pPr>
            <a:lvl3pPr>
              <a:defRPr sz="2400">
                <a:solidFill>
                  <a:srgbClr val="007851"/>
                </a:solidFill>
              </a:defRPr>
            </a:lvl3pPr>
            <a:lvl4pPr>
              <a:defRPr sz="2400">
                <a:solidFill>
                  <a:srgbClr val="007851"/>
                </a:solidFill>
              </a:defRPr>
            </a:lvl4pPr>
            <a:lvl5pPr>
              <a:defRPr sz="2400">
                <a:solidFill>
                  <a:srgbClr val="00785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F35052C-2FDB-2C43-A7FC-50D84170DB77}"/>
              </a:ext>
            </a:extLst>
          </p:cNvPr>
          <p:cNvSpPr>
            <a:spLocks noGrp="1"/>
          </p:cNvSpPr>
          <p:nvPr>
            <p:ph type="sldNum" sz="quarter" idx="12"/>
          </p:nvPr>
        </p:nvSpPr>
        <p:spPr/>
        <p:txBody>
          <a:bodyPr/>
          <a:lstStyle/>
          <a:p>
            <a:fld id="{C6429477-D61A-7D49-A13C-58DC364142A2}" type="slidenum">
              <a:rPr lang="en-US" smtClean="0"/>
              <a:t>‹#›</a:t>
            </a:fld>
            <a:endParaRPr lang="en-US" dirty="0"/>
          </a:p>
        </p:txBody>
      </p:sp>
    </p:spTree>
    <p:extLst>
      <p:ext uri="{BB962C8B-B14F-4D97-AF65-F5344CB8AC3E}">
        <p14:creationId xmlns:p14="http://schemas.microsoft.com/office/powerpoint/2010/main" val="4014847087"/>
      </p:ext>
    </p:extLst>
  </p:cSld>
  <p:clrMapOvr>
    <a:masterClrMapping/>
  </p:clrMapOvr>
  <p:extLst>
    <p:ext uri="{DCECCB84-F9BA-43D5-87BE-67443E8EF086}">
      <p15:sldGuideLst xmlns:p15="http://schemas.microsoft.com/office/powerpoint/2012/main">
        <p15:guide id="1" orient="horz" pos="81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uts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F0B74-4A3A-444E-B522-BED236832E77}"/>
              </a:ext>
            </a:extLst>
          </p:cNvPr>
          <p:cNvSpPr>
            <a:spLocks noGrp="1"/>
          </p:cNvSpPr>
          <p:nvPr>
            <p:ph type="title" hasCustomPrompt="1"/>
          </p:nvPr>
        </p:nvSpPr>
        <p:spPr>
          <a:xfrm>
            <a:off x="457200" y="419101"/>
            <a:ext cx="11239500" cy="1254578"/>
          </a:xfrm>
          <a:prstGeom prst="rect">
            <a:avLst/>
          </a:prstGeom>
        </p:spPr>
        <p:txBody>
          <a:bodyPr/>
          <a:lstStyle>
            <a:lvl1pPr algn="l">
              <a:defRPr b="1">
                <a:solidFill>
                  <a:srgbClr val="007851"/>
                </a:solidFill>
                <a:latin typeface="+mn-lt"/>
              </a:defRPr>
            </a:lvl1pPr>
          </a:lstStyle>
          <a:p>
            <a:r>
              <a:rPr lang="en-US" dirty="0"/>
              <a:t>Click to edit Master title style Click to edit Master title style</a:t>
            </a:r>
          </a:p>
        </p:txBody>
      </p:sp>
      <p:sp>
        <p:nvSpPr>
          <p:cNvPr id="3" name="Content Placeholder 2">
            <a:extLst>
              <a:ext uri="{FF2B5EF4-FFF2-40B4-BE49-F238E27FC236}">
                <a16:creationId xmlns:a16="http://schemas.microsoft.com/office/drawing/2014/main" id="{3B8F4286-22A4-4346-AA70-B13992F1FDA9}"/>
              </a:ext>
            </a:extLst>
          </p:cNvPr>
          <p:cNvSpPr>
            <a:spLocks noGrp="1"/>
          </p:cNvSpPr>
          <p:nvPr>
            <p:ph idx="1"/>
          </p:nvPr>
        </p:nvSpPr>
        <p:spPr>
          <a:xfrm>
            <a:off x="457200" y="1752600"/>
            <a:ext cx="11239500" cy="4000501"/>
          </a:xfrm>
          <a:prstGeom prst="rect">
            <a:avLst/>
          </a:prstGeom>
        </p:spPr>
        <p:txBody>
          <a:bodyPr/>
          <a:lstStyle>
            <a:lvl1pPr>
              <a:defRPr sz="2400">
                <a:solidFill>
                  <a:srgbClr val="007851"/>
                </a:solidFill>
              </a:defRPr>
            </a:lvl1pPr>
            <a:lvl2pPr>
              <a:defRPr sz="2400">
                <a:solidFill>
                  <a:srgbClr val="007851"/>
                </a:solidFill>
              </a:defRPr>
            </a:lvl2pPr>
            <a:lvl3pPr>
              <a:defRPr sz="2400">
                <a:solidFill>
                  <a:srgbClr val="007851"/>
                </a:solidFill>
              </a:defRPr>
            </a:lvl3pPr>
            <a:lvl4pPr>
              <a:defRPr sz="2400">
                <a:solidFill>
                  <a:srgbClr val="007851"/>
                </a:solidFill>
              </a:defRPr>
            </a:lvl4pPr>
            <a:lvl5pPr>
              <a:defRPr sz="2400">
                <a:solidFill>
                  <a:srgbClr val="00785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F35052C-2FDB-2C43-A7FC-50D84170DB77}"/>
              </a:ext>
            </a:extLst>
          </p:cNvPr>
          <p:cNvSpPr>
            <a:spLocks noGrp="1"/>
          </p:cNvSpPr>
          <p:nvPr>
            <p:ph type="sldNum" sz="quarter" idx="12"/>
          </p:nvPr>
        </p:nvSpPr>
        <p:spPr/>
        <p:txBody>
          <a:bodyPr/>
          <a:lstStyle/>
          <a:p>
            <a:fld id="{C6429477-D61A-7D49-A13C-58DC364142A2}" type="slidenum">
              <a:rPr lang="en-US" smtClean="0"/>
              <a:t>‹#›</a:t>
            </a:fld>
            <a:endParaRPr lang="en-US" dirty="0"/>
          </a:p>
        </p:txBody>
      </p:sp>
    </p:spTree>
    <p:extLst>
      <p:ext uri="{BB962C8B-B14F-4D97-AF65-F5344CB8AC3E}">
        <p14:creationId xmlns:p14="http://schemas.microsoft.com/office/powerpoint/2010/main" val="2335168512"/>
      </p:ext>
    </p:extLst>
  </p:cSld>
  <p:clrMapOvr>
    <a:masterClrMapping/>
  </p:clrMapOvr>
  <p:extLst>
    <p:ext uri="{DCECCB84-F9BA-43D5-87BE-67443E8EF086}">
      <p15:sldGuideLst xmlns:p15="http://schemas.microsoft.com/office/powerpoint/2012/main">
        <p15:guide id="1" orient="horz" pos="11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0608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AA4EBE-5A75-2D4A-A28B-DE285555DA6E}"/>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76498487"/>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E5D6D1-5554-7040-8D42-8A17F90FFB99}"/>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5B867F22-C21C-2E40-93A9-5137A33B05E3}"/>
              </a:ext>
            </a:extLst>
          </p:cNvPr>
          <p:cNvSpPr>
            <a:spLocks noGrp="1"/>
          </p:cNvSpPr>
          <p:nvPr>
            <p:ph type="sldNum" sz="quarter" idx="4"/>
          </p:nvPr>
        </p:nvSpPr>
        <p:spPr>
          <a:xfrm>
            <a:off x="10842352" y="6044296"/>
            <a:ext cx="848360" cy="269420"/>
          </a:xfrm>
          <a:prstGeom prst="rect">
            <a:avLst/>
          </a:prstGeom>
        </p:spPr>
        <p:txBody>
          <a:bodyPr vert="horz" lIns="91440" tIns="45720" rIns="91440" bIns="45720" rtlCol="0" anchor="ctr"/>
          <a:lstStyle>
            <a:lvl1pPr algn="r">
              <a:defRPr sz="1200" b="1">
                <a:solidFill>
                  <a:srgbClr val="007851"/>
                </a:solidFill>
              </a:defRPr>
            </a:lvl1pPr>
          </a:lstStyle>
          <a:p>
            <a:fld id="{C6429477-D61A-7D49-A13C-58DC364142A2}" type="slidenum">
              <a:rPr lang="en-US" smtClean="0"/>
              <a:pPr/>
              <a:t>‹#›</a:t>
            </a:fld>
            <a:endParaRPr lang="en-US" dirty="0"/>
          </a:p>
        </p:txBody>
      </p:sp>
    </p:spTree>
    <p:extLst>
      <p:ext uri="{BB962C8B-B14F-4D97-AF65-F5344CB8AC3E}">
        <p14:creationId xmlns:p14="http://schemas.microsoft.com/office/powerpoint/2010/main" val="1550455762"/>
      </p:ext>
    </p:extLst>
  </p:cSld>
  <p:clrMap bg1="lt1" tx1="dk1" bg2="lt2" tx2="dk2" accent1="accent1" accent2="accent2" accent3="accent3" accent4="accent4" accent5="accent5" accent6="accent6" hlink="hlink" folHlink="folHlink"/>
  <p:sldLayoutIdLst>
    <p:sldLayoutId id="2147483668" r:id="rId1"/>
    <p:sldLayoutId id="2147483669"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 userDrawn="1">
          <p15:clr>
            <a:srgbClr val="F26B43"/>
          </p15:clr>
        </p15:guide>
        <p15:guide id="3" pos="7368" userDrawn="1">
          <p15:clr>
            <a:srgbClr val="F26B43"/>
          </p15:clr>
        </p15:guide>
        <p15:guide id="4" orient="horz" pos="362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A2DAC8-339B-F147-A86D-AF4270BF93D1}"/>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06329640"/>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team.usf.edu/OBP/_layouts/15/start.aspx#/SitePages/Explo%E2%80%8Bre%20our%20Business%20Processes%E2%80%8B%E2%80%8B.aspx"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www.usf.edu/business-finance/controller/about/training.aspx" TargetMode="External"/><Relationship Id="rId2" Type="http://schemas.openxmlformats.org/officeDocument/2006/relationships/hyperlink" Target="http://www.usf.edu/audit"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hyperlink" Target="mailto:payrollhelpdesk@usf.edu" TargetMode="External"/><Relationship Id="rId3" Type="http://schemas.openxmlformats.org/officeDocument/2006/relationships/hyperlink" Target="mailto:aphelp@usf.edu" TargetMode="External"/><Relationship Id="rId7" Type="http://schemas.openxmlformats.org/officeDocument/2006/relationships/hyperlink" Target="mailto:financemart@usf.edu"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mailto:cashiers@usf.edu" TargetMode="External"/><Relationship Id="rId11" Type="http://schemas.openxmlformats.org/officeDocument/2006/relationships/hyperlink" Target="mailto:usfpurchasing@usf.edu" TargetMode="External"/><Relationship Id="rId5" Type="http://schemas.openxmlformats.org/officeDocument/2006/relationships/hyperlink" Target="mailto:billingarhelp@usf.edu" TargetMode="External"/><Relationship Id="rId10" Type="http://schemas.openxmlformats.org/officeDocument/2006/relationships/hyperlink" Target="mailto:travelhelp@usf.edu" TargetMode="External"/><Relationship Id="rId4" Type="http://schemas.openxmlformats.org/officeDocument/2006/relationships/hyperlink" Target="mailto:Asset-help@usf.edu" TargetMode="External"/><Relationship Id="rId9" Type="http://schemas.openxmlformats.org/officeDocument/2006/relationships/hyperlink" Target="mailto:pcard@usf.edu" TargetMode="Externa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hyperlink" Target="https://www.usf.edu/research-innovation/train/" TargetMode="External"/><Relationship Id="rId5" Type="http://schemas.openxmlformats.org/officeDocument/2006/relationships/hyperlink" Target="https://team.usf.edu/OBP/_layouts/15/start.aspx#/SitePages/Explo%E2%80%8Bre%20our%20Business%20Processes%E2%80%8B%E2%80%8B.aspx" TargetMode="External"/><Relationship Id="rId4" Type="http://schemas.openxmlformats.org/officeDocument/2006/relationships/notesSlide" Target="../notesSlides/notesSlide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3258" y="1707503"/>
            <a:ext cx="9465483" cy="2327988"/>
          </a:xfrm>
        </p:spPr>
        <p:txBody>
          <a:bodyPr lIns="0" tIns="0" bIns="0">
            <a:noAutofit/>
          </a:bodyPr>
          <a:lstStyle/>
          <a:p>
            <a:pPr algn="ctr">
              <a:lnSpc>
                <a:spcPct val="90000"/>
              </a:lnSpc>
            </a:pPr>
            <a:r>
              <a:rPr lang="en-US" sz="8000" b="1" dirty="0">
                <a:solidFill>
                  <a:srgbClr val="D4CA9D"/>
                </a:solidFill>
                <a:latin typeface="Trade Gothic LT Std Cn" panose="020B0606020502020204" pitchFamily="34" charset="0"/>
              </a:rPr>
              <a:t>Cash Collections Certification</a:t>
            </a:r>
            <a:endParaRPr lang="en-US" sz="3000" b="1" dirty="0">
              <a:solidFill>
                <a:srgbClr val="D4CA9D"/>
              </a:solidFill>
              <a:latin typeface="Trade Gothic LT Std Cn" panose="020B0606020502020204" pitchFamily="34" charset="0"/>
            </a:endParaRPr>
          </a:p>
        </p:txBody>
      </p:sp>
    </p:spTree>
    <p:extLst>
      <p:ext uri="{BB962C8B-B14F-4D97-AF65-F5344CB8AC3E}">
        <p14:creationId xmlns:p14="http://schemas.microsoft.com/office/powerpoint/2010/main" val="2149311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AA202-72FF-448D-8E52-C5CE70B1F79C}"/>
              </a:ext>
            </a:extLst>
          </p:cNvPr>
          <p:cNvSpPr>
            <a:spLocks noGrp="1"/>
          </p:cNvSpPr>
          <p:nvPr>
            <p:ph type="title"/>
          </p:nvPr>
        </p:nvSpPr>
        <p:spPr/>
        <p:txBody>
          <a:bodyPr/>
          <a:lstStyle/>
          <a:p>
            <a:r>
              <a:rPr lang="en-US" dirty="0"/>
              <a:t>Internal Controls - Examples</a:t>
            </a:r>
          </a:p>
        </p:txBody>
      </p:sp>
      <p:sp>
        <p:nvSpPr>
          <p:cNvPr id="3" name="Content Placeholder 2">
            <a:extLst>
              <a:ext uri="{FF2B5EF4-FFF2-40B4-BE49-F238E27FC236}">
                <a16:creationId xmlns:a16="http://schemas.microsoft.com/office/drawing/2014/main" id="{B36E1441-828B-442D-BF37-A25F081DFA64}"/>
              </a:ext>
            </a:extLst>
          </p:cNvPr>
          <p:cNvSpPr>
            <a:spLocks noGrp="1"/>
          </p:cNvSpPr>
          <p:nvPr>
            <p:ph idx="1"/>
          </p:nvPr>
        </p:nvSpPr>
        <p:spPr/>
        <p:txBody>
          <a:bodyPr/>
          <a:lstStyle/>
          <a:p>
            <a:r>
              <a:rPr lang="en-US" altLang="en-US" sz="2000" dirty="0"/>
              <a:t>Access to credit card terminals and POS systems must be limited to a primary and a secondary custodian</a:t>
            </a:r>
          </a:p>
          <a:p>
            <a:r>
              <a:rPr lang="en-US" altLang="en-US" sz="2000" dirty="0"/>
              <a:t>Physical safety of the information and equipment must be ensured at point of collection and then stored overnight</a:t>
            </a:r>
          </a:p>
          <a:p>
            <a:r>
              <a:rPr lang="en-US" altLang="en-US" sz="2000" dirty="0"/>
              <a:t>All adjustments must be documented and approved by a supervisor (authorizer)</a:t>
            </a:r>
          </a:p>
          <a:p>
            <a:r>
              <a:rPr lang="en-US" altLang="en-US" sz="2000" dirty="0"/>
              <a:t>Transfers of funds must be documented</a:t>
            </a:r>
          </a:p>
          <a:p>
            <a:pPr lvl="1">
              <a:buFont typeface="Courier New" panose="02070309020205020404" pitchFamily="49" charset="0"/>
              <a:buChar char="o"/>
            </a:pPr>
            <a:r>
              <a:rPr lang="en-US" altLang="en-US" sz="1800" dirty="0"/>
              <a:t>When handed from one person to another</a:t>
            </a:r>
          </a:p>
          <a:p>
            <a:pPr lvl="1">
              <a:buFont typeface="Courier New" panose="02070309020205020404" pitchFamily="49" charset="0"/>
              <a:buChar char="o"/>
            </a:pPr>
            <a:r>
              <a:rPr lang="en-US" altLang="en-US" sz="1800" dirty="0"/>
              <a:t>When delivered to the Cashier Office</a:t>
            </a:r>
          </a:p>
          <a:p>
            <a:r>
              <a:rPr lang="en-US" altLang="en-US" sz="2000" dirty="0"/>
              <a:t>Cashiers must balance the funds they collect to the system where the payments were recorded</a:t>
            </a:r>
          </a:p>
          <a:p>
            <a:r>
              <a:rPr lang="en-US" altLang="en-US" sz="2000" dirty="0"/>
              <a:t>Funds must be deposited in a timely manner</a:t>
            </a:r>
          </a:p>
          <a:p>
            <a:pPr lvl="1">
              <a:buFont typeface="Courier New" panose="02070309020205020404" pitchFamily="49" charset="0"/>
              <a:buChar char="o"/>
            </a:pPr>
            <a:r>
              <a:rPr lang="en-US" altLang="en-US" sz="1800" dirty="0"/>
              <a:t>Deposit whenever funds are greater than $500 or within five business days, whichever comes first</a:t>
            </a:r>
          </a:p>
          <a:p>
            <a:r>
              <a:rPr lang="en-US" altLang="en-US" sz="2000" dirty="0"/>
              <a:t>Deposits must be reconciled to the general ledger</a:t>
            </a:r>
          </a:p>
          <a:p>
            <a:endParaRPr lang="en-US" dirty="0"/>
          </a:p>
        </p:txBody>
      </p:sp>
      <p:sp>
        <p:nvSpPr>
          <p:cNvPr id="4" name="Slide Number Placeholder 3">
            <a:extLst>
              <a:ext uri="{FF2B5EF4-FFF2-40B4-BE49-F238E27FC236}">
                <a16:creationId xmlns:a16="http://schemas.microsoft.com/office/drawing/2014/main" id="{F8497620-62A0-4577-B626-83FD4CD95742}"/>
              </a:ext>
            </a:extLst>
          </p:cNvPr>
          <p:cNvSpPr>
            <a:spLocks noGrp="1"/>
          </p:cNvSpPr>
          <p:nvPr>
            <p:ph type="sldNum" sz="quarter" idx="12"/>
          </p:nvPr>
        </p:nvSpPr>
        <p:spPr/>
        <p:txBody>
          <a:bodyPr/>
          <a:lstStyle/>
          <a:p>
            <a:fld id="{C6429477-D61A-7D49-A13C-58DC364142A2}" type="slidenum">
              <a:rPr lang="en-US" smtClean="0"/>
              <a:t>10</a:t>
            </a:fld>
            <a:endParaRPr lang="en-US" dirty="0"/>
          </a:p>
        </p:txBody>
      </p:sp>
    </p:spTree>
    <p:extLst>
      <p:ext uri="{BB962C8B-B14F-4D97-AF65-F5344CB8AC3E}">
        <p14:creationId xmlns:p14="http://schemas.microsoft.com/office/powerpoint/2010/main" val="1819876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5F26F-2E7B-4437-AB3C-922369CFB132}"/>
              </a:ext>
            </a:extLst>
          </p:cNvPr>
          <p:cNvSpPr>
            <a:spLocks noGrp="1"/>
          </p:cNvSpPr>
          <p:nvPr>
            <p:ph type="title"/>
          </p:nvPr>
        </p:nvSpPr>
        <p:spPr/>
        <p:txBody>
          <a:bodyPr/>
          <a:lstStyle/>
          <a:p>
            <a:r>
              <a:rPr lang="en-US" dirty="0"/>
              <a:t>Internal Controls – Examples (continued)</a:t>
            </a:r>
          </a:p>
        </p:txBody>
      </p:sp>
      <p:sp>
        <p:nvSpPr>
          <p:cNvPr id="3" name="Content Placeholder 2">
            <a:extLst>
              <a:ext uri="{FF2B5EF4-FFF2-40B4-BE49-F238E27FC236}">
                <a16:creationId xmlns:a16="http://schemas.microsoft.com/office/drawing/2014/main" id="{6BE4757C-7901-4912-B925-C1CD2275E41B}"/>
              </a:ext>
            </a:extLst>
          </p:cNvPr>
          <p:cNvSpPr>
            <a:spLocks noGrp="1"/>
          </p:cNvSpPr>
          <p:nvPr>
            <p:ph idx="1"/>
          </p:nvPr>
        </p:nvSpPr>
        <p:spPr/>
        <p:txBody>
          <a:bodyPr/>
          <a:lstStyle/>
          <a:p>
            <a:r>
              <a:rPr lang="en-US" altLang="en-US" dirty="0"/>
              <a:t>When funds are initially received, the event must be documented in one of the following ways:</a:t>
            </a:r>
          </a:p>
          <a:p>
            <a:pPr lvl="1">
              <a:buFont typeface="Courier New" panose="02070309020205020404" pitchFamily="49" charset="0"/>
              <a:buChar char="o"/>
            </a:pPr>
            <a:r>
              <a:rPr lang="en-US" altLang="en-US" sz="2000" dirty="0"/>
              <a:t>Mail logs</a:t>
            </a:r>
          </a:p>
          <a:p>
            <a:pPr lvl="1">
              <a:buFont typeface="Courier New" panose="02070309020205020404" pitchFamily="49" charset="0"/>
              <a:buChar char="o"/>
            </a:pPr>
            <a:r>
              <a:rPr lang="en-US" altLang="en-US" sz="2000" dirty="0"/>
              <a:t>Cash receipt slips</a:t>
            </a:r>
          </a:p>
          <a:p>
            <a:pPr lvl="1">
              <a:buFont typeface="Courier New" panose="02070309020205020404" pitchFamily="49" charset="0"/>
              <a:buChar char="o"/>
            </a:pPr>
            <a:r>
              <a:rPr lang="en-US" altLang="en-US" sz="2000" dirty="0"/>
              <a:t>Cash registers </a:t>
            </a:r>
          </a:p>
          <a:p>
            <a:pPr lvl="1">
              <a:buFont typeface="Courier New" panose="02070309020205020404" pitchFamily="49" charset="0"/>
              <a:buChar char="o"/>
            </a:pPr>
            <a:r>
              <a:rPr lang="en-US" altLang="en-US" sz="2000" dirty="0"/>
              <a:t>Credit card system</a:t>
            </a:r>
          </a:p>
          <a:p>
            <a:pPr lvl="1">
              <a:buFont typeface="Courier New" panose="02070309020205020404" pitchFamily="49" charset="0"/>
              <a:buChar char="o"/>
            </a:pPr>
            <a:r>
              <a:rPr lang="en-US" altLang="en-US" sz="2000" dirty="0"/>
              <a:t>An enterprise business system</a:t>
            </a:r>
          </a:p>
          <a:p>
            <a:pPr lvl="2">
              <a:buFont typeface="Wingdings" panose="05000000000000000000" pitchFamily="2" charset="2"/>
              <a:buChar char="§"/>
            </a:pPr>
            <a:r>
              <a:rPr lang="en-US" altLang="en-US" sz="1800" dirty="0"/>
              <a:t>(e.g. FAST or OASIS)</a:t>
            </a:r>
          </a:p>
          <a:p>
            <a:endParaRPr lang="en-US" dirty="0"/>
          </a:p>
        </p:txBody>
      </p:sp>
      <p:sp>
        <p:nvSpPr>
          <p:cNvPr id="4" name="Slide Number Placeholder 3">
            <a:extLst>
              <a:ext uri="{FF2B5EF4-FFF2-40B4-BE49-F238E27FC236}">
                <a16:creationId xmlns:a16="http://schemas.microsoft.com/office/drawing/2014/main" id="{EFDD7460-22E3-4FC2-927E-D4416CB956A0}"/>
              </a:ext>
            </a:extLst>
          </p:cNvPr>
          <p:cNvSpPr>
            <a:spLocks noGrp="1"/>
          </p:cNvSpPr>
          <p:nvPr>
            <p:ph type="sldNum" sz="quarter" idx="12"/>
          </p:nvPr>
        </p:nvSpPr>
        <p:spPr/>
        <p:txBody>
          <a:bodyPr/>
          <a:lstStyle/>
          <a:p>
            <a:fld id="{C6429477-D61A-7D49-A13C-58DC364142A2}" type="slidenum">
              <a:rPr lang="en-US" smtClean="0"/>
              <a:t>11</a:t>
            </a:fld>
            <a:endParaRPr lang="en-US" dirty="0"/>
          </a:p>
        </p:txBody>
      </p:sp>
    </p:spTree>
    <p:extLst>
      <p:ext uri="{BB962C8B-B14F-4D97-AF65-F5344CB8AC3E}">
        <p14:creationId xmlns:p14="http://schemas.microsoft.com/office/powerpoint/2010/main" val="832601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8E27E-F49F-4AFD-BDC2-A2DA9D248904}"/>
              </a:ext>
            </a:extLst>
          </p:cNvPr>
          <p:cNvSpPr>
            <a:spLocks noGrp="1"/>
          </p:cNvSpPr>
          <p:nvPr>
            <p:ph type="title"/>
          </p:nvPr>
        </p:nvSpPr>
        <p:spPr/>
        <p:txBody>
          <a:bodyPr/>
          <a:lstStyle/>
          <a:p>
            <a:r>
              <a:rPr lang="en-US" dirty="0"/>
              <a:t>Internal Controls – A real life example</a:t>
            </a:r>
          </a:p>
        </p:txBody>
      </p:sp>
      <p:sp>
        <p:nvSpPr>
          <p:cNvPr id="3" name="Content Placeholder 2">
            <a:extLst>
              <a:ext uri="{FF2B5EF4-FFF2-40B4-BE49-F238E27FC236}">
                <a16:creationId xmlns:a16="http://schemas.microsoft.com/office/drawing/2014/main" id="{AF5C6E59-D00D-42B3-9519-43FCD4E295ED}"/>
              </a:ext>
            </a:extLst>
          </p:cNvPr>
          <p:cNvSpPr>
            <a:spLocks noGrp="1"/>
          </p:cNvSpPr>
          <p:nvPr>
            <p:ph idx="1"/>
          </p:nvPr>
        </p:nvSpPr>
        <p:spPr>
          <a:xfrm>
            <a:off x="457200" y="1193801"/>
            <a:ext cx="11239500" cy="4592215"/>
          </a:xfrm>
        </p:spPr>
        <p:txBody>
          <a:bodyPr/>
          <a:lstStyle/>
          <a:p>
            <a:pPr marL="0" indent="0" algn="ctr">
              <a:buNone/>
            </a:pPr>
            <a:r>
              <a:rPr lang="en-US" sz="2200" dirty="0"/>
              <a:t>Rocky the Bull, a USF student, arrives at the bookstore to purchase 6 books for his upcoming Spring semester. Informing the cashier of his upcoming classes, the cashier then looks up the books he needs for each class. Rocky then purchases all the books retrieved by the cashier for his classes. After paying for all 6 books, Rocky reviews his receipt and realizes that all the books were charged incorrectly. He returns back to the cashier, who then calls their supervisor to void the receipt and charge the correct price for all the books. Rocky leaves the bookstore, with all his books for the correct price, excited and ready for the new semester.</a:t>
            </a:r>
          </a:p>
          <a:p>
            <a:pPr marL="0" indent="0">
              <a:buNone/>
            </a:pPr>
            <a:r>
              <a:rPr lang="en-US" sz="2800" b="1" dirty="0"/>
              <a:t>What did you notice?</a:t>
            </a:r>
          </a:p>
          <a:p>
            <a:r>
              <a:rPr lang="en-US" altLang="en-US" sz="1800" dirty="0"/>
              <a:t>A list was used for inventory and pricing control</a:t>
            </a:r>
          </a:p>
          <a:p>
            <a:r>
              <a:rPr lang="en-US" altLang="en-US" sz="1800" dirty="0"/>
              <a:t>Rocky paid the cashier; no one else could accept payment</a:t>
            </a:r>
          </a:p>
          <a:p>
            <a:r>
              <a:rPr lang="en-US" altLang="en-US" sz="1800" dirty="0"/>
              <a:t>Rocky was given a receipt</a:t>
            </a:r>
          </a:p>
          <a:p>
            <a:r>
              <a:rPr lang="en-US" altLang="en-US" sz="1800" dirty="0"/>
              <a:t>The cashier had to deliver the product to Rocky (prevents theft and customer errors)</a:t>
            </a:r>
          </a:p>
          <a:p>
            <a:r>
              <a:rPr lang="en-US" altLang="en-US" sz="1800" dirty="0"/>
              <a:t>A supervisor had to make the corrections; they acted as an authorizer</a:t>
            </a:r>
          </a:p>
        </p:txBody>
      </p:sp>
      <p:sp>
        <p:nvSpPr>
          <p:cNvPr id="4" name="Slide Number Placeholder 3">
            <a:extLst>
              <a:ext uri="{FF2B5EF4-FFF2-40B4-BE49-F238E27FC236}">
                <a16:creationId xmlns:a16="http://schemas.microsoft.com/office/drawing/2014/main" id="{9474445D-6788-4384-BA74-CD94D4F764A2}"/>
              </a:ext>
            </a:extLst>
          </p:cNvPr>
          <p:cNvSpPr>
            <a:spLocks noGrp="1"/>
          </p:cNvSpPr>
          <p:nvPr>
            <p:ph type="sldNum" sz="quarter" idx="12"/>
          </p:nvPr>
        </p:nvSpPr>
        <p:spPr/>
        <p:txBody>
          <a:bodyPr/>
          <a:lstStyle/>
          <a:p>
            <a:fld id="{C6429477-D61A-7D49-A13C-58DC364142A2}" type="slidenum">
              <a:rPr lang="en-US" smtClean="0"/>
              <a:t>12</a:t>
            </a:fld>
            <a:endParaRPr lang="en-US" dirty="0"/>
          </a:p>
        </p:txBody>
      </p:sp>
    </p:spTree>
    <p:extLst>
      <p:ext uri="{BB962C8B-B14F-4D97-AF65-F5344CB8AC3E}">
        <p14:creationId xmlns:p14="http://schemas.microsoft.com/office/powerpoint/2010/main" val="710655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93330-C6DA-4D0E-871C-F95B89DA52C0}"/>
              </a:ext>
            </a:extLst>
          </p:cNvPr>
          <p:cNvSpPr>
            <a:spLocks noGrp="1"/>
          </p:cNvSpPr>
          <p:nvPr>
            <p:ph type="ctrTitle"/>
          </p:nvPr>
        </p:nvSpPr>
        <p:spPr>
          <a:xfrm>
            <a:off x="457200" y="904960"/>
            <a:ext cx="8294914" cy="951942"/>
          </a:xfrm>
        </p:spPr>
        <p:txBody>
          <a:bodyPr/>
          <a:lstStyle/>
          <a:p>
            <a:r>
              <a:rPr lang="en-US" dirty="0"/>
              <a:t>Segregation of Duties</a:t>
            </a:r>
          </a:p>
        </p:txBody>
      </p:sp>
      <p:sp>
        <p:nvSpPr>
          <p:cNvPr id="3" name="Subtitle 2">
            <a:extLst>
              <a:ext uri="{FF2B5EF4-FFF2-40B4-BE49-F238E27FC236}">
                <a16:creationId xmlns:a16="http://schemas.microsoft.com/office/drawing/2014/main" id="{538F8CF2-ACB5-4C65-A852-51F6DA84ECD1}"/>
              </a:ext>
            </a:extLst>
          </p:cNvPr>
          <p:cNvSpPr>
            <a:spLocks noGrp="1"/>
          </p:cNvSpPr>
          <p:nvPr>
            <p:ph type="subTitle" idx="1"/>
          </p:nvPr>
        </p:nvSpPr>
        <p:spPr>
          <a:xfrm>
            <a:off x="457200" y="2156859"/>
            <a:ext cx="6923314" cy="3133598"/>
          </a:xfrm>
        </p:spPr>
        <p:txBody>
          <a:bodyPr/>
          <a:lstStyle/>
          <a:p>
            <a:pPr marL="342900" indent="-342900">
              <a:buFont typeface="Arial" panose="020B0604020202020204" pitchFamily="34" charset="0"/>
              <a:buChar char="•"/>
            </a:pPr>
            <a:r>
              <a:rPr lang="en-US" dirty="0"/>
              <a:t>Defining Segregation of Duties</a:t>
            </a:r>
          </a:p>
          <a:p>
            <a:pPr marL="342900" indent="-342900">
              <a:buFont typeface="Arial" panose="020B0604020202020204" pitchFamily="34" charset="0"/>
              <a:buChar char="•"/>
            </a:pPr>
            <a:r>
              <a:rPr lang="en-US" dirty="0"/>
              <a:t>The Four Functions of Segregation of Duties</a:t>
            </a:r>
          </a:p>
          <a:p>
            <a:pPr marL="800100" lvl="1" indent="-342900" algn="l">
              <a:buFont typeface="Arial" panose="020B0604020202020204" pitchFamily="34" charset="0"/>
              <a:buChar char="•"/>
            </a:pPr>
            <a:r>
              <a:rPr lang="en-US" dirty="0">
                <a:solidFill>
                  <a:schemeClr val="bg1"/>
                </a:solidFill>
              </a:rPr>
              <a:t>Record Keeping</a:t>
            </a:r>
          </a:p>
          <a:p>
            <a:pPr marL="800100" lvl="1" indent="-342900" algn="l">
              <a:buFont typeface="Arial" panose="020B0604020202020204" pitchFamily="34" charset="0"/>
              <a:buChar char="•"/>
            </a:pPr>
            <a:r>
              <a:rPr lang="en-US" dirty="0">
                <a:solidFill>
                  <a:schemeClr val="bg1"/>
                </a:solidFill>
              </a:rPr>
              <a:t>Authorization</a:t>
            </a:r>
          </a:p>
          <a:p>
            <a:pPr marL="800100" lvl="1" indent="-342900" algn="l">
              <a:buFont typeface="Arial" panose="020B0604020202020204" pitchFamily="34" charset="0"/>
              <a:buChar char="•"/>
            </a:pPr>
            <a:r>
              <a:rPr lang="en-US" dirty="0">
                <a:solidFill>
                  <a:schemeClr val="bg1"/>
                </a:solidFill>
              </a:rPr>
              <a:t>Custody</a:t>
            </a:r>
          </a:p>
          <a:p>
            <a:pPr marL="800100" lvl="1" indent="-342900" algn="l">
              <a:buFont typeface="Arial" panose="020B0604020202020204" pitchFamily="34" charset="0"/>
              <a:buChar char="•"/>
            </a:pPr>
            <a:r>
              <a:rPr lang="en-US" dirty="0">
                <a:solidFill>
                  <a:schemeClr val="bg1"/>
                </a:solidFill>
              </a:rPr>
              <a:t>Reconciliation</a:t>
            </a:r>
          </a:p>
          <a:p>
            <a:pPr marL="342900" indent="-342900">
              <a:buFont typeface="Arial" panose="020B0604020202020204" pitchFamily="34" charset="0"/>
              <a:buChar char="•"/>
            </a:pPr>
            <a:r>
              <a:rPr lang="en-US" dirty="0"/>
              <a:t>When Segregation is </a:t>
            </a:r>
            <a:r>
              <a:rPr lang="en-US" b="1" u="sng" dirty="0"/>
              <a:t>not</a:t>
            </a:r>
            <a:r>
              <a:rPr lang="en-US" dirty="0"/>
              <a:t> possible</a:t>
            </a:r>
          </a:p>
          <a:p>
            <a:pPr marL="342900" indent="-342900">
              <a:buFont typeface="Arial" panose="020B0604020202020204" pitchFamily="34" charset="0"/>
              <a:buChar char="•"/>
            </a:pPr>
            <a:r>
              <a:rPr lang="en-US" dirty="0"/>
              <a:t>Examples</a:t>
            </a:r>
          </a:p>
        </p:txBody>
      </p:sp>
    </p:spTree>
    <p:extLst>
      <p:ext uri="{BB962C8B-B14F-4D97-AF65-F5344CB8AC3E}">
        <p14:creationId xmlns:p14="http://schemas.microsoft.com/office/powerpoint/2010/main" val="157383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70AB8-2256-4AB8-B919-8411F0F3C573}"/>
              </a:ext>
            </a:extLst>
          </p:cNvPr>
          <p:cNvSpPr>
            <a:spLocks noGrp="1"/>
          </p:cNvSpPr>
          <p:nvPr>
            <p:ph type="title"/>
          </p:nvPr>
        </p:nvSpPr>
        <p:spPr>
          <a:xfrm>
            <a:off x="476250" y="786879"/>
            <a:ext cx="11239500" cy="1254578"/>
          </a:xfrm>
        </p:spPr>
        <p:txBody>
          <a:bodyPr/>
          <a:lstStyle/>
          <a:p>
            <a:pPr algn="ctr"/>
            <a:r>
              <a:rPr lang="en-US" dirty="0"/>
              <a:t>Segregation of Duties</a:t>
            </a:r>
          </a:p>
        </p:txBody>
      </p:sp>
      <p:sp>
        <p:nvSpPr>
          <p:cNvPr id="3" name="Content Placeholder 2">
            <a:extLst>
              <a:ext uri="{FF2B5EF4-FFF2-40B4-BE49-F238E27FC236}">
                <a16:creationId xmlns:a16="http://schemas.microsoft.com/office/drawing/2014/main" id="{6855F1AF-7BC3-4623-A204-7309CC335406}"/>
              </a:ext>
            </a:extLst>
          </p:cNvPr>
          <p:cNvSpPr>
            <a:spLocks noGrp="1"/>
          </p:cNvSpPr>
          <p:nvPr>
            <p:ph idx="1"/>
          </p:nvPr>
        </p:nvSpPr>
        <p:spPr>
          <a:xfrm>
            <a:off x="476250" y="2022019"/>
            <a:ext cx="11239500" cy="1382486"/>
          </a:xfrm>
        </p:spPr>
        <p:txBody>
          <a:bodyPr/>
          <a:lstStyle/>
          <a:p>
            <a:pPr marL="0" indent="0" algn="ctr">
              <a:buNone/>
            </a:pPr>
            <a:r>
              <a:rPr lang="en-US" altLang="en-US" dirty="0"/>
              <a:t>Separation of duties protects USF and the individual by ensuring that no one person has the ability to control all of the steps involved in handling and accounting for money received by USF.</a:t>
            </a:r>
          </a:p>
          <a:p>
            <a:pPr marL="0" indent="0">
              <a:buNone/>
            </a:pPr>
            <a:endParaRPr lang="en-US" dirty="0"/>
          </a:p>
        </p:txBody>
      </p:sp>
      <p:sp>
        <p:nvSpPr>
          <p:cNvPr id="4" name="Slide Number Placeholder 3">
            <a:extLst>
              <a:ext uri="{FF2B5EF4-FFF2-40B4-BE49-F238E27FC236}">
                <a16:creationId xmlns:a16="http://schemas.microsoft.com/office/drawing/2014/main" id="{2E8BE64E-16E0-487F-8373-4D0F93BE2543}"/>
              </a:ext>
            </a:extLst>
          </p:cNvPr>
          <p:cNvSpPr>
            <a:spLocks noGrp="1"/>
          </p:cNvSpPr>
          <p:nvPr>
            <p:ph type="sldNum" sz="quarter" idx="12"/>
          </p:nvPr>
        </p:nvSpPr>
        <p:spPr/>
        <p:txBody>
          <a:bodyPr/>
          <a:lstStyle/>
          <a:p>
            <a:fld id="{C6429477-D61A-7D49-A13C-58DC364142A2}" type="slidenum">
              <a:rPr lang="en-US" smtClean="0"/>
              <a:t>14</a:t>
            </a:fld>
            <a:endParaRPr lang="en-US" dirty="0"/>
          </a:p>
        </p:txBody>
      </p:sp>
      <p:sp>
        <p:nvSpPr>
          <p:cNvPr id="5" name="Rectangle 4">
            <a:extLst>
              <a:ext uri="{FF2B5EF4-FFF2-40B4-BE49-F238E27FC236}">
                <a16:creationId xmlns:a16="http://schemas.microsoft.com/office/drawing/2014/main" id="{86118A5A-722E-41A9-8460-C9EF56094B09}"/>
              </a:ext>
            </a:extLst>
          </p:cNvPr>
          <p:cNvSpPr/>
          <p:nvPr/>
        </p:nvSpPr>
        <p:spPr>
          <a:xfrm>
            <a:off x="3312364" y="3872202"/>
            <a:ext cx="2313994" cy="579276"/>
          </a:xfrm>
          <a:prstGeom prst="rect">
            <a:avLst/>
          </a:prstGeom>
          <a:noFill/>
          <a:ln w="38100">
            <a:solidFill>
              <a:srgbClr val="007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4DF0BE8-738E-4542-B50E-E42917194B56}"/>
              </a:ext>
            </a:extLst>
          </p:cNvPr>
          <p:cNvSpPr/>
          <p:nvPr/>
        </p:nvSpPr>
        <p:spPr>
          <a:xfrm>
            <a:off x="609597" y="3872203"/>
            <a:ext cx="2313994" cy="579276"/>
          </a:xfrm>
          <a:prstGeom prst="rect">
            <a:avLst/>
          </a:prstGeom>
          <a:noFill/>
          <a:ln w="38100">
            <a:solidFill>
              <a:srgbClr val="007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CEA2223-83E8-400E-B84D-01F200D0454A}"/>
              </a:ext>
            </a:extLst>
          </p:cNvPr>
          <p:cNvSpPr/>
          <p:nvPr/>
        </p:nvSpPr>
        <p:spPr>
          <a:xfrm>
            <a:off x="3312364" y="4894682"/>
            <a:ext cx="2313994" cy="579276"/>
          </a:xfrm>
          <a:prstGeom prst="rect">
            <a:avLst/>
          </a:prstGeom>
          <a:noFill/>
          <a:ln w="38100">
            <a:solidFill>
              <a:srgbClr val="007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9673934-9AB9-44D4-AAE6-F1A058860AFB}"/>
              </a:ext>
            </a:extLst>
          </p:cNvPr>
          <p:cNvSpPr/>
          <p:nvPr/>
        </p:nvSpPr>
        <p:spPr>
          <a:xfrm>
            <a:off x="609597" y="4894683"/>
            <a:ext cx="2313994" cy="579276"/>
          </a:xfrm>
          <a:prstGeom prst="rect">
            <a:avLst/>
          </a:prstGeom>
          <a:noFill/>
          <a:ln w="38100">
            <a:solidFill>
              <a:srgbClr val="007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BE20A46-C8D0-4352-BC60-95BC75878C2D}"/>
              </a:ext>
            </a:extLst>
          </p:cNvPr>
          <p:cNvSpPr txBox="1"/>
          <p:nvPr/>
        </p:nvSpPr>
        <p:spPr>
          <a:xfrm>
            <a:off x="1104120" y="4953487"/>
            <a:ext cx="1324947" cy="461665"/>
          </a:xfrm>
          <a:prstGeom prst="rect">
            <a:avLst/>
          </a:prstGeom>
          <a:noFill/>
        </p:spPr>
        <p:txBody>
          <a:bodyPr wrap="square" rtlCol="0">
            <a:spAutoFit/>
          </a:bodyPr>
          <a:lstStyle/>
          <a:p>
            <a:pPr algn="ctr"/>
            <a:r>
              <a:rPr lang="en-US" sz="2400" b="1" dirty="0">
                <a:solidFill>
                  <a:srgbClr val="007851"/>
                </a:solidFill>
              </a:rPr>
              <a:t>Custody</a:t>
            </a:r>
          </a:p>
        </p:txBody>
      </p:sp>
      <p:sp>
        <p:nvSpPr>
          <p:cNvPr id="10" name="TextBox 9">
            <a:extLst>
              <a:ext uri="{FF2B5EF4-FFF2-40B4-BE49-F238E27FC236}">
                <a16:creationId xmlns:a16="http://schemas.microsoft.com/office/drawing/2014/main" id="{D53B5EF9-0793-4225-87B8-9A5114B501F9}"/>
              </a:ext>
            </a:extLst>
          </p:cNvPr>
          <p:cNvSpPr txBox="1"/>
          <p:nvPr/>
        </p:nvSpPr>
        <p:spPr>
          <a:xfrm>
            <a:off x="688907" y="3931007"/>
            <a:ext cx="2155371" cy="461665"/>
          </a:xfrm>
          <a:prstGeom prst="rect">
            <a:avLst/>
          </a:prstGeom>
          <a:noFill/>
        </p:spPr>
        <p:txBody>
          <a:bodyPr wrap="square" rtlCol="0">
            <a:spAutoFit/>
          </a:bodyPr>
          <a:lstStyle/>
          <a:p>
            <a:pPr algn="ctr"/>
            <a:r>
              <a:rPr lang="en-US" sz="2400" b="1" dirty="0">
                <a:solidFill>
                  <a:srgbClr val="007851"/>
                </a:solidFill>
              </a:rPr>
              <a:t>Record Keeping</a:t>
            </a:r>
          </a:p>
        </p:txBody>
      </p:sp>
      <p:sp>
        <p:nvSpPr>
          <p:cNvPr id="11" name="TextBox 10">
            <a:extLst>
              <a:ext uri="{FF2B5EF4-FFF2-40B4-BE49-F238E27FC236}">
                <a16:creationId xmlns:a16="http://schemas.microsoft.com/office/drawing/2014/main" id="{ABF1EB0C-0928-4EA2-B27E-7421160C9105}"/>
              </a:ext>
            </a:extLst>
          </p:cNvPr>
          <p:cNvSpPr txBox="1"/>
          <p:nvPr/>
        </p:nvSpPr>
        <p:spPr>
          <a:xfrm>
            <a:off x="3497906" y="3931006"/>
            <a:ext cx="1942905" cy="461665"/>
          </a:xfrm>
          <a:prstGeom prst="rect">
            <a:avLst/>
          </a:prstGeom>
          <a:noFill/>
        </p:spPr>
        <p:txBody>
          <a:bodyPr wrap="square" rtlCol="0">
            <a:spAutoFit/>
          </a:bodyPr>
          <a:lstStyle/>
          <a:p>
            <a:pPr algn="ctr"/>
            <a:r>
              <a:rPr lang="en-US" sz="2400" b="1" dirty="0">
                <a:solidFill>
                  <a:srgbClr val="007851"/>
                </a:solidFill>
              </a:rPr>
              <a:t>Authorization</a:t>
            </a:r>
          </a:p>
        </p:txBody>
      </p:sp>
      <p:sp>
        <p:nvSpPr>
          <p:cNvPr id="12" name="TextBox 11">
            <a:extLst>
              <a:ext uri="{FF2B5EF4-FFF2-40B4-BE49-F238E27FC236}">
                <a16:creationId xmlns:a16="http://schemas.microsoft.com/office/drawing/2014/main" id="{6C7582A0-7E92-426A-AEB7-C3DEA4AE6797}"/>
              </a:ext>
            </a:extLst>
          </p:cNvPr>
          <p:cNvSpPr txBox="1"/>
          <p:nvPr/>
        </p:nvSpPr>
        <p:spPr>
          <a:xfrm>
            <a:off x="3410333" y="4924560"/>
            <a:ext cx="2118049" cy="461665"/>
          </a:xfrm>
          <a:prstGeom prst="rect">
            <a:avLst/>
          </a:prstGeom>
          <a:noFill/>
        </p:spPr>
        <p:txBody>
          <a:bodyPr wrap="square" rtlCol="0">
            <a:spAutoFit/>
          </a:bodyPr>
          <a:lstStyle/>
          <a:p>
            <a:pPr algn="ctr"/>
            <a:r>
              <a:rPr lang="en-US" sz="2400" b="1" dirty="0">
                <a:solidFill>
                  <a:srgbClr val="007851"/>
                </a:solidFill>
              </a:rPr>
              <a:t>Reconciliation</a:t>
            </a:r>
          </a:p>
        </p:txBody>
      </p:sp>
      <p:sp>
        <p:nvSpPr>
          <p:cNvPr id="13" name="Content Placeholder 2">
            <a:extLst>
              <a:ext uri="{FF2B5EF4-FFF2-40B4-BE49-F238E27FC236}">
                <a16:creationId xmlns:a16="http://schemas.microsoft.com/office/drawing/2014/main" id="{F423DFE7-F8A8-425C-BE21-CD8ACCE5D3AB}"/>
              </a:ext>
            </a:extLst>
          </p:cNvPr>
          <p:cNvSpPr txBox="1">
            <a:spLocks/>
          </p:cNvSpPr>
          <p:nvPr/>
        </p:nvSpPr>
        <p:spPr>
          <a:xfrm>
            <a:off x="6251121" y="4370903"/>
            <a:ext cx="5464629" cy="1054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en-US" sz="2000" dirty="0"/>
              <a:t>The idea is that any one person performs only one function; four people are needed for the four functions.</a:t>
            </a:r>
          </a:p>
        </p:txBody>
      </p:sp>
    </p:spTree>
    <p:extLst>
      <p:ext uri="{BB962C8B-B14F-4D97-AF65-F5344CB8AC3E}">
        <p14:creationId xmlns:p14="http://schemas.microsoft.com/office/powerpoint/2010/main" val="2527157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D7FB4-E004-49DA-9A17-CA523CE63073}"/>
              </a:ext>
            </a:extLst>
          </p:cNvPr>
          <p:cNvSpPr>
            <a:spLocks noGrp="1"/>
          </p:cNvSpPr>
          <p:nvPr>
            <p:ph type="title"/>
          </p:nvPr>
        </p:nvSpPr>
        <p:spPr/>
        <p:txBody>
          <a:bodyPr/>
          <a:lstStyle/>
          <a:p>
            <a:pPr algn="ctr"/>
            <a:r>
              <a:rPr lang="en-US" altLang="en-US" dirty="0"/>
              <a:t>Segregation of Duties</a:t>
            </a:r>
            <a:endParaRPr lang="en-US" dirty="0"/>
          </a:p>
        </p:txBody>
      </p:sp>
      <p:sp>
        <p:nvSpPr>
          <p:cNvPr id="4" name="Slide Number Placeholder 3">
            <a:extLst>
              <a:ext uri="{FF2B5EF4-FFF2-40B4-BE49-F238E27FC236}">
                <a16:creationId xmlns:a16="http://schemas.microsoft.com/office/drawing/2014/main" id="{617418B7-0A00-4C8E-8D3B-90400648FF15}"/>
              </a:ext>
            </a:extLst>
          </p:cNvPr>
          <p:cNvSpPr>
            <a:spLocks noGrp="1"/>
          </p:cNvSpPr>
          <p:nvPr>
            <p:ph type="sldNum" sz="quarter" idx="12"/>
          </p:nvPr>
        </p:nvSpPr>
        <p:spPr/>
        <p:txBody>
          <a:bodyPr/>
          <a:lstStyle/>
          <a:p>
            <a:fld id="{C6429477-D61A-7D49-A13C-58DC364142A2}" type="slidenum">
              <a:rPr lang="en-US" smtClean="0"/>
              <a:t>15</a:t>
            </a:fld>
            <a:endParaRPr lang="en-US" dirty="0"/>
          </a:p>
        </p:txBody>
      </p:sp>
      <p:pic>
        <p:nvPicPr>
          <p:cNvPr id="5" name="Picture 9">
            <a:extLst>
              <a:ext uri="{FF2B5EF4-FFF2-40B4-BE49-F238E27FC236}">
                <a16:creationId xmlns:a16="http://schemas.microsoft.com/office/drawing/2014/main" id="{1DFCA5A5-8364-478E-8358-88F6C5C16B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4781" y="1558406"/>
            <a:ext cx="6802438"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9087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A83F1-755D-4783-AFB6-67DD91389646}"/>
              </a:ext>
            </a:extLst>
          </p:cNvPr>
          <p:cNvSpPr>
            <a:spLocks noGrp="1"/>
          </p:cNvSpPr>
          <p:nvPr>
            <p:ph type="title"/>
          </p:nvPr>
        </p:nvSpPr>
        <p:spPr>
          <a:xfrm>
            <a:off x="476250" y="552838"/>
            <a:ext cx="11239500" cy="790770"/>
          </a:xfrm>
        </p:spPr>
        <p:txBody>
          <a:bodyPr/>
          <a:lstStyle/>
          <a:p>
            <a:r>
              <a:rPr lang="en-US" altLang="en-US" dirty="0"/>
              <a:t>When segregation is not possible</a:t>
            </a:r>
            <a:endParaRPr lang="en-US" dirty="0"/>
          </a:p>
        </p:txBody>
      </p:sp>
      <p:sp>
        <p:nvSpPr>
          <p:cNvPr id="3" name="Content Placeholder 2">
            <a:extLst>
              <a:ext uri="{FF2B5EF4-FFF2-40B4-BE49-F238E27FC236}">
                <a16:creationId xmlns:a16="http://schemas.microsoft.com/office/drawing/2014/main" id="{2860454A-02F7-4135-98FB-6B1EF94ECBF3}"/>
              </a:ext>
            </a:extLst>
          </p:cNvPr>
          <p:cNvSpPr>
            <a:spLocks noGrp="1"/>
          </p:cNvSpPr>
          <p:nvPr>
            <p:ph idx="1"/>
          </p:nvPr>
        </p:nvSpPr>
        <p:spPr>
          <a:xfrm>
            <a:off x="476250" y="1533331"/>
            <a:ext cx="11239500" cy="3225282"/>
          </a:xfrm>
        </p:spPr>
        <p:txBody>
          <a:bodyPr/>
          <a:lstStyle/>
          <a:p>
            <a:r>
              <a:rPr lang="en-US" altLang="en-US" dirty="0"/>
              <a:t>If one person performs two or more of the functions:</a:t>
            </a:r>
          </a:p>
          <a:p>
            <a:pPr lvl="1">
              <a:buFont typeface="Courier New" panose="02070309020205020404" pitchFamily="49" charset="0"/>
              <a:buChar char="o"/>
            </a:pPr>
            <a:r>
              <a:rPr lang="en-US" altLang="en-US" dirty="0"/>
              <a:t>Risk exists that presents the opportunity for something to go wrong</a:t>
            </a:r>
          </a:p>
          <a:p>
            <a:pPr lvl="1">
              <a:buFont typeface="Courier New" panose="02070309020205020404" pitchFamily="49" charset="0"/>
              <a:buChar char="o"/>
            </a:pPr>
            <a:r>
              <a:rPr lang="en-US" altLang="en-US" dirty="0"/>
              <a:t>A compensating control is needed to reduce the risk</a:t>
            </a:r>
          </a:p>
          <a:p>
            <a:pPr lvl="1">
              <a:buFont typeface="Courier New" panose="02070309020205020404" pitchFamily="49" charset="0"/>
              <a:buChar char="o"/>
            </a:pPr>
            <a:r>
              <a:rPr lang="en-US" altLang="en-US" dirty="0"/>
              <a:t>The compensating control might be an extra layer of review</a:t>
            </a:r>
          </a:p>
          <a:p>
            <a:r>
              <a:rPr lang="en-US" altLang="en-US" dirty="0"/>
              <a:t>Provide mitigating or compensating controls</a:t>
            </a:r>
          </a:p>
          <a:p>
            <a:r>
              <a:rPr lang="en-US" altLang="en-US" dirty="0"/>
              <a:t>Design additional procedures to reduce risk</a:t>
            </a:r>
          </a:p>
          <a:p>
            <a:r>
              <a:rPr lang="en-US" altLang="en-US" dirty="0"/>
              <a:t>Design data system security roles to restrict access</a:t>
            </a:r>
          </a:p>
        </p:txBody>
      </p:sp>
      <p:sp>
        <p:nvSpPr>
          <p:cNvPr id="4" name="Slide Number Placeholder 3">
            <a:extLst>
              <a:ext uri="{FF2B5EF4-FFF2-40B4-BE49-F238E27FC236}">
                <a16:creationId xmlns:a16="http://schemas.microsoft.com/office/drawing/2014/main" id="{19604B38-2779-4655-8B40-805844847115}"/>
              </a:ext>
            </a:extLst>
          </p:cNvPr>
          <p:cNvSpPr>
            <a:spLocks noGrp="1"/>
          </p:cNvSpPr>
          <p:nvPr>
            <p:ph type="sldNum" sz="quarter" idx="12"/>
          </p:nvPr>
        </p:nvSpPr>
        <p:spPr/>
        <p:txBody>
          <a:bodyPr/>
          <a:lstStyle/>
          <a:p>
            <a:fld id="{C6429477-D61A-7D49-A13C-58DC364142A2}" type="slidenum">
              <a:rPr lang="en-US" smtClean="0"/>
              <a:t>16</a:t>
            </a:fld>
            <a:endParaRPr lang="en-US" dirty="0"/>
          </a:p>
        </p:txBody>
      </p:sp>
    </p:spTree>
    <p:extLst>
      <p:ext uri="{BB962C8B-B14F-4D97-AF65-F5344CB8AC3E}">
        <p14:creationId xmlns:p14="http://schemas.microsoft.com/office/powerpoint/2010/main" val="1854296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E6A5D-BB0C-420F-8BE5-A1AF45C0A7BA}"/>
              </a:ext>
            </a:extLst>
          </p:cNvPr>
          <p:cNvSpPr>
            <a:spLocks noGrp="1"/>
          </p:cNvSpPr>
          <p:nvPr>
            <p:ph type="title"/>
          </p:nvPr>
        </p:nvSpPr>
        <p:spPr>
          <a:xfrm>
            <a:off x="476250" y="590548"/>
            <a:ext cx="11513976" cy="859193"/>
          </a:xfrm>
        </p:spPr>
        <p:txBody>
          <a:bodyPr/>
          <a:lstStyle/>
          <a:p>
            <a:r>
              <a:rPr lang="en-US" altLang="en-US" dirty="0"/>
              <a:t>Examples of Compensating Controls</a:t>
            </a:r>
          </a:p>
        </p:txBody>
      </p:sp>
      <p:sp>
        <p:nvSpPr>
          <p:cNvPr id="4" name="Slide Number Placeholder 3">
            <a:extLst>
              <a:ext uri="{FF2B5EF4-FFF2-40B4-BE49-F238E27FC236}">
                <a16:creationId xmlns:a16="http://schemas.microsoft.com/office/drawing/2014/main" id="{A5F71E0B-B1E5-4A4F-BC16-C15DCA9689D9}"/>
              </a:ext>
            </a:extLst>
          </p:cNvPr>
          <p:cNvSpPr>
            <a:spLocks noGrp="1"/>
          </p:cNvSpPr>
          <p:nvPr>
            <p:ph type="sldNum" sz="quarter" idx="12"/>
          </p:nvPr>
        </p:nvSpPr>
        <p:spPr/>
        <p:txBody>
          <a:bodyPr/>
          <a:lstStyle/>
          <a:p>
            <a:fld id="{C6429477-D61A-7D49-A13C-58DC364142A2}" type="slidenum">
              <a:rPr lang="en-US" smtClean="0"/>
              <a:t>17</a:t>
            </a:fld>
            <a:endParaRPr lang="en-US" dirty="0"/>
          </a:p>
        </p:txBody>
      </p:sp>
      <p:sp>
        <p:nvSpPr>
          <p:cNvPr id="5" name="Content Placeholder 2">
            <a:extLst>
              <a:ext uri="{FF2B5EF4-FFF2-40B4-BE49-F238E27FC236}">
                <a16:creationId xmlns:a16="http://schemas.microsoft.com/office/drawing/2014/main" id="{1C1EC63E-36AB-4D71-B119-301609CD9DA9}"/>
              </a:ext>
            </a:extLst>
          </p:cNvPr>
          <p:cNvSpPr txBox="1">
            <a:spLocks noGrp="1"/>
          </p:cNvSpPr>
          <p:nvPr>
            <p:ph idx="1"/>
          </p:nvPr>
        </p:nvSpPr>
        <p:spPr>
          <a:xfrm>
            <a:off x="476250" y="1603310"/>
            <a:ext cx="11239500" cy="41163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dirty="0"/>
              <a:t>Management can:</a:t>
            </a:r>
          </a:p>
          <a:p>
            <a:pPr lvl="1">
              <a:buFont typeface="Courier New" panose="02070309020205020404" pitchFamily="49" charset="0"/>
              <a:buChar char="o"/>
            </a:pPr>
            <a:r>
              <a:rPr lang="en-US" altLang="en-US" sz="2000" dirty="0"/>
              <a:t>Perform a high level of review of detailed transaction reports</a:t>
            </a:r>
          </a:p>
          <a:p>
            <a:pPr lvl="1">
              <a:buFont typeface="Courier New" panose="02070309020205020404" pitchFamily="49" charset="0"/>
              <a:buChar char="o"/>
            </a:pPr>
            <a:r>
              <a:rPr lang="en-US" altLang="en-US" sz="2000" dirty="0"/>
              <a:t>Periodically sample transactions and request supporting documentation to ensure the transactions are complete, appropriate, and accurate.</a:t>
            </a:r>
          </a:p>
          <a:p>
            <a:r>
              <a:rPr lang="en-US" altLang="en-US" sz="2000" dirty="0"/>
              <a:t>An employee another area may perform an external review of a reconciliation. For instance, two departments within a college may share responsibility to review each other’s reconciliations.</a:t>
            </a:r>
          </a:p>
          <a:p>
            <a:r>
              <a:rPr lang="en-US" altLang="en-US" sz="2000" dirty="0"/>
              <a:t>Utilizing the centralized business support service departments within some colleges or units</a:t>
            </a:r>
          </a:p>
          <a:p>
            <a:r>
              <a:rPr lang="en-US" altLang="en-US" sz="2000" dirty="0"/>
              <a:t>When a cashier receives a payment, they must also record the payment</a:t>
            </a:r>
          </a:p>
          <a:p>
            <a:r>
              <a:rPr lang="en-US" altLang="en-US" sz="2000" dirty="0"/>
              <a:t>If a cashier is acting as a custodian and a record keeper, this creates risk</a:t>
            </a:r>
          </a:p>
          <a:p>
            <a:r>
              <a:rPr lang="en-US" altLang="en-US" sz="2000" dirty="0"/>
              <a:t>After cashier balances at end-of-day, a supervisor reviews the balancing and signs off for accuracy</a:t>
            </a:r>
          </a:p>
        </p:txBody>
      </p:sp>
    </p:spTree>
    <p:extLst>
      <p:ext uri="{BB962C8B-B14F-4D97-AF65-F5344CB8AC3E}">
        <p14:creationId xmlns:p14="http://schemas.microsoft.com/office/powerpoint/2010/main" val="701806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B4694-92A2-407B-9A7B-9A183A4EB767}"/>
              </a:ext>
            </a:extLst>
          </p:cNvPr>
          <p:cNvSpPr>
            <a:spLocks noGrp="1"/>
          </p:cNvSpPr>
          <p:nvPr>
            <p:ph type="ctrTitle"/>
          </p:nvPr>
        </p:nvSpPr>
        <p:spPr>
          <a:xfrm>
            <a:off x="457200" y="1184767"/>
            <a:ext cx="6923314" cy="989265"/>
          </a:xfrm>
        </p:spPr>
        <p:txBody>
          <a:bodyPr/>
          <a:lstStyle/>
          <a:p>
            <a:r>
              <a:rPr lang="en-US" dirty="0"/>
              <a:t>Record Keeping</a:t>
            </a:r>
          </a:p>
        </p:txBody>
      </p:sp>
      <p:sp>
        <p:nvSpPr>
          <p:cNvPr id="3" name="Subtitle 2">
            <a:extLst>
              <a:ext uri="{FF2B5EF4-FFF2-40B4-BE49-F238E27FC236}">
                <a16:creationId xmlns:a16="http://schemas.microsoft.com/office/drawing/2014/main" id="{52A5F420-E7EE-460D-B5EA-FDAD42233AD2}"/>
              </a:ext>
            </a:extLst>
          </p:cNvPr>
          <p:cNvSpPr>
            <a:spLocks noGrp="1"/>
          </p:cNvSpPr>
          <p:nvPr>
            <p:ph type="subTitle" idx="1"/>
          </p:nvPr>
        </p:nvSpPr>
        <p:spPr>
          <a:xfrm>
            <a:off x="457200" y="2389381"/>
            <a:ext cx="6923314" cy="1389518"/>
          </a:xfrm>
        </p:spPr>
        <p:txBody>
          <a:bodyPr/>
          <a:lstStyle/>
          <a:p>
            <a:pPr marL="342900" indent="-342900">
              <a:buFont typeface="Arial" panose="020B0604020202020204" pitchFamily="34" charset="0"/>
              <a:buChar char="•"/>
            </a:pPr>
            <a:r>
              <a:rPr lang="en-US" dirty="0"/>
              <a:t>Defining Record Keeping</a:t>
            </a:r>
          </a:p>
          <a:p>
            <a:pPr marL="342900" indent="-342900">
              <a:buFont typeface="Arial" panose="020B0604020202020204" pitchFamily="34" charset="0"/>
              <a:buChar char="•"/>
            </a:pPr>
            <a:r>
              <a:rPr lang="en-US" dirty="0"/>
              <a:t>Record Keeping - Retention</a:t>
            </a:r>
          </a:p>
        </p:txBody>
      </p:sp>
    </p:spTree>
    <p:extLst>
      <p:ext uri="{BB962C8B-B14F-4D97-AF65-F5344CB8AC3E}">
        <p14:creationId xmlns:p14="http://schemas.microsoft.com/office/powerpoint/2010/main" val="2611520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6F30C-3FEA-48D1-BFC4-0E07085EC372}"/>
              </a:ext>
            </a:extLst>
          </p:cNvPr>
          <p:cNvSpPr>
            <a:spLocks noGrp="1"/>
          </p:cNvSpPr>
          <p:nvPr>
            <p:ph type="title"/>
          </p:nvPr>
        </p:nvSpPr>
        <p:spPr>
          <a:xfrm>
            <a:off x="457200" y="419101"/>
            <a:ext cx="11239500" cy="737896"/>
          </a:xfrm>
        </p:spPr>
        <p:txBody>
          <a:bodyPr/>
          <a:lstStyle/>
          <a:p>
            <a:r>
              <a:rPr lang="en-US" dirty="0"/>
              <a:t>Defining Record Keeping</a:t>
            </a:r>
          </a:p>
        </p:txBody>
      </p:sp>
      <p:sp>
        <p:nvSpPr>
          <p:cNvPr id="4" name="Slide Number Placeholder 3">
            <a:extLst>
              <a:ext uri="{FF2B5EF4-FFF2-40B4-BE49-F238E27FC236}">
                <a16:creationId xmlns:a16="http://schemas.microsoft.com/office/drawing/2014/main" id="{FEF82123-40F7-4967-BB60-50AFD74353C0}"/>
              </a:ext>
            </a:extLst>
          </p:cNvPr>
          <p:cNvSpPr>
            <a:spLocks noGrp="1"/>
          </p:cNvSpPr>
          <p:nvPr>
            <p:ph type="sldNum" sz="quarter" idx="12"/>
          </p:nvPr>
        </p:nvSpPr>
        <p:spPr/>
        <p:txBody>
          <a:bodyPr/>
          <a:lstStyle/>
          <a:p>
            <a:fld id="{C6429477-D61A-7D49-A13C-58DC364142A2}" type="slidenum">
              <a:rPr lang="en-US" smtClean="0"/>
              <a:t>19</a:t>
            </a:fld>
            <a:endParaRPr lang="en-US" dirty="0"/>
          </a:p>
        </p:txBody>
      </p:sp>
      <p:sp>
        <p:nvSpPr>
          <p:cNvPr id="5" name="Content Placeholder 2">
            <a:extLst>
              <a:ext uri="{FF2B5EF4-FFF2-40B4-BE49-F238E27FC236}">
                <a16:creationId xmlns:a16="http://schemas.microsoft.com/office/drawing/2014/main" id="{0A0AA589-7766-4C28-A7FD-78CB370C7E77}"/>
              </a:ext>
            </a:extLst>
          </p:cNvPr>
          <p:cNvSpPr txBox="1">
            <a:spLocks/>
          </p:cNvSpPr>
          <p:nvPr/>
        </p:nvSpPr>
        <p:spPr>
          <a:xfrm>
            <a:off x="451212" y="1331358"/>
            <a:ext cx="11239500" cy="43696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200" dirty="0"/>
              <a:t>Record keeping is the process of creating and maintaining official records</a:t>
            </a:r>
          </a:p>
          <a:p>
            <a:pPr lvl="1">
              <a:buFont typeface="Courier New" panose="02070309020205020404" pitchFamily="49" charset="0"/>
              <a:buChar char="o"/>
            </a:pPr>
            <a:r>
              <a:rPr lang="en-US" altLang="en-US" sz="2200" dirty="0"/>
              <a:t>This may occur manually or through an automated data system</a:t>
            </a:r>
          </a:p>
          <a:p>
            <a:r>
              <a:rPr lang="en-US" altLang="en-US" sz="2200" dirty="0"/>
              <a:t>Examples:</a:t>
            </a:r>
          </a:p>
          <a:p>
            <a:pPr lvl="1">
              <a:buFont typeface="Courier New" panose="02070309020205020404" pitchFamily="49" charset="0"/>
              <a:buChar char="o"/>
            </a:pPr>
            <a:r>
              <a:rPr lang="en-US" altLang="en-US" sz="2000" dirty="0"/>
              <a:t>Mail log – paper or electronic</a:t>
            </a:r>
          </a:p>
          <a:p>
            <a:pPr lvl="1">
              <a:buFont typeface="Courier New" panose="02070309020205020404" pitchFamily="49" charset="0"/>
              <a:buChar char="o"/>
            </a:pPr>
            <a:r>
              <a:rPr lang="en-US" altLang="en-US" sz="2000" dirty="0"/>
              <a:t>Customer receipts</a:t>
            </a:r>
          </a:p>
          <a:p>
            <a:pPr lvl="2">
              <a:buFont typeface="Wingdings" panose="05000000000000000000" pitchFamily="2" charset="2"/>
              <a:buChar char="§"/>
            </a:pPr>
            <a:r>
              <a:rPr lang="en-US" altLang="en-US" sz="1800" dirty="0"/>
              <a:t>Official USF pre-numbered cash receipts</a:t>
            </a:r>
          </a:p>
          <a:p>
            <a:pPr lvl="2">
              <a:buFont typeface="Wingdings" panose="05000000000000000000" pitchFamily="2" charset="2"/>
              <a:buChar char="§"/>
            </a:pPr>
            <a:r>
              <a:rPr lang="en-US" altLang="en-US" sz="1800" dirty="0"/>
              <a:t>System generated cash receipts</a:t>
            </a:r>
          </a:p>
          <a:p>
            <a:pPr lvl="1">
              <a:buFont typeface="Courier New" panose="02070309020205020404" pitchFamily="49" charset="0"/>
              <a:buChar char="o"/>
            </a:pPr>
            <a:r>
              <a:rPr lang="en-US" altLang="en-US" sz="2000" dirty="0"/>
              <a:t>Deposit slips</a:t>
            </a:r>
          </a:p>
          <a:p>
            <a:pPr lvl="1">
              <a:buFont typeface="Courier New" panose="02070309020205020404" pitchFamily="49" charset="0"/>
              <a:buChar char="o"/>
            </a:pPr>
            <a:r>
              <a:rPr lang="en-US" altLang="en-US" sz="2000" dirty="0"/>
              <a:t>Credit card receipts</a:t>
            </a:r>
          </a:p>
          <a:p>
            <a:pPr lvl="1">
              <a:buFont typeface="Courier New" panose="02070309020205020404" pitchFamily="49" charset="0"/>
              <a:buChar char="o"/>
            </a:pPr>
            <a:r>
              <a:rPr lang="en-US" altLang="en-US" sz="2000" dirty="0"/>
              <a:t>Cash register reports</a:t>
            </a:r>
          </a:p>
          <a:p>
            <a:pPr lvl="1">
              <a:buFont typeface="Courier New" panose="02070309020205020404" pitchFamily="49" charset="0"/>
              <a:buChar char="o"/>
            </a:pPr>
            <a:r>
              <a:rPr lang="en-US" altLang="en-US" sz="2000" dirty="0"/>
              <a:t>EFT (electronic funds) payment documents</a:t>
            </a:r>
          </a:p>
          <a:p>
            <a:pPr lvl="1">
              <a:buFont typeface="Courier New" panose="02070309020205020404" pitchFamily="49" charset="0"/>
              <a:buChar char="o"/>
            </a:pPr>
            <a:r>
              <a:rPr lang="en-US" altLang="en-US" sz="2000" dirty="0"/>
              <a:t>Balancing and reconciliation reports</a:t>
            </a:r>
          </a:p>
        </p:txBody>
      </p:sp>
    </p:spTree>
    <p:extLst>
      <p:ext uri="{BB962C8B-B14F-4D97-AF65-F5344CB8AC3E}">
        <p14:creationId xmlns:p14="http://schemas.microsoft.com/office/powerpoint/2010/main" val="2008445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550AA-742E-49FF-9425-C85DEB0BEA3F}"/>
              </a:ext>
            </a:extLst>
          </p:cNvPr>
          <p:cNvSpPr>
            <a:spLocks noGrp="1"/>
          </p:cNvSpPr>
          <p:nvPr>
            <p:ph type="title"/>
          </p:nvPr>
        </p:nvSpPr>
        <p:spPr/>
        <p:txBody>
          <a:bodyPr/>
          <a:lstStyle/>
          <a:p>
            <a:r>
              <a:rPr lang="en-US" dirty="0"/>
              <a:t>Who is required to take this course?</a:t>
            </a:r>
          </a:p>
        </p:txBody>
      </p:sp>
      <p:sp>
        <p:nvSpPr>
          <p:cNvPr id="3" name="Content Placeholder 2">
            <a:extLst>
              <a:ext uri="{FF2B5EF4-FFF2-40B4-BE49-F238E27FC236}">
                <a16:creationId xmlns:a16="http://schemas.microsoft.com/office/drawing/2014/main" id="{3B81373A-1A0D-43A2-814B-45E4ED0D21C3}"/>
              </a:ext>
            </a:extLst>
          </p:cNvPr>
          <p:cNvSpPr>
            <a:spLocks noGrp="1"/>
          </p:cNvSpPr>
          <p:nvPr>
            <p:ph idx="1"/>
          </p:nvPr>
        </p:nvSpPr>
        <p:spPr>
          <a:xfrm>
            <a:off x="457200" y="1486289"/>
            <a:ext cx="11239500" cy="1027921"/>
          </a:xfrm>
        </p:spPr>
        <p:txBody>
          <a:bodyPr/>
          <a:lstStyle/>
          <a:p>
            <a:r>
              <a:rPr lang="en-US" altLang="en-US" dirty="0"/>
              <a:t>Employees who have been identified as cash handlers</a:t>
            </a:r>
            <a:endParaRPr lang="en-US" altLang="en-US" sz="1100" dirty="0"/>
          </a:p>
          <a:p>
            <a:r>
              <a:rPr lang="en-US" altLang="en-US" dirty="0"/>
              <a:t>Any department /unit / office that has been identified as an official cash collection area</a:t>
            </a:r>
            <a:endParaRPr lang="en-US" altLang="en-US" sz="1100" dirty="0"/>
          </a:p>
        </p:txBody>
      </p:sp>
      <p:sp>
        <p:nvSpPr>
          <p:cNvPr id="4" name="Slide Number Placeholder 3">
            <a:extLst>
              <a:ext uri="{FF2B5EF4-FFF2-40B4-BE49-F238E27FC236}">
                <a16:creationId xmlns:a16="http://schemas.microsoft.com/office/drawing/2014/main" id="{0E051DBD-FCF1-4EF5-935E-20A2CBCEF023}"/>
              </a:ext>
            </a:extLst>
          </p:cNvPr>
          <p:cNvSpPr>
            <a:spLocks noGrp="1"/>
          </p:cNvSpPr>
          <p:nvPr>
            <p:ph type="sldNum" sz="quarter" idx="12"/>
          </p:nvPr>
        </p:nvSpPr>
        <p:spPr/>
        <p:txBody>
          <a:bodyPr/>
          <a:lstStyle/>
          <a:p>
            <a:fld id="{C6429477-D61A-7D49-A13C-58DC364142A2}" type="slidenum">
              <a:rPr lang="en-US" smtClean="0"/>
              <a:t>2</a:t>
            </a:fld>
            <a:endParaRPr lang="en-US" dirty="0"/>
          </a:p>
        </p:txBody>
      </p:sp>
      <p:sp>
        <p:nvSpPr>
          <p:cNvPr id="5" name="Title 1">
            <a:extLst>
              <a:ext uri="{FF2B5EF4-FFF2-40B4-BE49-F238E27FC236}">
                <a16:creationId xmlns:a16="http://schemas.microsoft.com/office/drawing/2014/main" id="{9E202EDD-4C6A-4B05-8BBB-8960E788E530}"/>
              </a:ext>
            </a:extLst>
          </p:cNvPr>
          <p:cNvSpPr txBox="1">
            <a:spLocks/>
          </p:cNvSpPr>
          <p:nvPr/>
        </p:nvSpPr>
        <p:spPr>
          <a:xfrm>
            <a:off x="457200" y="2892296"/>
            <a:ext cx="11239500" cy="774700"/>
          </a:xfrm>
          <a:prstGeom prst="rect">
            <a:avLst/>
          </a:prstGeom>
        </p:spPr>
        <p:txBody>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r>
              <a:rPr lang="en-US" dirty="0"/>
              <a:t>What happens next?</a:t>
            </a:r>
          </a:p>
        </p:txBody>
      </p:sp>
      <p:sp>
        <p:nvSpPr>
          <p:cNvPr id="6" name="Content Placeholder 2">
            <a:extLst>
              <a:ext uri="{FF2B5EF4-FFF2-40B4-BE49-F238E27FC236}">
                <a16:creationId xmlns:a16="http://schemas.microsoft.com/office/drawing/2014/main" id="{0A2E96A8-FA66-425A-BEB4-B1B59A1DA6AD}"/>
              </a:ext>
            </a:extLst>
          </p:cNvPr>
          <p:cNvSpPr txBox="1">
            <a:spLocks/>
          </p:cNvSpPr>
          <p:nvPr/>
        </p:nvSpPr>
        <p:spPr>
          <a:xfrm>
            <a:off x="451212" y="3959484"/>
            <a:ext cx="11239500" cy="15158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Certification is required in order to serve as a cash handler at USF</a:t>
            </a:r>
          </a:p>
          <a:p>
            <a:r>
              <a:rPr lang="en-US" altLang="en-US" dirty="0"/>
              <a:t>Complete this course</a:t>
            </a:r>
          </a:p>
          <a:p>
            <a:r>
              <a:rPr lang="en-US" altLang="en-US" dirty="0"/>
              <a:t>Pass the Cash Collection Certification quiz with a 100%</a:t>
            </a:r>
          </a:p>
          <a:p>
            <a:endParaRPr lang="en-US" altLang="en-US" dirty="0"/>
          </a:p>
        </p:txBody>
      </p:sp>
    </p:spTree>
    <p:extLst>
      <p:ext uri="{BB962C8B-B14F-4D97-AF65-F5344CB8AC3E}">
        <p14:creationId xmlns:p14="http://schemas.microsoft.com/office/powerpoint/2010/main" val="3525594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1DE37-4D39-4F90-B7F0-19DBB03BC83F}"/>
              </a:ext>
            </a:extLst>
          </p:cNvPr>
          <p:cNvSpPr>
            <a:spLocks noGrp="1"/>
          </p:cNvSpPr>
          <p:nvPr>
            <p:ph type="title"/>
          </p:nvPr>
        </p:nvSpPr>
        <p:spPr/>
        <p:txBody>
          <a:bodyPr/>
          <a:lstStyle/>
          <a:p>
            <a:r>
              <a:rPr lang="en-US" altLang="en-US" dirty="0"/>
              <a:t>Record Keeping - Retention</a:t>
            </a:r>
            <a:endParaRPr lang="en-US" dirty="0"/>
          </a:p>
        </p:txBody>
      </p:sp>
      <p:sp>
        <p:nvSpPr>
          <p:cNvPr id="3" name="Content Placeholder 2">
            <a:extLst>
              <a:ext uri="{FF2B5EF4-FFF2-40B4-BE49-F238E27FC236}">
                <a16:creationId xmlns:a16="http://schemas.microsoft.com/office/drawing/2014/main" id="{4AB52DEF-E0A5-4082-AC0A-85171458A064}"/>
              </a:ext>
            </a:extLst>
          </p:cNvPr>
          <p:cNvSpPr>
            <a:spLocks noGrp="1"/>
          </p:cNvSpPr>
          <p:nvPr>
            <p:ph idx="1"/>
          </p:nvPr>
        </p:nvSpPr>
        <p:spPr>
          <a:xfrm>
            <a:off x="451212" y="1428749"/>
            <a:ext cx="11239500" cy="4000501"/>
          </a:xfrm>
        </p:spPr>
        <p:txBody>
          <a:bodyPr/>
          <a:lstStyle/>
          <a:p>
            <a:pPr>
              <a:defRPr/>
            </a:pPr>
            <a:r>
              <a:rPr lang="en-US" dirty="0"/>
              <a:t>Observe record retention requirements</a:t>
            </a:r>
          </a:p>
          <a:p>
            <a:pPr marL="742950" lvl="1" indent="-342900">
              <a:buFont typeface="Courier New" panose="02070309020205020404" pitchFamily="49" charset="0"/>
              <a:buChar char="o"/>
              <a:defRPr/>
            </a:pPr>
            <a:r>
              <a:rPr lang="en-US" sz="2000" dirty="0"/>
              <a:t>Find information on </a:t>
            </a:r>
            <a:r>
              <a:rPr lang="en-US" sz="2000" b="1" dirty="0">
                <a:solidFill>
                  <a:srgbClr val="00B050"/>
                </a:solidFill>
                <a:hlinkClick r:id="rId2"/>
              </a:rPr>
              <a:t>Online Business Processes</a:t>
            </a:r>
            <a:endParaRPr lang="en-US" sz="2000" b="1" dirty="0">
              <a:solidFill>
                <a:srgbClr val="00B050"/>
              </a:solidFill>
            </a:endParaRPr>
          </a:p>
          <a:p>
            <a:pPr marL="742950" lvl="1" indent="-342900">
              <a:buFont typeface="Courier New" panose="02070309020205020404" pitchFamily="49" charset="0"/>
              <a:buChar char="o"/>
              <a:defRPr/>
            </a:pPr>
            <a:r>
              <a:rPr lang="en-US" sz="2000" dirty="0"/>
              <a:t>Also find information on the Purchasing web site</a:t>
            </a:r>
          </a:p>
          <a:p>
            <a:pPr marL="552450" indent="-552450">
              <a:buNone/>
              <a:defRPr/>
            </a:pPr>
            <a:endParaRPr lang="en-US" dirty="0"/>
          </a:p>
          <a:p>
            <a:pPr>
              <a:defRPr/>
            </a:pPr>
            <a:r>
              <a:rPr lang="en-US" dirty="0"/>
              <a:t>Records serve multiple needs</a:t>
            </a:r>
          </a:p>
          <a:p>
            <a:pPr lvl="1">
              <a:buFont typeface="Courier New" panose="02070309020205020404" pitchFamily="49" charset="0"/>
              <a:buChar char="o"/>
              <a:defRPr/>
            </a:pPr>
            <a:r>
              <a:rPr lang="en-US" sz="2200" dirty="0"/>
              <a:t>Compliance with best business practices</a:t>
            </a:r>
          </a:p>
          <a:p>
            <a:pPr lvl="1">
              <a:buFont typeface="Courier New" panose="02070309020205020404" pitchFamily="49" charset="0"/>
              <a:buChar char="o"/>
              <a:defRPr/>
            </a:pPr>
            <a:r>
              <a:rPr lang="en-US" sz="2200" dirty="0"/>
              <a:t>Helpful in researching a question</a:t>
            </a:r>
          </a:p>
          <a:p>
            <a:endParaRPr lang="en-US" dirty="0"/>
          </a:p>
        </p:txBody>
      </p:sp>
      <p:sp>
        <p:nvSpPr>
          <p:cNvPr id="4" name="Slide Number Placeholder 3">
            <a:extLst>
              <a:ext uri="{FF2B5EF4-FFF2-40B4-BE49-F238E27FC236}">
                <a16:creationId xmlns:a16="http://schemas.microsoft.com/office/drawing/2014/main" id="{4F691B92-FDFA-4A83-83E2-9EDA3C37ADED}"/>
              </a:ext>
            </a:extLst>
          </p:cNvPr>
          <p:cNvSpPr>
            <a:spLocks noGrp="1"/>
          </p:cNvSpPr>
          <p:nvPr>
            <p:ph type="sldNum" sz="quarter" idx="12"/>
          </p:nvPr>
        </p:nvSpPr>
        <p:spPr/>
        <p:txBody>
          <a:bodyPr/>
          <a:lstStyle/>
          <a:p>
            <a:fld id="{C6429477-D61A-7D49-A13C-58DC364142A2}" type="slidenum">
              <a:rPr lang="en-US" smtClean="0"/>
              <a:t>20</a:t>
            </a:fld>
            <a:endParaRPr lang="en-US" dirty="0"/>
          </a:p>
        </p:txBody>
      </p:sp>
    </p:spTree>
    <p:extLst>
      <p:ext uri="{BB962C8B-B14F-4D97-AF65-F5344CB8AC3E}">
        <p14:creationId xmlns:p14="http://schemas.microsoft.com/office/powerpoint/2010/main" val="1798767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714A1-D659-47B6-9E0D-0D3CDCC3573C}"/>
              </a:ext>
            </a:extLst>
          </p:cNvPr>
          <p:cNvSpPr>
            <a:spLocks noGrp="1"/>
          </p:cNvSpPr>
          <p:nvPr>
            <p:ph type="ctrTitle"/>
          </p:nvPr>
        </p:nvSpPr>
        <p:spPr>
          <a:xfrm>
            <a:off x="457200" y="1268525"/>
            <a:ext cx="6923314" cy="951942"/>
          </a:xfrm>
        </p:spPr>
        <p:txBody>
          <a:bodyPr/>
          <a:lstStyle/>
          <a:p>
            <a:r>
              <a:rPr lang="en-US" dirty="0"/>
              <a:t>Authorization</a:t>
            </a:r>
          </a:p>
        </p:txBody>
      </p:sp>
      <p:sp>
        <p:nvSpPr>
          <p:cNvPr id="3" name="Subtitle 2">
            <a:extLst>
              <a:ext uri="{FF2B5EF4-FFF2-40B4-BE49-F238E27FC236}">
                <a16:creationId xmlns:a16="http://schemas.microsoft.com/office/drawing/2014/main" id="{DA9CF5D8-5E7D-4549-BC51-B5222190E0A0}"/>
              </a:ext>
            </a:extLst>
          </p:cNvPr>
          <p:cNvSpPr>
            <a:spLocks noGrp="1"/>
          </p:cNvSpPr>
          <p:nvPr>
            <p:ph type="subTitle" idx="1"/>
          </p:nvPr>
        </p:nvSpPr>
        <p:spPr>
          <a:xfrm>
            <a:off x="457200" y="2487133"/>
            <a:ext cx="6923314" cy="951942"/>
          </a:xfrm>
        </p:spPr>
        <p:txBody>
          <a:bodyPr/>
          <a:lstStyle/>
          <a:p>
            <a:pPr marL="342900" indent="-342900">
              <a:buFont typeface="Arial" panose="020B0604020202020204" pitchFamily="34" charset="0"/>
              <a:buChar char="•"/>
            </a:pPr>
            <a:r>
              <a:rPr lang="en-US" dirty="0"/>
              <a:t>Defining Authorization</a:t>
            </a:r>
          </a:p>
          <a:p>
            <a:pPr marL="342900" indent="-342900">
              <a:buFont typeface="Arial" panose="020B0604020202020204" pitchFamily="34" charset="0"/>
              <a:buChar char="•"/>
            </a:pPr>
            <a:r>
              <a:rPr lang="en-US" dirty="0"/>
              <a:t>Best Practices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552746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E09E-BBF7-4225-A185-1F6B56D6A43B}"/>
              </a:ext>
            </a:extLst>
          </p:cNvPr>
          <p:cNvSpPr>
            <a:spLocks noGrp="1"/>
          </p:cNvSpPr>
          <p:nvPr>
            <p:ph type="title"/>
          </p:nvPr>
        </p:nvSpPr>
        <p:spPr/>
        <p:txBody>
          <a:bodyPr/>
          <a:lstStyle/>
          <a:p>
            <a:r>
              <a:rPr lang="en-US" altLang="en-US" dirty="0"/>
              <a:t>Authorization</a:t>
            </a:r>
            <a:endParaRPr lang="en-US" dirty="0"/>
          </a:p>
        </p:txBody>
      </p:sp>
      <p:sp>
        <p:nvSpPr>
          <p:cNvPr id="3" name="Content Placeholder 2">
            <a:extLst>
              <a:ext uri="{FF2B5EF4-FFF2-40B4-BE49-F238E27FC236}">
                <a16:creationId xmlns:a16="http://schemas.microsoft.com/office/drawing/2014/main" id="{225ED510-6BD1-4B76-894C-CE04B1E9155E}"/>
              </a:ext>
            </a:extLst>
          </p:cNvPr>
          <p:cNvSpPr>
            <a:spLocks noGrp="1"/>
          </p:cNvSpPr>
          <p:nvPr>
            <p:ph idx="1"/>
          </p:nvPr>
        </p:nvSpPr>
        <p:spPr>
          <a:xfrm>
            <a:off x="457200" y="1428749"/>
            <a:ext cx="11239500" cy="4000501"/>
          </a:xfrm>
        </p:spPr>
        <p:txBody>
          <a:bodyPr/>
          <a:lstStyle/>
          <a:p>
            <a:r>
              <a:rPr lang="en-US" altLang="en-US" dirty="0"/>
              <a:t>Authorization is the process of granting formal approval to perform a specific function</a:t>
            </a:r>
          </a:p>
          <a:p>
            <a:pPr>
              <a:buNone/>
            </a:pPr>
            <a:endParaRPr lang="en-US" altLang="en-US" dirty="0"/>
          </a:p>
          <a:p>
            <a:r>
              <a:rPr lang="en-US" altLang="en-US" dirty="0"/>
              <a:t>Example:</a:t>
            </a:r>
          </a:p>
          <a:p>
            <a:pPr lvl="1">
              <a:buFont typeface="Courier New" panose="02070309020205020404" pitchFamily="49" charset="0"/>
              <a:buChar char="o"/>
            </a:pPr>
            <a:r>
              <a:rPr lang="en-US" altLang="en-US" dirty="0"/>
              <a:t>Someone must be authorized in order to perform one of the following functions:</a:t>
            </a:r>
            <a:endParaRPr lang="en-US" altLang="en-US" sz="1200" dirty="0"/>
          </a:p>
          <a:p>
            <a:pPr lvl="2"/>
            <a:r>
              <a:rPr lang="en-US" altLang="en-US" sz="2000" dirty="0"/>
              <a:t>Verify cash collections</a:t>
            </a:r>
          </a:p>
          <a:p>
            <a:pPr lvl="2"/>
            <a:r>
              <a:rPr lang="en-US" altLang="en-US" sz="2000" dirty="0"/>
              <a:t>Review daily balancing reports</a:t>
            </a:r>
          </a:p>
          <a:p>
            <a:pPr lvl="2"/>
            <a:r>
              <a:rPr lang="en-US" altLang="en-US" sz="2000" dirty="0"/>
              <a:t>Approve discounts, voids, or refunds</a:t>
            </a:r>
          </a:p>
        </p:txBody>
      </p:sp>
      <p:sp>
        <p:nvSpPr>
          <p:cNvPr id="4" name="Slide Number Placeholder 3">
            <a:extLst>
              <a:ext uri="{FF2B5EF4-FFF2-40B4-BE49-F238E27FC236}">
                <a16:creationId xmlns:a16="http://schemas.microsoft.com/office/drawing/2014/main" id="{8CFE29B9-3286-4C0C-8231-FBB34E015E5C}"/>
              </a:ext>
            </a:extLst>
          </p:cNvPr>
          <p:cNvSpPr>
            <a:spLocks noGrp="1"/>
          </p:cNvSpPr>
          <p:nvPr>
            <p:ph type="sldNum" sz="quarter" idx="12"/>
          </p:nvPr>
        </p:nvSpPr>
        <p:spPr/>
        <p:txBody>
          <a:bodyPr/>
          <a:lstStyle/>
          <a:p>
            <a:fld id="{C6429477-D61A-7D49-A13C-58DC364142A2}" type="slidenum">
              <a:rPr lang="en-US" smtClean="0"/>
              <a:t>22</a:t>
            </a:fld>
            <a:endParaRPr lang="en-US" dirty="0"/>
          </a:p>
        </p:txBody>
      </p:sp>
    </p:spTree>
    <p:extLst>
      <p:ext uri="{BB962C8B-B14F-4D97-AF65-F5344CB8AC3E}">
        <p14:creationId xmlns:p14="http://schemas.microsoft.com/office/powerpoint/2010/main" val="381980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D8DE4-8C57-4D38-A2E2-A722AC0F051D}"/>
              </a:ext>
            </a:extLst>
          </p:cNvPr>
          <p:cNvSpPr>
            <a:spLocks noGrp="1"/>
          </p:cNvSpPr>
          <p:nvPr>
            <p:ph type="title"/>
          </p:nvPr>
        </p:nvSpPr>
        <p:spPr/>
        <p:txBody>
          <a:bodyPr/>
          <a:lstStyle/>
          <a:p>
            <a:r>
              <a:rPr lang="en-US" dirty="0"/>
              <a:t>Authorization – Best Practices</a:t>
            </a:r>
            <a:endParaRPr lang="en-US" sz="6000" dirty="0"/>
          </a:p>
        </p:txBody>
      </p:sp>
      <p:sp>
        <p:nvSpPr>
          <p:cNvPr id="3" name="Content Placeholder 2">
            <a:extLst>
              <a:ext uri="{FF2B5EF4-FFF2-40B4-BE49-F238E27FC236}">
                <a16:creationId xmlns:a16="http://schemas.microsoft.com/office/drawing/2014/main" id="{86F5E28B-8235-47F0-8A9D-9E633FED7B2C}"/>
              </a:ext>
            </a:extLst>
          </p:cNvPr>
          <p:cNvSpPr>
            <a:spLocks noGrp="1"/>
          </p:cNvSpPr>
          <p:nvPr>
            <p:ph idx="1"/>
          </p:nvPr>
        </p:nvSpPr>
        <p:spPr>
          <a:xfrm>
            <a:off x="457200" y="1428749"/>
            <a:ext cx="11239500" cy="4000501"/>
          </a:xfrm>
        </p:spPr>
        <p:txBody>
          <a:bodyPr/>
          <a:lstStyle/>
          <a:p>
            <a:r>
              <a:rPr lang="en-US" altLang="en-US" dirty="0"/>
              <a:t>The employee who originally created a transaction should not be the one who:</a:t>
            </a:r>
          </a:p>
          <a:p>
            <a:pPr lvl="1">
              <a:buFont typeface="Courier New" panose="02070309020205020404" pitchFamily="49" charset="0"/>
              <a:buChar char="o"/>
            </a:pPr>
            <a:r>
              <a:rPr lang="en-US" altLang="en-US" sz="2000" dirty="0"/>
              <a:t>Makes a correction</a:t>
            </a:r>
          </a:p>
          <a:p>
            <a:pPr lvl="1">
              <a:buFont typeface="Courier New" panose="02070309020205020404" pitchFamily="49" charset="0"/>
              <a:buChar char="o"/>
            </a:pPr>
            <a:r>
              <a:rPr lang="en-US" altLang="en-US" sz="2000" dirty="0"/>
              <a:t>Creates a void</a:t>
            </a:r>
          </a:p>
          <a:p>
            <a:pPr lvl="1">
              <a:buFont typeface="Courier New" panose="02070309020205020404" pitchFamily="49" charset="0"/>
              <a:buChar char="o"/>
            </a:pPr>
            <a:r>
              <a:rPr lang="en-US" altLang="en-US" sz="2000" dirty="0"/>
              <a:t>Creates / Approves a refund</a:t>
            </a:r>
          </a:p>
          <a:p>
            <a:pPr>
              <a:buNone/>
            </a:pPr>
            <a:endParaRPr lang="en-US" altLang="en-US" sz="2000" dirty="0"/>
          </a:p>
          <a:p>
            <a:r>
              <a:rPr lang="en-US" altLang="en-US" dirty="0"/>
              <a:t>The best practice is to have a supervisor review and approve the correction using an ID of their own</a:t>
            </a:r>
          </a:p>
        </p:txBody>
      </p:sp>
      <p:sp>
        <p:nvSpPr>
          <p:cNvPr id="4" name="Slide Number Placeholder 3">
            <a:extLst>
              <a:ext uri="{FF2B5EF4-FFF2-40B4-BE49-F238E27FC236}">
                <a16:creationId xmlns:a16="http://schemas.microsoft.com/office/drawing/2014/main" id="{29494524-A3C3-4199-9BDD-E87960D38C97}"/>
              </a:ext>
            </a:extLst>
          </p:cNvPr>
          <p:cNvSpPr>
            <a:spLocks noGrp="1"/>
          </p:cNvSpPr>
          <p:nvPr>
            <p:ph type="sldNum" sz="quarter" idx="12"/>
          </p:nvPr>
        </p:nvSpPr>
        <p:spPr/>
        <p:txBody>
          <a:bodyPr/>
          <a:lstStyle/>
          <a:p>
            <a:fld id="{C6429477-D61A-7D49-A13C-58DC364142A2}" type="slidenum">
              <a:rPr lang="en-US" smtClean="0"/>
              <a:t>23</a:t>
            </a:fld>
            <a:endParaRPr lang="en-US" dirty="0"/>
          </a:p>
        </p:txBody>
      </p:sp>
    </p:spTree>
    <p:extLst>
      <p:ext uri="{BB962C8B-B14F-4D97-AF65-F5344CB8AC3E}">
        <p14:creationId xmlns:p14="http://schemas.microsoft.com/office/powerpoint/2010/main" val="1832062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C1DFB-B404-4B94-812F-3558371D6EA9}"/>
              </a:ext>
            </a:extLst>
          </p:cNvPr>
          <p:cNvSpPr>
            <a:spLocks noGrp="1"/>
          </p:cNvSpPr>
          <p:nvPr>
            <p:ph type="ctrTitle"/>
          </p:nvPr>
        </p:nvSpPr>
        <p:spPr>
          <a:xfrm>
            <a:off x="457200" y="1041217"/>
            <a:ext cx="6923314" cy="1073240"/>
          </a:xfrm>
        </p:spPr>
        <p:txBody>
          <a:bodyPr/>
          <a:lstStyle/>
          <a:p>
            <a:r>
              <a:rPr lang="en-US" dirty="0"/>
              <a:t>Custody</a:t>
            </a:r>
          </a:p>
        </p:txBody>
      </p:sp>
      <p:sp>
        <p:nvSpPr>
          <p:cNvPr id="3" name="Subtitle 2">
            <a:extLst>
              <a:ext uri="{FF2B5EF4-FFF2-40B4-BE49-F238E27FC236}">
                <a16:creationId xmlns:a16="http://schemas.microsoft.com/office/drawing/2014/main" id="{20FB0B70-63BA-4499-AE07-87E2899C4A29}"/>
              </a:ext>
            </a:extLst>
          </p:cNvPr>
          <p:cNvSpPr>
            <a:spLocks noGrp="1"/>
          </p:cNvSpPr>
          <p:nvPr>
            <p:ph type="subTitle" idx="1"/>
          </p:nvPr>
        </p:nvSpPr>
        <p:spPr>
          <a:xfrm>
            <a:off x="457200" y="2380640"/>
            <a:ext cx="6923314" cy="1772073"/>
          </a:xfrm>
        </p:spPr>
        <p:txBody>
          <a:bodyPr/>
          <a:lstStyle/>
          <a:p>
            <a:pPr marL="342900" indent="-342900">
              <a:buFont typeface="Arial" panose="020B0604020202020204" pitchFamily="34" charset="0"/>
              <a:buChar char="•"/>
            </a:pPr>
            <a:r>
              <a:rPr lang="en-US" dirty="0"/>
              <a:t>Defining Custody</a:t>
            </a:r>
          </a:p>
          <a:p>
            <a:pPr marL="342900" indent="-342900">
              <a:buFont typeface="Arial" panose="020B0604020202020204" pitchFamily="34" charset="0"/>
              <a:buChar char="•"/>
            </a:pPr>
            <a:r>
              <a:rPr lang="en-US" dirty="0"/>
              <a:t>System Passwords</a:t>
            </a:r>
          </a:p>
          <a:p>
            <a:pPr marL="342900" indent="-342900">
              <a:buFont typeface="Arial" panose="020B0604020202020204" pitchFamily="34" charset="0"/>
              <a:buChar char="•"/>
            </a:pPr>
            <a:r>
              <a:rPr lang="en-US" dirty="0"/>
              <a:t>Register Keys</a:t>
            </a:r>
          </a:p>
          <a:p>
            <a:pPr marL="342900" indent="-342900">
              <a:buFont typeface="Arial" panose="020B0604020202020204" pitchFamily="34" charset="0"/>
              <a:buChar char="•"/>
            </a:pPr>
            <a:r>
              <a:rPr lang="en-US" dirty="0"/>
              <a:t>Storage of Funds</a:t>
            </a:r>
          </a:p>
        </p:txBody>
      </p:sp>
    </p:spTree>
    <p:extLst>
      <p:ext uri="{BB962C8B-B14F-4D97-AF65-F5344CB8AC3E}">
        <p14:creationId xmlns:p14="http://schemas.microsoft.com/office/powerpoint/2010/main" val="1985205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97130-B039-4B3C-86D2-AE8E818D4F5E}"/>
              </a:ext>
            </a:extLst>
          </p:cNvPr>
          <p:cNvSpPr>
            <a:spLocks noGrp="1"/>
          </p:cNvSpPr>
          <p:nvPr>
            <p:ph type="title"/>
          </p:nvPr>
        </p:nvSpPr>
        <p:spPr>
          <a:xfrm>
            <a:off x="451212" y="453310"/>
            <a:ext cx="11239500" cy="843645"/>
          </a:xfrm>
        </p:spPr>
        <p:txBody>
          <a:bodyPr/>
          <a:lstStyle/>
          <a:p>
            <a:r>
              <a:rPr lang="en-US" dirty="0"/>
              <a:t>Defining Custody</a:t>
            </a:r>
            <a:endParaRPr lang="en-US" sz="6000" dirty="0"/>
          </a:p>
        </p:txBody>
      </p:sp>
      <p:sp>
        <p:nvSpPr>
          <p:cNvPr id="3" name="Content Placeholder 2">
            <a:extLst>
              <a:ext uri="{FF2B5EF4-FFF2-40B4-BE49-F238E27FC236}">
                <a16:creationId xmlns:a16="http://schemas.microsoft.com/office/drawing/2014/main" id="{E3BB5D81-0E28-4288-9683-7A75D0840EA2}"/>
              </a:ext>
            </a:extLst>
          </p:cNvPr>
          <p:cNvSpPr>
            <a:spLocks noGrp="1"/>
          </p:cNvSpPr>
          <p:nvPr>
            <p:ph idx="1"/>
          </p:nvPr>
        </p:nvSpPr>
        <p:spPr>
          <a:xfrm>
            <a:off x="451212" y="1351383"/>
            <a:ext cx="11239500" cy="4060372"/>
          </a:xfrm>
        </p:spPr>
        <p:txBody>
          <a:bodyPr/>
          <a:lstStyle/>
          <a:p>
            <a:pPr marL="0" indent="0">
              <a:buNone/>
            </a:pPr>
            <a:r>
              <a:rPr lang="en-US" altLang="en-US" sz="2200" dirty="0"/>
              <a:t>Having access to or control over any physical asset</a:t>
            </a:r>
          </a:p>
          <a:p>
            <a:r>
              <a:rPr lang="en-US" altLang="en-US" sz="2200" dirty="0"/>
              <a:t>Custodians:</a:t>
            </a:r>
          </a:p>
          <a:p>
            <a:pPr lvl="1">
              <a:buFont typeface="Courier New" panose="02070309020205020404" pitchFamily="49" charset="0"/>
              <a:buChar char="o"/>
            </a:pPr>
            <a:r>
              <a:rPr lang="en-US" altLang="en-US" sz="2000" dirty="0"/>
              <a:t>Collect and handle payments</a:t>
            </a:r>
          </a:p>
          <a:p>
            <a:pPr lvl="1">
              <a:buFont typeface="Courier New" panose="02070309020205020404" pitchFamily="49" charset="0"/>
              <a:buChar char="o"/>
            </a:pPr>
            <a:r>
              <a:rPr lang="en-US" altLang="en-US" sz="2000" dirty="0"/>
              <a:t>Prepare deposits</a:t>
            </a:r>
          </a:p>
          <a:p>
            <a:pPr lvl="1">
              <a:buFont typeface="Courier New" panose="02070309020205020404" pitchFamily="49" charset="0"/>
              <a:buChar char="o"/>
            </a:pPr>
            <a:r>
              <a:rPr lang="en-US" altLang="en-US" sz="2000" dirty="0"/>
              <a:t>Have access to safes, lock boxes, &amp; file cabinets where funds are kept</a:t>
            </a:r>
          </a:p>
          <a:p>
            <a:pPr lvl="1">
              <a:buFont typeface="Courier New" panose="02070309020205020404" pitchFamily="49" charset="0"/>
              <a:buChar char="o"/>
            </a:pPr>
            <a:r>
              <a:rPr lang="en-US" altLang="en-US" sz="2000" dirty="0"/>
              <a:t>Custodians of petty cash funds or change funds</a:t>
            </a:r>
          </a:p>
          <a:p>
            <a:r>
              <a:rPr lang="en-US" sz="2200" dirty="0"/>
              <a:t>Deposits:</a:t>
            </a:r>
          </a:p>
          <a:p>
            <a:pPr lvl="1">
              <a:buFont typeface="Courier New" panose="02070309020205020404" pitchFamily="49" charset="0"/>
              <a:buChar char="o"/>
            </a:pPr>
            <a:r>
              <a:rPr lang="en-US" altLang="en-US" sz="2000" dirty="0"/>
              <a:t>Funds totaling more than $500 are deposited daily</a:t>
            </a:r>
          </a:p>
          <a:p>
            <a:pPr lvl="1">
              <a:buFont typeface="Courier New" panose="02070309020205020404" pitchFamily="49" charset="0"/>
              <a:buChar char="o"/>
            </a:pPr>
            <a:r>
              <a:rPr lang="en-US" altLang="en-US" sz="2000" dirty="0"/>
              <a:t>Funds are always deposited within 5 working days</a:t>
            </a:r>
          </a:p>
          <a:p>
            <a:pPr lvl="1"/>
            <a:endParaRPr lang="en-US" dirty="0"/>
          </a:p>
        </p:txBody>
      </p:sp>
      <p:sp>
        <p:nvSpPr>
          <p:cNvPr id="4" name="Slide Number Placeholder 3">
            <a:extLst>
              <a:ext uri="{FF2B5EF4-FFF2-40B4-BE49-F238E27FC236}">
                <a16:creationId xmlns:a16="http://schemas.microsoft.com/office/drawing/2014/main" id="{44E27849-331A-4B05-A006-751058FBDBFD}"/>
              </a:ext>
            </a:extLst>
          </p:cNvPr>
          <p:cNvSpPr>
            <a:spLocks noGrp="1"/>
          </p:cNvSpPr>
          <p:nvPr>
            <p:ph type="sldNum" sz="quarter" idx="12"/>
          </p:nvPr>
        </p:nvSpPr>
        <p:spPr/>
        <p:txBody>
          <a:bodyPr/>
          <a:lstStyle/>
          <a:p>
            <a:fld id="{C6429477-D61A-7D49-A13C-58DC364142A2}" type="slidenum">
              <a:rPr lang="en-US" smtClean="0"/>
              <a:t>25</a:t>
            </a:fld>
            <a:endParaRPr lang="en-US" dirty="0"/>
          </a:p>
        </p:txBody>
      </p:sp>
    </p:spTree>
    <p:extLst>
      <p:ext uri="{BB962C8B-B14F-4D97-AF65-F5344CB8AC3E}">
        <p14:creationId xmlns:p14="http://schemas.microsoft.com/office/powerpoint/2010/main" val="4005511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4EF71-D0B0-4B4F-A0DA-B2424C826FB6}"/>
              </a:ext>
            </a:extLst>
          </p:cNvPr>
          <p:cNvSpPr>
            <a:spLocks noGrp="1"/>
          </p:cNvSpPr>
          <p:nvPr>
            <p:ph type="title"/>
          </p:nvPr>
        </p:nvSpPr>
        <p:spPr/>
        <p:txBody>
          <a:bodyPr/>
          <a:lstStyle/>
          <a:p>
            <a:r>
              <a:rPr lang="en-US" dirty="0"/>
              <a:t>Custody – Guidelines and Procedures</a:t>
            </a:r>
          </a:p>
        </p:txBody>
      </p:sp>
      <p:sp>
        <p:nvSpPr>
          <p:cNvPr id="3" name="Content Placeholder 2">
            <a:extLst>
              <a:ext uri="{FF2B5EF4-FFF2-40B4-BE49-F238E27FC236}">
                <a16:creationId xmlns:a16="http://schemas.microsoft.com/office/drawing/2014/main" id="{B43491C1-70CA-439E-864B-4FB800623A47}"/>
              </a:ext>
            </a:extLst>
          </p:cNvPr>
          <p:cNvSpPr>
            <a:spLocks noGrp="1"/>
          </p:cNvSpPr>
          <p:nvPr>
            <p:ph idx="1"/>
          </p:nvPr>
        </p:nvSpPr>
        <p:spPr>
          <a:xfrm>
            <a:off x="593271" y="1295401"/>
            <a:ext cx="11005457" cy="4457700"/>
          </a:xfrm>
        </p:spPr>
        <p:txBody>
          <a:bodyPr numCol="2"/>
          <a:lstStyle/>
          <a:p>
            <a:pPr marL="0" indent="0">
              <a:buNone/>
            </a:pPr>
            <a:r>
              <a:rPr lang="en-US" altLang="en-US" u="sng" dirty="0"/>
              <a:t>When funds are received by mail:</a:t>
            </a:r>
            <a:endParaRPr lang="en-US" altLang="en-US" sz="100" u="sng" dirty="0"/>
          </a:p>
          <a:p>
            <a:r>
              <a:rPr lang="en-US" altLang="en-US" sz="2000" dirty="0"/>
              <a:t>Record payment on a mail log</a:t>
            </a:r>
          </a:p>
          <a:p>
            <a:pPr lvl="1">
              <a:buFont typeface="Courier New" panose="02070309020205020404" pitchFamily="49" charset="0"/>
              <a:buChar char="o"/>
            </a:pPr>
            <a:r>
              <a:rPr lang="en-US" altLang="en-US" sz="2000" dirty="0"/>
              <a:t>Standard mail logs are recommended</a:t>
            </a:r>
          </a:p>
          <a:p>
            <a:pPr lvl="1">
              <a:buFont typeface="Courier New" panose="02070309020205020404" pitchFamily="49" charset="0"/>
              <a:buChar char="o"/>
            </a:pPr>
            <a:r>
              <a:rPr lang="en-US" altLang="en-US" sz="2000" dirty="0"/>
              <a:t>The log should include:</a:t>
            </a:r>
          </a:p>
          <a:p>
            <a:pPr lvl="2">
              <a:buFont typeface="Wingdings" panose="05000000000000000000" pitchFamily="2" charset="2"/>
              <a:buChar char="§"/>
            </a:pPr>
            <a:r>
              <a:rPr lang="en-US" altLang="en-US" sz="1700" dirty="0"/>
              <a:t>The date the payment was received</a:t>
            </a:r>
          </a:p>
          <a:p>
            <a:pPr lvl="2">
              <a:buFont typeface="Wingdings" panose="05000000000000000000" pitchFamily="2" charset="2"/>
              <a:buChar char="§"/>
            </a:pPr>
            <a:r>
              <a:rPr lang="en-US" altLang="en-US" sz="1700" dirty="0"/>
              <a:t>Who the payment was received from</a:t>
            </a:r>
          </a:p>
          <a:p>
            <a:pPr lvl="2">
              <a:buFont typeface="Wingdings" panose="05000000000000000000" pitchFamily="2" charset="2"/>
              <a:buChar char="§"/>
            </a:pPr>
            <a:r>
              <a:rPr lang="en-US" altLang="en-US" sz="1700" dirty="0"/>
              <a:t>The amount of the payment</a:t>
            </a:r>
          </a:p>
          <a:p>
            <a:pPr lvl="2">
              <a:buFont typeface="Wingdings" panose="05000000000000000000" pitchFamily="2" charset="2"/>
              <a:buChar char="§"/>
            </a:pPr>
            <a:r>
              <a:rPr lang="en-US" altLang="en-US" sz="1700" dirty="0"/>
              <a:t>The check number</a:t>
            </a:r>
          </a:p>
          <a:p>
            <a:pPr lvl="2">
              <a:buFont typeface="Wingdings" panose="05000000000000000000" pitchFamily="2" charset="2"/>
              <a:buChar char="§"/>
            </a:pPr>
            <a:r>
              <a:rPr lang="en-US" altLang="en-US" sz="1700" dirty="0"/>
              <a:t>Who received the payment</a:t>
            </a:r>
          </a:p>
          <a:p>
            <a:r>
              <a:rPr lang="en-US" altLang="en-US" sz="2000" dirty="0"/>
              <a:t>Endorse all checks</a:t>
            </a:r>
          </a:p>
          <a:p>
            <a:pPr lvl="1"/>
            <a:r>
              <a:rPr lang="en-US" altLang="en-US" sz="2000" dirty="0"/>
              <a:t>Contact Controller’s Office (UCO) for endorsement stamps</a:t>
            </a:r>
          </a:p>
          <a:p>
            <a:pPr lvl="1"/>
            <a:endParaRPr lang="en-US" altLang="en-US" sz="2000" dirty="0"/>
          </a:p>
          <a:p>
            <a:pPr lvl="1"/>
            <a:endParaRPr lang="en-US" altLang="en-US" sz="2000" dirty="0"/>
          </a:p>
          <a:p>
            <a:pPr lvl="1"/>
            <a:endParaRPr lang="en-US" altLang="en-US" sz="2000" dirty="0"/>
          </a:p>
          <a:p>
            <a:pPr marL="457200" lvl="1" indent="0">
              <a:buNone/>
            </a:pPr>
            <a:endParaRPr lang="en-US" altLang="en-US" sz="2000" dirty="0"/>
          </a:p>
          <a:p>
            <a:pPr marL="0" indent="0">
              <a:buNone/>
            </a:pPr>
            <a:endParaRPr lang="en-US" altLang="en-US" u="sng" dirty="0"/>
          </a:p>
          <a:p>
            <a:pPr marL="0" indent="0">
              <a:buNone/>
            </a:pPr>
            <a:r>
              <a:rPr lang="en-US" altLang="en-US" u="sng" dirty="0"/>
              <a:t>When funds are received at a cashier counter:</a:t>
            </a:r>
          </a:p>
          <a:p>
            <a:r>
              <a:rPr lang="en-US" altLang="en-US" sz="2000" dirty="0"/>
              <a:t>Endorse all checks</a:t>
            </a:r>
          </a:p>
          <a:p>
            <a:pPr lvl="1">
              <a:buFont typeface="Courier New" panose="02070309020205020404" pitchFamily="49" charset="0"/>
              <a:buChar char="o"/>
            </a:pPr>
            <a:r>
              <a:rPr lang="en-US" altLang="en-US" sz="1900" dirty="0"/>
              <a:t>Contact the Controller’s Office (UCO) to request endorsement stamps</a:t>
            </a:r>
          </a:p>
          <a:p>
            <a:r>
              <a:rPr lang="en-US" altLang="en-US" sz="2000" dirty="0"/>
              <a:t>Issue a receipt to the customer (required)</a:t>
            </a:r>
          </a:p>
          <a:p>
            <a:pPr lvl="1">
              <a:buFont typeface="Courier New" panose="02070309020205020404" pitchFamily="49" charset="0"/>
              <a:buChar char="o"/>
            </a:pPr>
            <a:r>
              <a:rPr lang="en-US" altLang="en-US" sz="1900" dirty="0"/>
              <a:t>Your register or cash receipt system may produce a receipt</a:t>
            </a:r>
          </a:p>
          <a:p>
            <a:pPr lvl="1">
              <a:buFont typeface="Courier New" panose="02070309020205020404" pitchFamily="49" charset="0"/>
              <a:buChar char="o"/>
            </a:pPr>
            <a:r>
              <a:rPr lang="en-US" altLang="en-US" sz="1900" dirty="0"/>
              <a:t>You may also give the customer an official USF cash receipt</a:t>
            </a:r>
          </a:p>
          <a:p>
            <a:pPr lvl="1">
              <a:buFont typeface="Courier New" panose="02070309020205020404" pitchFamily="49" charset="0"/>
              <a:buChar char="o"/>
            </a:pPr>
            <a:r>
              <a:rPr lang="en-US" altLang="en-US" sz="1900" dirty="0"/>
              <a:t>Contact Controller’s Office (UCO) for receipt books</a:t>
            </a:r>
          </a:p>
          <a:p>
            <a:pPr lvl="1"/>
            <a:endParaRPr lang="en-US" altLang="en-US" sz="2000" dirty="0"/>
          </a:p>
          <a:p>
            <a:pPr marL="0" indent="0">
              <a:buNone/>
            </a:pPr>
            <a:endParaRPr lang="en-US" altLang="en-US" dirty="0"/>
          </a:p>
          <a:p>
            <a:pPr marL="0" indent="0">
              <a:buNone/>
            </a:pPr>
            <a:endParaRPr lang="en-US" altLang="en-US" dirty="0"/>
          </a:p>
          <a:p>
            <a:endParaRPr lang="en-US" dirty="0"/>
          </a:p>
        </p:txBody>
      </p:sp>
      <p:sp>
        <p:nvSpPr>
          <p:cNvPr id="4" name="Slide Number Placeholder 3">
            <a:extLst>
              <a:ext uri="{FF2B5EF4-FFF2-40B4-BE49-F238E27FC236}">
                <a16:creationId xmlns:a16="http://schemas.microsoft.com/office/drawing/2014/main" id="{68442E80-EC90-475C-9F87-C0429827301E}"/>
              </a:ext>
            </a:extLst>
          </p:cNvPr>
          <p:cNvSpPr>
            <a:spLocks noGrp="1"/>
          </p:cNvSpPr>
          <p:nvPr>
            <p:ph type="sldNum" sz="quarter" idx="12"/>
          </p:nvPr>
        </p:nvSpPr>
        <p:spPr/>
        <p:txBody>
          <a:bodyPr/>
          <a:lstStyle/>
          <a:p>
            <a:fld id="{C6429477-D61A-7D49-A13C-58DC364142A2}" type="slidenum">
              <a:rPr lang="en-US" smtClean="0"/>
              <a:t>26</a:t>
            </a:fld>
            <a:endParaRPr lang="en-US" dirty="0"/>
          </a:p>
        </p:txBody>
      </p:sp>
    </p:spTree>
    <p:extLst>
      <p:ext uri="{BB962C8B-B14F-4D97-AF65-F5344CB8AC3E}">
        <p14:creationId xmlns:p14="http://schemas.microsoft.com/office/powerpoint/2010/main" val="855685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4EF71-D0B0-4B4F-A0DA-B2424C826FB6}"/>
              </a:ext>
            </a:extLst>
          </p:cNvPr>
          <p:cNvSpPr>
            <a:spLocks noGrp="1"/>
          </p:cNvSpPr>
          <p:nvPr>
            <p:ph type="title"/>
          </p:nvPr>
        </p:nvSpPr>
        <p:spPr/>
        <p:txBody>
          <a:bodyPr/>
          <a:lstStyle/>
          <a:p>
            <a:r>
              <a:rPr lang="en-US" dirty="0"/>
              <a:t>Custody – Guidelines and Procedures (</a:t>
            </a:r>
            <a:r>
              <a:rPr lang="en-US" dirty="0" err="1"/>
              <a:t>cont</a:t>
            </a:r>
            <a:r>
              <a:rPr lang="en-US" dirty="0"/>
              <a:t>…)</a:t>
            </a:r>
          </a:p>
        </p:txBody>
      </p:sp>
      <p:sp>
        <p:nvSpPr>
          <p:cNvPr id="3" name="Content Placeholder 2">
            <a:extLst>
              <a:ext uri="{FF2B5EF4-FFF2-40B4-BE49-F238E27FC236}">
                <a16:creationId xmlns:a16="http://schemas.microsoft.com/office/drawing/2014/main" id="{B43491C1-70CA-439E-864B-4FB800623A47}"/>
              </a:ext>
            </a:extLst>
          </p:cNvPr>
          <p:cNvSpPr>
            <a:spLocks noGrp="1"/>
          </p:cNvSpPr>
          <p:nvPr>
            <p:ph idx="1"/>
          </p:nvPr>
        </p:nvSpPr>
        <p:spPr>
          <a:xfrm>
            <a:off x="457200" y="1304214"/>
            <a:ext cx="11239500" cy="4457700"/>
          </a:xfrm>
        </p:spPr>
        <p:txBody>
          <a:bodyPr/>
          <a:lstStyle/>
          <a:p>
            <a:r>
              <a:rPr lang="en-US" altLang="en-US" sz="2200" dirty="0"/>
              <a:t>Never combine USF funds with personal funds</a:t>
            </a:r>
          </a:p>
          <a:p>
            <a:pPr lvl="1">
              <a:buFont typeface="Courier New" panose="02070309020205020404" pitchFamily="49" charset="0"/>
              <a:buChar char="o"/>
            </a:pPr>
            <a:r>
              <a:rPr lang="en-US" altLang="en-US" sz="1800" dirty="0"/>
              <a:t>Cashiers should place personal possessions in a safe environment away from the cashier station</a:t>
            </a:r>
          </a:p>
          <a:p>
            <a:r>
              <a:rPr lang="en-US" altLang="en-US" sz="2200" dirty="0"/>
              <a:t>Each cashier should have their own cash drawer</a:t>
            </a:r>
          </a:p>
          <a:p>
            <a:pPr lvl="1">
              <a:buFont typeface="Courier New" panose="02070309020205020404" pitchFamily="49" charset="0"/>
              <a:buChar char="o"/>
            </a:pPr>
            <a:r>
              <a:rPr lang="en-US" altLang="en-US" sz="1800" dirty="0"/>
              <a:t>Cashiers should only use their own cash drawer for receiving payments</a:t>
            </a:r>
          </a:p>
          <a:p>
            <a:pPr lvl="1">
              <a:buFont typeface="Courier New" panose="02070309020205020404" pitchFamily="49" charset="0"/>
              <a:buChar char="o"/>
            </a:pPr>
            <a:r>
              <a:rPr lang="en-US" altLang="en-US" sz="1800" dirty="0"/>
              <a:t>Individual cashier drawers should be placed in the safe overnight separating their funds </a:t>
            </a:r>
          </a:p>
          <a:p>
            <a:r>
              <a:rPr lang="en-US" altLang="en-US" sz="2200" dirty="0"/>
              <a:t>Change funds are for making change only! Never use for:</a:t>
            </a:r>
          </a:p>
          <a:p>
            <a:pPr lvl="1">
              <a:buFont typeface="Courier New" panose="02070309020205020404" pitchFamily="49" charset="0"/>
              <a:buChar char="o"/>
            </a:pPr>
            <a:r>
              <a:rPr lang="en-US" altLang="en-US" sz="1800" dirty="0"/>
              <a:t>Purchases</a:t>
            </a:r>
          </a:p>
          <a:p>
            <a:pPr lvl="1">
              <a:buFont typeface="Courier New" panose="02070309020205020404" pitchFamily="49" charset="0"/>
              <a:buChar char="o"/>
            </a:pPr>
            <a:r>
              <a:rPr lang="en-US" altLang="en-US" sz="1800" dirty="0"/>
              <a:t>To cash personal checks</a:t>
            </a:r>
          </a:p>
          <a:p>
            <a:pPr lvl="1">
              <a:buFont typeface="Courier New" panose="02070309020205020404" pitchFamily="49" charset="0"/>
              <a:buChar char="o"/>
            </a:pPr>
            <a:r>
              <a:rPr lang="en-US" altLang="en-US" sz="1800" dirty="0"/>
              <a:t>To make loans</a:t>
            </a:r>
            <a:endParaRPr lang="en-US" altLang="en-US" dirty="0"/>
          </a:p>
          <a:p>
            <a:endParaRPr lang="en-US" dirty="0"/>
          </a:p>
        </p:txBody>
      </p:sp>
      <p:sp>
        <p:nvSpPr>
          <p:cNvPr id="4" name="Slide Number Placeholder 3">
            <a:extLst>
              <a:ext uri="{FF2B5EF4-FFF2-40B4-BE49-F238E27FC236}">
                <a16:creationId xmlns:a16="http://schemas.microsoft.com/office/drawing/2014/main" id="{68442E80-EC90-475C-9F87-C0429827301E}"/>
              </a:ext>
            </a:extLst>
          </p:cNvPr>
          <p:cNvSpPr>
            <a:spLocks noGrp="1"/>
          </p:cNvSpPr>
          <p:nvPr>
            <p:ph type="sldNum" sz="quarter" idx="12"/>
          </p:nvPr>
        </p:nvSpPr>
        <p:spPr/>
        <p:txBody>
          <a:bodyPr/>
          <a:lstStyle/>
          <a:p>
            <a:fld id="{C6429477-D61A-7D49-A13C-58DC364142A2}" type="slidenum">
              <a:rPr lang="en-US" smtClean="0"/>
              <a:t>27</a:t>
            </a:fld>
            <a:endParaRPr lang="en-US" dirty="0"/>
          </a:p>
        </p:txBody>
      </p:sp>
    </p:spTree>
    <p:extLst>
      <p:ext uri="{BB962C8B-B14F-4D97-AF65-F5344CB8AC3E}">
        <p14:creationId xmlns:p14="http://schemas.microsoft.com/office/powerpoint/2010/main" val="2907025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79BFA-6D89-499D-A367-8067C58F1700}"/>
              </a:ext>
            </a:extLst>
          </p:cNvPr>
          <p:cNvSpPr>
            <a:spLocks noGrp="1"/>
          </p:cNvSpPr>
          <p:nvPr>
            <p:ph type="title"/>
          </p:nvPr>
        </p:nvSpPr>
        <p:spPr/>
        <p:txBody>
          <a:bodyPr/>
          <a:lstStyle/>
          <a:p>
            <a:r>
              <a:rPr lang="en-US" dirty="0"/>
              <a:t>Custody – Checks</a:t>
            </a:r>
          </a:p>
        </p:txBody>
      </p:sp>
      <p:sp>
        <p:nvSpPr>
          <p:cNvPr id="3" name="Content Placeholder 2">
            <a:extLst>
              <a:ext uri="{FF2B5EF4-FFF2-40B4-BE49-F238E27FC236}">
                <a16:creationId xmlns:a16="http://schemas.microsoft.com/office/drawing/2014/main" id="{D194AAF2-FA6C-4442-B854-85A1E94F6AE1}"/>
              </a:ext>
            </a:extLst>
          </p:cNvPr>
          <p:cNvSpPr>
            <a:spLocks noGrp="1"/>
          </p:cNvSpPr>
          <p:nvPr>
            <p:ph idx="1"/>
          </p:nvPr>
        </p:nvSpPr>
        <p:spPr>
          <a:xfrm>
            <a:off x="457200" y="1193801"/>
            <a:ext cx="11239500" cy="1811693"/>
          </a:xfrm>
        </p:spPr>
        <p:txBody>
          <a:bodyPr/>
          <a:lstStyle/>
          <a:p>
            <a:pPr marL="0" indent="0">
              <a:buNone/>
            </a:pPr>
            <a:r>
              <a:rPr lang="en-US" altLang="en-US" sz="2000" dirty="0"/>
              <a:t>Checks should be made payable to either</a:t>
            </a:r>
          </a:p>
          <a:p>
            <a:pPr lvl="1"/>
            <a:r>
              <a:rPr lang="en-US" altLang="en-US" sz="1800" dirty="0"/>
              <a:t>USF</a:t>
            </a:r>
          </a:p>
          <a:p>
            <a:pPr lvl="1"/>
            <a:r>
              <a:rPr lang="en-US" altLang="en-US" sz="1800" dirty="0"/>
              <a:t>University of South Florida</a:t>
            </a:r>
            <a:endParaRPr lang="en-US" altLang="en-US" sz="2100" dirty="0"/>
          </a:p>
          <a:p>
            <a:pPr marL="0" indent="0">
              <a:buNone/>
            </a:pPr>
            <a:r>
              <a:rPr lang="en-US" altLang="en-US" sz="2000" dirty="0"/>
              <a:t>If checks are made payable to an individual</a:t>
            </a:r>
          </a:p>
          <a:p>
            <a:pPr lvl="1"/>
            <a:r>
              <a:rPr lang="en-US" altLang="en-US" sz="1800" dirty="0"/>
              <a:t>The best practice is to return the check to the payer and ask for a replacement check</a:t>
            </a:r>
          </a:p>
        </p:txBody>
      </p:sp>
      <p:sp>
        <p:nvSpPr>
          <p:cNvPr id="4" name="Slide Number Placeholder 3">
            <a:extLst>
              <a:ext uri="{FF2B5EF4-FFF2-40B4-BE49-F238E27FC236}">
                <a16:creationId xmlns:a16="http://schemas.microsoft.com/office/drawing/2014/main" id="{377297CE-AFE3-4432-9069-E8C1C7527C68}"/>
              </a:ext>
            </a:extLst>
          </p:cNvPr>
          <p:cNvSpPr>
            <a:spLocks noGrp="1"/>
          </p:cNvSpPr>
          <p:nvPr>
            <p:ph type="sldNum" sz="quarter" idx="12"/>
          </p:nvPr>
        </p:nvSpPr>
        <p:spPr/>
        <p:txBody>
          <a:bodyPr/>
          <a:lstStyle/>
          <a:p>
            <a:fld id="{C6429477-D61A-7D49-A13C-58DC364142A2}" type="slidenum">
              <a:rPr lang="en-US" smtClean="0"/>
              <a:t>28</a:t>
            </a:fld>
            <a:endParaRPr lang="en-US" dirty="0"/>
          </a:p>
        </p:txBody>
      </p:sp>
      <p:sp>
        <p:nvSpPr>
          <p:cNvPr id="5" name="Title 1">
            <a:extLst>
              <a:ext uri="{FF2B5EF4-FFF2-40B4-BE49-F238E27FC236}">
                <a16:creationId xmlns:a16="http://schemas.microsoft.com/office/drawing/2014/main" id="{B2B9869D-0C94-496F-9D5E-875665BF899D}"/>
              </a:ext>
            </a:extLst>
          </p:cNvPr>
          <p:cNvSpPr txBox="1">
            <a:spLocks/>
          </p:cNvSpPr>
          <p:nvPr/>
        </p:nvSpPr>
        <p:spPr>
          <a:xfrm>
            <a:off x="451212" y="3041650"/>
            <a:ext cx="11239500" cy="774700"/>
          </a:xfrm>
          <a:prstGeom prst="rect">
            <a:avLst/>
          </a:prstGeom>
        </p:spPr>
        <p:txBody>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r>
              <a:rPr lang="en-US" dirty="0"/>
              <a:t>Custody – Foundation Checks</a:t>
            </a:r>
          </a:p>
        </p:txBody>
      </p:sp>
      <p:sp>
        <p:nvSpPr>
          <p:cNvPr id="6" name="Content Placeholder 2">
            <a:extLst>
              <a:ext uri="{FF2B5EF4-FFF2-40B4-BE49-F238E27FC236}">
                <a16:creationId xmlns:a16="http://schemas.microsoft.com/office/drawing/2014/main" id="{35617B93-BA59-462A-9A63-577A864D1A0E}"/>
              </a:ext>
            </a:extLst>
          </p:cNvPr>
          <p:cNvSpPr txBox="1">
            <a:spLocks/>
          </p:cNvSpPr>
          <p:nvPr/>
        </p:nvSpPr>
        <p:spPr>
          <a:xfrm>
            <a:off x="451212" y="3852506"/>
            <a:ext cx="11239500" cy="1717870"/>
          </a:xfrm>
          <a:prstGeom prst="rect">
            <a:avLst/>
          </a:prstGeom>
        </p:spPr>
        <p:txBody>
          <a:bodyPr numCol="2"/>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000" dirty="0"/>
              <a:t>Immediate actions</a:t>
            </a:r>
          </a:p>
          <a:p>
            <a:pPr lvl="1"/>
            <a:r>
              <a:rPr lang="en-US" altLang="en-US" sz="1800" dirty="0"/>
              <a:t>Stamp checks with restrictive endorsement stamp</a:t>
            </a:r>
          </a:p>
          <a:p>
            <a:pPr lvl="1"/>
            <a:r>
              <a:rPr lang="en-US" altLang="en-US" sz="1800" dirty="0"/>
              <a:t>Deliver to USF Foundation within 24 hours</a:t>
            </a:r>
          </a:p>
          <a:p>
            <a:pPr lvl="1"/>
            <a:r>
              <a:rPr lang="en-US" altLang="en-US" sz="1800" dirty="0"/>
              <a:t>After business hours use the drop box</a:t>
            </a:r>
          </a:p>
          <a:p>
            <a:pPr marL="0" indent="0">
              <a:buNone/>
            </a:pPr>
            <a:endParaRPr lang="en-US" altLang="en-US" sz="2000" dirty="0"/>
          </a:p>
          <a:p>
            <a:pPr marL="0" indent="0">
              <a:buNone/>
            </a:pPr>
            <a:r>
              <a:rPr lang="en-US" altLang="en-US" sz="2000" dirty="0"/>
              <a:t>Delivery of USF Foundation deposits</a:t>
            </a:r>
          </a:p>
          <a:p>
            <a:pPr lvl="1"/>
            <a:r>
              <a:rPr lang="en-US" altLang="en-US" sz="1800" dirty="0"/>
              <a:t>Hand carry to USF Foundation</a:t>
            </a:r>
          </a:p>
          <a:p>
            <a:pPr lvl="1"/>
            <a:r>
              <a:rPr lang="en-US" altLang="en-US" sz="1800" dirty="0"/>
              <a:t>Never use campus mail</a:t>
            </a:r>
          </a:p>
          <a:p>
            <a:pPr lvl="1"/>
            <a:r>
              <a:rPr lang="en-US" altLang="en-US" sz="1800" dirty="0"/>
              <a:t>Contact the USF Foundation for questions, endorsement stamps, or locking bank bags</a:t>
            </a:r>
          </a:p>
        </p:txBody>
      </p:sp>
    </p:spTree>
    <p:extLst>
      <p:ext uri="{BB962C8B-B14F-4D97-AF65-F5344CB8AC3E}">
        <p14:creationId xmlns:p14="http://schemas.microsoft.com/office/powerpoint/2010/main" val="977666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E1C00-0D93-4D20-85FF-C7737B87FFD6}"/>
              </a:ext>
            </a:extLst>
          </p:cNvPr>
          <p:cNvSpPr>
            <a:spLocks noGrp="1"/>
          </p:cNvSpPr>
          <p:nvPr>
            <p:ph type="title"/>
          </p:nvPr>
        </p:nvSpPr>
        <p:spPr/>
        <p:txBody>
          <a:bodyPr/>
          <a:lstStyle/>
          <a:p>
            <a:r>
              <a:rPr lang="en-US" dirty="0"/>
              <a:t>Custody – Transfer of Funds</a:t>
            </a:r>
          </a:p>
        </p:txBody>
      </p:sp>
      <p:sp>
        <p:nvSpPr>
          <p:cNvPr id="3" name="Content Placeholder 2">
            <a:extLst>
              <a:ext uri="{FF2B5EF4-FFF2-40B4-BE49-F238E27FC236}">
                <a16:creationId xmlns:a16="http://schemas.microsoft.com/office/drawing/2014/main" id="{2B22E528-A960-4954-829B-CA15CB3BF705}"/>
              </a:ext>
            </a:extLst>
          </p:cNvPr>
          <p:cNvSpPr>
            <a:spLocks noGrp="1"/>
          </p:cNvSpPr>
          <p:nvPr>
            <p:ph idx="1"/>
          </p:nvPr>
        </p:nvSpPr>
        <p:spPr>
          <a:xfrm>
            <a:off x="457200" y="1193801"/>
            <a:ext cx="11239500" cy="2235199"/>
          </a:xfrm>
        </p:spPr>
        <p:txBody>
          <a:bodyPr/>
          <a:lstStyle/>
          <a:p>
            <a:pPr>
              <a:buNone/>
            </a:pPr>
            <a:r>
              <a:rPr lang="en-US" altLang="en-US" sz="2000" dirty="0"/>
              <a:t>A transfer is the hand-off of funds from one custodian to another</a:t>
            </a:r>
          </a:p>
          <a:p>
            <a:pPr>
              <a:buNone/>
            </a:pPr>
            <a:r>
              <a:rPr lang="en-US" altLang="en-US" sz="2000" u="sng" dirty="0"/>
              <a:t>Documenting a transfer</a:t>
            </a:r>
          </a:p>
          <a:p>
            <a:r>
              <a:rPr lang="en-US" altLang="en-US" sz="1800" dirty="0"/>
              <a:t>The receiving custodian:</a:t>
            </a:r>
          </a:p>
          <a:p>
            <a:pPr lvl="1">
              <a:buFont typeface="Courier New" panose="02070309020205020404" pitchFamily="49" charset="0"/>
              <a:buChar char="o"/>
            </a:pPr>
            <a:r>
              <a:rPr lang="en-US" altLang="en-US" sz="1600" dirty="0"/>
              <a:t>Recounts the funds</a:t>
            </a:r>
          </a:p>
          <a:p>
            <a:pPr lvl="1">
              <a:buFont typeface="Courier New" panose="02070309020205020404" pitchFamily="49" charset="0"/>
              <a:buChar char="o"/>
            </a:pPr>
            <a:r>
              <a:rPr lang="en-US" altLang="en-US" sz="1600" dirty="0"/>
              <a:t>Initials and dates the mail log, balancing sheet or deposit back-up</a:t>
            </a:r>
          </a:p>
          <a:p>
            <a:r>
              <a:rPr lang="en-US" altLang="en-US" sz="1800" dirty="0"/>
              <a:t>Both custodians keep a copy of the documentation</a:t>
            </a:r>
          </a:p>
        </p:txBody>
      </p:sp>
      <p:sp>
        <p:nvSpPr>
          <p:cNvPr id="4" name="Slide Number Placeholder 3">
            <a:extLst>
              <a:ext uri="{FF2B5EF4-FFF2-40B4-BE49-F238E27FC236}">
                <a16:creationId xmlns:a16="http://schemas.microsoft.com/office/drawing/2014/main" id="{897B5685-9D38-4C8F-B25F-C7E881B812E2}"/>
              </a:ext>
            </a:extLst>
          </p:cNvPr>
          <p:cNvSpPr>
            <a:spLocks noGrp="1"/>
          </p:cNvSpPr>
          <p:nvPr>
            <p:ph type="sldNum" sz="quarter" idx="12"/>
          </p:nvPr>
        </p:nvSpPr>
        <p:spPr/>
        <p:txBody>
          <a:bodyPr/>
          <a:lstStyle/>
          <a:p>
            <a:fld id="{C6429477-D61A-7D49-A13C-58DC364142A2}" type="slidenum">
              <a:rPr lang="en-US" smtClean="0"/>
              <a:t>29</a:t>
            </a:fld>
            <a:endParaRPr lang="en-US" dirty="0"/>
          </a:p>
        </p:txBody>
      </p:sp>
      <p:sp>
        <p:nvSpPr>
          <p:cNvPr id="5" name="TextBox 4">
            <a:extLst>
              <a:ext uri="{FF2B5EF4-FFF2-40B4-BE49-F238E27FC236}">
                <a16:creationId xmlns:a16="http://schemas.microsoft.com/office/drawing/2014/main" id="{EA261E67-2B9C-4395-8CCC-0D55A1DDC9C8}"/>
              </a:ext>
            </a:extLst>
          </p:cNvPr>
          <p:cNvSpPr txBox="1"/>
          <p:nvPr/>
        </p:nvSpPr>
        <p:spPr>
          <a:xfrm>
            <a:off x="457200" y="3582955"/>
            <a:ext cx="11277600" cy="2000548"/>
          </a:xfrm>
          <a:prstGeom prst="rect">
            <a:avLst/>
          </a:prstGeom>
          <a:noFill/>
        </p:spPr>
        <p:txBody>
          <a:bodyPr wrap="square" numCol="2" rtlCol="0">
            <a:spAutoFit/>
          </a:bodyPr>
          <a:lstStyle/>
          <a:p>
            <a:pPr>
              <a:lnSpc>
                <a:spcPct val="150000"/>
              </a:lnSpc>
              <a:buNone/>
            </a:pPr>
            <a:r>
              <a:rPr lang="en-US" altLang="en-US" sz="2000" u="sng" dirty="0">
                <a:solidFill>
                  <a:srgbClr val="007851"/>
                </a:solidFill>
              </a:rPr>
              <a:t>What transfers need to be documented:</a:t>
            </a:r>
          </a:p>
          <a:p>
            <a:pPr marL="285750" indent="-285750">
              <a:lnSpc>
                <a:spcPct val="150000"/>
              </a:lnSpc>
              <a:buFont typeface="Arial" panose="020B0604020202020204" pitchFamily="34" charset="0"/>
              <a:buChar char="•"/>
            </a:pPr>
            <a:r>
              <a:rPr lang="en-US" altLang="en-US" dirty="0">
                <a:solidFill>
                  <a:srgbClr val="007851"/>
                </a:solidFill>
              </a:rPr>
              <a:t>From customer to cashier</a:t>
            </a:r>
          </a:p>
          <a:p>
            <a:pPr marL="742950" lvl="1" indent="-285750">
              <a:buFont typeface="Courier New" panose="02070309020205020404" pitchFamily="49" charset="0"/>
              <a:buChar char="o"/>
            </a:pPr>
            <a:r>
              <a:rPr lang="en-US" altLang="en-US" sz="1600" dirty="0">
                <a:solidFill>
                  <a:srgbClr val="007851"/>
                </a:solidFill>
              </a:rPr>
              <a:t>Customer should receive a receipt</a:t>
            </a:r>
          </a:p>
          <a:p>
            <a:pPr marL="285750" indent="-285750">
              <a:buFont typeface="Arial" panose="020B0604020202020204" pitchFamily="34" charset="0"/>
              <a:buChar char="•"/>
            </a:pPr>
            <a:r>
              <a:rPr lang="en-US" altLang="en-US" dirty="0">
                <a:solidFill>
                  <a:srgbClr val="007851"/>
                </a:solidFill>
              </a:rPr>
              <a:t>From cashier to supervisor</a:t>
            </a:r>
          </a:p>
          <a:p>
            <a:pPr marL="742950" lvl="1" indent="-285750">
              <a:buFont typeface="Courier New" panose="02070309020205020404" pitchFamily="49" charset="0"/>
              <a:buChar char="o"/>
            </a:pPr>
            <a:r>
              <a:rPr lang="en-US" altLang="en-US" sz="1600" dirty="0">
                <a:solidFill>
                  <a:srgbClr val="007851"/>
                </a:solidFill>
              </a:rPr>
              <a:t>Supervisor initials on balancing form </a:t>
            </a:r>
          </a:p>
          <a:p>
            <a:pPr marL="285750" indent="-285750">
              <a:buFont typeface="Arial" panose="020B0604020202020204" pitchFamily="34" charset="0"/>
              <a:buChar char="•"/>
            </a:pPr>
            <a:endParaRPr lang="en-US" altLang="en-US" dirty="0">
              <a:solidFill>
                <a:srgbClr val="007851"/>
              </a:solidFill>
            </a:endParaRPr>
          </a:p>
          <a:p>
            <a:pPr marL="285750" indent="-285750">
              <a:buFont typeface="Arial" panose="020B0604020202020204" pitchFamily="34" charset="0"/>
              <a:buChar char="•"/>
            </a:pPr>
            <a:endParaRPr lang="en-US" altLang="en-US" dirty="0">
              <a:solidFill>
                <a:srgbClr val="007851"/>
              </a:solidFill>
            </a:endParaRPr>
          </a:p>
          <a:p>
            <a:pPr marL="285750" indent="-285750">
              <a:buFont typeface="Arial" panose="020B0604020202020204" pitchFamily="34" charset="0"/>
              <a:buChar char="•"/>
            </a:pPr>
            <a:endParaRPr lang="en-US" altLang="en-US" dirty="0">
              <a:solidFill>
                <a:srgbClr val="007851"/>
              </a:solidFill>
            </a:endParaRPr>
          </a:p>
          <a:p>
            <a:pPr marL="285750" indent="-285750">
              <a:buFont typeface="Arial" panose="020B0604020202020204" pitchFamily="34" charset="0"/>
              <a:buChar char="•"/>
            </a:pPr>
            <a:r>
              <a:rPr lang="en-US" altLang="en-US" dirty="0">
                <a:solidFill>
                  <a:srgbClr val="007851"/>
                </a:solidFill>
              </a:rPr>
              <a:t>From collection area to cashier office</a:t>
            </a:r>
          </a:p>
          <a:p>
            <a:pPr marL="742950" lvl="1" indent="-285750">
              <a:buFont typeface="Courier New" panose="02070309020205020404" pitchFamily="49" charset="0"/>
              <a:buChar char="o"/>
            </a:pPr>
            <a:r>
              <a:rPr lang="en-US" altLang="en-US" sz="1600" dirty="0">
                <a:solidFill>
                  <a:srgbClr val="007851"/>
                </a:solidFill>
              </a:rPr>
              <a:t>Cashier staff should sign off on transmittal form</a:t>
            </a:r>
          </a:p>
          <a:p>
            <a:pPr marL="285750" indent="-285750">
              <a:buFont typeface="Arial" panose="020B0604020202020204" pitchFamily="34" charset="0"/>
              <a:buChar char="•"/>
            </a:pPr>
            <a:r>
              <a:rPr lang="en-US" altLang="en-US" dirty="0">
                <a:solidFill>
                  <a:srgbClr val="007851"/>
                </a:solidFill>
              </a:rPr>
              <a:t>From cashier office to courier</a:t>
            </a:r>
          </a:p>
          <a:p>
            <a:pPr marL="742950" lvl="1" indent="-285750">
              <a:buFont typeface="Courier New" panose="02070309020205020404" pitchFamily="49" charset="0"/>
              <a:buChar char="o"/>
            </a:pPr>
            <a:r>
              <a:rPr lang="en-US" altLang="en-US" sz="1600" dirty="0">
                <a:solidFill>
                  <a:srgbClr val="007851"/>
                </a:solidFill>
              </a:rPr>
              <a:t>Courier signs off at time of pickup</a:t>
            </a:r>
          </a:p>
        </p:txBody>
      </p:sp>
    </p:spTree>
    <p:extLst>
      <p:ext uri="{BB962C8B-B14F-4D97-AF65-F5344CB8AC3E}">
        <p14:creationId xmlns:p14="http://schemas.microsoft.com/office/powerpoint/2010/main" val="1319019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5A351-53A8-40D7-925E-0304F0D2189C}"/>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DA3CE9F8-4339-4CBE-BC1B-818E3B4B0176}"/>
              </a:ext>
            </a:extLst>
          </p:cNvPr>
          <p:cNvSpPr>
            <a:spLocks noGrp="1"/>
          </p:cNvSpPr>
          <p:nvPr>
            <p:ph idx="1"/>
          </p:nvPr>
        </p:nvSpPr>
        <p:spPr>
          <a:xfrm>
            <a:off x="457200" y="1442319"/>
            <a:ext cx="10968912" cy="1599461"/>
          </a:xfrm>
        </p:spPr>
        <p:txBody>
          <a:bodyPr/>
          <a:lstStyle/>
          <a:p>
            <a:pPr>
              <a:lnSpc>
                <a:spcPct val="80000"/>
              </a:lnSpc>
            </a:pPr>
            <a:r>
              <a:rPr lang="en-US" altLang="en-US" sz="2000" dirty="0"/>
              <a:t>The role of Accountability and Internal Controls</a:t>
            </a:r>
          </a:p>
          <a:p>
            <a:pPr>
              <a:lnSpc>
                <a:spcPct val="80000"/>
              </a:lnSpc>
            </a:pPr>
            <a:r>
              <a:rPr lang="en-US" altLang="en-US" sz="2000" dirty="0"/>
              <a:t>Best practices in Cash Collections</a:t>
            </a:r>
          </a:p>
          <a:p>
            <a:pPr>
              <a:lnSpc>
                <a:spcPct val="80000"/>
              </a:lnSpc>
            </a:pPr>
            <a:r>
              <a:rPr lang="en-US" altLang="en-US" sz="2000" dirty="0"/>
              <a:t>How to apply appropriate segregation of duties criteria</a:t>
            </a:r>
          </a:p>
          <a:p>
            <a:pPr>
              <a:lnSpc>
                <a:spcPct val="80000"/>
              </a:lnSpc>
            </a:pPr>
            <a:r>
              <a:rPr lang="en-US" altLang="en-US" sz="2000" dirty="0"/>
              <a:t>The steps involved in the Cash Collection process at USF</a:t>
            </a:r>
          </a:p>
        </p:txBody>
      </p:sp>
      <p:sp>
        <p:nvSpPr>
          <p:cNvPr id="4" name="Slide Number Placeholder 3">
            <a:extLst>
              <a:ext uri="{FF2B5EF4-FFF2-40B4-BE49-F238E27FC236}">
                <a16:creationId xmlns:a16="http://schemas.microsoft.com/office/drawing/2014/main" id="{377218E4-DC96-4584-9123-FD1FF636B2E2}"/>
              </a:ext>
            </a:extLst>
          </p:cNvPr>
          <p:cNvSpPr>
            <a:spLocks noGrp="1"/>
          </p:cNvSpPr>
          <p:nvPr>
            <p:ph type="sldNum" sz="quarter" idx="12"/>
          </p:nvPr>
        </p:nvSpPr>
        <p:spPr/>
        <p:txBody>
          <a:bodyPr/>
          <a:lstStyle/>
          <a:p>
            <a:fld id="{C6429477-D61A-7D49-A13C-58DC364142A2}" type="slidenum">
              <a:rPr lang="en-US" smtClean="0"/>
              <a:t>3</a:t>
            </a:fld>
            <a:endParaRPr lang="en-US" dirty="0"/>
          </a:p>
        </p:txBody>
      </p:sp>
      <p:sp>
        <p:nvSpPr>
          <p:cNvPr id="5" name="Content Placeholder 2">
            <a:extLst>
              <a:ext uri="{FF2B5EF4-FFF2-40B4-BE49-F238E27FC236}">
                <a16:creationId xmlns:a16="http://schemas.microsoft.com/office/drawing/2014/main" id="{FCC521CD-0899-4869-9AAF-48ACD2F54EFC}"/>
              </a:ext>
            </a:extLst>
          </p:cNvPr>
          <p:cNvSpPr txBox="1">
            <a:spLocks/>
          </p:cNvSpPr>
          <p:nvPr/>
        </p:nvSpPr>
        <p:spPr>
          <a:xfrm>
            <a:off x="3338901" y="3312109"/>
            <a:ext cx="5514197" cy="5041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Four Functions of Segregation of Duties</a:t>
            </a:r>
          </a:p>
        </p:txBody>
      </p:sp>
      <p:graphicFrame>
        <p:nvGraphicFramePr>
          <p:cNvPr id="14" name="Diagram 13">
            <a:extLst>
              <a:ext uri="{FF2B5EF4-FFF2-40B4-BE49-F238E27FC236}">
                <a16:creationId xmlns:a16="http://schemas.microsoft.com/office/drawing/2014/main" id="{D623C33F-12B0-42B6-B78D-80EE062179D5}"/>
              </a:ext>
            </a:extLst>
          </p:cNvPr>
          <p:cNvGraphicFramePr/>
          <p:nvPr>
            <p:extLst>
              <p:ext uri="{D42A27DB-BD31-4B8C-83A1-F6EECF244321}">
                <p14:modId xmlns:p14="http://schemas.microsoft.com/office/powerpoint/2010/main" val="4030653170"/>
              </p:ext>
            </p:extLst>
          </p:nvPr>
        </p:nvGraphicFramePr>
        <p:xfrm>
          <a:off x="1197299" y="3407573"/>
          <a:ext cx="9759302" cy="3031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9805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AA2D6-CD97-4E84-BD25-4BB68B729F15}"/>
              </a:ext>
            </a:extLst>
          </p:cNvPr>
          <p:cNvSpPr>
            <a:spLocks noGrp="1"/>
          </p:cNvSpPr>
          <p:nvPr>
            <p:ph type="title"/>
          </p:nvPr>
        </p:nvSpPr>
        <p:spPr>
          <a:xfrm>
            <a:off x="476250" y="606861"/>
            <a:ext cx="11239500" cy="921791"/>
          </a:xfrm>
        </p:spPr>
        <p:txBody>
          <a:bodyPr/>
          <a:lstStyle/>
          <a:p>
            <a:r>
              <a:rPr lang="en-US" altLang="en-US" dirty="0"/>
              <a:t>Custody – System Passwords</a:t>
            </a:r>
            <a:endParaRPr lang="en-US" dirty="0"/>
          </a:p>
        </p:txBody>
      </p:sp>
      <p:sp>
        <p:nvSpPr>
          <p:cNvPr id="3" name="Content Placeholder 2">
            <a:extLst>
              <a:ext uri="{FF2B5EF4-FFF2-40B4-BE49-F238E27FC236}">
                <a16:creationId xmlns:a16="http://schemas.microsoft.com/office/drawing/2014/main" id="{E0525AB8-CA88-4114-B65E-66157454248F}"/>
              </a:ext>
            </a:extLst>
          </p:cNvPr>
          <p:cNvSpPr>
            <a:spLocks noGrp="1"/>
          </p:cNvSpPr>
          <p:nvPr>
            <p:ph idx="1"/>
          </p:nvPr>
        </p:nvSpPr>
        <p:spPr>
          <a:xfrm>
            <a:off x="476250" y="1528652"/>
            <a:ext cx="11239500" cy="3447278"/>
          </a:xfrm>
        </p:spPr>
        <p:txBody>
          <a:bodyPr/>
          <a:lstStyle/>
          <a:p>
            <a:r>
              <a:rPr lang="en-US" altLang="en-US" sz="2200" dirty="0"/>
              <a:t>All cash registers or Point of Sale (POS) systems should be password protected to assign accountability and fix responsibility</a:t>
            </a:r>
          </a:p>
          <a:p>
            <a:r>
              <a:rPr lang="en-US" altLang="en-US" sz="2200" dirty="0"/>
              <a:t>Every person must have their own password</a:t>
            </a:r>
          </a:p>
          <a:p>
            <a:r>
              <a:rPr lang="en-US" altLang="en-US" sz="2200" dirty="0"/>
              <a:t>Passwords must never be shared</a:t>
            </a:r>
          </a:p>
          <a:p>
            <a:r>
              <a:rPr lang="en-US" altLang="en-US" sz="2200" u="sng" dirty="0"/>
              <a:t>Don’t write your passwords down</a:t>
            </a:r>
          </a:p>
          <a:p>
            <a:r>
              <a:rPr lang="en-US" altLang="en-US" sz="2200" dirty="0"/>
              <a:t>If you need to leave the work area, sign off your password and log back on when you return</a:t>
            </a:r>
          </a:p>
          <a:p>
            <a:r>
              <a:rPr lang="en-US" altLang="en-US" sz="2200" dirty="0"/>
              <a:t>Passwords should be changed periodically</a:t>
            </a:r>
          </a:p>
          <a:p>
            <a:r>
              <a:rPr lang="en-US" altLang="en-US" sz="2200" dirty="0"/>
              <a:t>Passwords should be inactivated whenever a custodian vacates the position</a:t>
            </a:r>
          </a:p>
        </p:txBody>
      </p:sp>
      <p:sp>
        <p:nvSpPr>
          <p:cNvPr id="4" name="Slide Number Placeholder 3">
            <a:extLst>
              <a:ext uri="{FF2B5EF4-FFF2-40B4-BE49-F238E27FC236}">
                <a16:creationId xmlns:a16="http://schemas.microsoft.com/office/drawing/2014/main" id="{12C51F22-1D1D-448E-B095-95846C6DA1A2}"/>
              </a:ext>
            </a:extLst>
          </p:cNvPr>
          <p:cNvSpPr>
            <a:spLocks noGrp="1"/>
          </p:cNvSpPr>
          <p:nvPr>
            <p:ph type="sldNum" sz="quarter" idx="12"/>
          </p:nvPr>
        </p:nvSpPr>
        <p:spPr/>
        <p:txBody>
          <a:bodyPr/>
          <a:lstStyle/>
          <a:p>
            <a:fld id="{C6429477-D61A-7D49-A13C-58DC364142A2}" type="slidenum">
              <a:rPr lang="en-US" smtClean="0"/>
              <a:t>30</a:t>
            </a:fld>
            <a:endParaRPr lang="en-US" dirty="0"/>
          </a:p>
        </p:txBody>
      </p:sp>
    </p:spTree>
    <p:extLst>
      <p:ext uri="{BB962C8B-B14F-4D97-AF65-F5344CB8AC3E}">
        <p14:creationId xmlns:p14="http://schemas.microsoft.com/office/powerpoint/2010/main" val="2899849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38DE8-1984-43E1-8EFF-F806B4B628E6}"/>
              </a:ext>
            </a:extLst>
          </p:cNvPr>
          <p:cNvSpPr>
            <a:spLocks noGrp="1"/>
          </p:cNvSpPr>
          <p:nvPr>
            <p:ph type="title"/>
          </p:nvPr>
        </p:nvSpPr>
        <p:spPr>
          <a:xfrm>
            <a:off x="451212" y="404462"/>
            <a:ext cx="11239500" cy="774700"/>
          </a:xfrm>
        </p:spPr>
        <p:txBody>
          <a:bodyPr/>
          <a:lstStyle/>
          <a:p>
            <a:r>
              <a:rPr lang="en-US" dirty="0"/>
              <a:t>Custody – Register Keys</a:t>
            </a:r>
          </a:p>
        </p:txBody>
      </p:sp>
      <p:sp>
        <p:nvSpPr>
          <p:cNvPr id="3" name="Content Placeholder 2">
            <a:extLst>
              <a:ext uri="{FF2B5EF4-FFF2-40B4-BE49-F238E27FC236}">
                <a16:creationId xmlns:a16="http://schemas.microsoft.com/office/drawing/2014/main" id="{30C50805-0E99-419C-B1DA-3B1990D6F665}"/>
              </a:ext>
            </a:extLst>
          </p:cNvPr>
          <p:cNvSpPr>
            <a:spLocks noGrp="1"/>
          </p:cNvSpPr>
          <p:nvPr>
            <p:ph idx="1"/>
          </p:nvPr>
        </p:nvSpPr>
        <p:spPr>
          <a:xfrm>
            <a:off x="457200" y="1208966"/>
            <a:ext cx="11239500" cy="2063619"/>
          </a:xfrm>
        </p:spPr>
        <p:txBody>
          <a:bodyPr/>
          <a:lstStyle/>
          <a:p>
            <a:pPr>
              <a:buNone/>
            </a:pPr>
            <a:r>
              <a:rPr lang="en-US" altLang="en-US" dirty="0"/>
              <a:t>If your cash register or point-of-sale system requires key access:</a:t>
            </a:r>
          </a:p>
          <a:p>
            <a:pPr lvl="1"/>
            <a:r>
              <a:rPr lang="en-US" altLang="en-US" sz="2000" dirty="0"/>
              <a:t>Only essential staff should possess the keys</a:t>
            </a:r>
          </a:p>
          <a:p>
            <a:pPr lvl="1"/>
            <a:r>
              <a:rPr lang="en-US" altLang="en-US" sz="2000" dirty="0"/>
              <a:t>An inventory of the keys should be kept</a:t>
            </a:r>
          </a:p>
          <a:p>
            <a:pPr lvl="1"/>
            <a:r>
              <a:rPr lang="en-US" altLang="en-US" sz="2000" dirty="0"/>
              <a:t>Keys should never be shared</a:t>
            </a:r>
          </a:p>
          <a:p>
            <a:pPr lvl="1"/>
            <a:r>
              <a:rPr lang="en-US" altLang="en-US" sz="2000" dirty="0"/>
              <a:t>Keys must be collected whenever a custodian vacates the position</a:t>
            </a:r>
          </a:p>
          <a:p>
            <a:endParaRPr lang="en-US" dirty="0"/>
          </a:p>
        </p:txBody>
      </p:sp>
      <p:sp>
        <p:nvSpPr>
          <p:cNvPr id="4" name="Slide Number Placeholder 3">
            <a:extLst>
              <a:ext uri="{FF2B5EF4-FFF2-40B4-BE49-F238E27FC236}">
                <a16:creationId xmlns:a16="http://schemas.microsoft.com/office/drawing/2014/main" id="{85432CD6-A925-4AB6-949D-4FDA1554955B}"/>
              </a:ext>
            </a:extLst>
          </p:cNvPr>
          <p:cNvSpPr>
            <a:spLocks noGrp="1"/>
          </p:cNvSpPr>
          <p:nvPr>
            <p:ph type="sldNum" sz="quarter" idx="12"/>
          </p:nvPr>
        </p:nvSpPr>
        <p:spPr/>
        <p:txBody>
          <a:bodyPr/>
          <a:lstStyle/>
          <a:p>
            <a:fld id="{C6429477-D61A-7D49-A13C-58DC364142A2}" type="slidenum">
              <a:rPr lang="en-US" smtClean="0"/>
              <a:t>31</a:t>
            </a:fld>
            <a:endParaRPr lang="en-US" dirty="0"/>
          </a:p>
        </p:txBody>
      </p:sp>
      <p:sp>
        <p:nvSpPr>
          <p:cNvPr id="5" name="Title 1">
            <a:extLst>
              <a:ext uri="{FF2B5EF4-FFF2-40B4-BE49-F238E27FC236}">
                <a16:creationId xmlns:a16="http://schemas.microsoft.com/office/drawing/2014/main" id="{CE6B1D35-4DBC-45BD-A873-7833802F219B}"/>
              </a:ext>
            </a:extLst>
          </p:cNvPr>
          <p:cNvSpPr txBox="1">
            <a:spLocks/>
          </p:cNvSpPr>
          <p:nvPr/>
        </p:nvSpPr>
        <p:spPr>
          <a:xfrm>
            <a:off x="451212" y="3165022"/>
            <a:ext cx="11239500" cy="774700"/>
          </a:xfrm>
          <a:prstGeom prst="rect">
            <a:avLst/>
          </a:prstGeom>
        </p:spPr>
        <p:txBody>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r>
              <a:rPr lang="en-US" dirty="0"/>
              <a:t>Custody – Storage of Funds</a:t>
            </a:r>
          </a:p>
        </p:txBody>
      </p:sp>
      <p:sp>
        <p:nvSpPr>
          <p:cNvPr id="6" name="Content Placeholder 2">
            <a:extLst>
              <a:ext uri="{FF2B5EF4-FFF2-40B4-BE49-F238E27FC236}">
                <a16:creationId xmlns:a16="http://schemas.microsoft.com/office/drawing/2014/main" id="{542C12FE-5E39-4898-9BE4-FF616C18AC0B}"/>
              </a:ext>
            </a:extLst>
          </p:cNvPr>
          <p:cNvSpPr txBox="1">
            <a:spLocks/>
          </p:cNvSpPr>
          <p:nvPr/>
        </p:nvSpPr>
        <p:spPr>
          <a:xfrm>
            <a:off x="451212" y="4043271"/>
            <a:ext cx="11700588" cy="185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altLang="en-US" dirty="0"/>
              <a:t>During business hours, funds should be stored in a safe and secure area with limited access.</a:t>
            </a:r>
          </a:p>
          <a:p>
            <a:pPr lvl="1">
              <a:buFont typeface="Courier New" panose="02070309020205020404" pitchFamily="49" charset="0"/>
              <a:buChar char="o"/>
            </a:pPr>
            <a:r>
              <a:rPr lang="en-US" altLang="en-US" sz="2000" dirty="0"/>
              <a:t>Safe and secure locked examples:</a:t>
            </a:r>
          </a:p>
          <a:p>
            <a:pPr lvl="2">
              <a:buFont typeface="Wingdings" panose="05000000000000000000" pitchFamily="2" charset="2"/>
              <a:buChar char="§"/>
            </a:pPr>
            <a:r>
              <a:rPr lang="en-US" altLang="en-US" sz="1800" dirty="0"/>
              <a:t>Cash register</a:t>
            </a:r>
          </a:p>
          <a:p>
            <a:pPr lvl="2">
              <a:buFont typeface="Wingdings" panose="05000000000000000000" pitchFamily="2" charset="2"/>
              <a:buChar char="§"/>
            </a:pPr>
            <a:r>
              <a:rPr lang="en-US" altLang="en-US" sz="1800" dirty="0"/>
              <a:t>Lock box</a:t>
            </a:r>
          </a:p>
          <a:p>
            <a:pPr lvl="2">
              <a:buFont typeface="Wingdings" panose="05000000000000000000" pitchFamily="2" charset="2"/>
              <a:buChar char="§"/>
            </a:pPr>
            <a:r>
              <a:rPr lang="en-US" altLang="en-US" sz="1800" dirty="0"/>
              <a:t>Filing cabinet</a:t>
            </a:r>
          </a:p>
        </p:txBody>
      </p:sp>
    </p:spTree>
    <p:extLst>
      <p:ext uri="{BB962C8B-B14F-4D97-AF65-F5344CB8AC3E}">
        <p14:creationId xmlns:p14="http://schemas.microsoft.com/office/powerpoint/2010/main" val="2221428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B74C4-F194-4DCB-B12E-47C18036DE10}"/>
              </a:ext>
            </a:extLst>
          </p:cNvPr>
          <p:cNvSpPr>
            <a:spLocks noGrp="1"/>
          </p:cNvSpPr>
          <p:nvPr>
            <p:ph type="ctrTitle"/>
          </p:nvPr>
        </p:nvSpPr>
        <p:spPr>
          <a:xfrm>
            <a:off x="457199" y="1128782"/>
            <a:ext cx="9806473" cy="895959"/>
          </a:xfrm>
        </p:spPr>
        <p:txBody>
          <a:bodyPr/>
          <a:lstStyle/>
          <a:p>
            <a:r>
              <a:rPr lang="en-US" dirty="0"/>
              <a:t>Reconciliation</a:t>
            </a:r>
          </a:p>
        </p:txBody>
      </p:sp>
      <p:sp>
        <p:nvSpPr>
          <p:cNvPr id="3" name="Subtitle 2">
            <a:extLst>
              <a:ext uri="{FF2B5EF4-FFF2-40B4-BE49-F238E27FC236}">
                <a16:creationId xmlns:a16="http://schemas.microsoft.com/office/drawing/2014/main" id="{5BD0D2B9-5EA1-4B6F-B38F-6950DAC33EB1}"/>
              </a:ext>
            </a:extLst>
          </p:cNvPr>
          <p:cNvSpPr>
            <a:spLocks noGrp="1"/>
          </p:cNvSpPr>
          <p:nvPr>
            <p:ph type="subTitle" idx="1"/>
          </p:nvPr>
        </p:nvSpPr>
        <p:spPr>
          <a:xfrm>
            <a:off x="457200" y="2222176"/>
            <a:ext cx="6923314" cy="2807024"/>
          </a:xfrm>
        </p:spPr>
        <p:txBody>
          <a:bodyPr/>
          <a:lstStyle/>
          <a:p>
            <a:pPr marL="342900" indent="-342900">
              <a:buFont typeface="Arial" panose="020B0604020202020204" pitchFamily="34" charset="0"/>
              <a:buChar char="•"/>
            </a:pPr>
            <a:r>
              <a:rPr lang="en-US" dirty="0"/>
              <a:t>Defining Reconciliation</a:t>
            </a:r>
          </a:p>
          <a:p>
            <a:pPr marL="342900" indent="-342900">
              <a:buFont typeface="Arial" panose="020B0604020202020204" pitchFamily="34" charset="0"/>
              <a:buChar char="•"/>
            </a:pPr>
            <a:r>
              <a:rPr lang="en-US" dirty="0"/>
              <a:t>Why Reconcile?</a:t>
            </a:r>
          </a:p>
          <a:p>
            <a:pPr marL="342900" indent="-342900">
              <a:buFont typeface="Arial" panose="020B0604020202020204" pitchFamily="34" charset="0"/>
              <a:buChar char="•"/>
            </a:pPr>
            <a:r>
              <a:rPr lang="en-US" dirty="0"/>
              <a:t>Transaction Reconciliation</a:t>
            </a:r>
          </a:p>
          <a:p>
            <a:pPr marL="342900" indent="-342900">
              <a:buFont typeface="Arial" panose="020B0604020202020204" pitchFamily="34" charset="0"/>
              <a:buChar char="•"/>
            </a:pPr>
            <a:r>
              <a:rPr lang="en-US" dirty="0"/>
              <a:t>Non-Inventory Reconciliation</a:t>
            </a:r>
          </a:p>
          <a:p>
            <a:pPr marL="342900" indent="-342900">
              <a:buFont typeface="Arial" panose="020B0604020202020204" pitchFamily="34" charset="0"/>
              <a:buChar char="•"/>
            </a:pPr>
            <a:r>
              <a:rPr lang="en-US" dirty="0"/>
              <a:t>Credit Card Reconciliation</a:t>
            </a:r>
          </a:p>
          <a:p>
            <a:pPr marL="342900" indent="-342900">
              <a:buFont typeface="Arial" panose="020B0604020202020204" pitchFamily="34" charset="0"/>
              <a:buChar char="•"/>
            </a:pPr>
            <a:r>
              <a:rPr lang="en-US" dirty="0"/>
              <a:t>Reconciliation Guidelines</a:t>
            </a:r>
          </a:p>
        </p:txBody>
      </p:sp>
    </p:spTree>
    <p:extLst>
      <p:ext uri="{BB962C8B-B14F-4D97-AF65-F5344CB8AC3E}">
        <p14:creationId xmlns:p14="http://schemas.microsoft.com/office/powerpoint/2010/main" val="3514663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A4AC8-7FC7-4171-A0D4-E9FF0146E96E}"/>
              </a:ext>
            </a:extLst>
          </p:cNvPr>
          <p:cNvSpPr>
            <a:spLocks noGrp="1"/>
          </p:cNvSpPr>
          <p:nvPr>
            <p:ph type="title"/>
          </p:nvPr>
        </p:nvSpPr>
        <p:spPr>
          <a:xfrm>
            <a:off x="451212" y="727011"/>
            <a:ext cx="11239500" cy="1254578"/>
          </a:xfrm>
        </p:spPr>
        <p:txBody>
          <a:bodyPr/>
          <a:lstStyle/>
          <a:p>
            <a:r>
              <a:rPr lang="en-US" altLang="en-US" dirty="0"/>
              <a:t>Reconciliation &amp; Balancing</a:t>
            </a:r>
            <a:endParaRPr lang="en-US" dirty="0"/>
          </a:p>
        </p:txBody>
      </p:sp>
      <p:sp>
        <p:nvSpPr>
          <p:cNvPr id="3" name="Content Placeholder 2">
            <a:extLst>
              <a:ext uri="{FF2B5EF4-FFF2-40B4-BE49-F238E27FC236}">
                <a16:creationId xmlns:a16="http://schemas.microsoft.com/office/drawing/2014/main" id="{028ADC9D-859F-4EAC-A384-80D4F2CF853E}"/>
              </a:ext>
            </a:extLst>
          </p:cNvPr>
          <p:cNvSpPr>
            <a:spLocks noGrp="1"/>
          </p:cNvSpPr>
          <p:nvPr>
            <p:ph idx="1"/>
          </p:nvPr>
        </p:nvSpPr>
        <p:spPr>
          <a:xfrm>
            <a:off x="1704810" y="2957609"/>
            <a:ext cx="2995125" cy="942781"/>
          </a:xfrm>
        </p:spPr>
        <p:txBody>
          <a:bodyPr/>
          <a:lstStyle/>
          <a:p>
            <a:r>
              <a:rPr lang="en-US" altLang="en-US" dirty="0"/>
              <a:t>Cashier Balancing</a:t>
            </a:r>
          </a:p>
          <a:p>
            <a:r>
              <a:rPr lang="en-US" altLang="en-US" dirty="0"/>
              <a:t>Check Log Balance</a:t>
            </a:r>
          </a:p>
          <a:p>
            <a:endParaRPr lang="en-US" dirty="0"/>
          </a:p>
        </p:txBody>
      </p:sp>
      <p:sp>
        <p:nvSpPr>
          <p:cNvPr id="4" name="Slide Number Placeholder 3">
            <a:extLst>
              <a:ext uri="{FF2B5EF4-FFF2-40B4-BE49-F238E27FC236}">
                <a16:creationId xmlns:a16="http://schemas.microsoft.com/office/drawing/2014/main" id="{E4ABD034-1E38-4C55-8F71-98D95450D264}"/>
              </a:ext>
            </a:extLst>
          </p:cNvPr>
          <p:cNvSpPr>
            <a:spLocks noGrp="1"/>
          </p:cNvSpPr>
          <p:nvPr>
            <p:ph type="sldNum" sz="quarter" idx="12"/>
          </p:nvPr>
        </p:nvSpPr>
        <p:spPr/>
        <p:txBody>
          <a:bodyPr/>
          <a:lstStyle/>
          <a:p>
            <a:fld id="{C6429477-D61A-7D49-A13C-58DC364142A2}" type="slidenum">
              <a:rPr lang="en-US" smtClean="0"/>
              <a:t>33</a:t>
            </a:fld>
            <a:endParaRPr lang="en-US" dirty="0"/>
          </a:p>
        </p:txBody>
      </p:sp>
      <p:pic>
        <p:nvPicPr>
          <p:cNvPr id="5" name="Picture 5" descr="MPj04092680000[1]">
            <a:extLst>
              <a:ext uri="{FF2B5EF4-FFF2-40B4-BE49-F238E27FC236}">
                <a16:creationId xmlns:a16="http://schemas.microsoft.com/office/drawing/2014/main" id="{0ADC1F89-6122-49FB-9815-1302B4DB2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595901" y="1638300"/>
            <a:ext cx="3581400" cy="3581400"/>
          </a:xfrm>
          <a:prstGeom prst="rect">
            <a:avLst/>
          </a:prstGeom>
        </p:spPr>
      </p:pic>
    </p:spTree>
    <p:extLst>
      <p:ext uri="{BB962C8B-B14F-4D97-AF65-F5344CB8AC3E}">
        <p14:creationId xmlns:p14="http://schemas.microsoft.com/office/powerpoint/2010/main" val="1122916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9BBA6-AAFC-454A-8388-EC3CD98F2102}"/>
              </a:ext>
            </a:extLst>
          </p:cNvPr>
          <p:cNvSpPr>
            <a:spLocks noGrp="1"/>
          </p:cNvSpPr>
          <p:nvPr>
            <p:ph type="title"/>
          </p:nvPr>
        </p:nvSpPr>
        <p:spPr>
          <a:xfrm>
            <a:off x="457200" y="464666"/>
            <a:ext cx="11239500" cy="774700"/>
          </a:xfrm>
        </p:spPr>
        <p:txBody>
          <a:bodyPr/>
          <a:lstStyle/>
          <a:p>
            <a:r>
              <a:rPr lang="en-US" dirty="0"/>
              <a:t>Defining Reconciliation</a:t>
            </a:r>
          </a:p>
        </p:txBody>
      </p:sp>
      <p:sp>
        <p:nvSpPr>
          <p:cNvPr id="3" name="Content Placeholder 2">
            <a:extLst>
              <a:ext uri="{FF2B5EF4-FFF2-40B4-BE49-F238E27FC236}">
                <a16:creationId xmlns:a16="http://schemas.microsoft.com/office/drawing/2014/main" id="{C3E70524-D595-41BD-BD22-B82D027B7702}"/>
              </a:ext>
            </a:extLst>
          </p:cNvPr>
          <p:cNvSpPr>
            <a:spLocks noGrp="1"/>
          </p:cNvSpPr>
          <p:nvPr>
            <p:ph idx="1"/>
          </p:nvPr>
        </p:nvSpPr>
        <p:spPr>
          <a:xfrm>
            <a:off x="451212" y="1457595"/>
            <a:ext cx="11239500" cy="1243490"/>
          </a:xfrm>
        </p:spPr>
        <p:txBody>
          <a:bodyPr/>
          <a:lstStyle/>
          <a:p>
            <a:pPr marL="0" indent="0">
              <a:buNone/>
            </a:pPr>
            <a:r>
              <a:rPr lang="en-US" altLang="en-US" sz="2200" dirty="0"/>
              <a:t>A reconciliation is simply a comparison of two sets of information as of the same point in time</a:t>
            </a:r>
          </a:p>
          <a:p>
            <a:pPr lvl="1"/>
            <a:r>
              <a:rPr lang="en-US" altLang="en-US" sz="2200" dirty="0"/>
              <a:t>Identify the differences between what actually did post in Finance Mart vs. what you expected to post in Finance Mart</a:t>
            </a:r>
          </a:p>
        </p:txBody>
      </p:sp>
      <p:sp>
        <p:nvSpPr>
          <p:cNvPr id="4" name="Slide Number Placeholder 3">
            <a:extLst>
              <a:ext uri="{FF2B5EF4-FFF2-40B4-BE49-F238E27FC236}">
                <a16:creationId xmlns:a16="http://schemas.microsoft.com/office/drawing/2014/main" id="{45B7452C-A0DA-4353-BC41-04F4764A8E87}"/>
              </a:ext>
            </a:extLst>
          </p:cNvPr>
          <p:cNvSpPr>
            <a:spLocks noGrp="1"/>
          </p:cNvSpPr>
          <p:nvPr>
            <p:ph type="sldNum" sz="quarter" idx="12"/>
          </p:nvPr>
        </p:nvSpPr>
        <p:spPr/>
        <p:txBody>
          <a:bodyPr/>
          <a:lstStyle/>
          <a:p>
            <a:fld id="{C6429477-D61A-7D49-A13C-58DC364142A2}" type="slidenum">
              <a:rPr lang="en-US" smtClean="0"/>
              <a:t>34</a:t>
            </a:fld>
            <a:endParaRPr lang="en-US" dirty="0"/>
          </a:p>
        </p:txBody>
      </p:sp>
      <p:sp>
        <p:nvSpPr>
          <p:cNvPr id="5" name="Title 1">
            <a:extLst>
              <a:ext uri="{FF2B5EF4-FFF2-40B4-BE49-F238E27FC236}">
                <a16:creationId xmlns:a16="http://schemas.microsoft.com/office/drawing/2014/main" id="{478B3878-F68B-49EF-8035-93E2B8D7FA07}"/>
              </a:ext>
            </a:extLst>
          </p:cNvPr>
          <p:cNvSpPr txBox="1">
            <a:spLocks/>
          </p:cNvSpPr>
          <p:nvPr/>
        </p:nvSpPr>
        <p:spPr>
          <a:xfrm>
            <a:off x="451212" y="2919314"/>
            <a:ext cx="11239500" cy="774700"/>
          </a:xfrm>
          <a:prstGeom prst="rect">
            <a:avLst/>
          </a:prstGeom>
        </p:spPr>
        <p:txBody>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r>
              <a:rPr lang="en-US" dirty="0"/>
              <a:t>Why Reconcile?</a:t>
            </a:r>
          </a:p>
        </p:txBody>
      </p:sp>
      <p:sp>
        <p:nvSpPr>
          <p:cNvPr id="6" name="Content Placeholder 2">
            <a:extLst>
              <a:ext uri="{FF2B5EF4-FFF2-40B4-BE49-F238E27FC236}">
                <a16:creationId xmlns:a16="http://schemas.microsoft.com/office/drawing/2014/main" id="{F72A2EC7-9F29-4D50-B386-519B54142CE9}"/>
              </a:ext>
            </a:extLst>
          </p:cNvPr>
          <p:cNvSpPr txBox="1">
            <a:spLocks/>
          </p:cNvSpPr>
          <p:nvPr/>
        </p:nvSpPr>
        <p:spPr>
          <a:xfrm>
            <a:off x="457200" y="4056583"/>
            <a:ext cx="11239500" cy="16251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200" dirty="0"/>
              <a:t>Good internal controls and sound business practices necessitate the reconciliation of funds by business staff</a:t>
            </a:r>
          </a:p>
          <a:p>
            <a:r>
              <a:rPr lang="en-US" altLang="en-US" sz="2200" dirty="0"/>
              <a:t>USF needs assurance that all assets are safeguarded and used to the best benefit of the university</a:t>
            </a:r>
          </a:p>
        </p:txBody>
      </p:sp>
    </p:spTree>
    <p:extLst>
      <p:ext uri="{BB962C8B-B14F-4D97-AF65-F5344CB8AC3E}">
        <p14:creationId xmlns:p14="http://schemas.microsoft.com/office/powerpoint/2010/main" val="1204989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206FD-0C69-4208-8FCE-8F3C192C9DDB}"/>
              </a:ext>
            </a:extLst>
          </p:cNvPr>
          <p:cNvSpPr>
            <a:spLocks noGrp="1"/>
          </p:cNvSpPr>
          <p:nvPr>
            <p:ph type="title"/>
          </p:nvPr>
        </p:nvSpPr>
        <p:spPr>
          <a:xfrm>
            <a:off x="451212" y="524459"/>
            <a:ext cx="11239500" cy="786498"/>
          </a:xfrm>
        </p:spPr>
        <p:txBody>
          <a:bodyPr/>
          <a:lstStyle/>
          <a:p>
            <a:r>
              <a:rPr lang="en-US" altLang="en-US" dirty="0"/>
              <a:t>What do we Reconcile?</a:t>
            </a:r>
            <a:endParaRPr lang="en-US" dirty="0"/>
          </a:p>
        </p:txBody>
      </p:sp>
      <p:sp>
        <p:nvSpPr>
          <p:cNvPr id="3" name="Content Placeholder 2">
            <a:extLst>
              <a:ext uri="{FF2B5EF4-FFF2-40B4-BE49-F238E27FC236}">
                <a16:creationId xmlns:a16="http://schemas.microsoft.com/office/drawing/2014/main" id="{EE73FC77-F5DD-4481-9FE4-5FD60B89A88F}"/>
              </a:ext>
            </a:extLst>
          </p:cNvPr>
          <p:cNvSpPr>
            <a:spLocks noGrp="1"/>
          </p:cNvSpPr>
          <p:nvPr>
            <p:ph idx="1"/>
          </p:nvPr>
        </p:nvSpPr>
        <p:spPr>
          <a:xfrm>
            <a:off x="451212" y="1530607"/>
            <a:ext cx="11239500" cy="3201178"/>
          </a:xfrm>
        </p:spPr>
        <p:txBody>
          <a:bodyPr/>
          <a:lstStyle/>
          <a:p>
            <a:r>
              <a:rPr lang="en-US" altLang="en-US" dirty="0"/>
              <a:t>Point of sale transactions (POS)</a:t>
            </a:r>
          </a:p>
          <a:p>
            <a:r>
              <a:rPr lang="en-US" altLang="en-US" dirty="0"/>
              <a:t>Check logs</a:t>
            </a:r>
          </a:p>
          <a:p>
            <a:r>
              <a:rPr lang="en-US" altLang="en-US" dirty="0"/>
              <a:t>Bank card payments</a:t>
            </a:r>
          </a:p>
          <a:p>
            <a:r>
              <a:rPr lang="en-US" altLang="en-US" dirty="0"/>
              <a:t>E check payments</a:t>
            </a:r>
          </a:p>
          <a:p>
            <a:r>
              <a:rPr lang="en-US" altLang="en-US" dirty="0"/>
              <a:t>Transaction posting in FAST and FM</a:t>
            </a:r>
          </a:p>
          <a:p>
            <a:r>
              <a:rPr lang="en-US" altLang="en-US" dirty="0"/>
              <a:t>Credit Cards</a:t>
            </a:r>
          </a:p>
          <a:p>
            <a:r>
              <a:rPr lang="en-US" altLang="en-US" dirty="0"/>
              <a:t>Inventory</a:t>
            </a:r>
          </a:p>
        </p:txBody>
      </p:sp>
      <p:sp>
        <p:nvSpPr>
          <p:cNvPr id="4" name="Slide Number Placeholder 3">
            <a:extLst>
              <a:ext uri="{FF2B5EF4-FFF2-40B4-BE49-F238E27FC236}">
                <a16:creationId xmlns:a16="http://schemas.microsoft.com/office/drawing/2014/main" id="{6DA7E78C-A0EF-4B13-BD3F-1E00789F3E44}"/>
              </a:ext>
            </a:extLst>
          </p:cNvPr>
          <p:cNvSpPr>
            <a:spLocks noGrp="1"/>
          </p:cNvSpPr>
          <p:nvPr>
            <p:ph type="sldNum" sz="quarter" idx="12"/>
          </p:nvPr>
        </p:nvSpPr>
        <p:spPr/>
        <p:txBody>
          <a:bodyPr/>
          <a:lstStyle/>
          <a:p>
            <a:fld id="{C6429477-D61A-7D49-A13C-58DC364142A2}" type="slidenum">
              <a:rPr lang="en-US" smtClean="0"/>
              <a:t>35</a:t>
            </a:fld>
            <a:endParaRPr lang="en-US" dirty="0"/>
          </a:p>
        </p:txBody>
      </p:sp>
    </p:spTree>
    <p:extLst>
      <p:ext uri="{BB962C8B-B14F-4D97-AF65-F5344CB8AC3E}">
        <p14:creationId xmlns:p14="http://schemas.microsoft.com/office/powerpoint/2010/main" val="1383949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7D960-B700-4CCA-9FE6-926EF17D5398}"/>
              </a:ext>
            </a:extLst>
          </p:cNvPr>
          <p:cNvSpPr>
            <a:spLocks noGrp="1"/>
          </p:cNvSpPr>
          <p:nvPr>
            <p:ph type="title"/>
          </p:nvPr>
        </p:nvSpPr>
        <p:spPr/>
        <p:txBody>
          <a:bodyPr/>
          <a:lstStyle/>
          <a:p>
            <a:r>
              <a:rPr lang="en-US" dirty="0"/>
              <a:t>Point of Sale Transactions (POS)</a:t>
            </a:r>
          </a:p>
        </p:txBody>
      </p:sp>
      <p:sp>
        <p:nvSpPr>
          <p:cNvPr id="3" name="Content Placeholder 2">
            <a:extLst>
              <a:ext uri="{FF2B5EF4-FFF2-40B4-BE49-F238E27FC236}">
                <a16:creationId xmlns:a16="http://schemas.microsoft.com/office/drawing/2014/main" id="{E543FC69-3140-4E3B-8E6C-81906B96DFC2}"/>
              </a:ext>
            </a:extLst>
          </p:cNvPr>
          <p:cNvSpPr>
            <a:spLocks noGrp="1"/>
          </p:cNvSpPr>
          <p:nvPr>
            <p:ph idx="1"/>
          </p:nvPr>
        </p:nvSpPr>
        <p:spPr/>
        <p:txBody>
          <a:bodyPr/>
          <a:lstStyle/>
          <a:p>
            <a:r>
              <a:rPr lang="en-US" altLang="en-US" dirty="0"/>
              <a:t>The POS system should</a:t>
            </a:r>
          </a:p>
          <a:p>
            <a:pPr lvl="1">
              <a:buFont typeface="Courier New" panose="02070309020205020404" pitchFamily="49" charset="0"/>
              <a:buChar char="o"/>
            </a:pPr>
            <a:r>
              <a:rPr lang="en-US" altLang="en-US" sz="2200" dirty="0"/>
              <a:t>Record sales and cash collections</a:t>
            </a:r>
          </a:p>
          <a:p>
            <a:pPr lvl="1">
              <a:buFont typeface="Courier New" panose="02070309020205020404" pitchFamily="49" charset="0"/>
              <a:buChar char="o"/>
            </a:pPr>
            <a:r>
              <a:rPr lang="en-US" altLang="en-US" sz="2200" dirty="0"/>
              <a:t>Produce a daily detailed sales report</a:t>
            </a:r>
          </a:p>
          <a:p>
            <a:pPr lvl="1">
              <a:buFont typeface="Courier New" panose="02070309020205020404" pitchFamily="49" charset="0"/>
              <a:buChar char="o"/>
            </a:pPr>
            <a:r>
              <a:rPr lang="en-US" altLang="en-US" sz="2200" dirty="0"/>
              <a:t>Produce a pre-numbered customer receipt </a:t>
            </a:r>
          </a:p>
          <a:p>
            <a:r>
              <a:rPr lang="en-US" altLang="en-US" dirty="0"/>
              <a:t>Reconciliations to perform</a:t>
            </a:r>
          </a:p>
          <a:p>
            <a:pPr lvl="1">
              <a:buFont typeface="Courier New" panose="02070309020205020404" pitchFamily="49" charset="0"/>
              <a:buChar char="o"/>
            </a:pPr>
            <a:r>
              <a:rPr lang="en-US" altLang="en-US" sz="2200" dirty="0"/>
              <a:t>Balance the cash drawer</a:t>
            </a:r>
          </a:p>
          <a:p>
            <a:pPr lvl="1">
              <a:buFont typeface="Courier New" panose="02070309020205020404" pitchFamily="49" charset="0"/>
              <a:buChar char="o"/>
            </a:pPr>
            <a:r>
              <a:rPr lang="en-US" altLang="en-US" sz="2200" dirty="0"/>
              <a:t>Balance the day’s sales to actual collections</a:t>
            </a:r>
          </a:p>
          <a:p>
            <a:pPr lvl="1">
              <a:buFont typeface="Courier New" panose="02070309020205020404" pitchFamily="49" charset="0"/>
              <a:buChar char="o"/>
            </a:pPr>
            <a:r>
              <a:rPr lang="en-US" altLang="en-US" sz="2200" dirty="0"/>
              <a:t>Reconcile daily balancing sheet to deposit</a:t>
            </a:r>
          </a:p>
          <a:p>
            <a:endParaRPr lang="en-US" dirty="0"/>
          </a:p>
        </p:txBody>
      </p:sp>
      <p:sp>
        <p:nvSpPr>
          <p:cNvPr id="4" name="Slide Number Placeholder 3">
            <a:extLst>
              <a:ext uri="{FF2B5EF4-FFF2-40B4-BE49-F238E27FC236}">
                <a16:creationId xmlns:a16="http://schemas.microsoft.com/office/drawing/2014/main" id="{B2B3B706-E685-4955-86E0-2F124152ED7F}"/>
              </a:ext>
            </a:extLst>
          </p:cNvPr>
          <p:cNvSpPr>
            <a:spLocks noGrp="1"/>
          </p:cNvSpPr>
          <p:nvPr>
            <p:ph type="sldNum" sz="quarter" idx="12"/>
          </p:nvPr>
        </p:nvSpPr>
        <p:spPr/>
        <p:txBody>
          <a:bodyPr/>
          <a:lstStyle/>
          <a:p>
            <a:fld id="{C6429477-D61A-7D49-A13C-58DC364142A2}" type="slidenum">
              <a:rPr lang="en-US" smtClean="0"/>
              <a:t>36</a:t>
            </a:fld>
            <a:endParaRPr lang="en-US" dirty="0"/>
          </a:p>
        </p:txBody>
      </p:sp>
    </p:spTree>
    <p:extLst>
      <p:ext uri="{BB962C8B-B14F-4D97-AF65-F5344CB8AC3E}">
        <p14:creationId xmlns:p14="http://schemas.microsoft.com/office/powerpoint/2010/main" val="1153671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7D9BF-03E3-4466-BC0D-1DAC3754D964}"/>
              </a:ext>
            </a:extLst>
          </p:cNvPr>
          <p:cNvSpPr>
            <a:spLocks noGrp="1"/>
          </p:cNvSpPr>
          <p:nvPr>
            <p:ph type="title"/>
          </p:nvPr>
        </p:nvSpPr>
        <p:spPr/>
        <p:txBody>
          <a:bodyPr/>
          <a:lstStyle/>
          <a:p>
            <a:r>
              <a:rPr lang="en-US" dirty="0"/>
              <a:t>Point of Sale (POS) – Cashier Balancing</a:t>
            </a:r>
          </a:p>
        </p:txBody>
      </p:sp>
      <p:sp>
        <p:nvSpPr>
          <p:cNvPr id="3" name="Content Placeholder 2">
            <a:extLst>
              <a:ext uri="{FF2B5EF4-FFF2-40B4-BE49-F238E27FC236}">
                <a16:creationId xmlns:a16="http://schemas.microsoft.com/office/drawing/2014/main" id="{45E73116-4EC9-4332-BF28-6C5460839E05}"/>
              </a:ext>
            </a:extLst>
          </p:cNvPr>
          <p:cNvSpPr>
            <a:spLocks noGrp="1"/>
          </p:cNvSpPr>
          <p:nvPr>
            <p:ph idx="1"/>
          </p:nvPr>
        </p:nvSpPr>
        <p:spPr/>
        <p:txBody>
          <a:bodyPr/>
          <a:lstStyle/>
          <a:p>
            <a:r>
              <a:rPr lang="en-US" altLang="en-US" sz="2600" dirty="0"/>
              <a:t>A standard cashier balancing form should be used by all cashiers</a:t>
            </a:r>
          </a:p>
          <a:p>
            <a:pPr lvl="1">
              <a:buFont typeface="Courier New" panose="02070309020205020404" pitchFamily="49" charset="0"/>
              <a:buChar char="o"/>
            </a:pPr>
            <a:r>
              <a:rPr lang="en-US" altLang="en-US" sz="2200" dirty="0"/>
              <a:t>Departments may design a form</a:t>
            </a:r>
          </a:p>
          <a:p>
            <a:pPr lvl="1">
              <a:buFont typeface="Courier New" panose="02070309020205020404" pitchFamily="49" charset="0"/>
              <a:buChar char="o"/>
            </a:pPr>
            <a:r>
              <a:rPr lang="en-US" altLang="en-US" sz="2200" dirty="0"/>
              <a:t>Cashiers must balance cash receipts per the system / cash register to actual cash receipts</a:t>
            </a:r>
          </a:p>
          <a:p>
            <a:pPr lvl="1">
              <a:buFont typeface="Courier New" panose="02070309020205020404" pitchFamily="49" charset="0"/>
              <a:buChar char="o"/>
            </a:pPr>
            <a:r>
              <a:rPr lang="en-US" altLang="en-US" sz="2200" dirty="0"/>
              <a:t>Cashiers should be required to complete a balancing sheet before leaving for the day</a:t>
            </a:r>
          </a:p>
          <a:p>
            <a:pPr lvl="1">
              <a:buFont typeface="Courier New" panose="02070309020205020404" pitchFamily="49" charset="0"/>
              <a:buChar char="o"/>
            </a:pPr>
            <a:r>
              <a:rPr lang="en-US" altLang="en-US" sz="2200" dirty="0"/>
              <a:t>The balancing form should be reviewed and initialed by a supervisor </a:t>
            </a:r>
          </a:p>
          <a:p>
            <a:r>
              <a:rPr lang="en-US" altLang="en-US" sz="2600" dirty="0"/>
              <a:t>Elements of cashier balancing</a:t>
            </a:r>
          </a:p>
          <a:p>
            <a:pPr lvl="1">
              <a:buFont typeface="Courier New" panose="02070309020205020404" pitchFamily="49" charset="0"/>
              <a:buChar char="o"/>
            </a:pPr>
            <a:r>
              <a:rPr lang="en-US" altLang="en-US" sz="2200" dirty="0"/>
              <a:t>A transaction report for the individual cashier for the specific session</a:t>
            </a:r>
          </a:p>
          <a:p>
            <a:pPr lvl="1">
              <a:buFont typeface="Courier New" panose="02070309020205020404" pitchFamily="49" charset="0"/>
              <a:buChar char="o"/>
            </a:pPr>
            <a:r>
              <a:rPr lang="en-US" altLang="en-US" sz="2200" dirty="0"/>
              <a:t>The cashier drawer supported by calculator tapes for currency and checks</a:t>
            </a:r>
          </a:p>
          <a:p>
            <a:pPr lvl="1">
              <a:buFont typeface="Courier New" panose="02070309020205020404" pitchFamily="49" charset="0"/>
              <a:buChar char="o"/>
            </a:pPr>
            <a:r>
              <a:rPr lang="en-US" altLang="en-US" sz="2200" dirty="0"/>
              <a:t>The cashier balancing report form</a:t>
            </a:r>
            <a:endParaRPr lang="en-US" altLang="en-US" sz="3000" dirty="0"/>
          </a:p>
          <a:p>
            <a:endParaRPr lang="en-US" b="1" dirty="0"/>
          </a:p>
        </p:txBody>
      </p:sp>
      <p:sp>
        <p:nvSpPr>
          <p:cNvPr id="4" name="Slide Number Placeholder 3">
            <a:extLst>
              <a:ext uri="{FF2B5EF4-FFF2-40B4-BE49-F238E27FC236}">
                <a16:creationId xmlns:a16="http://schemas.microsoft.com/office/drawing/2014/main" id="{46853A66-F621-4873-8A1C-04B1B0EAB0E1}"/>
              </a:ext>
            </a:extLst>
          </p:cNvPr>
          <p:cNvSpPr>
            <a:spLocks noGrp="1"/>
          </p:cNvSpPr>
          <p:nvPr>
            <p:ph type="sldNum" sz="quarter" idx="12"/>
          </p:nvPr>
        </p:nvSpPr>
        <p:spPr/>
        <p:txBody>
          <a:bodyPr/>
          <a:lstStyle/>
          <a:p>
            <a:fld id="{C6429477-D61A-7D49-A13C-58DC364142A2}" type="slidenum">
              <a:rPr lang="en-US" smtClean="0"/>
              <a:t>37</a:t>
            </a:fld>
            <a:endParaRPr lang="en-US" dirty="0"/>
          </a:p>
        </p:txBody>
      </p:sp>
    </p:spTree>
    <p:extLst>
      <p:ext uri="{BB962C8B-B14F-4D97-AF65-F5344CB8AC3E}">
        <p14:creationId xmlns:p14="http://schemas.microsoft.com/office/powerpoint/2010/main" val="1211401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5679C-F0BD-4BE6-96CE-99FD017BDF61}"/>
              </a:ext>
            </a:extLst>
          </p:cNvPr>
          <p:cNvSpPr>
            <a:spLocks noGrp="1"/>
          </p:cNvSpPr>
          <p:nvPr>
            <p:ph type="title"/>
          </p:nvPr>
        </p:nvSpPr>
        <p:spPr/>
        <p:txBody>
          <a:bodyPr/>
          <a:lstStyle/>
          <a:p>
            <a:r>
              <a:rPr lang="en-US" dirty="0"/>
              <a:t>Check Log Reconciliation</a:t>
            </a:r>
          </a:p>
        </p:txBody>
      </p:sp>
      <p:sp>
        <p:nvSpPr>
          <p:cNvPr id="3" name="Content Placeholder 2">
            <a:extLst>
              <a:ext uri="{FF2B5EF4-FFF2-40B4-BE49-F238E27FC236}">
                <a16:creationId xmlns:a16="http://schemas.microsoft.com/office/drawing/2014/main" id="{1850F3AD-D17A-412D-9AF1-C69B361EE666}"/>
              </a:ext>
            </a:extLst>
          </p:cNvPr>
          <p:cNvSpPr>
            <a:spLocks noGrp="1"/>
          </p:cNvSpPr>
          <p:nvPr>
            <p:ph idx="1"/>
          </p:nvPr>
        </p:nvSpPr>
        <p:spPr/>
        <p:txBody>
          <a:bodyPr/>
          <a:lstStyle/>
          <a:p>
            <a:pPr marL="0" indent="0">
              <a:buNone/>
            </a:pPr>
            <a:r>
              <a:rPr lang="en-US" altLang="en-US" sz="2600" dirty="0"/>
              <a:t>Reconciliations to perform</a:t>
            </a:r>
          </a:p>
          <a:p>
            <a:pPr lvl="1"/>
            <a:r>
              <a:rPr lang="en-US" altLang="en-US" sz="2200" dirty="0"/>
              <a:t>Compare the check log to the actual deposit</a:t>
            </a:r>
          </a:p>
          <a:p>
            <a:pPr lvl="1"/>
            <a:r>
              <a:rPr lang="en-US" altLang="en-US" sz="2200" dirty="0"/>
              <a:t>Reconcilers should not be the person who creates the deposit</a:t>
            </a:r>
          </a:p>
          <a:p>
            <a:pPr lvl="1"/>
            <a:r>
              <a:rPr lang="en-US" altLang="en-US" sz="2200" dirty="0"/>
              <a:t>Reconcile pre-numbered cash receipts to the deposit</a:t>
            </a:r>
          </a:p>
          <a:p>
            <a:endParaRPr lang="en-US" dirty="0"/>
          </a:p>
        </p:txBody>
      </p:sp>
      <p:sp>
        <p:nvSpPr>
          <p:cNvPr id="4" name="Slide Number Placeholder 3">
            <a:extLst>
              <a:ext uri="{FF2B5EF4-FFF2-40B4-BE49-F238E27FC236}">
                <a16:creationId xmlns:a16="http://schemas.microsoft.com/office/drawing/2014/main" id="{063C1B5D-8DE1-45ED-B3A8-84C747597217}"/>
              </a:ext>
            </a:extLst>
          </p:cNvPr>
          <p:cNvSpPr>
            <a:spLocks noGrp="1"/>
          </p:cNvSpPr>
          <p:nvPr>
            <p:ph type="sldNum" sz="quarter" idx="12"/>
          </p:nvPr>
        </p:nvSpPr>
        <p:spPr/>
        <p:txBody>
          <a:bodyPr/>
          <a:lstStyle/>
          <a:p>
            <a:fld id="{C6429477-D61A-7D49-A13C-58DC364142A2}" type="slidenum">
              <a:rPr lang="en-US" smtClean="0"/>
              <a:t>38</a:t>
            </a:fld>
            <a:endParaRPr lang="en-US" dirty="0"/>
          </a:p>
        </p:txBody>
      </p:sp>
    </p:spTree>
    <p:extLst>
      <p:ext uri="{BB962C8B-B14F-4D97-AF65-F5344CB8AC3E}">
        <p14:creationId xmlns:p14="http://schemas.microsoft.com/office/powerpoint/2010/main" val="3472217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AF0-B07D-4D1C-9CA1-7678BAEA1002}"/>
              </a:ext>
            </a:extLst>
          </p:cNvPr>
          <p:cNvSpPr>
            <a:spLocks noGrp="1"/>
          </p:cNvSpPr>
          <p:nvPr>
            <p:ph type="title"/>
          </p:nvPr>
        </p:nvSpPr>
        <p:spPr/>
        <p:txBody>
          <a:bodyPr/>
          <a:lstStyle/>
          <a:p>
            <a:r>
              <a:rPr lang="en-US" altLang="en-US" dirty="0"/>
              <a:t>Transaction Reconciliation</a:t>
            </a:r>
            <a:endParaRPr lang="en-US" dirty="0"/>
          </a:p>
        </p:txBody>
      </p:sp>
      <p:sp>
        <p:nvSpPr>
          <p:cNvPr id="3" name="Content Placeholder 2">
            <a:extLst>
              <a:ext uri="{FF2B5EF4-FFF2-40B4-BE49-F238E27FC236}">
                <a16:creationId xmlns:a16="http://schemas.microsoft.com/office/drawing/2014/main" id="{F6D97E5D-159C-4DB5-A98F-E135788B54F4}"/>
              </a:ext>
            </a:extLst>
          </p:cNvPr>
          <p:cNvSpPr>
            <a:spLocks noGrp="1"/>
          </p:cNvSpPr>
          <p:nvPr>
            <p:ph idx="1"/>
          </p:nvPr>
        </p:nvSpPr>
        <p:spPr>
          <a:xfrm>
            <a:off x="451212" y="1304732"/>
            <a:ext cx="11239500" cy="3537856"/>
          </a:xfrm>
        </p:spPr>
        <p:txBody>
          <a:bodyPr/>
          <a:lstStyle/>
          <a:p>
            <a:pPr marL="0" indent="0">
              <a:buNone/>
            </a:pPr>
            <a:r>
              <a:rPr lang="en-US" altLang="en-US" dirty="0"/>
              <a:t>Reconcile</a:t>
            </a:r>
          </a:p>
          <a:p>
            <a:pPr lvl="1"/>
            <a:r>
              <a:rPr lang="en-US" altLang="en-US" sz="2000" dirty="0"/>
              <a:t>Deposits to Accounts Receivable postings</a:t>
            </a:r>
          </a:p>
          <a:p>
            <a:pPr lvl="1"/>
            <a:r>
              <a:rPr lang="en-US" altLang="en-US" sz="2000" dirty="0"/>
              <a:t>Deposits to General Ledger postings</a:t>
            </a:r>
          </a:p>
          <a:p>
            <a:pPr lvl="1"/>
            <a:r>
              <a:rPr lang="en-US" altLang="en-US" sz="2000" dirty="0"/>
              <a:t>Inventory to sales</a:t>
            </a:r>
          </a:p>
          <a:p>
            <a:pPr marL="0" indent="0">
              <a:buNone/>
            </a:pPr>
            <a:r>
              <a:rPr lang="en-US" altLang="en-US" dirty="0"/>
              <a:t>Finance Mart is the official reporting system</a:t>
            </a:r>
          </a:p>
          <a:p>
            <a:pPr lvl="1"/>
            <a:r>
              <a:rPr lang="en-US" altLang="en-US" sz="2000" dirty="0"/>
              <a:t>Confirm that correct chartfields were used</a:t>
            </a:r>
          </a:p>
          <a:p>
            <a:pPr lvl="1"/>
            <a:r>
              <a:rPr lang="en-US" altLang="en-US" sz="2000" dirty="0"/>
              <a:t>Submit corrections immediately</a:t>
            </a:r>
          </a:p>
          <a:p>
            <a:pPr lvl="1"/>
            <a:r>
              <a:rPr lang="en-US" altLang="en-US" sz="2000" dirty="0"/>
              <a:t>Confirm that corrections posted correctly</a:t>
            </a:r>
          </a:p>
          <a:p>
            <a:pPr lvl="1"/>
            <a:r>
              <a:rPr lang="en-US" altLang="en-US" sz="2000" dirty="0"/>
              <a:t>Find details in FAST or OASIS</a:t>
            </a:r>
          </a:p>
        </p:txBody>
      </p:sp>
      <p:sp>
        <p:nvSpPr>
          <p:cNvPr id="4" name="Slide Number Placeholder 3">
            <a:extLst>
              <a:ext uri="{FF2B5EF4-FFF2-40B4-BE49-F238E27FC236}">
                <a16:creationId xmlns:a16="http://schemas.microsoft.com/office/drawing/2014/main" id="{69CC9254-8971-4E76-83CA-1A3E389ABD2D}"/>
              </a:ext>
            </a:extLst>
          </p:cNvPr>
          <p:cNvSpPr>
            <a:spLocks noGrp="1"/>
          </p:cNvSpPr>
          <p:nvPr>
            <p:ph type="sldNum" sz="quarter" idx="12"/>
          </p:nvPr>
        </p:nvSpPr>
        <p:spPr/>
        <p:txBody>
          <a:bodyPr/>
          <a:lstStyle/>
          <a:p>
            <a:fld id="{C6429477-D61A-7D49-A13C-58DC364142A2}" type="slidenum">
              <a:rPr lang="en-US" smtClean="0"/>
              <a:t>39</a:t>
            </a:fld>
            <a:endParaRPr lang="en-US" dirty="0"/>
          </a:p>
        </p:txBody>
      </p:sp>
    </p:spTree>
    <p:extLst>
      <p:ext uri="{BB962C8B-B14F-4D97-AF65-F5344CB8AC3E}">
        <p14:creationId xmlns:p14="http://schemas.microsoft.com/office/powerpoint/2010/main" val="2042644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69550-0E29-4A56-8C0A-0DB9F5B27415}"/>
              </a:ext>
            </a:extLst>
          </p:cNvPr>
          <p:cNvSpPr>
            <a:spLocks noGrp="1"/>
          </p:cNvSpPr>
          <p:nvPr>
            <p:ph type="title"/>
          </p:nvPr>
        </p:nvSpPr>
        <p:spPr/>
        <p:txBody>
          <a:bodyPr/>
          <a:lstStyle/>
          <a:p>
            <a:r>
              <a:rPr lang="en-US" dirty="0"/>
              <a:t>What is considered Cash?</a:t>
            </a:r>
          </a:p>
        </p:txBody>
      </p:sp>
      <p:sp>
        <p:nvSpPr>
          <p:cNvPr id="3" name="Content Placeholder 2">
            <a:extLst>
              <a:ext uri="{FF2B5EF4-FFF2-40B4-BE49-F238E27FC236}">
                <a16:creationId xmlns:a16="http://schemas.microsoft.com/office/drawing/2014/main" id="{D56AF9D8-15E7-4CE6-9645-E137E588C8C7}"/>
              </a:ext>
            </a:extLst>
          </p:cNvPr>
          <p:cNvSpPr>
            <a:spLocks noGrp="1"/>
          </p:cNvSpPr>
          <p:nvPr>
            <p:ph idx="1"/>
          </p:nvPr>
        </p:nvSpPr>
        <p:spPr>
          <a:xfrm>
            <a:off x="451212" y="1404778"/>
            <a:ext cx="11239500" cy="4457700"/>
          </a:xfrm>
        </p:spPr>
        <p:txBody>
          <a:bodyPr/>
          <a:lstStyle/>
          <a:p>
            <a:r>
              <a:rPr lang="en-US" altLang="en-US" dirty="0"/>
              <a:t>Currency and Coin</a:t>
            </a:r>
          </a:p>
          <a:p>
            <a:r>
              <a:rPr lang="en-US" altLang="en-US" dirty="0"/>
              <a:t>Checks</a:t>
            </a:r>
          </a:p>
          <a:p>
            <a:r>
              <a:rPr lang="en-US" altLang="en-US" dirty="0"/>
              <a:t>Credit Cards</a:t>
            </a:r>
          </a:p>
          <a:p>
            <a:r>
              <a:rPr lang="en-US" altLang="en-US" dirty="0"/>
              <a:t>Money Orders</a:t>
            </a:r>
          </a:p>
          <a:p>
            <a:r>
              <a:rPr lang="en-US" altLang="en-US" dirty="0"/>
              <a:t>Travelers Checks</a:t>
            </a:r>
          </a:p>
          <a:p>
            <a:r>
              <a:rPr lang="en-US" altLang="en-US" dirty="0"/>
              <a:t>Electronic Funds</a:t>
            </a:r>
          </a:p>
        </p:txBody>
      </p:sp>
      <p:sp>
        <p:nvSpPr>
          <p:cNvPr id="4" name="Slide Number Placeholder 3">
            <a:extLst>
              <a:ext uri="{FF2B5EF4-FFF2-40B4-BE49-F238E27FC236}">
                <a16:creationId xmlns:a16="http://schemas.microsoft.com/office/drawing/2014/main" id="{72FEE6AE-EAB7-419B-8E4D-2BFF562391FA}"/>
              </a:ext>
            </a:extLst>
          </p:cNvPr>
          <p:cNvSpPr>
            <a:spLocks noGrp="1"/>
          </p:cNvSpPr>
          <p:nvPr>
            <p:ph type="sldNum" sz="quarter" idx="12"/>
          </p:nvPr>
        </p:nvSpPr>
        <p:spPr/>
        <p:txBody>
          <a:bodyPr/>
          <a:lstStyle/>
          <a:p>
            <a:fld id="{C6429477-D61A-7D49-A13C-58DC364142A2}" type="slidenum">
              <a:rPr lang="en-US" smtClean="0"/>
              <a:t>4</a:t>
            </a:fld>
            <a:endParaRPr lang="en-US" dirty="0"/>
          </a:p>
        </p:txBody>
      </p:sp>
      <p:pic>
        <p:nvPicPr>
          <p:cNvPr id="12" name="Picture 11">
            <a:extLst>
              <a:ext uri="{FF2B5EF4-FFF2-40B4-BE49-F238E27FC236}">
                <a16:creationId xmlns:a16="http://schemas.microsoft.com/office/drawing/2014/main" id="{68D1C17E-38F5-4609-AB8B-DB572B5FC963}"/>
              </a:ext>
            </a:extLst>
          </p:cNvPr>
          <p:cNvPicPr>
            <a:picLocks noChangeAspect="1"/>
          </p:cNvPicPr>
          <p:nvPr/>
        </p:nvPicPr>
        <p:blipFill rotWithShape="1">
          <a:blip r:embed="rId2"/>
          <a:srcRect t="13333" b="17687"/>
          <a:stretch/>
        </p:blipFill>
        <p:spPr>
          <a:xfrm>
            <a:off x="4488025" y="1332526"/>
            <a:ext cx="5883988" cy="4383450"/>
          </a:xfrm>
          <a:prstGeom prst="rect">
            <a:avLst/>
          </a:prstGeom>
        </p:spPr>
      </p:pic>
    </p:spTree>
    <p:extLst>
      <p:ext uri="{BB962C8B-B14F-4D97-AF65-F5344CB8AC3E}">
        <p14:creationId xmlns:p14="http://schemas.microsoft.com/office/powerpoint/2010/main" val="28077658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0C26C-84C9-4675-A346-8ADA57119EE3}"/>
              </a:ext>
            </a:extLst>
          </p:cNvPr>
          <p:cNvSpPr>
            <a:spLocks noGrp="1"/>
          </p:cNvSpPr>
          <p:nvPr>
            <p:ph type="title"/>
          </p:nvPr>
        </p:nvSpPr>
        <p:spPr/>
        <p:txBody>
          <a:bodyPr/>
          <a:lstStyle/>
          <a:p>
            <a:r>
              <a:rPr lang="en-US" dirty="0"/>
              <a:t>Non-Inventory Reconciliation</a:t>
            </a:r>
          </a:p>
        </p:txBody>
      </p:sp>
      <p:sp>
        <p:nvSpPr>
          <p:cNvPr id="3" name="Content Placeholder 2">
            <a:extLst>
              <a:ext uri="{FF2B5EF4-FFF2-40B4-BE49-F238E27FC236}">
                <a16:creationId xmlns:a16="http://schemas.microsoft.com/office/drawing/2014/main" id="{8F5BC557-72E6-4FB4-9CBA-D2B817071546}"/>
              </a:ext>
            </a:extLst>
          </p:cNvPr>
          <p:cNvSpPr>
            <a:spLocks noGrp="1"/>
          </p:cNvSpPr>
          <p:nvPr>
            <p:ph idx="1"/>
          </p:nvPr>
        </p:nvSpPr>
        <p:spPr/>
        <p:txBody>
          <a:bodyPr/>
          <a:lstStyle/>
          <a:p>
            <a:pPr marL="0" indent="0">
              <a:buNone/>
            </a:pPr>
            <a:r>
              <a:rPr lang="en-US" altLang="en-US" dirty="0"/>
              <a:t>Some sales may not involve tangible inventory</a:t>
            </a:r>
          </a:p>
          <a:p>
            <a:pPr lvl="1"/>
            <a:r>
              <a:rPr lang="en-US" altLang="en-US" dirty="0"/>
              <a:t>To ensure that all billings have been completed, review</a:t>
            </a:r>
          </a:p>
          <a:p>
            <a:pPr lvl="2">
              <a:buFont typeface="Courier New" panose="02070309020205020404" pitchFamily="49" charset="0"/>
              <a:buChar char="o"/>
            </a:pPr>
            <a:r>
              <a:rPr lang="en-US" altLang="en-US" sz="2200" dirty="0"/>
              <a:t>Room usage logs</a:t>
            </a:r>
          </a:p>
          <a:p>
            <a:pPr lvl="2">
              <a:buFont typeface="Courier New" panose="02070309020205020404" pitchFamily="49" charset="0"/>
              <a:buChar char="o"/>
            </a:pPr>
            <a:r>
              <a:rPr lang="en-US" altLang="en-US" sz="2200" dirty="0"/>
              <a:t>Equipment or lab usage logs</a:t>
            </a:r>
          </a:p>
          <a:p>
            <a:pPr lvl="2">
              <a:buFont typeface="Courier New" panose="02070309020205020404" pitchFamily="49" charset="0"/>
              <a:buChar char="o"/>
            </a:pPr>
            <a:r>
              <a:rPr lang="en-US" altLang="en-US" sz="2200" dirty="0"/>
              <a:t>Participant lists or class rolls</a:t>
            </a:r>
          </a:p>
          <a:p>
            <a:pPr lvl="2">
              <a:buFont typeface="Courier New" panose="02070309020205020404" pitchFamily="49" charset="0"/>
              <a:buChar char="o"/>
            </a:pPr>
            <a:r>
              <a:rPr lang="en-US" altLang="en-US" sz="2200" dirty="0"/>
              <a:t>Order forms or contracts for services</a:t>
            </a:r>
          </a:p>
          <a:p>
            <a:endParaRPr lang="en-US" dirty="0"/>
          </a:p>
        </p:txBody>
      </p:sp>
      <p:sp>
        <p:nvSpPr>
          <p:cNvPr id="4" name="Slide Number Placeholder 3">
            <a:extLst>
              <a:ext uri="{FF2B5EF4-FFF2-40B4-BE49-F238E27FC236}">
                <a16:creationId xmlns:a16="http://schemas.microsoft.com/office/drawing/2014/main" id="{7BE97B8C-145B-4BDD-926B-0944C7C432C1}"/>
              </a:ext>
            </a:extLst>
          </p:cNvPr>
          <p:cNvSpPr>
            <a:spLocks noGrp="1"/>
          </p:cNvSpPr>
          <p:nvPr>
            <p:ph type="sldNum" sz="quarter" idx="12"/>
          </p:nvPr>
        </p:nvSpPr>
        <p:spPr/>
        <p:txBody>
          <a:bodyPr/>
          <a:lstStyle/>
          <a:p>
            <a:fld id="{C6429477-D61A-7D49-A13C-58DC364142A2}" type="slidenum">
              <a:rPr lang="en-US" smtClean="0"/>
              <a:t>40</a:t>
            </a:fld>
            <a:endParaRPr lang="en-US" dirty="0"/>
          </a:p>
        </p:txBody>
      </p:sp>
    </p:spTree>
    <p:extLst>
      <p:ext uri="{BB962C8B-B14F-4D97-AF65-F5344CB8AC3E}">
        <p14:creationId xmlns:p14="http://schemas.microsoft.com/office/powerpoint/2010/main" val="2111346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74B1-EC9D-4D5E-AB20-5BC29497F753}"/>
              </a:ext>
            </a:extLst>
          </p:cNvPr>
          <p:cNvSpPr>
            <a:spLocks noGrp="1"/>
          </p:cNvSpPr>
          <p:nvPr>
            <p:ph type="title"/>
          </p:nvPr>
        </p:nvSpPr>
        <p:spPr/>
        <p:txBody>
          <a:bodyPr/>
          <a:lstStyle/>
          <a:p>
            <a:r>
              <a:rPr lang="en-US" dirty="0"/>
              <a:t>Credit Card Reconciliation</a:t>
            </a:r>
          </a:p>
        </p:txBody>
      </p:sp>
      <p:sp>
        <p:nvSpPr>
          <p:cNvPr id="3" name="Content Placeholder 2">
            <a:extLst>
              <a:ext uri="{FF2B5EF4-FFF2-40B4-BE49-F238E27FC236}">
                <a16:creationId xmlns:a16="http://schemas.microsoft.com/office/drawing/2014/main" id="{5D058DBA-3C36-4719-A94D-E9C3C0373441}"/>
              </a:ext>
            </a:extLst>
          </p:cNvPr>
          <p:cNvSpPr>
            <a:spLocks noGrp="1"/>
          </p:cNvSpPr>
          <p:nvPr>
            <p:ph idx="1"/>
          </p:nvPr>
        </p:nvSpPr>
        <p:spPr/>
        <p:txBody>
          <a:bodyPr/>
          <a:lstStyle/>
          <a:p>
            <a:pPr marL="0" indent="0">
              <a:buNone/>
            </a:pPr>
            <a:r>
              <a:rPr lang="en-US" altLang="en-US" dirty="0"/>
              <a:t>When credit cards are used with a POS:</a:t>
            </a:r>
          </a:p>
          <a:p>
            <a:pPr lvl="1"/>
            <a:r>
              <a:rPr lang="en-US" altLang="en-US" sz="2200" dirty="0"/>
              <a:t>POS system should produce a report of credit card transactions</a:t>
            </a:r>
          </a:p>
          <a:p>
            <a:pPr lvl="1"/>
            <a:r>
              <a:rPr lang="en-US" altLang="en-US" sz="2200" dirty="0"/>
              <a:t>Compare the POS report to the daily settlement report</a:t>
            </a:r>
          </a:p>
          <a:p>
            <a:pPr lvl="1"/>
            <a:r>
              <a:rPr lang="en-US" altLang="en-US" sz="2200" dirty="0"/>
              <a:t>Supervisor must review this</a:t>
            </a:r>
            <a:endParaRPr lang="en-US" altLang="en-US" dirty="0"/>
          </a:p>
          <a:p>
            <a:endParaRPr lang="en-US" dirty="0"/>
          </a:p>
        </p:txBody>
      </p:sp>
      <p:sp>
        <p:nvSpPr>
          <p:cNvPr id="4" name="Slide Number Placeholder 3">
            <a:extLst>
              <a:ext uri="{FF2B5EF4-FFF2-40B4-BE49-F238E27FC236}">
                <a16:creationId xmlns:a16="http://schemas.microsoft.com/office/drawing/2014/main" id="{04C0ABA1-49EC-4498-8D23-22D2552E69EE}"/>
              </a:ext>
            </a:extLst>
          </p:cNvPr>
          <p:cNvSpPr>
            <a:spLocks noGrp="1"/>
          </p:cNvSpPr>
          <p:nvPr>
            <p:ph type="sldNum" sz="quarter" idx="12"/>
          </p:nvPr>
        </p:nvSpPr>
        <p:spPr/>
        <p:txBody>
          <a:bodyPr/>
          <a:lstStyle/>
          <a:p>
            <a:fld id="{C6429477-D61A-7D49-A13C-58DC364142A2}" type="slidenum">
              <a:rPr lang="en-US" smtClean="0"/>
              <a:t>41</a:t>
            </a:fld>
            <a:endParaRPr lang="en-US" dirty="0"/>
          </a:p>
        </p:txBody>
      </p:sp>
    </p:spTree>
    <p:extLst>
      <p:ext uri="{BB962C8B-B14F-4D97-AF65-F5344CB8AC3E}">
        <p14:creationId xmlns:p14="http://schemas.microsoft.com/office/powerpoint/2010/main" val="16475892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BE66-F199-42A3-960B-80F123915D8B}"/>
              </a:ext>
            </a:extLst>
          </p:cNvPr>
          <p:cNvSpPr>
            <a:spLocks noGrp="1"/>
          </p:cNvSpPr>
          <p:nvPr>
            <p:ph type="title"/>
          </p:nvPr>
        </p:nvSpPr>
        <p:spPr/>
        <p:txBody>
          <a:bodyPr/>
          <a:lstStyle/>
          <a:p>
            <a:r>
              <a:rPr lang="en-US" altLang="en-US" dirty="0"/>
              <a:t>Reconciliation - Guidelines</a:t>
            </a:r>
            <a:endParaRPr lang="en-US" dirty="0"/>
          </a:p>
        </p:txBody>
      </p:sp>
      <p:sp>
        <p:nvSpPr>
          <p:cNvPr id="3" name="Content Placeholder 2">
            <a:extLst>
              <a:ext uri="{FF2B5EF4-FFF2-40B4-BE49-F238E27FC236}">
                <a16:creationId xmlns:a16="http://schemas.microsoft.com/office/drawing/2014/main" id="{6A2FB011-FD05-4C2C-A809-BBAFC35A4B40}"/>
              </a:ext>
            </a:extLst>
          </p:cNvPr>
          <p:cNvSpPr>
            <a:spLocks noGrp="1"/>
          </p:cNvSpPr>
          <p:nvPr>
            <p:ph idx="1"/>
          </p:nvPr>
        </p:nvSpPr>
        <p:spPr>
          <a:xfrm>
            <a:off x="451212" y="1359546"/>
            <a:ext cx="11239500" cy="2259563"/>
          </a:xfrm>
        </p:spPr>
        <p:txBody>
          <a:bodyPr/>
          <a:lstStyle/>
          <a:p>
            <a:r>
              <a:rPr lang="en-US" altLang="en-US" dirty="0"/>
              <a:t>Reconciliation must be performed by a person with no cash handling responsibilities</a:t>
            </a:r>
          </a:p>
          <a:p>
            <a:r>
              <a:rPr lang="en-US" altLang="en-US" dirty="0"/>
              <a:t>The reconciliation must be dated and signed or initialed</a:t>
            </a:r>
          </a:p>
          <a:p>
            <a:r>
              <a:rPr lang="en-US" altLang="en-US" dirty="0"/>
              <a:t>The reconciliation should be reviewed by an independent party</a:t>
            </a:r>
          </a:p>
          <a:p>
            <a:r>
              <a:rPr lang="en-US" altLang="en-US" dirty="0"/>
              <a:t>The prescribed procedure should be followed, find reconciliation resources on the UCO web site</a:t>
            </a:r>
          </a:p>
        </p:txBody>
      </p:sp>
      <p:sp>
        <p:nvSpPr>
          <p:cNvPr id="4" name="Slide Number Placeholder 3">
            <a:extLst>
              <a:ext uri="{FF2B5EF4-FFF2-40B4-BE49-F238E27FC236}">
                <a16:creationId xmlns:a16="http://schemas.microsoft.com/office/drawing/2014/main" id="{3306E486-577E-457D-9A4B-6B93690C4DC6}"/>
              </a:ext>
            </a:extLst>
          </p:cNvPr>
          <p:cNvSpPr>
            <a:spLocks noGrp="1"/>
          </p:cNvSpPr>
          <p:nvPr>
            <p:ph type="sldNum" sz="quarter" idx="12"/>
          </p:nvPr>
        </p:nvSpPr>
        <p:spPr/>
        <p:txBody>
          <a:bodyPr/>
          <a:lstStyle/>
          <a:p>
            <a:fld id="{C6429477-D61A-7D49-A13C-58DC364142A2}" type="slidenum">
              <a:rPr lang="en-US" smtClean="0"/>
              <a:t>42</a:t>
            </a:fld>
            <a:endParaRPr lang="en-US" dirty="0"/>
          </a:p>
        </p:txBody>
      </p:sp>
    </p:spTree>
    <p:extLst>
      <p:ext uri="{BB962C8B-B14F-4D97-AF65-F5344CB8AC3E}">
        <p14:creationId xmlns:p14="http://schemas.microsoft.com/office/powerpoint/2010/main" val="12387211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E687F-D82A-4735-8C07-2227C240AD2C}"/>
              </a:ext>
            </a:extLst>
          </p:cNvPr>
          <p:cNvSpPr>
            <a:spLocks noGrp="1"/>
          </p:cNvSpPr>
          <p:nvPr>
            <p:ph type="ctrTitle"/>
          </p:nvPr>
        </p:nvSpPr>
        <p:spPr>
          <a:xfrm>
            <a:off x="457199" y="1325909"/>
            <a:ext cx="9601200" cy="950979"/>
          </a:xfrm>
        </p:spPr>
        <p:txBody>
          <a:bodyPr/>
          <a:lstStyle/>
          <a:p>
            <a:r>
              <a:rPr lang="en-US" dirty="0"/>
              <a:t>Good Business Practices</a:t>
            </a:r>
          </a:p>
        </p:txBody>
      </p:sp>
      <p:sp>
        <p:nvSpPr>
          <p:cNvPr id="3" name="Subtitle 2">
            <a:extLst>
              <a:ext uri="{FF2B5EF4-FFF2-40B4-BE49-F238E27FC236}">
                <a16:creationId xmlns:a16="http://schemas.microsoft.com/office/drawing/2014/main" id="{9EAA659A-88FB-4807-8156-608EBBF9C5A3}"/>
              </a:ext>
            </a:extLst>
          </p:cNvPr>
          <p:cNvSpPr>
            <a:spLocks noGrp="1"/>
          </p:cNvSpPr>
          <p:nvPr>
            <p:ph type="subTitle" idx="1"/>
          </p:nvPr>
        </p:nvSpPr>
        <p:spPr>
          <a:xfrm>
            <a:off x="457199" y="2656420"/>
            <a:ext cx="7660433" cy="534649"/>
          </a:xfrm>
        </p:spPr>
        <p:txBody>
          <a:bodyPr/>
          <a:lstStyle/>
          <a:p>
            <a:pPr marL="342900" indent="-342900">
              <a:buFont typeface="Arial" panose="020B0604020202020204" pitchFamily="34" charset="0"/>
              <a:buChar char="•"/>
            </a:pPr>
            <a:r>
              <a:rPr lang="en-US" dirty="0"/>
              <a:t>Oversight and Monitoring of Accounts Receivable (AR)</a:t>
            </a:r>
          </a:p>
        </p:txBody>
      </p:sp>
    </p:spTree>
    <p:extLst>
      <p:ext uri="{BB962C8B-B14F-4D97-AF65-F5344CB8AC3E}">
        <p14:creationId xmlns:p14="http://schemas.microsoft.com/office/powerpoint/2010/main" val="34895815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CA5F1-3509-4752-86A2-6430E66938E2}"/>
              </a:ext>
            </a:extLst>
          </p:cNvPr>
          <p:cNvSpPr>
            <a:spLocks noGrp="1"/>
          </p:cNvSpPr>
          <p:nvPr>
            <p:ph type="title"/>
          </p:nvPr>
        </p:nvSpPr>
        <p:spPr/>
        <p:txBody>
          <a:bodyPr/>
          <a:lstStyle/>
          <a:p>
            <a:r>
              <a:rPr lang="en-US" dirty="0"/>
              <a:t>Oversight &amp; Monitoring of Accounts Receivable</a:t>
            </a:r>
          </a:p>
        </p:txBody>
      </p:sp>
      <p:sp>
        <p:nvSpPr>
          <p:cNvPr id="3" name="Content Placeholder 2">
            <a:extLst>
              <a:ext uri="{FF2B5EF4-FFF2-40B4-BE49-F238E27FC236}">
                <a16:creationId xmlns:a16="http://schemas.microsoft.com/office/drawing/2014/main" id="{DDE2D6A5-BD2D-41BD-B6DC-7D762906DFCC}"/>
              </a:ext>
            </a:extLst>
          </p:cNvPr>
          <p:cNvSpPr>
            <a:spLocks noGrp="1"/>
          </p:cNvSpPr>
          <p:nvPr>
            <p:ph idx="1"/>
          </p:nvPr>
        </p:nvSpPr>
        <p:spPr>
          <a:xfrm>
            <a:off x="457200" y="1425608"/>
            <a:ext cx="11239500" cy="4006783"/>
          </a:xfrm>
        </p:spPr>
        <p:txBody>
          <a:bodyPr/>
          <a:lstStyle/>
          <a:p>
            <a:pPr>
              <a:defRPr/>
            </a:pPr>
            <a:r>
              <a:rPr lang="en-US" altLang="en-US" dirty="0"/>
              <a:t>Cashiers must balance drawers at the end of every shift, daily. Each cashier has their own drawer</a:t>
            </a:r>
          </a:p>
          <a:p>
            <a:pPr>
              <a:defRPr/>
            </a:pPr>
            <a:r>
              <a:rPr lang="en-US" altLang="en-US" dirty="0"/>
              <a:t>When a cashier takes a break; such as lunch, the cashier removes their drawer and logs off the POS system. If another cashier takes their place, the new cashier with their own drawer logs in the POS system</a:t>
            </a:r>
          </a:p>
          <a:p>
            <a:pPr>
              <a:defRPr/>
            </a:pPr>
            <a:r>
              <a:rPr lang="en-US" altLang="en-US" dirty="0"/>
              <a:t>Supervisors should conduct surprise cash counts at least semi-annually</a:t>
            </a:r>
          </a:p>
          <a:p>
            <a:pPr>
              <a:defRPr/>
            </a:pPr>
            <a:r>
              <a:rPr lang="en-US" altLang="en-US" dirty="0"/>
              <a:t>Supervisors should review no-sale records, voids, errors, overages/shortages, timeliness of deposits</a:t>
            </a:r>
          </a:p>
          <a:p>
            <a:r>
              <a:rPr lang="en-US" altLang="en-US" dirty="0"/>
              <a:t>Outstanding AR is reviewed at least monthly</a:t>
            </a:r>
            <a:endParaRPr lang="en-US" altLang="en-US" sz="1100" dirty="0"/>
          </a:p>
          <a:p>
            <a:pPr lvl="1"/>
            <a:r>
              <a:rPr lang="en-US" altLang="en-US" dirty="0"/>
              <a:t>Someone other than the person who maintains AR should conduct the review</a:t>
            </a:r>
          </a:p>
        </p:txBody>
      </p:sp>
      <p:sp>
        <p:nvSpPr>
          <p:cNvPr id="4" name="Slide Number Placeholder 3">
            <a:extLst>
              <a:ext uri="{FF2B5EF4-FFF2-40B4-BE49-F238E27FC236}">
                <a16:creationId xmlns:a16="http://schemas.microsoft.com/office/drawing/2014/main" id="{6B94AF36-1080-47D8-9633-7E5F5B77E0CC}"/>
              </a:ext>
            </a:extLst>
          </p:cNvPr>
          <p:cNvSpPr>
            <a:spLocks noGrp="1"/>
          </p:cNvSpPr>
          <p:nvPr>
            <p:ph type="sldNum" sz="quarter" idx="12"/>
          </p:nvPr>
        </p:nvSpPr>
        <p:spPr/>
        <p:txBody>
          <a:bodyPr/>
          <a:lstStyle/>
          <a:p>
            <a:fld id="{C6429477-D61A-7D49-A13C-58DC364142A2}" type="slidenum">
              <a:rPr lang="en-US" smtClean="0"/>
              <a:t>44</a:t>
            </a:fld>
            <a:endParaRPr lang="en-US" dirty="0"/>
          </a:p>
        </p:txBody>
      </p:sp>
    </p:spTree>
    <p:extLst>
      <p:ext uri="{BB962C8B-B14F-4D97-AF65-F5344CB8AC3E}">
        <p14:creationId xmlns:p14="http://schemas.microsoft.com/office/powerpoint/2010/main" val="33258562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FEA79-077A-452A-AB30-FB89ADF8D16D}"/>
              </a:ext>
            </a:extLst>
          </p:cNvPr>
          <p:cNvSpPr>
            <a:spLocks noGrp="1"/>
          </p:cNvSpPr>
          <p:nvPr>
            <p:ph type="ctrTitle"/>
          </p:nvPr>
        </p:nvSpPr>
        <p:spPr>
          <a:xfrm>
            <a:off x="457199" y="1200805"/>
            <a:ext cx="9097347" cy="1803872"/>
          </a:xfrm>
        </p:spPr>
        <p:txBody>
          <a:bodyPr/>
          <a:lstStyle/>
          <a:p>
            <a:r>
              <a:rPr lang="en-US" dirty="0"/>
              <a:t>The University Controller’s Office Resources</a:t>
            </a:r>
          </a:p>
        </p:txBody>
      </p:sp>
      <p:sp>
        <p:nvSpPr>
          <p:cNvPr id="3" name="Subtitle 2">
            <a:extLst>
              <a:ext uri="{FF2B5EF4-FFF2-40B4-BE49-F238E27FC236}">
                <a16:creationId xmlns:a16="http://schemas.microsoft.com/office/drawing/2014/main" id="{F10DD87C-D0A5-4265-A204-A067A9B979F6}"/>
              </a:ext>
            </a:extLst>
          </p:cNvPr>
          <p:cNvSpPr>
            <a:spLocks noGrp="1"/>
          </p:cNvSpPr>
          <p:nvPr>
            <p:ph type="subTitle" idx="1"/>
          </p:nvPr>
        </p:nvSpPr>
        <p:spPr>
          <a:xfrm>
            <a:off x="457200" y="3201144"/>
            <a:ext cx="6923314" cy="885664"/>
          </a:xfrm>
        </p:spPr>
        <p:txBody>
          <a:bodyPr/>
          <a:lstStyle/>
          <a:p>
            <a:pPr marL="342900" indent="-342900">
              <a:buFont typeface="Arial" panose="020B0604020202020204" pitchFamily="34" charset="0"/>
              <a:buChar char="•"/>
            </a:pPr>
            <a:r>
              <a:rPr lang="en-US" dirty="0"/>
              <a:t>Contacts</a:t>
            </a:r>
          </a:p>
          <a:p>
            <a:pPr marL="342900" indent="-342900">
              <a:buFont typeface="Arial" panose="020B0604020202020204" pitchFamily="34" charset="0"/>
              <a:buChar char="•"/>
            </a:pPr>
            <a:r>
              <a:rPr lang="en-US" dirty="0"/>
              <a:t>Additional Information</a:t>
            </a:r>
          </a:p>
        </p:txBody>
      </p:sp>
    </p:spTree>
    <p:extLst>
      <p:ext uri="{BB962C8B-B14F-4D97-AF65-F5344CB8AC3E}">
        <p14:creationId xmlns:p14="http://schemas.microsoft.com/office/powerpoint/2010/main" val="23136817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80D0C-70EF-42B9-B353-D279B16AB95C}"/>
              </a:ext>
            </a:extLst>
          </p:cNvPr>
          <p:cNvSpPr>
            <a:spLocks noGrp="1"/>
          </p:cNvSpPr>
          <p:nvPr>
            <p:ph type="title"/>
          </p:nvPr>
        </p:nvSpPr>
        <p:spPr>
          <a:xfrm>
            <a:off x="457200" y="419101"/>
            <a:ext cx="11239500" cy="700572"/>
          </a:xfrm>
        </p:spPr>
        <p:txBody>
          <a:bodyPr/>
          <a:lstStyle/>
          <a:p>
            <a:r>
              <a:rPr lang="en-US" altLang="en-US" dirty="0"/>
              <a:t>Resources</a:t>
            </a:r>
            <a:endParaRPr lang="en-US" sz="6000" dirty="0"/>
          </a:p>
        </p:txBody>
      </p:sp>
      <p:sp>
        <p:nvSpPr>
          <p:cNvPr id="3" name="Content Placeholder 2">
            <a:extLst>
              <a:ext uri="{FF2B5EF4-FFF2-40B4-BE49-F238E27FC236}">
                <a16:creationId xmlns:a16="http://schemas.microsoft.com/office/drawing/2014/main" id="{D09D256A-95E6-47D7-9761-BBE8C25938BA}"/>
              </a:ext>
            </a:extLst>
          </p:cNvPr>
          <p:cNvSpPr>
            <a:spLocks noGrp="1"/>
          </p:cNvSpPr>
          <p:nvPr>
            <p:ph idx="1"/>
          </p:nvPr>
        </p:nvSpPr>
        <p:spPr>
          <a:xfrm>
            <a:off x="451212" y="1337194"/>
            <a:ext cx="11239500" cy="4489580"/>
          </a:xfrm>
        </p:spPr>
        <p:txBody>
          <a:bodyPr/>
          <a:lstStyle/>
          <a:p>
            <a:pPr marL="0" indent="0">
              <a:buNone/>
            </a:pPr>
            <a:r>
              <a:rPr lang="en-US" altLang="en-US" dirty="0">
                <a:hlinkClick r:id="rId2"/>
              </a:rPr>
              <a:t>Office of University Audit &amp; Compliance</a:t>
            </a:r>
            <a:endParaRPr lang="en-US" altLang="en-US" dirty="0"/>
          </a:p>
          <a:p>
            <a:pPr lvl="1">
              <a:buNone/>
            </a:pPr>
            <a:endParaRPr lang="en-US" altLang="en-US" sz="2000" dirty="0"/>
          </a:p>
          <a:p>
            <a:pPr marL="0" indent="0">
              <a:buNone/>
            </a:pPr>
            <a:r>
              <a:rPr lang="en-US" altLang="en-US" dirty="0"/>
              <a:t>Additional training resources are available on the University Controllers Office website</a:t>
            </a:r>
          </a:p>
          <a:p>
            <a:pPr lvl="1">
              <a:buFont typeface="Courier New" panose="02070309020205020404" pitchFamily="49" charset="0"/>
              <a:buChar char="o"/>
            </a:pPr>
            <a:r>
              <a:rPr lang="en-US" altLang="en-US" sz="2200" b="1" dirty="0">
                <a:hlinkClick r:id="rId3"/>
              </a:rPr>
              <a:t>Banking and Cash Management</a:t>
            </a:r>
            <a:endParaRPr lang="en-US" altLang="en-US" sz="2200" b="1" dirty="0"/>
          </a:p>
          <a:p>
            <a:pPr lvl="2">
              <a:buFont typeface="Wingdings" panose="05000000000000000000" pitchFamily="2" charset="2"/>
              <a:buChar char="§"/>
            </a:pPr>
            <a:r>
              <a:rPr lang="en-US" altLang="en-US" sz="2000" dirty="0"/>
              <a:t>Credit Card Reconciliation Process</a:t>
            </a:r>
          </a:p>
          <a:p>
            <a:pPr lvl="2">
              <a:buFont typeface="Wingdings" panose="05000000000000000000" pitchFamily="2" charset="2"/>
              <a:buChar char="§"/>
            </a:pPr>
            <a:r>
              <a:rPr lang="en-US" altLang="en-US" sz="2000" dirty="0"/>
              <a:t>Lock Boxes and ACH’s</a:t>
            </a:r>
          </a:p>
          <a:p>
            <a:pPr lvl="2">
              <a:buFont typeface="Wingdings" panose="05000000000000000000" pitchFamily="2" charset="2"/>
              <a:buChar char="§"/>
            </a:pPr>
            <a:r>
              <a:rPr lang="en-US" altLang="en-US" sz="2000" dirty="0"/>
              <a:t>Internal Controls</a:t>
            </a:r>
          </a:p>
          <a:p>
            <a:pPr lvl="2">
              <a:buFont typeface="Wingdings" panose="05000000000000000000" pitchFamily="2" charset="2"/>
              <a:buChar char="§"/>
            </a:pPr>
            <a:r>
              <a:rPr lang="en-US" altLang="en-US" sz="2000" dirty="0"/>
              <a:t>Separation of Duties</a:t>
            </a:r>
          </a:p>
        </p:txBody>
      </p:sp>
      <p:sp>
        <p:nvSpPr>
          <p:cNvPr id="4" name="Slide Number Placeholder 3">
            <a:extLst>
              <a:ext uri="{FF2B5EF4-FFF2-40B4-BE49-F238E27FC236}">
                <a16:creationId xmlns:a16="http://schemas.microsoft.com/office/drawing/2014/main" id="{178E3C2D-B267-4138-AF8D-076F6941AD19}"/>
              </a:ext>
            </a:extLst>
          </p:cNvPr>
          <p:cNvSpPr>
            <a:spLocks noGrp="1"/>
          </p:cNvSpPr>
          <p:nvPr>
            <p:ph type="sldNum" sz="quarter" idx="12"/>
          </p:nvPr>
        </p:nvSpPr>
        <p:spPr/>
        <p:txBody>
          <a:bodyPr/>
          <a:lstStyle/>
          <a:p>
            <a:fld id="{C6429477-D61A-7D49-A13C-58DC364142A2}" type="slidenum">
              <a:rPr lang="en-US" smtClean="0"/>
              <a:t>46</a:t>
            </a:fld>
            <a:endParaRPr lang="en-US" dirty="0"/>
          </a:p>
        </p:txBody>
      </p:sp>
    </p:spTree>
    <p:extLst>
      <p:ext uri="{BB962C8B-B14F-4D97-AF65-F5344CB8AC3E}">
        <p14:creationId xmlns:p14="http://schemas.microsoft.com/office/powerpoint/2010/main" val="19923584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47</a:t>
            </a:fld>
            <a:endParaRPr lang="en-US" dirty="0"/>
          </a:p>
        </p:txBody>
      </p:sp>
      <p:sp>
        <p:nvSpPr>
          <p:cNvPr id="3" name="Title 5"/>
          <p:cNvSpPr txBox="1">
            <a:spLocks/>
          </p:cNvSpPr>
          <p:nvPr/>
        </p:nvSpPr>
        <p:spPr>
          <a:xfrm>
            <a:off x="2854615" y="615586"/>
            <a:ext cx="6482769" cy="823739"/>
          </a:xfrm>
          <a:prstGeom prst="rect">
            <a:avLst/>
          </a:prstGeom>
        </p:spPr>
        <p:txBody>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pPr algn="ctr"/>
            <a:r>
              <a:rPr lang="en-US" dirty="0">
                <a:solidFill>
                  <a:srgbClr val="006747"/>
                </a:solidFill>
              </a:rPr>
              <a:t>Helpful Resources</a:t>
            </a:r>
          </a:p>
        </p:txBody>
      </p:sp>
      <p:graphicFrame>
        <p:nvGraphicFramePr>
          <p:cNvPr id="4" name="Table 3">
            <a:extLst>
              <a:ext uri="{FF2B5EF4-FFF2-40B4-BE49-F238E27FC236}">
                <a16:creationId xmlns:a16="http://schemas.microsoft.com/office/drawing/2014/main" id="{9251F899-2354-4618-9699-9FC41795FADB}"/>
              </a:ext>
            </a:extLst>
          </p:cNvPr>
          <p:cNvGraphicFramePr>
            <a:graphicFrameLocks noGrp="1"/>
          </p:cNvGraphicFramePr>
          <p:nvPr/>
        </p:nvGraphicFramePr>
        <p:xfrm>
          <a:off x="2031999" y="1633859"/>
          <a:ext cx="8128000" cy="3708400"/>
        </p:xfrm>
        <a:graphic>
          <a:graphicData uri="http://schemas.openxmlformats.org/drawingml/2006/table">
            <a:tbl>
              <a:tblPr firstRow="1" bandRow="1">
                <a:tableStyleId>{93296810-A885-4BE3-A3E7-6D5BEEA58F35}</a:tableStyleId>
              </a:tblPr>
              <a:tblGrid>
                <a:gridCol w="4064000">
                  <a:extLst>
                    <a:ext uri="{9D8B030D-6E8A-4147-A177-3AD203B41FA5}">
                      <a16:colId xmlns:a16="http://schemas.microsoft.com/office/drawing/2014/main" val="1097089592"/>
                    </a:ext>
                  </a:extLst>
                </a:gridCol>
                <a:gridCol w="4064000">
                  <a:extLst>
                    <a:ext uri="{9D8B030D-6E8A-4147-A177-3AD203B41FA5}">
                      <a16:colId xmlns:a16="http://schemas.microsoft.com/office/drawing/2014/main" val="3306252850"/>
                    </a:ext>
                  </a:extLst>
                </a:gridCol>
              </a:tblGrid>
              <a:tr h="370840">
                <a:tc>
                  <a:txBody>
                    <a:bodyPr/>
                    <a:lstStyle/>
                    <a:p>
                      <a:pPr algn="ctr"/>
                      <a:r>
                        <a:rPr lang="en-US" dirty="0"/>
                        <a:t>Email</a:t>
                      </a:r>
                    </a:p>
                  </a:txBody>
                  <a:tcPr>
                    <a:solidFill>
                      <a:srgbClr val="007851"/>
                    </a:solidFill>
                  </a:tcPr>
                </a:tc>
                <a:tc>
                  <a:txBody>
                    <a:bodyPr/>
                    <a:lstStyle/>
                    <a:p>
                      <a:pPr algn="ctr"/>
                      <a:r>
                        <a:rPr lang="en-US" dirty="0"/>
                        <a:t>Department</a:t>
                      </a:r>
                    </a:p>
                  </a:txBody>
                  <a:tcPr>
                    <a:solidFill>
                      <a:srgbClr val="007851"/>
                    </a:solidFill>
                  </a:tcPr>
                </a:tc>
                <a:extLst>
                  <a:ext uri="{0D108BD9-81ED-4DB2-BD59-A6C34878D82A}">
                    <a16:rowId xmlns:a16="http://schemas.microsoft.com/office/drawing/2014/main" val="999161131"/>
                  </a:ext>
                </a:extLst>
              </a:tr>
              <a:tr h="370840">
                <a:tc>
                  <a:txBody>
                    <a:bodyPr/>
                    <a:lstStyle/>
                    <a:p>
                      <a:r>
                        <a:rPr lang="en-US" altLang="en-US" sz="1800" dirty="0">
                          <a:hlinkClick r:id="rId3"/>
                        </a:rPr>
                        <a:t>aphelp@usf.edu</a:t>
                      </a:r>
                      <a:r>
                        <a:rPr lang="en-US" altLang="en-US" sz="1800" dirty="0"/>
                        <a: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solidFill>
                            <a:srgbClr val="007851"/>
                          </a:solidFill>
                        </a:rPr>
                        <a:t>Accounts Payable Help</a:t>
                      </a:r>
                    </a:p>
                  </a:txBody>
                  <a:tcPr/>
                </a:tc>
                <a:extLst>
                  <a:ext uri="{0D108BD9-81ED-4DB2-BD59-A6C34878D82A}">
                    <a16:rowId xmlns:a16="http://schemas.microsoft.com/office/drawing/2014/main" val="997306793"/>
                  </a:ext>
                </a:extLst>
              </a:tr>
              <a:tr h="370840">
                <a:tc>
                  <a:txBody>
                    <a:bodyPr/>
                    <a:lstStyle/>
                    <a:p>
                      <a:r>
                        <a:rPr lang="en-US" altLang="en-US" sz="1800" dirty="0">
                          <a:hlinkClick r:id="rId4"/>
                        </a:rPr>
                        <a:t>Asset-help@usf.edu</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solidFill>
                            <a:srgbClr val="007851"/>
                          </a:solidFill>
                        </a:rPr>
                        <a:t>Asset Management Help</a:t>
                      </a:r>
                    </a:p>
                  </a:txBody>
                  <a:tcPr/>
                </a:tc>
                <a:extLst>
                  <a:ext uri="{0D108BD9-81ED-4DB2-BD59-A6C34878D82A}">
                    <a16:rowId xmlns:a16="http://schemas.microsoft.com/office/drawing/2014/main" val="3102083396"/>
                  </a:ext>
                </a:extLst>
              </a:tr>
              <a:tr h="370840">
                <a:tc>
                  <a:txBody>
                    <a:bodyPr/>
                    <a:lstStyle/>
                    <a:p>
                      <a:r>
                        <a:rPr lang="en-US" altLang="en-US" sz="1800" dirty="0">
                          <a:hlinkClick r:id="rId5"/>
                        </a:rPr>
                        <a:t>billingarhelp@usf.edu</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solidFill>
                            <a:srgbClr val="007851"/>
                          </a:solidFill>
                        </a:rPr>
                        <a:t>Billing and AR Help</a:t>
                      </a:r>
                    </a:p>
                  </a:txBody>
                  <a:tcPr/>
                </a:tc>
                <a:extLst>
                  <a:ext uri="{0D108BD9-81ED-4DB2-BD59-A6C34878D82A}">
                    <a16:rowId xmlns:a16="http://schemas.microsoft.com/office/drawing/2014/main" val="2563806634"/>
                  </a:ext>
                </a:extLst>
              </a:tr>
              <a:tr h="370840">
                <a:tc>
                  <a:txBody>
                    <a:bodyPr/>
                    <a:lstStyle/>
                    <a:p>
                      <a:r>
                        <a:rPr lang="en-US" altLang="en-US" sz="1800" dirty="0">
                          <a:hlinkClick r:id="rId6"/>
                        </a:rPr>
                        <a:t>cashiers@usf.edu</a:t>
                      </a:r>
                      <a:r>
                        <a:rPr lang="en-US" altLang="en-US" sz="1800" dirty="0"/>
                        <a: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solidFill>
                            <a:srgbClr val="007851"/>
                          </a:solidFill>
                        </a:rPr>
                        <a:t>Cashiers Office Help</a:t>
                      </a:r>
                    </a:p>
                  </a:txBody>
                  <a:tcPr/>
                </a:tc>
                <a:extLst>
                  <a:ext uri="{0D108BD9-81ED-4DB2-BD59-A6C34878D82A}">
                    <a16:rowId xmlns:a16="http://schemas.microsoft.com/office/drawing/2014/main" val="2371774564"/>
                  </a:ext>
                </a:extLst>
              </a:tr>
              <a:tr h="370840">
                <a:tc>
                  <a:txBody>
                    <a:bodyPr/>
                    <a:lstStyle/>
                    <a:p>
                      <a:r>
                        <a:rPr lang="en-US" altLang="en-US" sz="1800" dirty="0">
                          <a:hlinkClick r:id="rId7"/>
                        </a:rPr>
                        <a:t>financemart@usf.edu</a:t>
                      </a:r>
                      <a:r>
                        <a:rPr lang="en-US" altLang="en-US" sz="1800" dirty="0"/>
                        <a: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solidFill>
                            <a:srgbClr val="007851"/>
                          </a:solidFill>
                        </a:rPr>
                        <a:t>Finance Mart Questions</a:t>
                      </a:r>
                    </a:p>
                  </a:txBody>
                  <a:tcPr/>
                </a:tc>
                <a:extLst>
                  <a:ext uri="{0D108BD9-81ED-4DB2-BD59-A6C34878D82A}">
                    <a16:rowId xmlns:a16="http://schemas.microsoft.com/office/drawing/2014/main" val="2530872437"/>
                  </a:ext>
                </a:extLst>
              </a:tr>
              <a:tr h="370840">
                <a:tc>
                  <a:txBody>
                    <a:bodyPr/>
                    <a:lstStyle/>
                    <a:p>
                      <a:r>
                        <a:rPr lang="en-US" altLang="en-US" sz="1800" dirty="0">
                          <a:hlinkClick r:id="rId8"/>
                        </a:rPr>
                        <a:t>payrollhelpdesk@usf.edu</a:t>
                      </a:r>
                      <a:r>
                        <a:rPr lang="en-US" altLang="en-US" sz="1800" dirty="0"/>
                        <a: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solidFill>
                            <a:srgbClr val="007851"/>
                          </a:solidFill>
                        </a:rPr>
                        <a:t>Payroll Questions</a:t>
                      </a:r>
                    </a:p>
                  </a:txBody>
                  <a:tcPr/>
                </a:tc>
                <a:extLst>
                  <a:ext uri="{0D108BD9-81ED-4DB2-BD59-A6C34878D82A}">
                    <a16:rowId xmlns:a16="http://schemas.microsoft.com/office/drawing/2014/main" val="3335714531"/>
                  </a:ext>
                </a:extLst>
              </a:tr>
              <a:tr h="370840">
                <a:tc>
                  <a:txBody>
                    <a:bodyPr/>
                    <a:lstStyle/>
                    <a:p>
                      <a:r>
                        <a:rPr lang="en-US" altLang="en-US" sz="1800" dirty="0">
                          <a:hlinkClick r:id="rId9"/>
                        </a:rPr>
                        <a:t>pcard@usf.edu</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solidFill>
                            <a:srgbClr val="007851"/>
                          </a:solidFill>
                        </a:rPr>
                        <a:t>PCARD Questions</a:t>
                      </a:r>
                    </a:p>
                  </a:txBody>
                  <a:tcPr/>
                </a:tc>
                <a:extLst>
                  <a:ext uri="{0D108BD9-81ED-4DB2-BD59-A6C34878D82A}">
                    <a16:rowId xmlns:a16="http://schemas.microsoft.com/office/drawing/2014/main" val="1508407155"/>
                  </a:ext>
                </a:extLst>
              </a:tr>
              <a:tr h="370840">
                <a:tc>
                  <a:txBody>
                    <a:bodyPr/>
                    <a:lstStyle/>
                    <a:p>
                      <a:r>
                        <a:rPr lang="en-US" altLang="en-US" sz="1800" dirty="0">
                          <a:hlinkClick r:id="rId10"/>
                        </a:rPr>
                        <a:t>travelhelp@usf.edu</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solidFill>
                            <a:srgbClr val="007851"/>
                          </a:solidFill>
                        </a:rPr>
                        <a:t>Travel Questions</a:t>
                      </a:r>
                    </a:p>
                  </a:txBody>
                  <a:tcPr/>
                </a:tc>
                <a:extLst>
                  <a:ext uri="{0D108BD9-81ED-4DB2-BD59-A6C34878D82A}">
                    <a16:rowId xmlns:a16="http://schemas.microsoft.com/office/drawing/2014/main" val="439415856"/>
                  </a:ext>
                </a:extLst>
              </a:tr>
              <a:tr h="370840">
                <a:tc>
                  <a:txBody>
                    <a:bodyPr/>
                    <a:lstStyle/>
                    <a:p>
                      <a:r>
                        <a:rPr lang="en-US" altLang="en-US" sz="1800" dirty="0">
                          <a:hlinkClick r:id="rId11"/>
                        </a:rPr>
                        <a:t>usfpurchasing@usf.edu</a:t>
                      </a:r>
                      <a:endParaRPr lang="en-US" dirty="0"/>
                    </a:p>
                  </a:txBody>
                  <a:tcPr/>
                </a:tc>
                <a:tc>
                  <a:txBody>
                    <a:bodyPr/>
                    <a:lstStyle/>
                    <a:p>
                      <a:r>
                        <a:rPr lang="en-US" altLang="en-US" sz="1800" b="1" dirty="0">
                          <a:solidFill>
                            <a:srgbClr val="007851"/>
                          </a:solidFill>
                        </a:rPr>
                        <a:t>Purchasing Help</a:t>
                      </a:r>
                      <a:endParaRPr lang="en-US" b="1" dirty="0">
                        <a:solidFill>
                          <a:srgbClr val="007851"/>
                        </a:solidFill>
                      </a:endParaRPr>
                    </a:p>
                  </a:txBody>
                  <a:tcPr/>
                </a:tc>
                <a:extLst>
                  <a:ext uri="{0D108BD9-81ED-4DB2-BD59-A6C34878D82A}">
                    <a16:rowId xmlns:a16="http://schemas.microsoft.com/office/drawing/2014/main" val="2574009454"/>
                  </a:ext>
                </a:extLst>
              </a:tr>
            </a:tbl>
          </a:graphicData>
        </a:graphic>
      </p:graphicFrame>
    </p:spTree>
    <p:extLst>
      <p:ext uri="{BB962C8B-B14F-4D97-AF65-F5344CB8AC3E}">
        <p14:creationId xmlns:p14="http://schemas.microsoft.com/office/powerpoint/2010/main" val="11649397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F71E0B-B1E5-4A4F-BC16-C15DCA9689D9}"/>
              </a:ext>
            </a:extLst>
          </p:cNvPr>
          <p:cNvSpPr>
            <a:spLocks noGrp="1"/>
          </p:cNvSpPr>
          <p:nvPr>
            <p:ph type="sldNum" sz="quarter" idx="12"/>
          </p:nvPr>
        </p:nvSpPr>
        <p:spPr/>
        <p:txBody>
          <a:bodyPr/>
          <a:lstStyle/>
          <a:p>
            <a:fld id="{C6429477-D61A-7D49-A13C-58DC364142A2}" type="slidenum">
              <a:rPr lang="en-US" smtClean="0"/>
              <a:t>48</a:t>
            </a:fld>
            <a:endParaRPr lang="en-US" dirty="0"/>
          </a:p>
        </p:txBody>
      </p:sp>
      <p:sp>
        <p:nvSpPr>
          <p:cNvPr id="5" name="Content Placeholder 2">
            <a:extLst>
              <a:ext uri="{FF2B5EF4-FFF2-40B4-BE49-F238E27FC236}">
                <a16:creationId xmlns:a16="http://schemas.microsoft.com/office/drawing/2014/main" id="{1C1EC63E-36AB-4D71-B119-301609CD9DA9}"/>
              </a:ext>
            </a:extLst>
          </p:cNvPr>
          <p:cNvSpPr txBox="1">
            <a:spLocks noGrp="1"/>
          </p:cNvSpPr>
          <p:nvPr>
            <p:ph idx="1"/>
          </p:nvPr>
        </p:nvSpPr>
        <p:spPr>
          <a:xfrm>
            <a:off x="501288" y="1485024"/>
            <a:ext cx="5862346" cy="3887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None/>
            </a:pPr>
            <a:r>
              <a:rPr lang="en-US" altLang="en-US" sz="2800" b="1" dirty="0">
                <a:hlinkClick r:id="rId5"/>
              </a:rPr>
              <a:t>Online Business Processes</a:t>
            </a:r>
            <a:endParaRPr lang="en-US" altLang="en-US" sz="2800" b="1" dirty="0"/>
          </a:p>
          <a:p>
            <a:pPr marL="914400" lvl="2" indent="0">
              <a:buNone/>
            </a:pPr>
            <a:endParaRPr lang="en-US" altLang="en-US" sz="1800" b="1" dirty="0"/>
          </a:p>
          <a:p>
            <a:r>
              <a:rPr lang="en-US" altLang="en-US" sz="2000" dirty="0"/>
              <a:t>Allows for keyword search or category search</a:t>
            </a:r>
          </a:p>
          <a:p>
            <a:r>
              <a:rPr lang="en-US" altLang="en-US" sz="2000" dirty="0"/>
              <a:t>Look for information and ask questions about:</a:t>
            </a:r>
          </a:p>
          <a:p>
            <a:pPr lvl="1">
              <a:buFont typeface="Courier New" panose="02070309020205020404" pitchFamily="49" charset="0"/>
              <a:buChar char="o"/>
            </a:pPr>
            <a:r>
              <a:rPr lang="en-US" altLang="en-US" sz="1800" dirty="0"/>
              <a:t>Accounting practices</a:t>
            </a:r>
          </a:p>
          <a:p>
            <a:pPr lvl="1">
              <a:buFont typeface="Courier New" panose="02070309020205020404" pitchFamily="49" charset="0"/>
              <a:buChar char="o"/>
            </a:pPr>
            <a:r>
              <a:rPr lang="en-US" altLang="en-US" sz="1800" dirty="0"/>
              <a:t>HR-payroll</a:t>
            </a:r>
          </a:p>
          <a:p>
            <a:pPr lvl="1">
              <a:buFont typeface="Courier New" panose="02070309020205020404" pitchFamily="49" charset="0"/>
              <a:buChar char="o"/>
            </a:pPr>
            <a:r>
              <a:rPr lang="en-US" altLang="en-US" sz="1800" dirty="0"/>
              <a:t>Purchasing</a:t>
            </a:r>
          </a:p>
          <a:p>
            <a:pPr lvl="1">
              <a:buFont typeface="Courier New" panose="02070309020205020404" pitchFamily="49" charset="0"/>
              <a:buChar char="o"/>
            </a:pPr>
            <a:r>
              <a:rPr lang="en-US" altLang="en-US" sz="1800" dirty="0"/>
              <a:t>Research</a:t>
            </a:r>
          </a:p>
          <a:p>
            <a:pPr lvl="1">
              <a:buFont typeface="Courier New" panose="02070309020205020404" pitchFamily="49" charset="0"/>
              <a:buChar char="o"/>
            </a:pPr>
            <a:r>
              <a:rPr lang="en-US" altLang="en-US" sz="1800" dirty="0"/>
              <a:t>The USF Foundation</a:t>
            </a:r>
          </a:p>
          <a:p>
            <a:pPr lvl="1">
              <a:buFont typeface="Courier New" panose="02070309020205020404" pitchFamily="49" charset="0"/>
              <a:buChar char="o"/>
            </a:pPr>
            <a:r>
              <a:rPr lang="en-US" altLang="en-US" sz="1800" dirty="0"/>
              <a:t>And many other subject areas</a:t>
            </a:r>
          </a:p>
        </p:txBody>
      </p:sp>
      <p:sp>
        <p:nvSpPr>
          <p:cNvPr id="3" name="TextBox 2">
            <a:extLst>
              <a:ext uri="{FF2B5EF4-FFF2-40B4-BE49-F238E27FC236}">
                <a16:creationId xmlns:a16="http://schemas.microsoft.com/office/drawing/2014/main" id="{DC0A21C5-AAB0-4B4C-B16B-0D2281CC3B55}"/>
              </a:ext>
            </a:extLst>
          </p:cNvPr>
          <p:cNvSpPr txBox="1"/>
          <p:nvPr/>
        </p:nvSpPr>
        <p:spPr>
          <a:xfrm>
            <a:off x="6574970" y="1499240"/>
            <a:ext cx="5115742" cy="3859518"/>
          </a:xfrm>
          <a:prstGeom prst="rect">
            <a:avLst/>
          </a:prstGeom>
          <a:noFill/>
          <a:ln w="38100">
            <a:solidFill>
              <a:srgbClr val="007851"/>
            </a:solidFill>
          </a:ln>
        </p:spPr>
        <p:txBody>
          <a:bodyPr wrap="square" rtlCol="0">
            <a:spAutoFit/>
          </a:bodyPr>
          <a:lstStyle/>
          <a:p>
            <a:pPr algn="ctr">
              <a:lnSpc>
                <a:spcPct val="90000"/>
              </a:lnSpc>
            </a:pPr>
            <a:r>
              <a:rPr lang="en-US" altLang="en-US" sz="2800" dirty="0">
                <a:solidFill>
                  <a:srgbClr val="007851"/>
                </a:solidFill>
              </a:rPr>
              <a:t>Look for the </a:t>
            </a:r>
            <a:r>
              <a:rPr lang="en-US" altLang="en-US" sz="2800" b="1" dirty="0">
                <a:solidFill>
                  <a:srgbClr val="007851"/>
                </a:solidFill>
                <a:hlinkClick r:id="rId6"/>
              </a:rPr>
              <a:t>TRAIN</a:t>
            </a:r>
            <a:endParaRPr lang="en-US" altLang="en-US" sz="2800" b="1" dirty="0">
              <a:solidFill>
                <a:srgbClr val="007851"/>
              </a:solidFill>
            </a:endParaRPr>
          </a:p>
          <a:p>
            <a:pPr algn="ctr">
              <a:lnSpc>
                <a:spcPct val="90000"/>
              </a:lnSpc>
            </a:pPr>
            <a:endParaRPr lang="en-US" altLang="en-US" sz="2800" b="1" dirty="0">
              <a:solidFill>
                <a:srgbClr val="007851"/>
              </a:solidFill>
            </a:endParaRPr>
          </a:p>
          <a:p>
            <a:pPr algn="ctr">
              <a:lnSpc>
                <a:spcPct val="90000"/>
              </a:lnSpc>
            </a:pPr>
            <a:r>
              <a:rPr lang="en-US" altLang="en-US" sz="2000" b="1" dirty="0">
                <a:solidFill>
                  <a:srgbClr val="007851"/>
                </a:solidFill>
              </a:rPr>
              <a:t>T</a:t>
            </a:r>
            <a:r>
              <a:rPr lang="en-US" altLang="en-US" sz="2000" dirty="0">
                <a:solidFill>
                  <a:srgbClr val="007851"/>
                </a:solidFill>
              </a:rPr>
              <a:t>he </a:t>
            </a:r>
            <a:r>
              <a:rPr lang="en-US" altLang="en-US" sz="2000" b="1" dirty="0">
                <a:solidFill>
                  <a:srgbClr val="007851"/>
                </a:solidFill>
              </a:rPr>
              <a:t>R</a:t>
            </a:r>
            <a:r>
              <a:rPr lang="en-US" altLang="en-US" sz="2000" dirty="0">
                <a:solidFill>
                  <a:srgbClr val="007851"/>
                </a:solidFill>
              </a:rPr>
              <a:t>esearch </a:t>
            </a:r>
            <a:r>
              <a:rPr lang="en-US" altLang="en-US" sz="2000" b="1" dirty="0">
                <a:solidFill>
                  <a:srgbClr val="007851"/>
                </a:solidFill>
              </a:rPr>
              <a:t>A</a:t>
            </a:r>
            <a:r>
              <a:rPr lang="en-US" altLang="en-US" sz="2000" dirty="0">
                <a:solidFill>
                  <a:srgbClr val="007851"/>
                </a:solidFill>
              </a:rPr>
              <a:t>dministration </a:t>
            </a:r>
            <a:r>
              <a:rPr lang="en-US" altLang="en-US" sz="2000" b="1" dirty="0">
                <a:solidFill>
                  <a:srgbClr val="007851"/>
                </a:solidFill>
              </a:rPr>
              <a:t>I</a:t>
            </a:r>
            <a:r>
              <a:rPr lang="en-US" altLang="en-US" sz="2000" dirty="0">
                <a:solidFill>
                  <a:srgbClr val="007851"/>
                </a:solidFill>
              </a:rPr>
              <a:t>mprovement </a:t>
            </a:r>
            <a:r>
              <a:rPr lang="en-US" altLang="en-US" sz="2000" b="1" dirty="0">
                <a:solidFill>
                  <a:srgbClr val="007851"/>
                </a:solidFill>
              </a:rPr>
              <a:t>N</a:t>
            </a:r>
            <a:r>
              <a:rPr lang="en-US" altLang="en-US" sz="2000" dirty="0">
                <a:solidFill>
                  <a:srgbClr val="007851"/>
                </a:solidFill>
              </a:rPr>
              <a:t>etwork</a:t>
            </a:r>
            <a:endParaRPr lang="en-US" altLang="en-US" sz="2000" dirty="0"/>
          </a:p>
          <a:p>
            <a:pPr algn="ctr">
              <a:lnSpc>
                <a:spcPct val="90000"/>
              </a:lnSpc>
            </a:pPr>
            <a:endParaRPr lang="en-US" altLang="en-US" sz="2000" dirty="0"/>
          </a:p>
          <a:p>
            <a:pPr algn="ctr">
              <a:lnSpc>
                <a:spcPct val="90000"/>
              </a:lnSpc>
            </a:pPr>
            <a:r>
              <a:rPr lang="en-US" altLang="en-US" sz="2800" b="1" dirty="0">
                <a:solidFill>
                  <a:srgbClr val="007851"/>
                </a:solidFill>
              </a:rPr>
              <a:t>The Goals</a:t>
            </a:r>
          </a:p>
          <a:p>
            <a:pPr algn="ctr">
              <a:lnSpc>
                <a:spcPct val="90000"/>
              </a:lnSpc>
            </a:pPr>
            <a:endParaRPr lang="en-US" altLang="en-US" sz="2800" b="1" dirty="0">
              <a:solidFill>
                <a:srgbClr val="007851"/>
              </a:solidFill>
            </a:endParaRPr>
          </a:p>
          <a:p>
            <a:pPr marL="800100" lvl="1" indent="-342900">
              <a:lnSpc>
                <a:spcPct val="90000"/>
              </a:lnSpc>
              <a:buFont typeface="Arial" panose="020B0604020202020204" pitchFamily="34" charset="0"/>
              <a:buChar char="•"/>
            </a:pPr>
            <a:r>
              <a:rPr lang="en-US" altLang="en-US" sz="2000" dirty="0">
                <a:solidFill>
                  <a:srgbClr val="007851"/>
                </a:solidFill>
              </a:rPr>
              <a:t>Building the knowledge base of research administrators</a:t>
            </a:r>
          </a:p>
          <a:p>
            <a:pPr marL="800100" lvl="1" indent="-342900">
              <a:lnSpc>
                <a:spcPct val="90000"/>
              </a:lnSpc>
              <a:buFont typeface="Arial" panose="020B0604020202020204" pitchFamily="34" charset="0"/>
              <a:buChar char="•"/>
            </a:pPr>
            <a:r>
              <a:rPr lang="en-US" altLang="en-US" sz="2000" dirty="0">
                <a:solidFill>
                  <a:srgbClr val="007851"/>
                </a:solidFill>
              </a:rPr>
              <a:t>Enhancing professional competencies</a:t>
            </a:r>
          </a:p>
          <a:p>
            <a:pPr marL="800100" lvl="1" indent="-342900">
              <a:lnSpc>
                <a:spcPct val="90000"/>
              </a:lnSpc>
              <a:buFont typeface="Arial" panose="020B0604020202020204" pitchFamily="34" charset="0"/>
              <a:buChar char="•"/>
            </a:pPr>
            <a:r>
              <a:rPr lang="en-US" altLang="en-US" sz="2000" dirty="0">
                <a:solidFill>
                  <a:srgbClr val="007851"/>
                </a:solidFill>
              </a:rPr>
              <a:t>Improving business processes and reporting</a:t>
            </a:r>
          </a:p>
        </p:txBody>
      </p:sp>
      <p:pic>
        <p:nvPicPr>
          <p:cNvPr id="6" name="slide 74">
            <a:hlinkClick r:id="" action="ppaction://media"/>
            <a:extLst>
              <a:ext uri="{FF2B5EF4-FFF2-40B4-BE49-F238E27FC236}">
                <a16:creationId xmlns:a16="http://schemas.microsoft.com/office/drawing/2014/main" id="{18D5C54B-0588-4E29-A0CA-F8DFAEAAB2CE}"/>
              </a:ext>
            </a:extLst>
          </p:cNvPr>
          <p:cNvPicPr>
            <a:picLocks noChangeAspect="1"/>
          </p:cNvPicPr>
          <p:nvPr>
            <a:audioFile r:link="rId1"/>
            <p:extLst>
              <p:ext uri="{DAA4B4D4-6D71-4841-9C94-3DE7FCFB9230}">
                <p14:media xmlns:p14="http://schemas.microsoft.com/office/powerpoint/2010/main" r:embed="rId2">
                  <p14:trim st="1674"/>
                </p14:media>
              </p:ext>
            </p:extLst>
          </p:nvPr>
        </p:nvPicPr>
        <p:blipFill>
          <a:blip r:embed="rId7"/>
          <a:stretch>
            <a:fillRect/>
          </a:stretch>
        </p:blipFill>
        <p:spPr>
          <a:xfrm>
            <a:off x="11385912" y="339123"/>
            <a:ext cx="609600" cy="609600"/>
          </a:xfrm>
          <a:prstGeom prst="rect">
            <a:avLst/>
          </a:prstGeom>
        </p:spPr>
      </p:pic>
    </p:spTree>
    <p:extLst>
      <p:ext uri="{BB962C8B-B14F-4D97-AF65-F5344CB8AC3E}">
        <p14:creationId xmlns:p14="http://schemas.microsoft.com/office/powerpoint/2010/main" val="47046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25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FEA79-077A-452A-AB30-FB89ADF8D16D}"/>
              </a:ext>
            </a:extLst>
          </p:cNvPr>
          <p:cNvSpPr>
            <a:spLocks noGrp="1"/>
          </p:cNvSpPr>
          <p:nvPr>
            <p:ph type="ctrTitle"/>
          </p:nvPr>
        </p:nvSpPr>
        <p:spPr>
          <a:xfrm>
            <a:off x="457199" y="1200805"/>
            <a:ext cx="9097347" cy="1803872"/>
          </a:xfrm>
        </p:spPr>
        <p:txBody>
          <a:bodyPr/>
          <a:lstStyle/>
          <a:p>
            <a:r>
              <a:rPr lang="en-US" dirty="0"/>
              <a:t>Are you ready for the quiz?</a:t>
            </a:r>
          </a:p>
        </p:txBody>
      </p:sp>
      <p:sp>
        <p:nvSpPr>
          <p:cNvPr id="3" name="Subtitle 2">
            <a:extLst>
              <a:ext uri="{FF2B5EF4-FFF2-40B4-BE49-F238E27FC236}">
                <a16:creationId xmlns:a16="http://schemas.microsoft.com/office/drawing/2014/main" id="{F10DD87C-D0A5-4265-A204-A067A9B979F6}"/>
              </a:ext>
            </a:extLst>
          </p:cNvPr>
          <p:cNvSpPr>
            <a:spLocks noGrp="1"/>
          </p:cNvSpPr>
          <p:nvPr>
            <p:ph type="subTitle" idx="1"/>
          </p:nvPr>
        </p:nvSpPr>
        <p:spPr/>
        <p:txBody>
          <a:bodyPr/>
          <a:lstStyle/>
          <a:p>
            <a:r>
              <a:rPr lang="en-US" dirty="0"/>
              <a:t>Let’s review some important information</a:t>
            </a:r>
          </a:p>
        </p:txBody>
      </p:sp>
    </p:spTree>
    <p:extLst>
      <p:ext uri="{BB962C8B-B14F-4D97-AF65-F5344CB8AC3E}">
        <p14:creationId xmlns:p14="http://schemas.microsoft.com/office/powerpoint/2010/main" val="183661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3EF29-4ED6-45ED-A21F-7D4C9B3BA6FA}"/>
              </a:ext>
            </a:extLst>
          </p:cNvPr>
          <p:cNvSpPr>
            <a:spLocks noGrp="1"/>
          </p:cNvSpPr>
          <p:nvPr>
            <p:ph type="ctrTitle"/>
          </p:nvPr>
        </p:nvSpPr>
        <p:spPr>
          <a:xfrm>
            <a:off x="457200" y="1073874"/>
            <a:ext cx="11243388" cy="1063910"/>
          </a:xfrm>
        </p:spPr>
        <p:txBody>
          <a:bodyPr/>
          <a:lstStyle/>
          <a:p>
            <a:r>
              <a:rPr lang="en-US" dirty="0"/>
              <a:t>Accountability &amp; Internal Controls </a:t>
            </a:r>
          </a:p>
        </p:txBody>
      </p:sp>
      <p:sp>
        <p:nvSpPr>
          <p:cNvPr id="3" name="Subtitle 2">
            <a:extLst>
              <a:ext uri="{FF2B5EF4-FFF2-40B4-BE49-F238E27FC236}">
                <a16:creationId xmlns:a16="http://schemas.microsoft.com/office/drawing/2014/main" id="{DC4EF395-A480-4E1C-B1A0-893054CBEA91}"/>
              </a:ext>
            </a:extLst>
          </p:cNvPr>
          <p:cNvSpPr>
            <a:spLocks noGrp="1"/>
          </p:cNvSpPr>
          <p:nvPr>
            <p:ph type="subTitle" idx="1"/>
          </p:nvPr>
        </p:nvSpPr>
        <p:spPr>
          <a:xfrm>
            <a:off x="457200" y="2501720"/>
            <a:ext cx="6923314" cy="1398848"/>
          </a:xfrm>
        </p:spPr>
        <p:txBody>
          <a:bodyPr/>
          <a:lstStyle/>
          <a:p>
            <a:pPr marL="342900" indent="-342900">
              <a:buFont typeface="Arial" panose="020B0604020202020204" pitchFamily="34" charset="0"/>
              <a:buChar char="•"/>
            </a:pPr>
            <a:r>
              <a:rPr lang="en-US" dirty="0"/>
              <a:t>Defining Accountability</a:t>
            </a:r>
          </a:p>
          <a:p>
            <a:pPr marL="342900" indent="-342900">
              <a:buFont typeface="Arial" panose="020B0604020202020204" pitchFamily="34" charset="0"/>
              <a:buChar char="•"/>
            </a:pPr>
            <a:r>
              <a:rPr lang="en-US" dirty="0"/>
              <a:t>Internal Controls</a:t>
            </a:r>
          </a:p>
          <a:p>
            <a:pPr marL="342900" indent="-342900">
              <a:buFont typeface="Arial" panose="020B0604020202020204" pitchFamily="34" charset="0"/>
              <a:buChar char="•"/>
            </a:pPr>
            <a:r>
              <a:rPr lang="en-US" dirty="0"/>
              <a:t>Examples</a:t>
            </a:r>
          </a:p>
        </p:txBody>
      </p:sp>
    </p:spTree>
    <p:extLst>
      <p:ext uri="{BB962C8B-B14F-4D97-AF65-F5344CB8AC3E}">
        <p14:creationId xmlns:p14="http://schemas.microsoft.com/office/powerpoint/2010/main" val="12145964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5CB9F-465E-47FB-99D3-9306BE14ECC1}"/>
              </a:ext>
            </a:extLst>
          </p:cNvPr>
          <p:cNvSpPr>
            <a:spLocks noGrp="1"/>
          </p:cNvSpPr>
          <p:nvPr>
            <p:ph type="title"/>
          </p:nvPr>
        </p:nvSpPr>
        <p:spPr/>
        <p:txBody>
          <a:bodyPr/>
          <a:lstStyle/>
          <a:p>
            <a:r>
              <a:rPr lang="en-US" dirty="0"/>
              <a:t>Review for the Quiz </a:t>
            </a:r>
          </a:p>
        </p:txBody>
      </p:sp>
      <p:sp>
        <p:nvSpPr>
          <p:cNvPr id="3" name="Content Placeholder 2">
            <a:extLst>
              <a:ext uri="{FF2B5EF4-FFF2-40B4-BE49-F238E27FC236}">
                <a16:creationId xmlns:a16="http://schemas.microsoft.com/office/drawing/2014/main" id="{A7977A4E-6F81-4E90-A397-1EE5C088D3B5}"/>
              </a:ext>
            </a:extLst>
          </p:cNvPr>
          <p:cNvSpPr>
            <a:spLocks noGrp="1"/>
          </p:cNvSpPr>
          <p:nvPr>
            <p:ph idx="1"/>
          </p:nvPr>
        </p:nvSpPr>
        <p:spPr/>
        <p:txBody>
          <a:bodyPr/>
          <a:lstStyle/>
          <a:p>
            <a:r>
              <a:rPr lang="en-US" altLang="en-US" dirty="0"/>
              <a:t>Accountability</a:t>
            </a:r>
            <a:endParaRPr lang="en-US" altLang="en-US" sz="2000" dirty="0"/>
          </a:p>
          <a:p>
            <a:pPr lvl="1">
              <a:buFont typeface="Courier New" panose="02070309020205020404" pitchFamily="49" charset="0"/>
              <a:buChar char="o"/>
            </a:pPr>
            <a:r>
              <a:rPr lang="en-US" altLang="en-US" sz="2000" dirty="0"/>
              <a:t>Payment processors are accountable for</a:t>
            </a:r>
          </a:p>
          <a:p>
            <a:pPr lvl="2">
              <a:buFont typeface="Wingdings" panose="05000000000000000000" pitchFamily="2" charset="2"/>
              <a:buChar char="§"/>
            </a:pPr>
            <a:r>
              <a:rPr lang="en-US" altLang="en-US" sz="1800" dirty="0"/>
              <a:t>Recording payments correctly</a:t>
            </a:r>
          </a:p>
          <a:p>
            <a:pPr lvl="2">
              <a:buFont typeface="Wingdings" panose="05000000000000000000" pitchFamily="2" charset="2"/>
              <a:buChar char="§"/>
            </a:pPr>
            <a:r>
              <a:rPr lang="en-US" altLang="en-US" sz="1800" dirty="0"/>
              <a:t>Observing USF internal controls</a:t>
            </a:r>
          </a:p>
          <a:p>
            <a:r>
              <a:rPr lang="en-US" altLang="en-US" dirty="0"/>
              <a:t>Internal controls exist</a:t>
            </a:r>
          </a:p>
          <a:p>
            <a:pPr lvl="1">
              <a:buFont typeface="Courier New" panose="02070309020205020404" pitchFamily="49" charset="0"/>
              <a:buChar char="o"/>
            </a:pPr>
            <a:r>
              <a:rPr lang="en-US" altLang="en-US" sz="2000" dirty="0"/>
              <a:t>To protect the staff</a:t>
            </a:r>
          </a:p>
          <a:p>
            <a:pPr lvl="1">
              <a:buFont typeface="Courier New" panose="02070309020205020404" pitchFamily="49" charset="0"/>
              <a:buChar char="o"/>
            </a:pPr>
            <a:r>
              <a:rPr lang="en-US" altLang="en-US" sz="2000" dirty="0"/>
              <a:t>To protect the cash</a:t>
            </a:r>
          </a:p>
          <a:p>
            <a:r>
              <a:rPr lang="en-US" altLang="en-US" dirty="0"/>
              <a:t>Custody</a:t>
            </a:r>
          </a:p>
          <a:p>
            <a:pPr lvl="1">
              <a:buFont typeface="Courier New" panose="02070309020205020404" pitchFamily="49" charset="0"/>
              <a:buChar char="o"/>
            </a:pPr>
            <a:r>
              <a:rPr lang="en-US" altLang="en-US" sz="2000" dirty="0"/>
              <a:t>Having access to or control over any physical asset</a:t>
            </a:r>
          </a:p>
        </p:txBody>
      </p:sp>
      <p:sp>
        <p:nvSpPr>
          <p:cNvPr id="4" name="Slide Number Placeholder 3">
            <a:extLst>
              <a:ext uri="{FF2B5EF4-FFF2-40B4-BE49-F238E27FC236}">
                <a16:creationId xmlns:a16="http://schemas.microsoft.com/office/drawing/2014/main" id="{343A3377-F928-4F59-88B3-4F9AFB4E0EEF}"/>
              </a:ext>
            </a:extLst>
          </p:cNvPr>
          <p:cNvSpPr>
            <a:spLocks noGrp="1"/>
          </p:cNvSpPr>
          <p:nvPr>
            <p:ph type="sldNum" sz="quarter" idx="12"/>
          </p:nvPr>
        </p:nvSpPr>
        <p:spPr/>
        <p:txBody>
          <a:bodyPr/>
          <a:lstStyle/>
          <a:p>
            <a:fld id="{C6429477-D61A-7D49-A13C-58DC364142A2}" type="slidenum">
              <a:rPr lang="en-US" smtClean="0"/>
              <a:t>50</a:t>
            </a:fld>
            <a:endParaRPr lang="en-US" dirty="0"/>
          </a:p>
        </p:txBody>
      </p:sp>
    </p:spTree>
    <p:extLst>
      <p:ext uri="{BB962C8B-B14F-4D97-AF65-F5344CB8AC3E}">
        <p14:creationId xmlns:p14="http://schemas.microsoft.com/office/powerpoint/2010/main" val="14024066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252EF-5351-4699-B346-ADF956366140}"/>
              </a:ext>
            </a:extLst>
          </p:cNvPr>
          <p:cNvSpPr>
            <a:spLocks noGrp="1"/>
          </p:cNvSpPr>
          <p:nvPr>
            <p:ph type="title"/>
          </p:nvPr>
        </p:nvSpPr>
        <p:spPr/>
        <p:txBody>
          <a:bodyPr/>
          <a:lstStyle/>
          <a:p>
            <a:r>
              <a:rPr lang="en-US" dirty="0"/>
              <a:t>Review for the Quiz</a:t>
            </a:r>
          </a:p>
        </p:txBody>
      </p:sp>
      <p:sp>
        <p:nvSpPr>
          <p:cNvPr id="3" name="Content Placeholder 2">
            <a:extLst>
              <a:ext uri="{FF2B5EF4-FFF2-40B4-BE49-F238E27FC236}">
                <a16:creationId xmlns:a16="http://schemas.microsoft.com/office/drawing/2014/main" id="{7C2BC973-1705-48D3-8822-C73143CCEF40}"/>
              </a:ext>
            </a:extLst>
          </p:cNvPr>
          <p:cNvSpPr>
            <a:spLocks noGrp="1"/>
          </p:cNvSpPr>
          <p:nvPr>
            <p:ph idx="1"/>
          </p:nvPr>
        </p:nvSpPr>
        <p:spPr/>
        <p:txBody>
          <a:bodyPr/>
          <a:lstStyle/>
          <a:p>
            <a:r>
              <a:rPr lang="en-US" altLang="en-US" dirty="0"/>
              <a:t>Record Keeping</a:t>
            </a:r>
          </a:p>
          <a:p>
            <a:pPr lvl="1">
              <a:buFont typeface="Courier New" panose="02070309020205020404" pitchFamily="49" charset="0"/>
              <a:buChar char="o"/>
            </a:pPr>
            <a:r>
              <a:rPr lang="en-US" altLang="en-US" sz="2000" dirty="0"/>
              <a:t>The process of creating and maintaining departmental documents</a:t>
            </a:r>
          </a:p>
          <a:p>
            <a:pPr lvl="1">
              <a:buFont typeface="Courier New" panose="02070309020205020404" pitchFamily="49" charset="0"/>
              <a:buChar char="o"/>
            </a:pPr>
            <a:r>
              <a:rPr lang="en-US" altLang="en-US" sz="2000" dirty="0"/>
              <a:t>A supervisor should always review your balancing report, then initial and date the form</a:t>
            </a:r>
          </a:p>
          <a:p>
            <a:r>
              <a:rPr lang="en-US" altLang="en-US" dirty="0"/>
              <a:t>Authorization</a:t>
            </a:r>
          </a:p>
          <a:p>
            <a:pPr lvl="1">
              <a:buFont typeface="Courier New" panose="02070309020205020404" pitchFamily="49" charset="0"/>
              <a:buChar char="o"/>
            </a:pPr>
            <a:r>
              <a:rPr lang="en-US" altLang="en-US" sz="2000" dirty="0"/>
              <a:t>The person who receives a payment should never make a correction, issue a refund, or void a transaction</a:t>
            </a:r>
          </a:p>
          <a:p>
            <a:pPr lvl="2">
              <a:buFont typeface="Wingdings" panose="05000000000000000000" pitchFamily="2" charset="2"/>
              <a:buChar char="§"/>
            </a:pPr>
            <a:r>
              <a:rPr lang="en-US" altLang="en-US" sz="2000" dirty="0"/>
              <a:t>The authorizer performs these actions</a:t>
            </a:r>
          </a:p>
          <a:p>
            <a:r>
              <a:rPr lang="en-US" altLang="en-US" dirty="0"/>
              <a:t>Balancing</a:t>
            </a:r>
          </a:p>
          <a:p>
            <a:pPr lvl="1">
              <a:buFont typeface="Courier New" panose="02070309020205020404" pitchFamily="49" charset="0"/>
              <a:buChar char="o"/>
            </a:pPr>
            <a:r>
              <a:rPr lang="en-US" altLang="en-US" sz="2000" dirty="0"/>
              <a:t>Your department should have a standard balancing report </a:t>
            </a:r>
          </a:p>
          <a:p>
            <a:endParaRPr lang="en-US" dirty="0"/>
          </a:p>
        </p:txBody>
      </p:sp>
      <p:sp>
        <p:nvSpPr>
          <p:cNvPr id="4" name="Slide Number Placeholder 3">
            <a:extLst>
              <a:ext uri="{FF2B5EF4-FFF2-40B4-BE49-F238E27FC236}">
                <a16:creationId xmlns:a16="http://schemas.microsoft.com/office/drawing/2014/main" id="{4573B221-D304-4A47-B923-C2CFCC871CAB}"/>
              </a:ext>
            </a:extLst>
          </p:cNvPr>
          <p:cNvSpPr>
            <a:spLocks noGrp="1"/>
          </p:cNvSpPr>
          <p:nvPr>
            <p:ph type="sldNum" sz="quarter" idx="12"/>
          </p:nvPr>
        </p:nvSpPr>
        <p:spPr/>
        <p:txBody>
          <a:bodyPr/>
          <a:lstStyle/>
          <a:p>
            <a:fld id="{C6429477-D61A-7D49-A13C-58DC364142A2}" type="slidenum">
              <a:rPr lang="en-US" smtClean="0"/>
              <a:t>51</a:t>
            </a:fld>
            <a:endParaRPr lang="en-US" dirty="0"/>
          </a:p>
        </p:txBody>
      </p:sp>
    </p:spTree>
    <p:extLst>
      <p:ext uri="{BB962C8B-B14F-4D97-AF65-F5344CB8AC3E}">
        <p14:creationId xmlns:p14="http://schemas.microsoft.com/office/powerpoint/2010/main" val="38673947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573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9072F-10AB-41D6-A915-7BE9A47A25D9}"/>
              </a:ext>
            </a:extLst>
          </p:cNvPr>
          <p:cNvSpPr>
            <a:spLocks noGrp="1"/>
          </p:cNvSpPr>
          <p:nvPr>
            <p:ph type="title"/>
          </p:nvPr>
        </p:nvSpPr>
        <p:spPr/>
        <p:txBody>
          <a:bodyPr/>
          <a:lstStyle/>
          <a:p>
            <a:r>
              <a:rPr lang="en-US" altLang="en-US" dirty="0"/>
              <a:t>Defining Accountability</a:t>
            </a:r>
            <a:endParaRPr lang="en-US" sz="3200" dirty="0"/>
          </a:p>
        </p:txBody>
      </p:sp>
      <p:sp>
        <p:nvSpPr>
          <p:cNvPr id="3" name="Content Placeholder 2">
            <a:extLst>
              <a:ext uri="{FF2B5EF4-FFF2-40B4-BE49-F238E27FC236}">
                <a16:creationId xmlns:a16="http://schemas.microsoft.com/office/drawing/2014/main" id="{713E96AD-6069-4870-81C4-83FE14CB53A0}"/>
              </a:ext>
            </a:extLst>
          </p:cNvPr>
          <p:cNvSpPr>
            <a:spLocks noGrp="1"/>
          </p:cNvSpPr>
          <p:nvPr>
            <p:ph idx="1"/>
          </p:nvPr>
        </p:nvSpPr>
        <p:spPr>
          <a:xfrm>
            <a:off x="451212" y="1565989"/>
            <a:ext cx="11239500" cy="2763415"/>
          </a:xfrm>
        </p:spPr>
        <p:txBody>
          <a:bodyPr/>
          <a:lstStyle/>
          <a:p>
            <a:r>
              <a:rPr lang="en-US" altLang="en-US" dirty="0"/>
              <a:t>The delegation of authority to qualified employees to:</a:t>
            </a:r>
          </a:p>
          <a:p>
            <a:pPr lvl="1">
              <a:buFont typeface="Courier New" panose="02070309020205020404" pitchFamily="49" charset="0"/>
              <a:buChar char="o"/>
            </a:pPr>
            <a:r>
              <a:rPr lang="en-US" altLang="en-US" sz="2000" dirty="0"/>
              <a:t>Initiate, approve, process and review business transactions</a:t>
            </a:r>
          </a:p>
          <a:p>
            <a:pPr lvl="1">
              <a:buNone/>
            </a:pPr>
            <a:endParaRPr lang="en-US" altLang="en-US" sz="2800" dirty="0"/>
          </a:p>
          <a:p>
            <a:r>
              <a:rPr lang="en-US" altLang="en-US" dirty="0"/>
              <a:t>Holding these employees responsible for:</a:t>
            </a:r>
          </a:p>
          <a:p>
            <a:pPr lvl="1">
              <a:buFont typeface="Courier New" panose="02070309020205020404" pitchFamily="49" charset="0"/>
              <a:buChar char="o"/>
            </a:pPr>
            <a:r>
              <a:rPr lang="en-US" altLang="en-US" sz="2000" dirty="0"/>
              <a:t>The validity, correctness and appropriateness of their actions</a:t>
            </a:r>
          </a:p>
        </p:txBody>
      </p:sp>
      <p:sp>
        <p:nvSpPr>
          <p:cNvPr id="4" name="Slide Number Placeholder 3">
            <a:extLst>
              <a:ext uri="{FF2B5EF4-FFF2-40B4-BE49-F238E27FC236}">
                <a16:creationId xmlns:a16="http://schemas.microsoft.com/office/drawing/2014/main" id="{F5EB189D-67D9-441B-908D-89415902BCB7}"/>
              </a:ext>
            </a:extLst>
          </p:cNvPr>
          <p:cNvSpPr>
            <a:spLocks noGrp="1"/>
          </p:cNvSpPr>
          <p:nvPr>
            <p:ph type="sldNum" sz="quarter" idx="12"/>
          </p:nvPr>
        </p:nvSpPr>
        <p:spPr/>
        <p:txBody>
          <a:bodyPr/>
          <a:lstStyle/>
          <a:p>
            <a:fld id="{C6429477-D61A-7D49-A13C-58DC364142A2}" type="slidenum">
              <a:rPr lang="en-US" smtClean="0"/>
              <a:t>6</a:t>
            </a:fld>
            <a:endParaRPr lang="en-US" dirty="0"/>
          </a:p>
        </p:txBody>
      </p:sp>
    </p:spTree>
    <p:extLst>
      <p:ext uri="{BB962C8B-B14F-4D97-AF65-F5344CB8AC3E}">
        <p14:creationId xmlns:p14="http://schemas.microsoft.com/office/powerpoint/2010/main" val="1517524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2FD3E-5002-4AAD-A8CD-3F221056C322}"/>
              </a:ext>
            </a:extLst>
          </p:cNvPr>
          <p:cNvSpPr>
            <a:spLocks noGrp="1"/>
          </p:cNvSpPr>
          <p:nvPr>
            <p:ph type="title"/>
          </p:nvPr>
        </p:nvSpPr>
        <p:spPr/>
        <p:txBody>
          <a:bodyPr/>
          <a:lstStyle/>
          <a:p>
            <a:r>
              <a:rPr lang="en-US" dirty="0"/>
              <a:t>Accountability</a:t>
            </a:r>
          </a:p>
        </p:txBody>
      </p:sp>
      <p:sp>
        <p:nvSpPr>
          <p:cNvPr id="3" name="Content Placeholder 2">
            <a:extLst>
              <a:ext uri="{FF2B5EF4-FFF2-40B4-BE49-F238E27FC236}">
                <a16:creationId xmlns:a16="http://schemas.microsoft.com/office/drawing/2014/main" id="{D49394FE-1467-4C08-9784-D4F1FEDB2FEA}"/>
              </a:ext>
            </a:extLst>
          </p:cNvPr>
          <p:cNvSpPr>
            <a:spLocks noGrp="1"/>
          </p:cNvSpPr>
          <p:nvPr>
            <p:ph idx="1"/>
          </p:nvPr>
        </p:nvSpPr>
        <p:spPr>
          <a:xfrm>
            <a:off x="457200" y="1210907"/>
            <a:ext cx="11239500" cy="4723361"/>
          </a:xfrm>
        </p:spPr>
        <p:txBody>
          <a:bodyPr/>
          <a:lstStyle/>
          <a:p>
            <a:pPr>
              <a:lnSpc>
                <a:spcPct val="80000"/>
              </a:lnSpc>
              <a:defRPr/>
            </a:pPr>
            <a:r>
              <a:rPr lang="en-US" altLang="en-US" sz="2200" dirty="0"/>
              <a:t>Everyone is accountable for their own actions</a:t>
            </a:r>
            <a:endParaRPr lang="en-US" altLang="en-US" dirty="0"/>
          </a:p>
          <a:p>
            <a:pPr>
              <a:lnSpc>
                <a:spcPct val="80000"/>
              </a:lnSpc>
              <a:defRPr/>
            </a:pPr>
            <a:r>
              <a:rPr lang="en-US" altLang="en-US" sz="2200" dirty="0"/>
              <a:t>Of all the individuals involved in the receipt, recording and balancing of funds is the person of ultimate responsibility as the custodian</a:t>
            </a:r>
            <a:endParaRPr lang="en-US" altLang="en-US" sz="1300" dirty="0"/>
          </a:p>
          <a:p>
            <a:pPr>
              <a:lnSpc>
                <a:spcPct val="80000"/>
              </a:lnSpc>
              <a:defRPr/>
            </a:pPr>
            <a:r>
              <a:rPr lang="en-US" altLang="en-US" sz="2200" dirty="0"/>
              <a:t>Payment processors are accountable for</a:t>
            </a:r>
          </a:p>
          <a:p>
            <a:pPr lvl="1">
              <a:lnSpc>
                <a:spcPct val="80000"/>
              </a:lnSpc>
              <a:buFont typeface="Courier New" panose="02070309020205020404" pitchFamily="49" charset="0"/>
              <a:buChar char="o"/>
              <a:defRPr/>
            </a:pPr>
            <a:r>
              <a:rPr lang="en-US" altLang="en-US" sz="1800" dirty="0"/>
              <a:t>Recording payments accurately</a:t>
            </a:r>
          </a:p>
          <a:p>
            <a:pPr lvl="1">
              <a:lnSpc>
                <a:spcPct val="80000"/>
              </a:lnSpc>
              <a:buFont typeface="Courier New" panose="02070309020205020404" pitchFamily="49" charset="0"/>
              <a:buChar char="o"/>
              <a:defRPr/>
            </a:pPr>
            <a:r>
              <a:rPr lang="en-US" altLang="en-US" sz="1800" dirty="0"/>
              <a:t>Observing all of the USF internal controls</a:t>
            </a:r>
          </a:p>
          <a:p>
            <a:pPr lvl="1">
              <a:lnSpc>
                <a:spcPct val="80000"/>
              </a:lnSpc>
              <a:buFont typeface="Courier New" panose="02070309020205020404" pitchFamily="49" charset="0"/>
              <a:buChar char="o"/>
              <a:defRPr/>
            </a:pPr>
            <a:r>
              <a:rPr lang="en-US" altLang="en-US" sz="1800" dirty="0"/>
              <a:t>Protecting the cardholder’s information</a:t>
            </a:r>
          </a:p>
          <a:p>
            <a:pPr>
              <a:defRPr/>
            </a:pPr>
            <a:r>
              <a:rPr lang="en-US" altLang="en-US" sz="2200" dirty="0"/>
              <a:t>Supervisors are accountable for</a:t>
            </a:r>
          </a:p>
          <a:p>
            <a:pPr lvl="1">
              <a:buFont typeface="Courier New" panose="02070309020205020404" pitchFamily="49" charset="0"/>
              <a:buChar char="o"/>
              <a:defRPr/>
            </a:pPr>
            <a:r>
              <a:rPr lang="en-US" altLang="en-US" sz="1800" dirty="0"/>
              <a:t>Proper allocations of payments</a:t>
            </a:r>
          </a:p>
          <a:p>
            <a:pPr lvl="1">
              <a:buFont typeface="Courier New" panose="02070309020205020404" pitchFamily="49" charset="0"/>
              <a:buChar char="o"/>
              <a:defRPr/>
            </a:pPr>
            <a:r>
              <a:rPr lang="en-US" altLang="en-US" sz="1800" dirty="0"/>
              <a:t>Assignment of duties that comply with separation of duties guidelines</a:t>
            </a:r>
          </a:p>
          <a:p>
            <a:pPr>
              <a:defRPr/>
            </a:pPr>
            <a:r>
              <a:rPr lang="en-US" altLang="en-US" sz="2200" dirty="0"/>
              <a:t>Others are accountable for</a:t>
            </a:r>
          </a:p>
          <a:p>
            <a:pPr lvl="1">
              <a:buFont typeface="Courier New" panose="02070309020205020404" pitchFamily="49" charset="0"/>
              <a:buChar char="o"/>
              <a:defRPr/>
            </a:pPr>
            <a:r>
              <a:rPr lang="en-US" altLang="en-US" sz="1800" dirty="0"/>
              <a:t>Proper transfer of custody of payments</a:t>
            </a:r>
          </a:p>
          <a:p>
            <a:pPr>
              <a:defRPr/>
            </a:pPr>
            <a:r>
              <a:rPr lang="en-US" altLang="en-US" sz="2200" dirty="0"/>
              <a:t>Accountable officers are ultimately responsible for payment transactions</a:t>
            </a:r>
          </a:p>
          <a:p>
            <a:pPr>
              <a:lnSpc>
                <a:spcPct val="80000"/>
              </a:lnSpc>
              <a:defRPr/>
            </a:pPr>
            <a:endParaRPr lang="en-US" altLang="en-US" sz="1800" dirty="0"/>
          </a:p>
        </p:txBody>
      </p:sp>
      <p:sp>
        <p:nvSpPr>
          <p:cNvPr id="4" name="Slide Number Placeholder 3">
            <a:extLst>
              <a:ext uri="{FF2B5EF4-FFF2-40B4-BE49-F238E27FC236}">
                <a16:creationId xmlns:a16="http://schemas.microsoft.com/office/drawing/2014/main" id="{163ABFFC-5AC6-4D9E-AFE0-24D4E5B9D422}"/>
              </a:ext>
            </a:extLst>
          </p:cNvPr>
          <p:cNvSpPr>
            <a:spLocks noGrp="1"/>
          </p:cNvSpPr>
          <p:nvPr>
            <p:ph type="sldNum" sz="quarter" idx="12"/>
          </p:nvPr>
        </p:nvSpPr>
        <p:spPr/>
        <p:txBody>
          <a:bodyPr/>
          <a:lstStyle/>
          <a:p>
            <a:fld id="{C6429477-D61A-7D49-A13C-58DC364142A2}" type="slidenum">
              <a:rPr lang="en-US" smtClean="0"/>
              <a:t>7</a:t>
            </a:fld>
            <a:endParaRPr lang="en-US" dirty="0"/>
          </a:p>
        </p:txBody>
      </p:sp>
    </p:spTree>
    <p:extLst>
      <p:ext uri="{BB962C8B-B14F-4D97-AF65-F5344CB8AC3E}">
        <p14:creationId xmlns:p14="http://schemas.microsoft.com/office/powerpoint/2010/main" val="3543129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0F65D-30D3-46F3-A426-F652B57D7451}"/>
              </a:ext>
            </a:extLst>
          </p:cNvPr>
          <p:cNvSpPr>
            <a:spLocks noGrp="1"/>
          </p:cNvSpPr>
          <p:nvPr>
            <p:ph type="title"/>
          </p:nvPr>
        </p:nvSpPr>
        <p:spPr/>
        <p:txBody>
          <a:bodyPr/>
          <a:lstStyle/>
          <a:p>
            <a:r>
              <a:rPr lang="en-US" dirty="0"/>
              <a:t>Internal Controls</a:t>
            </a:r>
          </a:p>
        </p:txBody>
      </p:sp>
      <p:sp>
        <p:nvSpPr>
          <p:cNvPr id="3" name="Content Placeholder 2">
            <a:extLst>
              <a:ext uri="{FF2B5EF4-FFF2-40B4-BE49-F238E27FC236}">
                <a16:creationId xmlns:a16="http://schemas.microsoft.com/office/drawing/2014/main" id="{D23C60F8-A385-4FFF-A362-1C7B19FA39A4}"/>
              </a:ext>
            </a:extLst>
          </p:cNvPr>
          <p:cNvSpPr>
            <a:spLocks noGrp="1"/>
          </p:cNvSpPr>
          <p:nvPr>
            <p:ph idx="1"/>
          </p:nvPr>
        </p:nvSpPr>
        <p:spPr/>
        <p:txBody>
          <a:bodyPr/>
          <a:lstStyle/>
          <a:p>
            <a:pPr>
              <a:defRPr/>
            </a:pPr>
            <a:r>
              <a:rPr lang="en-US" altLang="en-US" dirty="0"/>
              <a:t>Design to protect:</a:t>
            </a:r>
          </a:p>
          <a:p>
            <a:pPr lvl="1">
              <a:buFont typeface="Courier New" panose="02070309020205020404" pitchFamily="49" charset="0"/>
              <a:buChar char="o"/>
              <a:defRPr/>
            </a:pPr>
            <a:r>
              <a:rPr lang="en-US" altLang="en-US" sz="2200" dirty="0"/>
              <a:t>USF</a:t>
            </a:r>
          </a:p>
          <a:p>
            <a:pPr lvl="1">
              <a:buFont typeface="Courier New" panose="02070309020205020404" pitchFamily="49" charset="0"/>
              <a:buChar char="o"/>
              <a:defRPr/>
            </a:pPr>
            <a:r>
              <a:rPr lang="en-US" altLang="en-US" sz="2200" dirty="0"/>
              <a:t>USF staff</a:t>
            </a:r>
          </a:p>
          <a:p>
            <a:pPr marL="457200" lvl="1" indent="0">
              <a:buNone/>
              <a:defRPr/>
            </a:pPr>
            <a:endParaRPr lang="en-US" altLang="en-US" sz="3600" dirty="0"/>
          </a:p>
          <a:p>
            <a:pPr>
              <a:defRPr/>
            </a:pPr>
            <a:r>
              <a:rPr lang="en-US" altLang="en-US" dirty="0"/>
              <a:t>Are designed to provide reasonable assurance regarding:</a:t>
            </a:r>
          </a:p>
          <a:p>
            <a:pPr lvl="1">
              <a:buFont typeface="Courier New" panose="02070309020205020404" pitchFamily="49" charset="0"/>
              <a:buChar char="o"/>
              <a:defRPr/>
            </a:pPr>
            <a:r>
              <a:rPr lang="en-US" altLang="en-US" sz="2200" dirty="0"/>
              <a:t>Effectiveness and efficiency of operations</a:t>
            </a:r>
          </a:p>
          <a:p>
            <a:pPr lvl="1">
              <a:buFont typeface="Courier New" panose="02070309020205020404" pitchFamily="49" charset="0"/>
              <a:buChar char="o"/>
              <a:defRPr/>
            </a:pPr>
            <a:r>
              <a:rPr lang="en-US" altLang="en-US" sz="2200" dirty="0"/>
              <a:t>Reliability of reporting</a:t>
            </a:r>
          </a:p>
          <a:p>
            <a:pPr lvl="1">
              <a:buFont typeface="Courier New" panose="02070309020205020404" pitchFamily="49" charset="0"/>
              <a:buChar char="o"/>
              <a:defRPr/>
            </a:pPr>
            <a:r>
              <a:rPr lang="en-US" altLang="en-US" sz="2200" dirty="0"/>
              <a:t>Compliance with applicable rules, laws, and regulations </a:t>
            </a:r>
          </a:p>
          <a:p>
            <a:endParaRPr lang="en-US" dirty="0"/>
          </a:p>
        </p:txBody>
      </p:sp>
      <p:sp>
        <p:nvSpPr>
          <p:cNvPr id="4" name="Slide Number Placeholder 3">
            <a:extLst>
              <a:ext uri="{FF2B5EF4-FFF2-40B4-BE49-F238E27FC236}">
                <a16:creationId xmlns:a16="http://schemas.microsoft.com/office/drawing/2014/main" id="{FFB97688-FEA5-4E14-8938-88EA35B8D2A8}"/>
              </a:ext>
            </a:extLst>
          </p:cNvPr>
          <p:cNvSpPr>
            <a:spLocks noGrp="1"/>
          </p:cNvSpPr>
          <p:nvPr>
            <p:ph type="sldNum" sz="quarter" idx="12"/>
          </p:nvPr>
        </p:nvSpPr>
        <p:spPr/>
        <p:txBody>
          <a:bodyPr/>
          <a:lstStyle/>
          <a:p>
            <a:fld id="{C6429477-D61A-7D49-A13C-58DC364142A2}" type="slidenum">
              <a:rPr lang="en-US" smtClean="0"/>
              <a:t>8</a:t>
            </a:fld>
            <a:endParaRPr lang="en-US" dirty="0"/>
          </a:p>
        </p:txBody>
      </p:sp>
    </p:spTree>
    <p:extLst>
      <p:ext uri="{BB962C8B-B14F-4D97-AF65-F5344CB8AC3E}">
        <p14:creationId xmlns:p14="http://schemas.microsoft.com/office/powerpoint/2010/main" val="3313723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05370-5F52-49EA-BDA8-839AE2FB10DD}"/>
              </a:ext>
            </a:extLst>
          </p:cNvPr>
          <p:cNvSpPr>
            <a:spLocks noGrp="1"/>
          </p:cNvSpPr>
          <p:nvPr>
            <p:ph type="title"/>
          </p:nvPr>
        </p:nvSpPr>
        <p:spPr>
          <a:xfrm>
            <a:off x="167951" y="419101"/>
            <a:ext cx="11528749" cy="685798"/>
          </a:xfrm>
        </p:spPr>
        <p:txBody>
          <a:bodyPr/>
          <a:lstStyle/>
          <a:p>
            <a:pPr algn="ctr"/>
            <a:r>
              <a:rPr lang="en-US" altLang="en-US" sz="4000" dirty="0"/>
              <a:t>Internal Controls as they relate to Cash Management</a:t>
            </a:r>
            <a:endParaRPr lang="en-US" sz="4000" dirty="0"/>
          </a:p>
        </p:txBody>
      </p:sp>
      <p:sp>
        <p:nvSpPr>
          <p:cNvPr id="3" name="Content Placeholder 2">
            <a:extLst>
              <a:ext uri="{FF2B5EF4-FFF2-40B4-BE49-F238E27FC236}">
                <a16:creationId xmlns:a16="http://schemas.microsoft.com/office/drawing/2014/main" id="{A1359EC5-9FF3-434F-A82C-51CD7FD3FE7D}"/>
              </a:ext>
            </a:extLst>
          </p:cNvPr>
          <p:cNvSpPr>
            <a:spLocks noGrp="1"/>
          </p:cNvSpPr>
          <p:nvPr>
            <p:ph idx="1"/>
          </p:nvPr>
        </p:nvSpPr>
        <p:spPr>
          <a:xfrm>
            <a:off x="476250" y="1332722"/>
            <a:ext cx="11239500" cy="4000501"/>
          </a:xfrm>
        </p:spPr>
        <p:txBody>
          <a:bodyPr/>
          <a:lstStyle/>
          <a:p>
            <a:r>
              <a:rPr lang="en-US" altLang="en-US" dirty="0"/>
              <a:t>Internal controls specifically ensure:</a:t>
            </a:r>
          </a:p>
          <a:p>
            <a:pPr lvl="1">
              <a:buFont typeface="Courier New" panose="02070309020205020404" pitchFamily="49" charset="0"/>
              <a:buChar char="o"/>
            </a:pPr>
            <a:r>
              <a:rPr lang="en-US" altLang="en-US" sz="2200" dirty="0"/>
              <a:t>The safety of all funds</a:t>
            </a:r>
          </a:p>
          <a:p>
            <a:pPr lvl="1">
              <a:buFont typeface="Courier New" panose="02070309020205020404" pitchFamily="49" charset="0"/>
              <a:buChar char="o"/>
            </a:pPr>
            <a:r>
              <a:rPr lang="en-US" altLang="en-US" sz="2200" dirty="0"/>
              <a:t>Timeliness of recording the receipt of all funds</a:t>
            </a:r>
          </a:p>
          <a:p>
            <a:pPr lvl="1">
              <a:buFont typeface="Courier New" panose="02070309020205020404" pitchFamily="49" charset="0"/>
              <a:buChar char="o"/>
            </a:pPr>
            <a:r>
              <a:rPr lang="en-US" altLang="en-US" sz="2200" dirty="0"/>
              <a:t>That the assignment of duties complies with separation of duties guidelines</a:t>
            </a:r>
          </a:p>
          <a:p>
            <a:pPr lvl="1">
              <a:buFont typeface="Courier New" panose="02070309020205020404" pitchFamily="49" charset="0"/>
              <a:buChar char="o"/>
            </a:pPr>
            <a:r>
              <a:rPr lang="en-US" altLang="en-US" sz="2200" dirty="0"/>
              <a:t>Reconciliations are completed and reviewed on a monthly schedule</a:t>
            </a:r>
          </a:p>
          <a:p>
            <a:pPr lvl="1">
              <a:buFont typeface="Courier New" panose="02070309020205020404" pitchFamily="49" charset="0"/>
              <a:buChar char="o"/>
            </a:pPr>
            <a:r>
              <a:rPr lang="en-US" altLang="en-US" sz="2200" dirty="0"/>
              <a:t>A sound audit trail and adequate documentation are created</a:t>
            </a:r>
          </a:p>
        </p:txBody>
      </p:sp>
      <p:sp>
        <p:nvSpPr>
          <p:cNvPr id="4" name="Slide Number Placeholder 3">
            <a:extLst>
              <a:ext uri="{FF2B5EF4-FFF2-40B4-BE49-F238E27FC236}">
                <a16:creationId xmlns:a16="http://schemas.microsoft.com/office/drawing/2014/main" id="{7519B1B6-96B6-48B9-8C23-4F4CED6BDA9D}"/>
              </a:ext>
            </a:extLst>
          </p:cNvPr>
          <p:cNvSpPr>
            <a:spLocks noGrp="1"/>
          </p:cNvSpPr>
          <p:nvPr>
            <p:ph type="sldNum" sz="quarter" idx="12"/>
          </p:nvPr>
        </p:nvSpPr>
        <p:spPr/>
        <p:txBody>
          <a:bodyPr/>
          <a:lstStyle/>
          <a:p>
            <a:fld id="{C6429477-D61A-7D49-A13C-58DC364142A2}" type="slidenum">
              <a:rPr lang="en-US" smtClean="0"/>
              <a:t>9</a:t>
            </a:fld>
            <a:endParaRPr lang="en-US" dirty="0"/>
          </a:p>
        </p:txBody>
      </p:sp>
    </p:spTree>
    <p:extLst>
      <p:ext uri="{BB962C8B-B14F-4D97-AF65-F5344CB8AC3E}">
        <p14:creationId xmlns:p14="http://schemas.microsoft.com/office/powerpoint/2010/main" val="167810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29DBEAE-95D9-814C-AF10-84D2E92170F2}" vid="{A76CC808-C493-AD4E-8424-686C24BD6231}"/>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29DBEAE-95D9-814C-AF10-84D2E92170F2}" vid="{047875A5-017A-7443-B937-105DF0696B1D}"/>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29DBEAE-95D9-814C-AF10-84D2E92170F2}" vid="{B0752F58-149D-8145-AAA9-DA9CB354D0F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2019 USF PPT Template_1</Template>
  <TotalTime>2102</TotalTime>
  <Words>2735</Words>
  <Application>Microsoft Office PowerPoint</Application>
  <PresentationFormat>Widescreen</PresentationFormat>
  <Paragraphs>473</Paragraphs>
  <Slides>52</Slides>
  <Notes>2</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52</vt:i4>
      </vt:variant>
    </vt:vector>
  </HeadingPairs>
  <TitlesOfParts>
    <vt:vector size="60" baseType="lpstr">
      <vt:lpstr>Arial</vt:lpstr>
      <vt:lpstr>Calibri</vt:lpstr>
      <vt:lpstr>Courier New</vt:lpstr>
      <vt:lpstr>Trade Gothic LT Std Cn</vt:lpstr>
      <vt:lpstr>Wingdings</vt:lpstr>
      <vt:lpstr>Office Theme</vt:lpstr>
      <vt:lpstr>3_Custom Design</vt:lpstr>
      <vt:lpstr>2_Custom Design</vt:lpstr>
      <vt:lpstr>Cash Collections Certification</vt:lpstr>
      <vt:lpstr>Who is required to take this course?</vt:lpstr>
      <vt:lpstr>Agenda</vt:lpstr>
      <vt:lpstr>What is considered Cash?</vt:lpstr>
      <vt:lpstr>Accountability &amp; Internal Controls </vt:lpstr>
      <vt:lpstr>Defining Accountability</vt:lpstr>
      <vt:lpstr>Accountability</vt:lpstr>
      <vt:lpstr>Internal Controls</vt:lpstr>
      <vt:lpstr>Internal Controls as they relate to Cash Management</vt:lpstr>
      <vt:lpstr>Internal Controls - Examples</vt:lpstr>
      <vt:lpstr>Internal Controls – Examples (continued)</vt:lpstr>
      <vt:lpstr>Internal Controls – A real life example</vt:lpstr>
      <vt:lpstr>Segregation of Duties</vt:lpstr>
      <vt:lpstr>Segregation of Duties</vt:lpstr>
      <vt:lpstr>Segregation of Duties</vt:lpstr>
      <vt:lpstr>When segregation is not possible</vt:lpstr>
      <vt:lpstr>Examples of Compensating Controls</vt:lpstr>
      <vt:lpstr>Record Keeping</vt:lpstr>
      <vt:lpstr>Defining Record Keeping</vt:lpstr>
      <vt:lpstr>Record Keeping - Retention</vt:lpstr>
      <vt:lpstr>Authorization</vt:lpstr>
      <vt:lpstr>Authorization</vt:lpstr>
      <vt:lpstr>Authorization – Best Practices</vt:lpstr>
      <vt:lpstr>Custody</vt:lpstr>
      <vt:lpstr>Defining Custody</vt:lpstr>
      <vt:lpstr>Custody – Guidelines and Procedures</vt:lpstr>
      <vt:lpstr>Custody – Guidelines and Procedures (cont…)</vt:lpstr>
      <vt:lpstr>Custody – Checks</vt:lpstr>
      <vt:lpstr>Custody – Transfer of Funds</vt:lpstr>
      <vt:lpstr>Custody – System Passwords</vt:lpstr>
      <vt:lpstr>Custody – Register Keys</vt:lpstr>
      <vt:lpstr>Reconciliation</vt:lpstr>
      <vt:lpstr>Reconciliation &amp; Balancing</vt:lpstr>
      <vt:lpstr>Defining Reconciliation</vt:lpstr>
      <vt:lpstr>What do we Reconcile?</vt:lpstr>
      <vt:lpstr>Point of Sale Transactions (POS)</vt:lpstr>
      <vt:lpstr>Point of Sale (POS) – Cashier Balancing</vt:lpstr>
      <vt:lpstr>Check Log Reconciliation</vt:lpstr>
      <vt:lpstr>Transaction Reconciliation</vt:lpstr>
      <vt:lpstr>Non-Inventory Reconciliation</vt:lpstr>
      <vt:lpstr>Credit Card Reconciliation</vt:lpstr>
      <vt:lpstr>Reconciliation - Guidelines</vt:lpstr>
      <vt:lpstr>Good Business Practices</vt:lpstr>
      <vt:lpstr>Oversight &amp; Monitoring of Accounts Receivable</vt:lpstr>
      <vt:lpstr>The University Controller’s Office Resources</vt:lpstr>
      <vt:lpstr>Resources</vt:lpstr>
      <vt:lpstr>PowerPoint Presentation</vt:lpstr>
      <vt:lpstr>PowerPoint Presentation</vt:lpstr>
      <vt:lpstr>Are you ready for the quiz?</vt:lpstr>
      <vt:lpstr>Review for the Quiz </vt:lpstr>
      <vt:lpstr>Review for the Quiz</vt:lpstr>
      <vt:lpstr>PowerPoint Presentation</vt:lpstr>
    </vt:vector>
  </TitlesOfParts>
  <Company>University of South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Rojas, Joncarlo</dc:creator>
  <cp:lastModifiedBy>Jones, Chelsea</cp:lastModifiedBy>
  <cp:revision>211</cp:revision>
  <dcterms:created xsi:type="dcterms:W3CDTF">2019-07-09T15:53:28Z</dcterms:created>
  <dcterms:modified xsi:type="dcterms:W3CDTF">2021-05-13T18:33:45Z</dcterms:modified>
</cp:coreProperties>
</file>