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65" r:id="rId3"/>
  </p:sldMasterIdLst>
  <p:notesMasterIdLst>
    <p:notesMasterId r:id="rId42"/>
  </p:notesMasterIdLst>
  <p:sldIdLst>
    <p:sldId id="305" r:id="rId4"/>
    <p:sldId id="307" r:id="rId5"/>
    <p:sldId id="295" r:id="rId6"/>
    <p:sldId id="309" r:id="rId7"/>
    <p:sldId id="310" r:id="rId8"/>
    <p:sldId id="365" r:id="rId9"/>
    <p:sldId id="308" r:id="rId10"/>
    <p:sldId id="312" r:id="rId11"/>
    <p:sldId id="313" r:id="rId12"/>
    <p:sldId id="314" r:id="rId13"/>
    <p:sldId id="315" r:id="rId14"/>
    <p:sldId id="319" r:id="rId15"/>
    <p:sldId id="320" r:id="rId16"/>
    <p:sldId id="321" r:id="rId17"/>
    <p:sldId id="324" r:id="rId18"/>
    <p:sldId id="366" r:id="rId19"/>
    <p:sldId id="325" r:id="rId20"/>
    <p:sldId id="368" r:id="rId21"/>
    <p:sldId id="367" r:id="rId22"/>
    <p:sldId id="326" r:id="rId23"/>
    <p:sldId id="369" r:id="rId24"/>
    <p:sldId id="370" r:id="rId25"/>
    <p:sldId id="371" r:id="rId26"/>
    <p:sldId id="372" r:id="rId27"/>
    <p:sldId id="373" r:id="rId28"/>
    <p:sldId id="374" r:id="rId29"/>
    <p:sldId id="375" r:id="rId30"/>
    <p:sldId id="376" r:id="rId31"/>
    <p:sldId id="378" r:id="rId32"/>
    <p:sldId id="377" r:id="rId33"/>
    <p:sldId id="379" r:id="rId34"/>
    <p:sldId id="380" r:id="rId35"/>
    <p:sldId id="381" r:id="rId36"/>
    <p:sldId id="382" r:id="rId37"/>
    <p:sldId id="383" r:id="rId38"/>
    <p:sldId id="384" r:id="rId39"/>
    <p:sldId id="337" r:id="rId40"/>
    <p:sldId id="34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14" autoAdjust="0"/>
    <p:restoredTop sz="94663"/>
  </p:normalViewPr>
  <p:slideViewPr>
    <p:cSldViewPr snapToGrid="0" snapToObjects="1">
      <p:cViewPr varScale="1">
        <p:scale>
          <a:sx n="103" d="100"/>
          <a:sy n="103" d="100"/>
        </p:scale>
        <p:origin x="11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A07D5-A2A6-4D49-BC09-6F67ACB98C48}"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9943E-BCA8-E243-AB34-3D1ECC18AACC}" type="slidenum">
              <a:rPr lang="en-US" smtClean="0"/>
              <a:t>‹#›</a:t>
            </a:fld>
            <a:endParaRPr lang="en-US"/>
          </a:p>
        </p:txBody>
      </p:sp>
    </p:spTree>
    <p:extLst>
      <p:ext uri="{BB962C8B-B14F-4D97-AF65-F5344CB8AC3E}">
        <p14:creationId xmlns:p14="http://schemas.microsoft.com/office/powerpoint/2010/main" val="44285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4062-30C5-F040-B0F4-7E71F1EB522E}"/>
              </a:ext>
            </a:extLst>
          </p:cNvPr>
          <p:cNvSpPr>
            <a:spLocks noGrp="1"/>
          </p:cNvSpPr>
          <p:nvPr>
            <p:ph type="ctrTitle"/>
          </p:nvPr>
        </p:nvSpPr>
        <p:spPr>
          <a:xfrm>
            <a:off x="457200" y="1200805"/>
            <a:ext cx="6923314" cy="1803872"/>
          </a:xfrm>
          <a:prstGeom prst="rect">
            <a:avLst/>
          </a:prstGeom>
        </p:spPr>
        <p:txBody>
          <a:bodyPr anchor="b"/>
          <a:lstStyle>
            <a:lvl1pPr algn="l">
              <a:defRPr sz="6000" b="1">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A3517E8-494B-9F4E-8393-8BD26CAA437A}"/>
              </a:ext>
            </a:extLst>
          </p:cNvPr>
          <p:cNvSpPr>
            <a:spLocks noGrp="1"/>
          </p:cNvSpPr>
          <p:nvPr>
            <p:ph type="subTitle" idx="1"/>
          </p:nvPr>
        </p:nvSpPr>
        <p:spPr>
          <a:xfrm>
            <a:off x="457200" y="3201144"/>
            <a:ext cx="6923314" cy="521771"/>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ontent Placeholder 8">
            <a:extLst>
              <a:ext uri="{FF2B5EF4-FFF2-40B4-BE49-F238E27FC236}">
                <a16:creationId xmlns:a16="http://schemas.microsoft.com/office/drawing/2014/main" id="{2E620DA4-E16B-EE47-9282-826FADBD9BCD}"/>
              </a:ext>
            </a:extLst>
          </p:cNvPr>
          <p:cNvSpPr>
            <a:spLocks noGrp="1"/>
          </p:cNvSpPr>
          <p:nvPr>
            <p:ph sz="quarter" idx="10" hasCustomPrompt="1"/>
          </p:nvPr>
        </p:nvSpPr>
        <p:spPr>
          <a:xfrm>
            <a:off x="457200" y="5110163"/>
            <a:ext cx="4710113" cy="376237"/>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DATE &amp; PRESENTER</a:t>
            </a:r>
          </a:p>
        </p:txBody>
      </p:sp>
    </p:spTree>
    <p:extLst>
      <p:ext uri="{BB962C8B-B14F-4D97-AF65-F5344CB8AC3E}">
        <p14:creationId xmlns:p14="http://schemas.microsoft.com/office/powerpoint/2010/main" val="688920591"/>
      </p:ext>
    </p:extLst>
  </p:cSld>
  <p:clrMapOvr>
    <a:masterClrMapping/>
  </p:clrMapOvr>
  <p:extLst>
    <p:ext uri="{DCECCB84-F9BA-43D5-87BE-67443E8EF086}">
      <p15:sldGuideLst xmlns:p15="http://schemas.microsoft.com/office/powerpoint/2012/main">
        <p15:guide id="2" pos="288" userDrawn="1">
          <p15:clr>
            <a:srgbClr val="FBAE40"/>
          </p15:clr>
        </p15:guide>
        <p15:guide id="3" pos="73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uts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0B74-4A3A-444E-B522-BED236832E77}"/>
              </a:ext>
            </a:extLst>
          </p:cNvPr>
          <p:cNvSpPr>
            <a:spLocks noGrp="1"/>
          </p:cNvSpPr>
          <p:nvPr>
            <p:ph type="title"/>
          </p:nvPr>
        </p:nvSpPr>
        <p:spPr>
          <a:xfrm>
            <a:off x="457200" y="419101"/>
            <a:ext cx="11239500" cy="774700"/>
          </a:xfrm>
          <a:prstGeom prst="rect">
            <a:avLst/>
          </a:prstGeom>
        </p:spPr>
        <p:txBody>
          <a:bodyPr/>
          <a:lstStyle>
            <a:lvl1pPr algn="l">
              <a:defRPr b="1">
                <a:solidFill>
                  <a:srgbClr val="00785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B8F4286-22A4-4346-AA70-B13992F1FDA9}"/>
              </a:ext>
            </a:extLst>
          </p:cNvPr>
          <p:cNvSpPr>
            <a:spLocks noGrp="1"/>
          </p:cNvSpPr>
          <p:nvPr>
            <p:ph idx="1"/>
          </p:nvPr>
        </p:nvSpPr>
        <p:spPr>
          <a:xfrm>
            <a:off x="457200" y="1295401"/>
            <a:ext cx="11239500" cy="4457700"/>
          </a:xfrm>
          <a:prstGeom prst="rect">
            <a:avLst/>
          </a:prstGeom>
        </p:spPr>
        <p:txBody>
          <a:bodyPr/>
          <a:lstStyle>
            <a:lvl1pPr>
              <a:defRPr sz="2400">
                <a:solidFill>
                  <a:srgbClr val="007851"/>
                </a:solidFill>
              </a:defRPr>
            </a:lvl1pPr>
            <a:lvl2pPr>
              <a:defRPr sz="2400">
                <a:solidFill>
                  <a:srgbClr val="007851"/>
                </a:solidFill>
              </a:defRPr>
            </a:lvl2pPr>
            <a:lvl3pPr>
              <a:defRPr sz="2400">
                <a:solidFill>
                  <a:srgbClr val="007851"/>
                </a:solidFill>
              </a:defRPr>
            </a:lvl3pPr>
            <a:lvl4pPr>
              <a:defRPr sz="2400">
                <a:solidFill>
                  <a:srgbClr val="007851"/>
                </a:solidFill>
              </a:defRPr>
            </a:lvl4pPr>
            <a:lvl5pPr>
              <a:defRPr sz="2400">
                <a:solidFill>
                  <a:srgbClr val="0078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F35052C-2FDB-2C43-A7FC-50D84170DB77}"/>
              </a:ext>
            </a:extLst>
          </p:cNvPr>
          <p:cNvSpPr>
            <a:spLocks noGrp="1"/>
          </p:cNvSpPr>
          <p:nvPr>
            <p:ph type="sldNum" sz="quarter" idx="12"/>
          </p:nvPr>
        </p:nvSpPr>
        <p:spPr/>
        <p:txBody>
          <a:bodyPr/>
          <a:lstStyle/>
          <a:p>
            <a:fld id="{C6429477-D61A-7D49-A13C-58DC364142A2}" type="slidenum">
              <a:rPr lang="en-US" smtClean="0"/>
              <a:t>‹#›</a:t>
            </a:fld>
            <a:endParaRPr lang="en-US" dirty="0"/>
          </a:p>
        </p:txBody>
      </p:sp>
    </p:spTree>
    <p:extLst>
      <p:ext uri="{BB962C8B-B14F-4D97-AF65-F5344CB8AC3E}">
        <p14:creationId xmlns:p14="http://schemas.microsoft.com/office/powerpoint/2010/main" val="4014847087"/>
      </p:ext>
    </p:extLst>
  </p:cSld>
  <p:clrMapOvr>
    <a:masterClrMapping/>
  </p:clrMapOvr>
  <p:extLst>
    <p:ext uri="{DCECCB84-F9BA-43D5-87BE-67443E8EF086}">
      <p15:sldGuideLst xmlns:p15="http://schemas.microsoft.com/office/powerpoint/2012/main">
        <p15:guide id="1" orient="horz"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uts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0B74-4A3A-444E-B522-BED236832E77}"/>
              </a:ext>
            </a:extLst>
          </p:cNvPr>
          <p:cNvSpPr>
            <a:spLocks noGrp="1"/>
          </p:cNvSpPr>
          <p:nvPr>
            <p:ph type="title" hasCustomPrompt="1"/>
          </p:nvPr>
        </p:nvSpPr>
        <p:spPr>
          <a:xfrm>
            <a:off x="457200" y="419101"/>
            <a:ext cx="11239500" cy="1254578"/>
          </a:xfrm>
          <a:prstGeom prst="rect">
            <a:avLst/>
          </a:prstGeom>
        </p:spPr>
        <p:txBody>
          <a:bodyPr/>
          <a:lstStyle>
            <a:lvl1pPr algn="l">
              <a:defRPr b="1">
                <a:solidFill>
                  <a:srgbClr val="007851"/>
                </a:solidFill>
                <a:latin typeface="+mn-lt"/>
              </a:defRPr>
            </a:lvl1pPr>
          </a:lstStyle>
          <a:p>
            <a:r>
              <a:rPr lang="en-US" dirty="0"/>
              <a:t>Click to edit Master title style Click to edit Master title style</a:t>
            </a:r>
          </a:p>
        </p:txBody>
      </p:sp>
      <p:sp>
        <p:nvSpPr>
          <p:cNvPr id="3" name="Content Placeholder 2">
            <a:extLst>
              <a:ext uri="{FF2B5EF4-FFF2-40B4-BE49-F238E27FC236}">
                <a16:creationId xmlns:a16="http://schemas.microsoft.com/office/drawing/2014/main" id="{3B8F4286-22A4-4346-AA70-B13992F1FDA9}"/>
              </a:ext>
            </a:extLst>
          </p:cNvPr>
          <p:cNvSpPr>
            <a:spLocks noGrp="1"/>
          </p:cNvSpPr>
          <p:nvPr>
            <p:ph idx="1"/>
          </p:nvPr>
        </p:nvSpPr>
        <p:spPr>
          <a:xfrm>
            <a:off x="457200" y="1752600"/>
            <a:ext cx="11239500" cy="4000501"/>
          </a:xfrm>
          <a:prstGeom prst="rect">
            <a:avLst/>
          </a:prstGeom>
        </p:spPr>
        <p:txBody>
          <a:bodyPr/>
          <a:lstStyle>
            <a:lvl1pPr>
              <a:defRPr sz="2400">
                <a:solidFill>
                  <a:srgbClr val="007851"/>
                </a:solidFill>
              </a:defRPr>
            </a:lvl1pPr>
            <a:lvl2pPr>
              <a:defRPr sz="2400">
                <a:solidFill>
                  <a:srgbClr val="007851"/>
                </a:solidFill>
              </a:defRPr>
            </a:lvl2pPr>
            <a:lvl3pPr>
              <a:defRPr sz="2400">
                <a:solidFill>
                  <a:srgbClr val="007851"/>
                </a:solidFill>
              </a:defRPr>
            </a:lvl3pPr>
            <a:lvl4pPr>
              <a:defRPr sz="2400">
                <a:solidFill>
                  <a:srgbClr val="007851"/>
                </a:solidFill>
              </a:defRPr>
            </a:lvl4pPr>
            <a:lvl5pPr>
              <a:defRPr sz="2400">
                <a:solidFill>
                  <a:srgbClr val="0078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F35052C-2FDB-2C43-A7FC-50D84170DB77}"/>
              </a:ext>
            </a:extLst>
          </p:cNvPr>
          <p:cNvSpPr>
            <a:spLocks noGrp="1"/>
          </p:cNvSpPr>
          <p:nvPr>
            <p:ph type="sldNum" sz="quarter" idx="12"/>
          </p:nvPr>
        </p:nvSpPr>
        <p:spPr/>
        <p:txBody>
          <a:bodyPr/>
          <a:lstStyle/>
          <a:p>
            <a:fld id="{C6429477-D61A-7D49-A13C-58DC364142A2}" type="slidenum">
              <a:rPr lang="en-US" smtClean="0"/>
              <a:t>‹#›</a:t>
            </a:fld>
            <a:endParaRPr lang="en-US" dirty="0"/>
          </a:p>
        </p:txBody>
      </p:sp>
    </p:spTree>
    <p:extLst>
      <p:ext uri="{BB962C8B-B14F-4D97-AF65-F5344CB8AC3E}">
        <p14:creationId xmlns:p14="http://schemas.microsoft.com/office/powerpoint/2010/main" val="2335168512"/>
      </p:ext>
    </p:extLst>
  </p:cSld>
  <p:clrMapOvr>
    <a:masterClrMapping/>
  </p:clrMapOvr>
  <p:extLst>
    <p:ext uri="{DCECCB84-F9BA-43D5-87BE-67443E8EF086}">
      <p15:sldGuideLst xmlns:p15="http://schemas.microsoft.com/office/powerpoint/2012/main">
        <p15:guide id="1" orient="horz" pos="1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60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AA4EBE-5A75-2D4A-A28B-DE285555DA6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6498487"/>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E5D6D1-5554-7040-8D42-8A17F90FFB99}"/>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B867F22-C21C-2E40-93A9-5137A33B05E3}"/>
              </a:ext>
            </a:extLst>
          </p:cNvPr>
          <p:cNvSpPr>
            <a:spLocks noGrp="1"/>
          </p:cNvSpPr>
          <p:nvPr>
            <p:ph type="sldNum" sz="quarter" idx="4"/>
          </p:nvPr>
        </p:nvSpPr>
        <p:spPr>
          <a:xfrm>
            <a:off x="10842352" y="6044296"/>
            <a:ext cx="848360" cy="269420"/>
          </a:xfrm>
          <a:prstGeom prst="rect">
            <a:avLst/>
          </a:prstGeom>
        </p:spPr>
        <p:txBody>
          <a:bodyPr vert="horz" lIns="91440" tIns="45720" rIns="91440" bIns="45720" rtlCol="0" anchor="ctr"/>
          <a:lstStyle>
            <a:lvl1pPr algn="r">
              <a:defRPr sz="1200" b="1">
                <a:solidFill>
                  <a:srgbClr val="007851"/>
                </a:solidFill>
              </a:defRPr>
            </a:lvl1pPr>
          </a:lstStyle>
          <a:p>
            <a:fld id="{C6429477-D61A-7D49-A13C-58DC364142A2}" type="slidenum">
              <a:rPr lang="en-US" smtClean="0"/>
              <a:pPr/>
              <a:t>‹#›</a:t>
            </a:fld>
            <a:endParaRPr lang="en-US" dirty="0"/>
          </a:p>
        </p:txBody>
      </p:sp>
    </p:spTree>
    <p:extLst>
      <p:ext uri="{BB962C8B-B14F-4D97-AF65-F5344CB8AC3E}">
        <p14:creationId xmlns:p14="http://schemas.microsoft.com/office/powerpoint/2010/main" val="1550455762"/>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 userDrawn="1">
          <p15:clr>
            <a:srgbClr val="F26B43"/>
          </p15:clr>
        </p15:guide>
        <p15:guide id="3" pos="7368" userDrawn="1">
          <p15:clr>
            <a:srgbClr val="F26B43"/>
          </p15:clr>
        </p15:guide>
        <p15:guide id="4" orient="horz" pos="36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2DAC8-339B-F147-A86D-AF4270BF93D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6329640"/>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myclientline.net/"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myclientline.net/"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sso.americanexpress.com/"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nmerced@usf.edu" TargetMode="External"/><Relationship Id="rId2" Type="http://schemas.openxmlformats.org/officeDocument/2006/relationships/hyperlink" Target="mailto:Carsonc@usf.edu"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myclientline.net/"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728" y="1549400"/>
            <a:ext cx="8590808" cy="3009984"/>
          </a:xfrm>
        </p:spPr>
        <p:txBody>
          <a:bodyPr lIns="0" tIns="0" bIns="0">
            <a:noAutofit/>
          </a:bodyPr>
          <a:lstStyle/>
          <a:p>
            <a:pPr algn="ctr">
              <a:lnSpc>
                <a:spcPct val="90000"/>
              </a:lnSpc>
            </a:pPr>
            <a:r>
              <a:rPr lang="en-US" sz="8000" b="1" i="1" dirty="0">
                <a:solidFill>
                  <a:srgbClr val="D4CA9D"/>
                </a:solidFill>
                <a:latin typeface="Trade Gothic LT Std Cn" panose="020B0606020502020204" pitchFamily="34" charset="0"/>
              </a:rPr>
              <a:t>Credit Card Reconciliation Process</a:t>
            </a:r>
            <a:br>
              <a:rPr lang="en-US" sz="8000" b="1" i="1" dirty="0">
                <a:solidFill>
                  <a:srgbClr val="D4CA9D"/>
                </a:solidFill>
                <a:latin typeface="Trade Gothic LT Std Cn" panose="020B0606020502020204" pitchFamily="34" charset="0"/>
              </a:rPr>
            </a:br>
            <a:endParaRPr lang="en-US" sz="3000" b="1" i="1" dirty="0">
              <a:solidFill>
                <a:srgbClr val="D4CA9D"/>
              </a:solidFill>
              <a:latin typeface="Trade Gothic LT Std Cn" panose="020B0606020502020204" pitchFamily="34" charset="0"/>
            </a:endParaRPr>
          </a:p>
        </p:txBody>
      </p:sp>
    </p:spTree>
    <p:extLst>
      <p:ext uri="{BB962C8B-B14F-4D97-AF65-F5344CB8AC3E}">
        <p14:creationId xmlns:p14="http://schemas.microsoft.com/office/powerpoint/2010/main" val="214931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10</a:t>
            </a:fld>
            <a:endParaRPr lang="en-US" dirty="0"/>
          </a:p>
        </p:txBody>
      </p:sp>
      <p:sp>
        <p:nvSpPr>
          <p:cNvPr id="3" name="Title 1"/>
          <p:cNvSpPr txBox="1">
            <a:spLocks/>
          </p:cNvSpPr>
          <p:nvPr/>
        </p:nvSpPr>
        <p:spPr>
          <a:xfrm>
            <a:off x="302773" y="609326"/>
            <a:ext cx="9788915"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t>         </a:t>
            </a:r>
            <a:endParaRPr lang="en-US" sz="5400" dirty="0">
              <a:solidFill>
                <a:srgbClr val="006747"/>
              </a:solidFill>
              <a:latin typeface="Trade Gothic LT Std Cn" panose="020B0606020502020204" pitchFamily="34" charset="0"/>
            </a:endParaRPr>
          </a:p>
        </p:txBody>
      </p:sp>
      <p:sp>
        <p:nvSpPr>
          <p:cNvPr id="4" name="Content Placeholder 2"/>
          <p:cNvSpPr txBox="1">
            <a:spLocks/>
          </p:cNvSpPr>
          <p:nvPr/>
        </p:nvSpPr>
        <p:spPr>
          <a:xfrm>
            <a:off x="629515" y="2355671"/>
            <a:ext cx="7772400" cy="2878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chemeClr val="tx1"/>
              </a:solidFill>
            </a:endParaRPr>
          </a:p>
        </p:txBody>
      </p:sp>
      <p:pic>
        <p:nvPicPr>
          <p:cNvPr id="5" name="Picture 4">
            <a:extLst>
              <a:ext uri="{FF2B5EF4-FFF2-40B4-BE49-F238E27FC236}">
                <a16:creationId xmlns:a16="http://schemas.microsoft.com/office/drawing/2014/main" id="{E85EC6EC-32DC-4D25-A537-1E92ABCCE7EA}"/>
              </a:ext>
            </a:extLst>
          </p:cNvPr>
          <p:cNvPicPr>
            <a:picLocks noChangeAspect="1"/>
          </p:cNvPicPr>
          <p:nvPr/>
        </p:nvPicPr>
        <p:blipFill>
          <a:blip r:embed="rId2"/>
          <a:stretch>
            <a:fillRect/>
          </a:stretch>
        </p:blipFill>
        <p:spPr>
          <a:xfrm>
            <a:off x="787401" y="365979"/>
            <a:ext cx="10903312" cy="5463321"/>
          </a:xfrm>
          <a:prstGeom prst="rect">
            <a:avLst/>
          </a:prstGeom>
        </p:spPr>
      </p:pic>
    </p:spTree>
    <p:extLst>
      <p:ext uri="{BB962C8B-B14F-4D97-AF65-F5344CB8AC3E}">
        <p14:creationId xmlns:p14="http://schemas.microsoft.com/office/powerpoint/2010/main" val="76032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11</a:t>
            </a:fld>
            <a:endParaRPr lang="en-US" dirty="0"/>
          </a:p>
        </p:txBody>
      </p:sp>
      <p:sp>
        <p:nvSpPr>
          <p:cNvPr id="3" name="Title 1"/>
          <p:cNvSpPr txBox="1">
            <a:spLocks/>
          </p:cNvSpPr>
          <p:nvPr/>
        </p:nvSpPr>
        <p:spPr>
          <a:xfrm>
            <a:off x="448486" y="736799"/>
            <a:ext cx="11353571" cy="1133359"/>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i="1" dirty="0">
                <a:latin typeface="Calisto MT" pitchFamily="18" charset="0"/>
              </a:rPr>
              <a:t>Deposits sent to the cashiers thru email</a:t>
            </a:r>
            <a:endParaRPr lang="en-US" sz="4000" i="1" dirty="0">
              <a:solidFill>
                <a:srgbClr val="006747"/>
              </a:solidFill>
              <a:latin typeface="Trade Gothic LT Std Cn" panose="020B0606020502020204" pitchFamily="34" charset="0"/>
            </a:endParaRPr>
          </a:p>
        </p:txBody>
      </p:sp>
      <p:sp>
        <p:nvSpPr>
          <p:cNvPr id="4" name="Content Placeholder 2"/>
          <p:cNvSpPr txBox="1">
            <a:spLocks/>
          </p:cNvSpPr>
          <p:nvPr/>
        </p:nvSpPr>
        <p:spPr>
          <a:xfrm>
            <a:off x="448486" y="2139884"/>
            <a:ext cx="10968814" cy="31687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u="sng" dirty="0">
                <a:latin typeface="Calisto MT" pitchFamily="18" charset="0"/>
              </a:rPr>
              <a:t>When sending the cashiers office deposits thru an email please remember to </a:t>
            </a:r>
            <a:r>
              <a:rPr lang="en-US" sz="2000" dirty="0">
                <a:latin typeface="Calisto MT" pitchFamily="18" charset="0"/>
              </a:rPr>
              <a:t>:</a:t>
            </a:r>
          </a:p>
          <a:p>
            <a:pPr marL="285750" indent="-285750"/>
            <a:r>
              <a:rPr lang="en-US" sz="2000" i="1" dirty="0">
                <a:latin typeface="Calisto MT" pitchFamily="18" charset="0"/>
              </a:rPr>
              <a:t>The cashier’s office email to send paperwork to be posted is </a:t>
            </a:r>
            <a:r>
              <a:rPr lang="en-US" sz="2000" i="1" dirty="0">
                <a:solidFill>
                  <a:srgbClr val="0070C0"/>
                </a:solidFill>
                <a:latin typeface="Calisto MT" pitchFamily="18" charset="0"/>
              </a:rPr>
              <a:t>uco-cashier@usf.edu</a:t>
            </a:r>
          </a:p>
          <a:p>
            <a:pPr marL="285750" indent="-285750"/>
            <a:r>
              <a:rPr lang="en-US" sz="2000" i="1" dirty="0">
                <a:latin typeface="Calisto MT" pitchFamily="18" charset="0"/>
              </a:rPr>
              <a:t>Attach paperwork with deposit number, amount, date and specify  if it is a credit card or lockbox deposit since they belong to different  general ledger accounts.</a:t>
            </a:r>
          </a:p>
          <a:p>
            <a:pPr marL="285750" indent="-285750"/>
            <a:r>
              <a:rPr lang="en-US" sz="2000" i="1" dirty="0">
                <a:latin typeface="Calisto MT" pitchFamily="18" charset="0"/>
              </a:rPr>
              <a:t>Make sure the email was received by the cashiers office and that you have a confirmation from them.  </a:t>
            </a:r>
          </a:p>
          <a:p>
            <a:pPr marL="285750" indent="-285750"/>
            <a:r>
              <a:rPr lang="en-US" sz="2000" i="1" dirty="0">
                <a:latin typeface="Calisto MT" pitchFamily="18" charset="0"/>
              </a:rPr>
              <a:t>Also if it is a correction make sure to write a brief but clear note of what is being corrected. The date of the original transaction and the amount.</a:t>
            </a:r>
          </a:p>
        </p:txBody>
      </p:sp>
    </p:spTree>
    <p:extLst>
      <p:ext uri="{BB962C8B-B14F-4D97-AF65-F5344CB8AC3E}">
        <p14:creationId xmlns:p14="http://schemas.microsoft.com/office/powerpoint/2010/main" val="2448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12</a:t>
            </a:fld>
            <a:endParaRPr lang="en-US" dirty="0"/>
          </a:p>
        </p:txBody>
      </p:sp>
      <p:sp>
        <p:nvSpPr>
          <p:cNvPr id="3" name="Title 1"/>
          <p:cNvSpPr txBox="1">
            <a:spLocks/>
          </p:cNvSpPr>
          <p:nvPr/>
        </p:nvSpPr>
        <p:spPr>
          <a:xfrm>
            <a:off x="1083681" y="544284"/>
            <a:ext cx="10363200" cy="2455147"/>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5000" dirty="0">
                <a:latin typeface="Calisto MT" panose="02040603050505030304" pitchFamily="18" charset="0"/>
              </a:rPr>
              <a:t>     </a:t>
            </a:r>
            <a:r>
              <a:rPr lang="en-US" sz="4000" i="1" dirty="0">
                <a:latin typeface="Calisto MT" panose="02040603050505030304" pitchFamily="18" charset="0"/>
              </a:rPr>
              <a:t>Backup paperwork needed?</a:t>
            </a:r>
            <a:r>
              <a:rPr lang="en-US" sz="4000" i="1" dirty="0">
                <a:solidFill>
                  <a:srgbClr val="006747"/>
                </a:solidFill>
                <a:latin typeface="Trade Gothic LT Std Cn" panose="020B0606020502020204" pitchFamily="34" charset="0"/>
              </a:rPr>
              <a:t> </a:t>
            </a:r>
          </a:p>
        </p:txBody>
      </p:sp>
      <p:sp>
        <p:nvSpPr>
          <p:cNvPr id="4" name="Text Placeholder 2"/>
          <p:cNvSpPr txBox="1">
            <a:spLocks/>
          </p:cNvSpPr>
          <p:nvPr/>
        </p:nvSpPr>
        <p:spPr>
          <a:xfrm>
            <a:off x="1083681" y="2996677"/>
            <a:ext cx="85344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tx1"/>
              </a:solidFill>
            </a:endParaRPr>
          </a:p>
        </p:txBody>
      </p:sp>
      <p:sp>
        <p:nvSpPr>
          <p:cNvPr id="5" name="Rectangle 4">
            <a:extLst>
              <a:ext uri="{FF2B5EF4-FFF2-40B4-BE49-F238E27FC236}">
                <a16:creationId xmlns:a16="http://schemas.microsoft.com/office/drawing/2014/main" id="{C126F02B-0507-4830-A6CD-10DFCC548F09}"/>
              </a:ext>
            </a:extLst>
          </p:cNvPr>
          <p:cNvSpPr/>
          <p:nvPr/>
        </p:nvSpPr>
        <p:spPr>
          <a:xfrm>
            <a:off x="565608" y="2516956"/>
            <a:ext cx="11125104" cy="2308324"/>
          </a:xfrm>
          <a:prstGeom prst="rect">
            <a:avLst/>
          </a:prstGeom>
        </p:spPr>
        <p:txBody>
          <a:bodyPr wrap="square">
            <a:spAutoFit/>
          </a:bodyPr>
          <a:lstStyle/>
          <a:p>
            <a:r>
              <a:rPr lang="en-US" sz="2400" i="1" dirty="0">
                <a:latin typeface="Calisto MT" pitchFamily="18" charset="0"/>
                <a:ea typeface="Arial Unicode MS" pitchFamily="34" charset="-128"/>
                <a:cs typeface="Arial Unicode MS" pitchFamily="34" charset="-128"/>
              </a:rPr>
              <a:t> </a:t>
            </a:r>
            <a:r>
              <a:rPr lang="en-US" sz="2400" i="1" dirty="0">
                <a:solidFill>
                  <a:srgbClr val="007851"/>
                </a:solidFill>
                <a:latin typeface="Calisto MT" pitchFamily="18" charset="0"/>
                <a:ea typeface="Arial Unicode MS" pitchFamily="34" charset="-128"/>
                <a:cs typeface="Arial Unicode MS" pitchFamily="34" charset="-128"/>
              </a:rPr>
              <a:t>All departments that originate their own Miscellaneous Receipts Form should include back up paperwork for example : copy of the </a:t>
            </a:r>
            <a:r>
              <a:rPr lang="en-US" sz="2400" b="1" i="1" dirty="0">
                <a:solidFill>
                  <a:srgbClr val="007851"/>
                </a:solidFill>
                <a:latin typeface="Calisto MT" pitchFamily="18" charset="0"/>
                <a:ea typeface="Arial Unicode MS" pitchFamily="34" charset="-128"/>
                <a:cs typeface="Arial Unicode MS" pitchFamily="34" charset="-128"/>
              </a:rPr>
              <a:t>invoice</a:t>
            </a:r>
            <a:r>
              <a:rPr lang="en-US" sz="2400" i="1" dirty="0">
                <a:solidFill>
                  <a:srgbClr val="007851"/>
                </a:solidFill>
                <a:latin typeface="Calisto MT" pitchFamily="18" charset="0"/>
                <a:ea typeface="Arial Unicode MS" pitchFamily="34" charset="-128"/>
                <a:cs typeface="Arial Unicode MS" pitchFamily="34" charset="-128"/>
              </a:rPr>
              <a:t>, </a:t>
            </a:r>
            <a:r>
              <a:rPr lang="en-US" sz="2400" b="1" i="1" dirty="0">
                <a:solidFill>
                  <a:srgbClr val="007851"/>
                </a:solidFill>
                <a:latin typeface="Calisto MT" pitchFamily="18" charset="0"/>
                <a:ea typeface="Arial Unicode MS" pitchFamily="34" charset="-128"/>
                <a:cs typeface="Arial Unicode MS" pitchFamily="34" charset="-128"/>
              </a:rPr>
              <a:t>check</a:t>
            </a:r>
            <a:r>
              <a:rPr lang="en-US" sz="2400" i="1" dirty="0">
                <a:solidFill>
                  <a:srgbClr val="007851"/>
                </a:solidFill>
                <a:latin typeface="Calisto MT" pitchFamily="18" charset="0"/>
                <a:ea typeface="Arial Unicode MS" pitchFamily="34" charset="-128"/>
                <a:cs typeface="Arial Unicode MS" pitchFamily="34" charset="-128"/>
              </a:rPr>
              <a:t> , </a:t>
            </a:r>
            <a:r>
              <a:rPr lang="en-US" sz="2400" b="1" i="1" dirty="0">
                <a:solidFill>
                  <a:srgbClr val="007851"/>
                </a:solidFill>
                <a:latin typeface="Calisto MT" pitchFamily="18" charset="0"/>
                <a:ea typeface="Arial Unicode MS" pitchFamily="34" charset="-128"/>
                <a:cs typeface="Arial Unicode MS" pitchFamily="34" charset="-128"/>
              </a:rPr>
              <a:t>credit card slip</a:t>
            </a:r>
            <a:r>
              <a:rPr lang="en-US" sz="2400" i="1" dirty="0">
                <a:solidFill>
                  <a:srgbClr val="007851"/>
                </a:solidFill>
                <a:latin typeface="Calisto MT" pitchFamily="18" charset="0"/>
                <a:ea typeface="Arial Unicode MS" pitchFamily="34" charset="-128"/>
                <a:cs typeface="Arial Unicode MS" pitchFamily="34" charset="-128"/>
              </a:rPr>
              <a:t>, etc.</a:t>
            </a:r>
          </a:p>
          <a:p>
            <a:r>
              <a:rPr lang="en-US" sz="2400" i="1" dirty="0">
                <a:solidFill>
                  <a:srgbClr val="007851"/>
                </a:solidFill>
                <a:latin typeface="Calisto MT" pitchFamily="18" charset="0"/>
                <a:ea typeface="Arial Unicode MS" pitchFamily="34" charset="-128"/>
                <a:cs typeface="Arial Unicode MS" pitchFamily="34" charset="-128"/>
              </a:rPr>
              <a:t>   All information pertaining the deposit should be included in order to have backup papers for future reference.</a:t>
            </a:r>
          </a:p>
          <a:p>
            <a:r>
              <a:rPr lang="en-US" sz="2400" i="1" dirty="0">
                <a:solidFill>
                  <a:srgbClr val="007851"/>
                </a:solidFill>
                <a:latin typeface="Calisto MT" pitchFamily="18" charset="0"/>
                <a:ea typeface="Arial Unicode MS" pitchFamily="34" charset="-128"/>
                <a:cs typeface="Arial Unicode MS" pitchFamily="34" charset="-128"/>
              </a:rPr>
              <a:t>On the Miscellaneous Receipts Form do not change the order of the chart field.  It is in order to assist the data entry process for the cashiers. </a:t>
            </a:r>
          </a:p>
        </p:txBody>
      </p:sp>
    </p:spTree>
    <p:extLst>
      <p:ext uri="{BB962C8B-B14F-4D97-AF65-F5344CB8AC3E}">
        <p14:creationId xmlns:p14="http://schemas.microsoft.com/office/powerpoint/2010/main" val="412870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13</a:t>
            </a:fld>
            <a:endParaRPr lang="en-US" dirty="0"/>
          </a:p>
        </p:txBody>
      </p:sp>
      <p:sp>
        <p:nvSpPr>
          <p:cNvPr id="3" name="Title 9"/>
          <p:cNvSpPr txBox="1">
            <a:spLocks/>
          </p:cNvSpPr>
          <p:nvPr/>
        </p:nvSpPr>
        <p:spPr>
          <a:xfrm>
            <a:off x="476479" y="519535"/>
            <a:ext cx="11715521"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5000" dirty="0">
                <a:solidFill>
                  <a:srgbClr val="006747"/>
                </a:solidFill>
                <a:latin typeface="Calisto MT" pitchFamily="18" charset="0"/>
              </a:rPr>
              <a:t>     </a:t>
            </a:r>
            <a:r>
              <a:rPr lang="en-US" sz="4000" i="1" dirty="0">
                <a:solidFill>
                  <a:srgbClr val="006747"/>
                </a:solidFill>
                <a:latin typeface="Calisto MT" pitchFamily="18" charset="0"/>
              </a:rPr>
              <a:t>Deposits sent to </a:t>
            </a:r>
            <a:r>
              <a:rPr lang="en-US" sz="4000" i="1" dirty="0">
                <a:latin typeface="Calisto MT" pitchFamily="18" charset="0"/>
              </a:rPr>
              <a:t>cashier’s office:</a:t>
            </a:r>
            <a:endParaRPr lang="en-US" sz="4000" i="1" dirty="0">
              <a:solidFill>
                <a:srgbClr val="006747"/>
              </a:solidFill>
              <a:latin typeface="Trade Gothic LT Std Cn" panose="020B0606020502020204" pitchFamily="34" charset="0"/>
              <a:ea typeface="Cabin" charset="0"/>
              <a:cs typeface="Cabin" charset="0"/>
            </a:endParaRPr>
          </a:p>
        </p:txBody>
      </p:sp>
      <p:sp>
        <p:nvSpPr>
          <p:cNvPr id="4" name="Content Placeholder 10"/>
          <p:cNvSpPr txBox="1">
            <a:spLocks/>
          </p:cNvSpPr>
          <p:nvPr/>
        </p:nvSpPr>
        <p:spPr>
          <a:xfrm>
            <a:off x="761052" y="1790700"/>
            <a:ext cx="10541948" cy="35445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i="1" dirty="0">
                <a:latin typeface="Calisto MT" pitchFamily="18" charset="0"/>
              </a:rPr>
              <a:t>The Cashier’s Office rules are: </a:t>
            </a:r>
          </a:p>
          <a:p>
            <a:pPr marL="0" indent="0">
              <a:buNone/>
            </a:pPr>
            <a:endParaRPr lang="en-US" sz="3200" i="1" dirty="0">
              <a:latin typeface="Calisto MT" pitchFamily="18" charset="0"/>
            </a:endParaRPr>
          </a:p>
          <a:p>
            <a:pPr marL="0" indent="0">
              <a:buNone/>
            </a:pPr>
            <a:r>
              <a:rPr lang="en-US" sz="2000" i="1" dirty="0">
                <a:latin typeface="Calisto MT" pitchFamily="18" charset="0"/>
              </a:rPr>
              <a:t>   1.  </a:t>
            </a:r>
            <a:r>
              <a:rPr lang="en-US" sz="2200" i="1" dirty="0">
                <a:latin typeface="Calisto MT" pitchFamily="18" charset="0"/>
              </a:rPr>
              <a:t>Take all deposits to the office before 2:30 p.m. in order to be processed the same date.  </a:t>
            </a:r>
          </a:p>
          <a:p>
            <a:pPr marL="0" indent="0">
              <a:buNone/>
            </a:pPr>
            <a:r>
              <a:rPr lang="en-US" sz="2200" i="1" dirty="0">
                <a:latin typeface="Calisto MT" pitchFamily="18" charset="0"/>
              </a:rPr>
              <a:t>  2. If a deposit number is not on the paper submitted it will be returned to the department.  </a:t>
            </a:r>
          </a:p>
          <a:p>
            <a:pPr marL="0" indent="0">
              <a:buNone/>
            </a:pPr>
            <a:r>
              <a:rPr lang="en-US" sz="2200" i="1" dirty="0">
                <a:latin typeface="Calisto MT" pitchFamily="18" charset="0"/>
              </a:rPr>
              <a:t>  3. Identify clearly if it is an e check, check, lockbox, credit card and remember all American Express deposits should be posted separate from the Visa, Master Card and Discover Card.  </a:t>
            </a:r>
          </a:p>
          <a:p>
            <a:pPr marL="0" indent="0">
              <a:buNone/>
            </a:pPr>
            <a:r>
              <a:rPr lang="en-US" sz="2200" i="1" dirty="0">
                <a:latin typeface="Calisto MT" pitchFamily="18" charset="0"/>
              </a:rPr>
              <a:t>  4.  If submitting a prior month correction please write a note stating the correction and the original transaction’s date and amount to facilitate the reconciliation process.</a:t>
            </a:r>
            <a:endParaRPr lang="en-US" sz="2200" dirty="0"/>
          </a:p>
        </p:txBody>
      </p:sp>
    </p:spTree>
    <p:extLst>
      <p:ext uri="{BB962C8B-B14F-4D97-AF65-F5344CB8AC3E}">
        <p14:creationId xmlns:p14="http://schemas.microsoft.com/office/powerpoint/2010/main" val="411794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14</a:t>
            </a:fld>
            <a:endParaRPr lang="en-US" dirty="0"/>
          </a:p>
        </p:txBody>
      </p:sp>
      <p:sp>
        <p:nvSpPr>
          <p:cNvPr id="3" name="Title 1"/>
          <p:cNvSpPr txBox="1">
            <a:spLocks/>
          </p:cNvSpPr>
          <p:nvPr/>
        </p:nvSpPr>
        <p:spPr>
          <a:xfrm>
            <a:off x="1333041" y="472185"/>
            <a:ext cx="9684745" cy="1302088"/>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5400" dirty="0">
                <a:solidFill>
                  <a:srgbClr val="006747"/>
                </a:solidFill>
                <a:latin typeface="Trade Gothic LT Std Cn" panose="020B0606020502020204" pitchFamily="34" charset="0"/>
              </a:rPr>
              <a:t>  </a:t>
            </a:r>
            <a:r>
              <a:rPr lang="en-US" sz="4000" i="1" dirty="0">
                <a:latin typeface="Calisto MT" pitchFamily="18" charset="0"/>
              </a:rPr>
              <a:t>Departments reconciliation</a:t>
            </a:r>
            <a:r>
              <a:rPr lang="en-US" sz="4000" i="1" dirty="0"/>
              <a:t>:</a:t>
            </a:r>
            <a:endParaRPr lang="en-US" sz="4000" i="1" dirty="0">
              <a:solidFill>
                <a:srgbClr val="006747"/>
              </a:solidFill>
              <a:latin typeface="Trade Gothic LT Std Cn" panose="020B0606020502020204" pitchFamily="34" charset="0"/>
            </a:endParaRPr>
          </a:p>
        </p:txBody>
      </p:sp>
      <p:sp>
        <p:nvSpPr>
          <p:cNvPr id="4" name="Content Placeholder 2"/>
          <p:cNvSpPr txBox="1">
            <a:spLocks/>
          </p:cNvSpPr>
          <p:nvPr/>
        </p:nvSpPr>
        <p:spPr>
          <a:xfrm>
            <a:off x="735291" y="1866507"/>
            <a:ext cx="10153674" cy="38738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i="1" dirty="0">
                <a:latin typeface="Calisto MT" pitchFamily="18" charset="0"/>
                <a:ea typeface="Arial Unicode MS" pitchFamily="34" charset="-128"/>
                <a:cs typeface="Arial Unicode MS" pitchFamily="34" charset="-128"/>
              </a:rPr>
              <a:t> </a:t>
            </a:r>
            <a:r>
              <a:rPr lang="en-US" sz="2000" i="1" dirty="0">
                <a:latin typeface="Calisto MT" pitchFamily="18" charset="0"/>
                <a:ea typeface="Arial Unicode MS" pitchFamily="34" charset="-128"/>
                <a:cs typeface="Arial Unicode MS" pitchFamily="34" charset="-128"/>
              </a:rPr>
              <a:t>All departments are responsible of reconciling their credit card account on a monthly basis. </a:t>
            </a:r>
          </a:p>
          <a:p>
            <a:pPr>
              <a:buAutoNum type="arabicPeriod"/>
            </a:pPr>
            <a:r>
              <a:rPr lang="en-US" sz="2000" i="1" dirty="0">
                <a:latin typeface="Calisto MT" pitchFamily="18" charset="0"/>
                <a:ea typeface="Arial Unicode MS" pitchFamily="34" charset="-128"/>
                <a:cs typeface="Arial Unicode MS" pitchFamily="34" charset="-128"/>
              </a:rPr>
              <a:t> Find your Book side at  FAST – DATA MART – FINANCE MART</a:t>
            </a:r>
          </a:p>
          <a:p>
            <a:pPr>
              <a:buAutoNum type="arabicPeriod"/>
            </a:pPr>
            <a:r>
              <a:rPr lang="en-US" sz="2000" i="1" dirty="0">
                <a:latin typeface="Calisto MT" pitchFamily="18" charset="0"/>
                <a:ea typeface="Arial Unicode MS" pitchFamily="34" charset="-128"/>
                <a:cs typeface="Arial Unicode MS" pitchFamily="34" charset="-128"/>
              </a:rPr>
              <a:t> The credit card account in the General Ledger is  10061.</a:t>
            </a:r>
          </a:p>
          <a:p>
            <a:pPr>
              <a:buAutoNum type="arabicPeriod"/>
            </a:pPr>
            <a:r>
              <a:rPr lang="en-US" sz="2000" i="1" dirty="0">
                <a:latin typeface="Calisto MT" pitchFamily="18" charset="0"/>
                <a:ea typeface="Arial Unicode MS" pitchFamily="34" charset="-128"/>
                <a:cs typeface="Arial Unicode MS" pitchFamily="34" charset="-128"/>
              </a:rPr>
              <a:t> Compare all deposits posted in your revenue account against your merchant statements information which is your Bank side.</a:t>
            </a:r>
          </a:p>
          <a:p>
            <a:pPr>
              <a:buAutoNum type="arabicPeriod"/>
            </a:pPr>
            <a:r>
              <a:rPr lang="en-US" sz="2000" i="1" dirty="0">
                <a:latin typeface="Calisto MT" pitchFamily="18" charset="0"/>
                <a:ea typeface="Arial Unicode MS" pitchFamily="34" charset="-128"/>
                <a:cs typeface="Arial Unicode MS" pitchFamily="34" charset="-128"/>
              </a:rPr>
              <a:t> It is your responsibility to follow up, dispute, and resolve all chargebacks done to your credit card account.  </a:t>
            </a:r>
          </a:p>
          <a:p>
            <a:pPr>
              <a:buAutoNum type="arabicPeriod"/>
            </a:pPr>
            <a:r>
              <a:rPr lang="en-US" sz="2000" i="1" dirty="0">
                <a:latin typeface="Calisto MT" pitchFamily="18" charset="0"/>
                <a:ea typeface="Arial Unicode MS" pitchFamily="34" charset="-128"/>
                <a:cs typeface="Arial Unicode MS" pitchFamily="34" charset="-128"/>
              </a:rPr>
              <a:t> Send to cashiers office all refunds to be posted.  Debits and negative amounts.</a:t>
            </a:r>
          </a:p>
          <a:p>
            <a:pPr>
              <a:buAutoNum type="arabicPeriod"/>
            </a:pPr>
            <a:r>
              <a:rPr lang="en-US" sz="2000" i="1" dirty="0">
                <a:latin typeface="Calisto MT" pitchFamily="18" charset="0"/>
                <a:ea typeface="Arial Unicode MS" pitchFamily="34" charset="-128"/>
                <a:cs typeface="Arial Unicode MS" pitchFamily="34" charset="-128"/>
              </a:rPr>
              <a:t> Save a copy of your reconciliation for audit purposes.</a:t>
            </a:r>
          </a:p>
          <a:p>
            <a:endParaRPr lang="en-US" dirty="0">
              <a:solidFill>
                <a:schemeClr val="tx1"/>
              </a:solidFill>
            </a:endParaRPr>
          </a:p>
          <a:p>
            <a:endParaRPr lang="en-US" dirty="0">
              <a:solidFill>
                <a:schemeClr val="tx1"/>
              </a:solidFill>
            </a:endParaRPr>
          </a:p>
          <a:p>
            <a:pPr marL="0" indent="0">
              <a:buNone/>
            </a:pPr>
            <a:r>
              <a:rPr lang="en-US" b="1" dirty="0">
                <a:solidFill>
                  <a:schemeClr val="tx1"/>
                </a:solidFill>
                <a:effectLst>
                  <a:outerShdw blurRad="38100" dist="38100" dir="2700000" algn="tl">
                    <a:srgbClr val="000000">
                      <a:alpha val="43137"/>
                    </a:srgbClr>
                  </a:outerShdw>
                </a:effectLst>
              </a:rPr>
              <a:t> </a:t>
            </a:r>
            <a:endParaRPr lang="en-US" dirty="0">
              <a:solidFill>
                <a:schemeClr val="tx1"/>
              </a:solidFill>
            </a:endParaRPr>
          </a:p>
        </p:txBody>
      </p:sp>
    </p:spTree>
    <p:extLst>
      <p:ext uri="{BB962C8B-B14F-4D97-AF65-F5344CB8AC3E}">
        <p14:creationId xmlns:p14="http://schemas.microsoft.com/office/powerpoint/2010/main" val="253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15</a:t>
            </a:fld>
            <a:endParaRPr lang="en-US" dirty="0"/>
          </a:p>
        </p:txBody>
      </p:sp>
      <p:sp>
        <p:nvSpPr>
          <p:cNvPr id="3" name="Title 5"/>
          <p:cNvSpPr txBox="1">
            <a:spLocks/>
          </p:cNvSpPr>
          <p:nvPr/>
        </p:nvSpPr>
        <p:spPr>
          <a:xfrm>
            <a:off x="619394" y="257833"/>
            <a:ext cx="10323786" cy="885167"/>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5400" dirty="0">
                <a:solidFill>
                  <a:srgbClr val="006747"/>
                </a:solidFill>
                <a:latin typeface="Trade Gothic LT Std Cn" panose="020B0606020502020204" pitchFamily="34" charset="0"/>
              </a:rPr>
              <a:t>	</a:t>
            </a:r>
            <a:r>
              <a:rPr lang="en-US" sz="4000" i="1" dirty="0">
                <a:latin typeface="Calisto MT" pitchFamily="18" charset="0"/>
              </a:rPr>
              <a:t>Department reconciliation:</a:t>
            </a:r>
            <a:endParaRPr lang="en-US" sz="4000" i="1" dirty="0">
              <a:solidFill>
                <a:srgbClr val="006747"/>
              </a:solidFill>
              <a:latin typeface="Trade Gothic LT Std Cn" panose="020B0606020502020204" pitchFamily="34" charset="0"/>
            </a:endParaRPr>
          </a:p>
        </p:txBody>
      </p:sp>
      <p:sp>
        <p:nvSpPr>
          <p:cNvPr id="5" name="Rectangle 4">
            <a:extLst>
              <a:ext uri="{FF2B5EF4-FFF2-40B4-BE49-F238E27FC236}">
                <a16:creationId xmlns:a16="http://schemas.microsoft.com/office/drawing/2014/main" id="{9C624CE3-F63E-43D6-BE52-B822DBA79F92}"/>
              </a:ext>
            </a:extLst>
          </p:cNvPr>
          <p:cNvSpPr/>
          <p:nvPr/>
        </p:nvSpPr>
        <p:spPr>
          <a:xfrm>
            <a:off x="-1206500" y="1238935"/>
            <a:ext cx="6096000" cy="646331"/>
          </a:xfrm>
          <a:prstGeom prst="rect">
            <a:avLst/>
          </a:prstGeom>
        </p:spPr>
        <p:txBody>
          <a:bodyPr>
            <a:spAutoFit/>
          </a:bodyPr>
          <a:lstStyle/>
          <a:p>
            <a:pPr algn="ctr"/>
            <a:r>
              <a:rPr lang="en-US" b="1" i="1" dirty="0">
                <a:latin typeface="Calisto MT" panose="02040603050505030304" pitchFamily="18" charset="0"/>
                <a:cs typeface="Aharoni" pitchFamily="2" charset="-79"/>
              </a:rPr>
              <a:t>Book</a:t>
            </a:r>
          </a:p>
          <a:p>
            <a:pPr algn="ctr"/>
            <a:r>
              <a:rPr lang="en-US" b="1" i="1" dirty="0">
                <a:latin typeface="Calisto MT" panose="02040603050505030304" pitchFamily="18" charset="0"/>
                <a:cs typeface="Aharoni" pitchFamily="2" charset="-79"/>
              </a:rPr>
              <a:t>Finance Mart</a:t>
            </a:r>
          </a:p>
        </p:txBody>
      </p:sp>
      <p:sp>
        <p:nvSpPr>
          <p:cNvPr id="6" name="Rectangle 5">
            <a:extLst>
              <a:ext uri="{FF2B5EF4-FFF2-40B4-BE49-F238E27FC236}">
                <a16:creationId xmlns:a16="http://schemas.microsoft.com/office/drawing/2014/main" id="{5356242E-FB74-4207-84DD-CC8217648ABC}"/>
              </a:ext>
            </a:extLst>
          </p:cNvPr>
          <p:cNvSpPr/>
          <p:nvPr/>
        </p:nvSpPr>
        <p:spPr>
          <a:xfrm>
            <a:off x="7602218" y="1238935"/>
            <a:ext cx="1838965" cy="707886"/>
          </a:xfrm>
          <a:prstGeom prst="rect">
            <a:avLst/>
          </a:prstGeom>
        </p:spPr>
        <p:txBody>
          <a:bodyPr wrap="none">
            <a:spAutoFit/>
          </a:bodyPr>
          <a:lstStyle/>
          <a:p>
            <a:pPr algn="ctr"/>
            <a:r>
              <a:rPr lang="en-US" sz="2000" b="1" i="1" dirty="0">
                <a:latin typeface="Calisto MT" panose="02040603050505030304" pitchFamily="18" charset="0"/>
                <a:cs typeface="Aharoni" pitchFamily="2" charset="-79"/>
              </a:rPr>
              <a:t>Bank Merchant </a:t>
            </a:r>
          </a:p>
          <a:p>
            <a:pPr algn="ctr"/>
            <a:r>
              <a:rPr lang="en-US" sz="2000" b="1" i="1" dirty="0">
                <a:latin typeface="Calisto MT" panose="02040603050505030304" pitchFamily="18" charset="0"/>
                <a:cs typeface="Aharoni" pitchFamily="2" charset="-79"/>
              </a:rPr>
              <a:t>Statements</a:t>
            </a:r>
          </a:p>
        </p:txBody>
      </p:sp>
      <p:sp>
        <p:nvSpPr>
          <p:cNvPr id="7" name="Rectangle 6">
            <a:extLst>
              <a:ext uri="{FF2B5EF4-FFF2-40B4-BE49-F238E27FC236}">
                <a16:creationId xmlns:a16="http://schemas.microsoft.com/office/drawing/2014/main" id="{A55DEC4C-EBC0-4024-8E94-D16344EB3D00}"/>
              </a:ext>
            </a:extLst>
          </p:cNvPr>
          <p:cNvSpPr/>
          <p:nvPr/>
        </p:nvSpPr>
        <p:spPr>
          <a:xfrm>
            <a:off x="200294" y="2110048"/>
            <a:ext cx="4587606" cy="3647152"/>
          </a:xfrm>
          <a:prstGeom prst="rect">
            <a:avLst/>
          </a:prstGeom>
        </p:spPr>
        <p:txBody>
          <a:bodyPr wrap="square">
            <a:spAutoFit/>
          </a:bodyPr>
          <a:lstStyle/>
          <a:p>
            <a:r>
              <a:rPr lang="en-US" sz="2100" i="1" dirty="0">
                <a:solidFill>
                  <a:srgbClr val="007851"/>
                </a:solidFill>
                <a:latin typeface="Calisto MT" pitchFamily="18" charset="0"/>
                <a:ea typeface="Arial Unicode MS" pitchFamily="34" charset="-128"/>
                <a:cs typeface="Arial Unicode MS" pitchFamily="34" charset="-128"/>
              </a:rPr>
              <a:t>Go to USF portal</a:t>
            </a:r>
          </a:p>
          <a:p>
            <a:r>
              <a:rPr lang="en-US" sz="2100" i="1" dirty="0">
                <a:solidFill>
                  <a:srgbClr val="007851"/>
                </a:solidFill>
                <a:latin typeface="Calisto MT" pitchFamily="18" charset="0"/>
                <a:ea typeface="Arial Unicode MS" pitchFamily="34" charset="-128"/>
                <a:cs typeface="Arial Unicode MS" pitchFamily="34" charset="-128"/>
              </a:rPr>
              <a:t>Data mart</a:t>
            </a:r>
          </a:p>
          <a:p>
            <a:r>
              <a:rPr lang="en-US" sz="2100" i="1" dirty="0">
                <a:solidFill>
                  <a:srgbClr val="007851"/>
                </a:solidFill>
                <a:latin typeface="Calisto MT" pitchFamily="18" charset="0"/>
                <a:ea typeface="Arial Unicode MS" pitchFamily="34" charset="-128"/>
                <a:cs typeface="Arial Unicode MS" pitchFamily="34" charset="-128"/>
              </a:rPr>
              <a:t>Finance Mart </a:t>
            </a:r>
          </a:p>
          <a:p>
            <a:r>
              <a:rPr lang="en-US" sz="2100" b="1" i="1" dirty="0">
                <a:solidFill>
                  <a:srgbClr val="007851"/>
                </a:solidFill>
                <a:latin typeface="Calisto MT" pitchFamily="18" charset="0"/>
                <a:ea typeface="Arial Unicode MS" pitchFamily="34" charset="-128"/>
                <a:cs typeface="Arial Unicode MS" pitchFamily="34" charset="-128"/>
              </a:rPr>
              <a:t>On report type select</a:t>
            </a:r>
          </a:p>
          <a:p>
            <a:r>
              <a:rPr lang="en-US" sz="2100" i="1" dirty="0">
                <a:solidFill>
                  <a:srgbClr val="007851"/>
                </a:solidFill>
                <a:latin typeface="Calisto MT" pitchFamily="18" charset="0"/>
                <a:ea typeface="Arial Unicode MS" pitchFamily="34" charset="-128"/>
                <a:cs typeface="Arial Unicode MS" pitchFamily="34" charset="-128"/>
              </a:rPr>
              <a:t>Balance Sheet Summary</a:t>
            </a:r>
          </a:p>
          <a:p>
            <a:r>
              <a:rPr lang="en-US" sz="2100" i="1" dirty="0">
                <a:solidFill>
                  <a:srgbClr val="007851"/>
                </a:solidFill>
                <a:latin typeface="Calisto MT" pitchFamily="18" charset="0"/>
                <a:ea typeface="Arial Unicode MS" pitchFamily="34" charset="-128"/>
                <a:cs typeface="Arial Unicode MS" pitchFamily="34" charset="-128"/>
              </a:rPr>
              <a:t>Enter the department # and the fund</a:t>
            </a:r>
          </a:p>
          <a:p>
            <a:r>
              <a:rPr lang="en-US" sz="2100" i="1" dirty="0">
                <a:solidFill>
                  <a:srgbClr val="007851"/>
                </a:solidFill>
                <a:latin typeface="Calisto MT" pitchFamily="18" charset="0"/>
                <a:ea typeface="Arial Unicode MS" pitchFamily="34" charset="-128"/>
                <a:cs typeface="Arial Unicode MS" pitchFamily="34" charset="-128"/>
              </a:rPr>
              <a:t>Select : check to enable period       selection</a:t>
            </a:r>
          </a:p>
          <a:p>
            <a:r>
              <a:rPr lang="en-US" sz="2100" b="1" i="1" dirty="0">
                <a:solidFill>
                  <a:srgbClr val="007851"/>
                </a:solidFill>
                <a:latin typeface="Calisto MT" pitchFamily="18" charset="0"/>
                <a:ea typeface="Arial Unicode MS" pitchFamily="34" charset="-128"/>
                <a:cs typeface="Arial Unicode MS" pitchFamily="34" charset="-128"/>
              </a:rPr>
              <a:t>View Report</a:t>
            </a:r>
          </a:p>
          <a:p>
            <a:r>
              <a:rPr lang="en-US" sz="2100" i="1" dirty="0">
                <a:solidFill>
                  <a:srgbClr val="007851"/>
                </a:solidFill>
                <a:latin typeface="Calisto MT" pitchFamily="18" charset="0"/>
                <a:ea typeface="Arial Unicode MS" pitchFamily="34" charset="-128"/>
                <a:cs typeface="Arial Unicode MS" pitchFamily="34" charset="-128"/>
              </a:rPr>
              <a:t>Select  10999 Total Cash</a:t>
            </a:r>
          </a:p>
          <a:p>
            <a:r>
              <a:rPr lang="en-US" sz="2100" i="1" dirty="0">
                <a:solidFill>
                  <a:srgbClr val="007851"/>
                </a:solidFill>
                <a:latin typeface="Calisto MT" pitchFamily="18" charset="0"/>
                <a:ea typeface="Arial Unicode MS" pitchFamily="34" charset="-128"/>
                <a:cs typeface="Arial Unicode MS" pitchFamily="34" charset="-128"/>
              </a:rPr>
              <a:t>Select account 10061 which is the credit cards  GL account</a:t>
            </a:r>
          </a:p>
        </p:txBody>
      </p:sp>
      <p:sp>
        <p:nvSpPr>
          <p:cNvPr id="8" name="Rectangle 7">
            <a:extLst>
              <a:ext uri="{FF2B5EF4-FFF2-40B4-BE49-F238E27FC236}">
                <a16:creationId xmlns:a16="http://schemas.microsoft.com/office/drawing/2014/main" id="{1DA04C04-997D-41A2-87DD-97E458EC55AF}"/>
              </a:ext>
            </a:extLst>
          </p:cNvPr>
          <p:cNvSpPr/>
          <p:nvPr/>
        </p:nvSpPr>
        <p:spPr>
          <a:xfrm>
            <a:off x="5781287" y="2093894"/>
            <a:ext cx="6096000" cy="3000821"/>
          </a:xfrm>
          <a:prstGeom prst="rect">
            <a:avLst/>
          </a:prstGeom>
        </p:spPr>
        <p:txBody>
          <a:bodyPr>
            <a:spAutoFit/>
          </a:bodyPr>
          <a:lstStyle/>
          <a:p>
            <a:r>
              <a:rPr lang="en-US" sz="2100" i="1" dirty="0">
                <a:solidFill>
                  <a:srgbClr val="007851"/>
                </a:solidFill>
                <a:latin typeface="Calisto MT" pitchFamily="18" charset="0"/>
                <a:ea typeface="Arial Unicode MS" pitchFamily="34" charset="-128"/>
                <a:cs typeface="Arial Unicode MS" pitchFamily="34" charset="-128"/>
              </a:rPr>
              <a:t>Go to </a:t>
            </a:r>
            <a:r>
              <a:rPr lang="en-US" sz="2100" i="1" dirty="0">
                <a:solidFill>
                  <a:srgbClr val="007851"/>
                </a:solidFill>
                <a:latin typeface="Calisto MT" pitchFamily="18" charset="0"/>
                <a:ea typeface="Arial Unicode MS" pitchFamily="34" charset="-128"/>
                <a:cs typeface="Arial Unicode MS" pitchFamily="34" charset="-128"/>
                <a:hlinkClick r:id="rId2"/>
              </a:rPr>
              <a:t>www.myclientline.net</a:t>
            </a:r>
            <a:r>
              <a:rPr lang="en-US" sz="2100" i="1" dirty="0">
                <a:solidFill>
                  <a:srgbClr val="007851"/>
                </a:solidFill>
                <a:latin typeface="Calisto MT" pitchFamily="18" charset="0"/>
                <a:ea typeface="Arial Unicode MS" pitchFamily="34" charset="-128"/>
                <a:cs typeface="Arial Unicode MS" pitchFamily="34" charset="-128"/>
              </a:rPr>
              <a:t> </a:t>
            </a:r>
          </a:p>
          <a:p>
            <a:r>
              <a:rPr lang="en-US" sz="2100" i="1" dirty="0">
                <a:solidFill>
                  <a:srgbClr val="007851"/>
                </a:solidFill>
                <a:latin typeface="Calisto MT" pitchFamily="18" charset="0"/>
                <a:ea typeface="Arial Unicode MS" pitchFamily="34" charset="-128"/>
                <a:cs typeface="Arial Unicode MS" pitchFamily="34" charset="-128"/>
              </a:rPr>
              <a:t>Go to merchant login and enter your user id and password.  </a:t>
            </a:r>
          </a:p>
          <a:p>
            <a:r>
              <a:rPr lang="en-US" sz="2100" i="1" dirty="0">
                <a:solidFill>
                  <a:srgbClr val="007851"/>
                </a:solidFill>
                <a:latin typeface="Calisto MT" pitchFamily="18" charset="0"/>
                <a:ea typeface="Arial Unicode MS" pitchFamily="34" charset="-128"/>
                <a:cs typeface="Arial Unicode MS" pitchFamily="34" charset="-128"/>
              </a:rPr>
              <a:t>Select from Statements</a:t>
            </a:r>
          </a:p>
          <a:p>
            <a:r>
              <a:rPr lang="en-US" sz="2100" i="1" dirty="0">
                <a:solidFill>
                  <a:srgbClr val="007851"/>
                </a:solidFill>
                <a:latin typeface="Calisto MT" pitchFamily="18" charset="0"/>
                <a:ea typeface="Arial Unicode MS" pitchFamily="34" charset="-128"/>
                <a:cs typeface="Arial Unicode MS" pitchFamily="34" charset="-128"/>
              </a:rPr>
              <a:t>    -Card Processing Statements</a:t>
            </a:r>
          </a:p>
          <a:p>
            <a:r>
              <a:rPr lang="en-US" sz="2100" i="1" dirty="0">
                <a:solidFill>
                  <a:srgbClr val="007851"/>
                </a:solidFill>
                <a:latin typeface="Calisto MT" pitchFamily="18" charset="0"/>
                <a:ea typeface="Arial Unicode MS" pitchFamily="34" charset="-128"/>
                <a:cs typeface="Arial Unicode MS" pitchFamily="34" charset="-128"/>
              </a:rPr>
              <a:t>Print the Statement</a:t>
            </a:r>
          </a:p>
          <a:p>
            <a:r>
              <a:rPr lang="en-US" sz="2100" i="1" dirty="0">
                <a:solidFill>
                  <a:srgbClr val="007851"/>
                </a:solidFill>
                <a:latin typeface="Calisto MT" pitchFamily="18" charset="0"/>
                <a:ea typeface="Arial Unicode MS" pitchFamily="34" charset="-128"/>
                <a:cs typeface="Arial Unicode MS" pitchFamily="34" charset="-128"/>
              </a:rPr>
              <a:t>Compare deposits from the Finance Mart Report with the Merchant statements report from Wells Fargo Merchant Services.</a:t>
            </a:r>
            <a:endParaRPr lang="en-US" sz="2100" dirty="0">
              <a:solidFill>
                <a:srgbClr val="007851"/>
              </a:solidFill>
            </a:endParaRPr>
          </a:p>
        </p:txBody>
      </p:sp>
    </p:spTree>
    <p:extLst>
      <p:ext uri="{BB962C8B-B14F-4D97-AF65-F5344CB8AC3E}">
        <p14:creationId xmlns:p14="http://schemas.microsoft.com/office/powerpoint/2010/main" val="195532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16</a:t>
            </a:fld>
            <a:endParaRPr lang="en-US" dirty="0"/>
          </a:p>
        </p:txBody>
      </p:sp>
      <p:sp>
        <p:nvSpPr>
          <p:cNvPr id="3" name="Title 5"/>
          <p:cNvSpPr txBox="1">
            <a:spLocks/>
          </p:cNvSpPr>
          <p:nvPr/>
        </p:nvSpPr>
        <p:spPr>
          <a:xfrm>
            <a:off x="407714" y="845349"/>
            <a:ext cx="10323786"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5400" dirty="0">
                <a:solidFill>
                  <a:srgbClr val="006747"/>
                </a:solidFill>
                <a:latin typeface="Trade Gothic LT Std Cn" panose="020B0606020502020204" pitchFamily="34" charset="0"/>
              </a:rPr>
              <a:t>	     </a:t>
            </a:r>
            <a:r>
              <a:rPr lang="en-US" sz="4000" i="1" dirty="0">
                <a:latin typeface="Calisto MT" pitchFamily="18" charset="0"/>
              </a:rPr>
              <a:t>Chargeback recording</a:t>
            </a:r>
            <a:r>
              <a:rPr lang="en-US" sz="4000" i="1" dirty="0"/>
              <a:t>:</a:t>
            </a:r>
            <a:endParaRPr lang="en-US" sz="4000" i="1" dirty="0">
              <a:solidFill>
                <a:srgbClr val="006747"/>
              </a:solidFill>
              <a:latin typeface="Trade Gothic LT Std Cn" panose="020B0606020502020204" pitchFamily="34" charset="0"/>
            </a:endParaRPr>
          </a:p>
        </p:txBody>
      </p:sp>
      <p:sp>
        <p:nvSpPr>
          <p:cNvPr id="4" name="Content Placeholder 2"/>
          <p:cNvSpPr txBox="1">
            <a:spLocks/>
          </p:cNvSpPr>
          <p:nvPr/>
        </p:nvSpPr>
        <p:spPr>
          <a:xfrm>
            <a:off x="517794" y="2184563"/>
            <a:ext cx="11674206" cy="35448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sz="2000" i="1" dirty="0">
                <a:latin typeface="Calisto MT" pitchFamily="18" charset="0"/>
                <a:ea typeface="Arial Unicode MS" pitchFamily="34" charset="-128"/>
                <a:cs typeface="Arial Unicode MS" pitchFamily="34" charset="-128"/>
              </a:rPr>
              <a:t> </a:t>
            </a:r>
            <a:r>
              <a:rPr lang="en-US" i="1" dirty="0">
                <a:latin typeface="Calisto MT" pitchFamily="18" charset="0"/>
                <a:ea typeface="Arial Unicode MS" pitchFamily="34" charset="-128"/>
                <a:cs typeface="Arial Unicode MS" pitchFamily="34" charset="-128"/>
              </a:rPr>
              <a:t>The contact person for the department will receive a chargeback document that the bank sends General Accounting and they make a copy and send to the contact person via campus mail .</a:t>
            </a:r>
          </a:p>
          <a:p>
            <a:pPr>
              <a:buAutoNum type="arabicPeriod"/>
            </a:pPr>
            <a:r>
              <a:rPr lang="en-US" i="1" dirty="0">
                <a:latin typeface="Calisto MT" pitchFamily="18" charset="0"/>
                <a:ea typeface="Arial Unicode MS" pitchFamily="34" charset="-128"/>
                <a:cs typeface="Arial Unicode MS" pitchFamily="34" charset="-128"/>
              </a:rPr>
              <a:t> It is your responsibility to print your merchant statement and review if any chargeback has been charged to your account, follow up with the student or owner of the credit card.  Dispute and send any information, the bank is requesting.  </a:t>
            </a:r>
          </a:p>
          <a:p>
            <a:pPr>
              <a:buAutoNum type="arabicPeriod"/>
            </a:pPr>
            <a:r>
              <a:rPr lang="en-US" i="1" dirty="0">
                <a:latin typeface="Calisto MT" pitchFamily="18" charset="0"/>
                <a:ea typeface="Arial Unicode MS" pitchFamily="34" charset="-128"/>
                <a:cs typeface="Arial Unicode MS" pitchFamily="34" charset="-128"/>
              </a:rPr>
              <a:t> Send the appropriate Miscellaneous Receipts form with the posting of the chargeback to the cashier’s office.  Also remember to write a note and include any backup paperwork. </a:t>
            </a:r>
          </a:p>
          <a:p>
            <a:pPr marL="457200" lvl="1" indent="0">
              <a:buNone/>
              <a:defRPr/>
            </a:pPr>
            <a:endParaRPr lang="en-US" sz="1600" dirty="0">
              <a:solidFill>
                <a:schemeClr val="tx1"/>
              </a:solidFill>
              <a:latin typeface="Trade Gothic LT Std Cn" panose="020B0606020502020204"/>
            </a:endParaRPr>
          </a:p>
        </p:txBody>
      </p:sp>
    </p:spTree>
    <p:extLst>
      <p:ext uri="{BB962C8B-B14F-4D97-AF65-F5344CB8AC3E}">
        <p14:creationId xmlns:p14="http://schemas.microsoft.com/office/powerpoint/2010/main" val="168674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17</a:t>
            </a:fld>
            <a:endParaRPr lang="en-US" dirty="0"/>
          </a:p>
        </p:txBody>
      </p:sp>
      <p:sp>
        <p:nvSpPr>
          <p:cNvPr id="3" name="Title 5"/>
          <p:cNvSpPr txBox="1">
            <a:spLocks/>
          </p:cNvSpPr>
          <p:nvPr/>
        </p:nvSpPr>
        <p:spPr>
          <a:xfrm>
            <a:off x="319489" y="544284"/>
            <a:ext cx="11643911" cy="1397291"/>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5400" dirty="0"/>
              <a:t>	</a:t>
            </a:r>
            <a:r>
              <a:rPr lang="en-US" sz="4000" i="1" dirty="0">
                <a:latin typeface="Calisto MT" pitchFamily="18" charset="0"/>
              </a:rPr>
              <a:t>All corrections and chargebacks posting should be on the same month</a:t>
            </a:r>
            <a:r>
              <a:rPr lang="en-US" sz="4000" i="1" dirty="0"/>
              <a:t>:</a:t>
            </a:r>
            <a:endParaRPr lang="en-US" sz="4000" i="1" dirty="0">
              <a:solidFill>
                <a:srgbClr val="006747"/>
              </a:solidFill>
              <a:latin typeface="Trade Gothic LT Std Cn" panose="020B0606020502020204" pitchFamily="34" charset="0"/>
            </a:endParaRPr>
          </a:p>
        </p:txBody>
      </p:sp>
      <p:sp>
        <p:nvSpPr>
          <p:cNvPr id="8" name="Rectangle 7">
            <a:extLst>
              <a:ext uri="{FF2B5EF4-FFF2-40B4-BE49-F238E27FC236}">
                <a16:creationId xmlns:a16="http://schemas.microsoft.com/office/drawing/2014/main" id="{967E36B8-B2DF-44D6-AEB9-4805EF150B5A}"/>
              </a:ext>
            </a:extLst>
          </p:cNvPr>
          <p:cNvSpPr/>
          <p:nvPr/>
        </p:nvSpPr>
        <p:spPr>
          <a:xfrm>
            <a:off x="319489" y="2274838"/>
            <a:ext cx="11745511" cy="3539430"/>
          </a:xfrm>
          <a:prstGeom prst="rect">
            <a:avLst/>
          </a:prstGeom>
        </p:spPr>
        <p:txBody>
          <a:bodyPr wrap="square">
            <a:spAutoFit/>
          </a:bodyPr>
          <a:lstStyle/>
          <a:p>
            <a:pPr>
              <a:buAutoNum type="arabicPeriod"/>
            </a:pPr>
            <a:r>
              <a:rPr lang="en-US" sz="2800" i="1" dirty="0">
                <a:solidFill>
                  <a:srgbClr val="007851"/>
                </a:solidFill>
                <a:latin typeface="Calisto MT" pitchFamily="18" charset="0"/>
                <a:ea typeface="Arial Unicode MS" pitchFamily="34" charset="-128"/>
                <a:cs typeface="Arial Unicode MS" pitchFamily="34" charset="-128"/>
              </a:rPr>
              <a:t> All prior month corrections should be stated in a note in the Miscellaneous Receipts form sent to the cashiers.  Include as much information to be able to tie the correction to the original transaction.</a:t>
            </a:r>
          </a:p>
          <a:p>
            <a:pPr>
              <a:buAutoNum type="arabicPeriod"/>
            </a:pPr>
            <a:r>
              <a:rPr lang="en-US" sz="2800" i="1" dirty="0">
                <a:solidFill>
                  <a:srgbClr val="007851"/>
                </a:solidFill>
                <a:latin typeface="Calisto MT" pitchFamily="18" charset="0"/>
                <a:ea typeface="Arial Unicode MS" pitchFamily="34" charset="-128"/>
                <a:cs typeface="Arial Unicode MS" pitchFamily="34" charset="-128"/>
              </a:rPr>
              <a:t> All chargebacks are always in the first page of your merchant statements.</a:t>
            </a:r>
          </a:p>
          <a:p>
            <a:pPr>
              <a:buAutoNum type="arabicPeriod"/>
            </a:pPr>
            <a:r>
              <a:rPr lang="en-US" sz="2800" i="1" dirty="0">
                <a:solidFill>
                  <a:srgbClr val="007851"/>
                </a:solidFill>
                <a:latin typeface="Calisto MT" pitchFamily="18" charset="0"/>
                <a:ea typeface="Arial Unicode MS" pitchFamily="34" charset="-128"/>
                <a:cs typeface="Arial Unicode MS" pitchFamily="34" charset="-128"/>
              </a:rPr>
              <a:t> All corrections and chargebacks should be posted or corrected  in the same month .</a:t>
            </a:r>
          </a:p>
          <a:p>
            <a:pPr>
              <a:buAutoNum type="arabicPeriod"/>
            </a:pPr>
            <a:r>
              <a:rPr lang="en-US" sz="2800" i="1" dirty="0">
                <a:solidFill>
                  <a:srgbClr val="007851"/>
                </a:solidFill>
                <a:latin typeface="Calisto MT" pitchFamily="18" charset="0"/>
                <a:ea typeface="Arial Unicode MS" pitchFamily="34" charset="-128"/>
                <a:cs typeface="Arial Unicode MS" pitchFamily="34" charset="-128"/>
              </a:rPr>
              <a:t> Chargebacks are also known as debits in your </a:t>
            </a:r>
            <a:r>
              <a:rPr lang="en-US" sz="2800" i="1" dirty="0">
                <a:solidFill>
                  <a:srgbClr val="007851"/>
                </a:solidFill>
                <a:latin typeface="Calisto MT" panose="02040603050505030304" pitchFamily="18" charset="0"/>
              </a:rPr>
              <a:t>merchant statements and they are negative amounts.</a:t>
            </a:r>
          </a:p>
          <a:p>
            <a:pPr>
              <a:defRPr/>
            </a:pPr>
            <a:endParaRPr lang="en-US" altLang="en-US" sz="2800" dirty="0">
              <a:solidFill>
                <a:srgbClr val="007851"/>
              </a:solidFill>
            </a:endParaRPr>
          </a:p>
        </p:txBody>
      </p:sp>
    </p:spTree>
    <p:extLst>
      <p:ext uri="{BB962C8B-B14F-4D97-AF65-F5344CB8AC3E}">
        <p14:creationId xmlns:p14="http://schemas.microsoft.com/office/powerpoint/2010/main" val="608122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B901-64B2-4401-BE72-382454ABD93C}"/>
              </a:ext>
            </a:extLst>
          </p:cNvPr>
          <p:cNvSpPr>
            <a:spLocks noGrp="1"/>
          </p:cNvSpPr>
          <p:nvPr>
            <p:ph type="title"/>
          </p:nvPr>
        </p:nvSpPr>
        <p:spPr/>
        <p:txBody>
          <a:bodyPr/>
          <a:lstStyle/>
          <a:p>
            <a:pPr algn="ctr"/>
            <a:r>
              <a:rPr lang="en-US" sz="4000" i="1" dirty="0">
                <a:latin typeface="Calisto MT" panose="02040603050505030304" pitchFamily="18" charset="0"/>
              </a:rPr>
              <a:t>General accounting reconciliation process:</a:t>
            </a:r>
            <a:endParaRPr lang="en-US" sz="4000" i="1" dirty="0"/>
          </a:p>
        </p:txBody>
      </p:sp>
      <p:sp>
        <p:nvSpPr>
          <p:cNvPr id="3" name="Content Placeholder 2">
            <a:extLst>
              <a:ext uri="{FF2B5EF4-FFF2-40B4-BE49-F238E27FC236}">
                <a16:creationId xmlns:a16="http://schemas.microsoft.com/office/drawing/2014/main" id="{93011BE6-7298-4CCB-AE9F-712BE585CA08}"/>
              </a:ext>
            </a:extLst>
          </p:cNvPr>
          <p:cNvSpPr>
            <a:spLocks noGrp="1"/>
          </p:cNvSpPr>
          <p:nvPr>
            <p:ph idx="1"/>
          </p:nvPr>
        </p:nvSpPr>
        <p:spPr>
          <a:xfrm>
            <a:off x="584462" y="2196445"/>
            <a:ext cx="11112238" cy="3556656"/>
          </a:xfrm>
        </p:spPr>
        <p:txBody>
          <a:bodyPr/>
          <a:lstStyle/>
          <a:p>
            <a:pPr marL="0" indent="0">
              <a:buNone/>
            </a:pPr>
            <a:r>
              <a:rPr lang="en-US" i="1" dirty="0">
                <a:latin typeface="Calisto MT" pitchFamily="18" charset="0"/>
                <a:ea typeface="Arial Unicode MS" pitchFamily="34" charset="-128"/>
                <a:cs typeface="Arial Unicode MS" pitchFamily="34" charset="-128"/>
              </a:rPr>
              <a:t> The accountant has 30 days to reconcile the accounts for all the credit card  departments.</a:t>
            </a:r>
          </a:p>
          <a:p>
            <a:pPr marL="0" indent="0">
              <a:buNone/>
            </a:pPr>
            <a:r>
              <a:rPr lang="en-US" i="1" dirty="0">
                <a:latin typeface="Calisto MT" pitchFamily="18" charset="0"/>
                <a:ea typeface="Arial Unicode MS" pitchFamily="34" charset="-128"/>
                <a:cs typeface="Arial Unicode MS" pitchFamily="34" charset="-128"/>
              </a:rPr>
              <a:t>There is 30 days to make corrections for the current month.</a:t>
            </a:r>
          </a:p>
          <a:p>
            <a:pPr marL="0" indent="0">
              <a:buNone/>
            </a:pPr>
            <a:r>
              <a:rPr lang="en-US" i="1" dirty="0">
                <a:latin typeface="Calisto MT" pitchFamily="18" charset="0"/>
                <a:ea typeface="Arial Unicode MS" pitchFamily="34" charset="-128"/>
                <a:cs typeface="Arial Unicode MS" pitchFamily="34" charset="-128"/>
              </a:rPr>
              <a:t>After 60 days all corrections are going to be addressed by the Staff Accountant and the General Accounting Supervisor.</a:t>
            </a:r>
          </a:p>
          <a:p>
            <a:pPr marL="0" indent="0">
              <a:buNone/>
            </a:pPr>
            <a:r>
              <a:rPr lang="en-US" i="1" dirty="0">
                <a:latin typeface="Calisto MT" pitchFamily="18" charset="0"/>
                <a:ea typeface="Arial Unicode MS" pitchFamily="34" charset="-128"/>
                <a:cs typeface="Arial Unicode MS" pitchFamily="34" charset="-128"/>
              </a:rPr>
              <a:t> Prior to year end old outstanding items will be removed from the Credit Card account and placed in a suspense account.  After a  year they will be taken against merchant fees or revenue if the department doesn’t provide another chart field where they would like it to be posted.</a:t>
            </a:r>
            <a:endParaRPr lang="en-US" dirty="0"/>
          </a:p>
        </p:txBody>
      </p:sp>
      <p:sp>
        <p:nvSpPr>
          <p:cNvPr id="4" name="Slide Number Placeholder 3">
            <a:extLst>
              <a:ext uri="{FF2B5EF4-FFF2-40B4-BE49-F238E27FC236}">
                <a16:creationId xmlns:a16="http://schemas.microsoft.com/office/drawing/2014/main" id="{1CCDD0D9-B455-428B-B093-9611168F83D1}"/>
              </a:ext>
            </a:extLst>
          </p:cNvPr>
          <p:cNvSpPr>
            <a:spLocks noGrp="1"/>
          </p:cNvSpPr>
          <p:nvPr>
            <p:ph type="sldNum" sz="quarter" idx="12"/>
          </p:nvPr>
        </p:nvSpPr>
        <p:spPr/>
        <p:txBody>
          <a:bodyPr/>
          <a:lstStyle/>
          <a:p>
            <a:fld id="{C6429477-D61A-7D49-A13C-58DC364142A2}" type="slidenum">
              <a:rPr lang="en-US" smtClean="0"/>
              <a:t>18</a:t>
            </a:fld>
            <a:endParaRPr lang="en-US" dirty="0"/>
          </a:p>
        </p:txBody>
      </p:sp>
    </p:spTree>
    <p:extLst>
      <p:ext uri="{BB962C8B-B14F-4D97-AF65-F5344CB8AC3E}">
        <p14:creationId xmlns:p14="http://schemas.microsoft.com/office/powerpoint/2010/main" val="3429877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C54E4-E336-4AA8-94A0-ECF858CCCCB9}"/>
              </a:ext>
            </a:extLst>
          </p:cNvPr>
          <p:cNvSpPr>
            <a:spLocks noGrp="1"/>
          </p:cNvSpPr>
          <p:nvPr>
            <p:ph type="title"/>
          </p:nvPr>
        </p:nvSpPr>
        <p:spPr>
          <a:xfrm>
            <a:off x="0" y="419101"/>
            <a:ext cx="11963400" cy="1254578"/>
          </a:xfrm>
        </p:spPr>
        <p:txBody>
          <a:bodyPr/>
          <a:lstStyle/>
          <a:p>
            <a:pPr algn="ctr"/>
            <a:r>
              <a:rPr lang="en-US" sz="4000" dirty="0">
                <a:latin typeface="Calisto MT" pitchFamily="18" charset="0"/>
              </a:rPr>
              <a:t>Understanding your merchant statements</a:t>
            </a:r>
            <a:endParaRPr lang="en-US" sz="4000" dirty="0"/>
          </a:p>
        </p:txBody>
      </p:sp>
      <p:sp>
        <p:nvSpPr>
          <p:cNvPr id="4" name="Slide Number Placeholder 3">
            <a:extLst>
              <a:ext uri="{FF2B5EF4-FFF2-40B4-BE49-F238E27FC236}">
                <a16:creationId xmlns:a16="http://schemas.microsoft.com/office/drawing/2014/main" id="{B527AFAE-AACF-48FC-8339-0CD55BE25C95}"/>
              </a:ext>
            </a:extLst>
          </p:cNvPr>
          <p:cNvSpPr>
            <a:spLocks noGrp="1"/>
          </p:cNvSpPr>
          <p:nvPr>
            <p:ph type="sldNum" sz="quarter" idx="12"/>
          </p:nvPr>
        </p:nvSpPr>
        <p:spPr/>
        <p:txBody>
          <a:bodyPr/>
          <a:lstStyle/>
          <a:p>
            <a:fld id="{C6429477-D61A-7D49-A13C-58DC364142A2}" type="slidenum">
              <a:rPr lang="en-US" smtClean="0"/>
              <a:t>19</a:t>
            </a:fld>
            <a:endParaRPr lang="en-US" dirty="0"/>
          </a:p>
        </p:txBody>
      </p:sp>
      <p:pic>
        <p:nvPicPr>
          <p:cNvPr id="5" name="Picture 2" descr="C:\Users\nmerced\AppData\Local\Microsoft\Windows\Temporary Internet Files\Content.IE5\HYWSWYPC\MC900229825[1].wmf">
            <a:extLst>
              <a:ext uri="{FF2B5EF4-FFF2-40B4-BE49-F238E27FC236}">
                <a16:creationId xmlns:a16="http://schemas.microsoft.com/office/drawing/2014/main" id="{5089A073-A4F0-42B9-B58A-3839F1DC3DC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6878" y="1998210"/>
            <a:ext cx="3219763" cy="29470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nmerced\AppData\Local\Microsoft\Windows\Temporary Internet Files\Content.IE5\G19L5C5P\MC900357075[1].wmf">
            <a:extLst>
              <a:ext uri="{FF2B5EF4-FFF2-40B4-BE49-F238E27FC236}">
                <a16:creationId xmlns:a16="http://schemas.microsoft.com/office/drawing/2014/main" id="{053AA0E9-34B5-4788-BFB7-186AC2C74A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891" y="1743799"/>
            <a:ext cx="2499412" cy="366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1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2</a:t>
            </a:fld>
            <a:endParaRPr lang="en-US" dirty="0"/>
          </a:p>
        </p:txBody>
      </p:sp>
      <p:sp>
        <p:nvSpPr>
          <p:cNvPr id="3" name="Title 1"/>
          <p:cNvSpPr txBox="1">
            <a:spLocks/>
          </p:cNvSpPr>
          <p:nvPr/>
        </p:nvSpPr>
        <p:spPr>
          <a:xfrm>
            <a:off x="253388" y="1281505"/>
            <a:ext cx="11688896"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i="1" dirty="0">
                <a:solidFill>
                  <a:srgbClr val="005D41"/>
                </a:solidFill>
                <a:latin typeface="Calisto MT" pitchFamily="18" charset="0"/>
              </a:rPr>
              <a:t>		</a:t>
            </a:r>
            <a:r>
              <a:rPr lang="en-US" sz="5400" i="1" dirty="0">
                <a:latin typeface="Calisto MT" pitchFamily="18" charset="0"/>
              </a:rPr>
              <a:t>Banking, Cash collections</a:t>
            </a:r>
            <a:r>
              <a:rPr lang="en-US" sz="5400" i="1" dirty="0"/>
              <a:t> </a:t>
            </a:r>
            <a:r>
              <a:rPr lang="en-US" sz="5400" i="1" dirty="0">
                <a:latin typeface="Calisto MT" pitchFamily="18" charset="0"/>
              </a:rPr>
              <a:t>and 			reconciliation training:</a:t>
            </a:r>
            <a:endParaRPr lang="en-US" sz="5400" i="1" dirty="0">
              <a:solidFill>
                <a:srgbClr val="005D41"/>
              </a:solidFill>
              <a:ea typeface="Cabin" charset="0"/>
              <a:cs typeface="Cabin" charset="0"/>
            </a:endParaRPr>
          </a:p>
        </p:txBody>
      </p:sp>
      <p:sp>
        <p:nvSpPr>
          <p:cNvPr id="4" name="Subtitle 2"/>
          <p:cNvSpPr txBox="1">
            <a:spLocks/>
          </p:cNvSpPr>
          <p:nvPr/>
        </p:nvSpPr>
        <p:spPr>
          <a:xfrm>
            <a:off x="3530600" y="3014424"/>
            <a:ext cx="8534400" cy="218409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Clr>
                <a:schemeClr val="tx2"/>
              </a:buClr>
              <a:buSzPct val="70000"/>
              <a:buNone/>
              <a:defRPr/>
            </a:pPr>
            <a:r>
              <a:rPr lang="en-US" sz="3200" i="1" dirty="0">
                <a:latin typeface="Calisto MT" pitchFamily="18" charset="0"/>
              </a:rPr>
              <a:t>Today’s training has been design for all departments that accept credit cards, new staff that need to understand the process of reconciling  the credit cards.  </a:t>
            </a:r>
          </a:p>
          <a:p>
            <a:pPr marL="0" indent="0">
              <a:spcBef>
                <a:spcPct val="20000"/>
              </a:spcBef>
              <a:buClr>
                <a:schemeClr val="tx2"/>
              </a:buClr>
              <a:buSzPct val="70000"/>
              <a:buNone/>
              <a:defRPr/>
            </a:pPr>
            <a:r>
              <a:rPr lang="en-US" sz="3200" i="1" dirty="0">
                <a:latin typeface="Calisto MT" pitchFamily="18" charset="0"/>
              </a:rPr>
              <a:t>We encourage you to have your PCI compliance test up to date.</a:t>
            </a:r>
          </a:p>
          <a:p>
            <a:pPr marL="342900" indent="-342900">
              <a:spcBef>
                <a:spcPct val="20000"/>
              </a:spcBef>
              <a:buClr>
                <a:schemeClr val="tx2"/>
              </a:buClr>
              <a:buSzPct val="70000"/>
              <a:buFont typeface="Wingdings" pitchFamily="2" charset="2"/>
              <a:buChar char="¡"/>
              <a:defRPr/>
            </a:pPr>
            <a:endParaRPr lang="en-US" sz="3200" dirty="0"/>
          </a:p>
        </p:txBody>
      </p:sp>
      <p:pic>
        <p:nvPicPr>
          <p:cNvPr id="5" name="Picture 4">
            <a:extLst>
              <a:ext uri="{FF2B5EF4-FFF2-40B4-BE49-F238E27FC236}">
                <a16:creationId xmlns:a16="http://schemas.microsoft.com/office/drawing/2014/main" id="{D3206ED6-5325-425C-A26D-C0EEEDC4AFE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2600" y="3192071"/>
            <a:ext cx="2514600" cy="1828800"/>
          </a:xfrm>
          <a:prstGeom prst="rect">
            <a:avLst/>
          </a:prstGeom>
        </p:spPr>
      </p:pic>
    </p:spTree>
    <p:extLst>
      <p:ext uri="{BB962C8B-B14F-4D97-AF65-F5344CB8AC3E}">
        <p14:creationId xmlns:p14="http://schemas.microsoft.com/office/powerpoint/2010/main" val="402335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20</a:t>
            </a:fld>
            <a:endParaRPr lang="en-US" dirty="0"/>
          </a:p>
        </p:txBody>
      </p:sp>
      <p:sp>
        <p:nvSpPr>
          <p:cNvPr id="3" name="Title 1"/>
          <p:cNvSpPr txBox="1">
            <a:spLocks/>
          </p:cNvSpPr>
          <p:nvPr/>
        </p:nvSpPr>
        <p:spPr>
          <a:xfrm>
            <a:off x="793582" y="866652"/>
            <a:ext cx="10636418" cy="998879"/>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i="1" dirty="0">
                <a:latin typeface="Calisto MT" pitchFamily="18" charset="0"/>
              </a:rPr>
              <a:t>Visa, Master card and Discover merchant statements:</a:t>
            </a:r>
            <a:endParaRPr lang="en-US" sz="4000" i="1" dirty="0">
              <a:solidFill>
                <a:srgbClr val="006747"/>
              </a:solidFill>
              <a:latin typeface="Trade Gothic LT Std Cn" panose="020B0606020502020204" pitchFamily="34" charset="0"/>
            </a:endParaRPr>
          </a:p>
        </p:txBody>
      </p:sp>
      <p:sp>
        <p:nvSpPr>
          <p:cNvPr id="4" name="Content Placeholder 2"/>
          <p:cNvSpPr txBox="1">
            <a:spLocks/>
          </p:cNvSpPr>
          <p:nvPr/>
        </p:nvSpPr>
        <p:spPr>
          <a:xfrm>
            <a:off x="742782" y="2153823"/>
            <a:ext cx="10445918" cy="38375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latin typeface="Calisto MT" pitchFamily="18" charset="0"/>
                <a:ea typeface="Arial Unicode MS" pitchFamily="34" charset="-128"/>
                <a:cs typeface="Arial Unicode MS" pitchFamily="34" charset="-128"/>
              </a:rPr>
              <a:t> Go to :</a:t>
            </a:r>
          </a:p>
          <a:p>
            <a:pPr marL="0" indent="0">
              <a:buNone/>
            </a:pPr>
            <a:r>
              <a:rPr lang="en-US" sz="2000" i="1" dirty="0">
                <a:solidFill>
                  <a:srgbClr val="FF0000"/>
                </a:solidFill>
                <a:latin typeface="Calisto MT" pitchFamily="18" charset="0"/>
                <a:ea typeface="Arial Unicode MS" pitchFamily="34" charset="-128"/>
                <a:cs typeface="Arial Unicode MS" pitchFamily="34" charset="-128"/>
              </a:rPr>
              <a:t>     </a:t>
            </a:r>
            <a:r>
              <a:rPr lang="en-US" sz="2000" i="1" dirty="0">
                <a:solidFill>
                  <a:srgbClr val="FF0000"/>
                </a:solidFill>
                <a:latin typeface="Calisto MT" pitchFamily="18" charset="0"/>
                <a:ea typeface="Arial Unicode MS" pitchFamily="34" charset="-128"/>
                <a:cs typeface="Arial Unicode MS" pitchFamily="34" charset="-128"/>
                <a:hlinkClick r:id="rId2"/>
              </a:rPr>
              <a:t>https://www.myclientline.net</a:t>
            </a:r>
            <a:r>
              <a:rPr lang="en-US" sz="2000" i="1" dirty="0">
                <a:solidFill>
                  <a:srgbClr val="FF0000"/>
                </a:solidFill>
                <a:latin typeface="Calisto MT" pitchFamily="18" charset="0"/>
                <a:ea typeface="Arial Unicode MS" pitchFamily="34" charset="-128"/>
                <a:cs typeface="Arial Unicode MS" pitchFamily="34" charset="-128"/>
              </a:rPr>
              <a:t> </a:t>
            </a:r>
          </a:p>
          <a:p>
            <a:pPr marL="0" indent="0">
              <a:buNone/>
            </a:pPr>
            <a:r>
              <a:rPr lang="en-US" sz="2000" i="1" dirty="0">
                <a:latin typeface="Calisto MT" pitchFamily="18" charset="0"/>
                <a:ea typeface="Arial Unicode MS" pitchFamily="34" charset="-128"/>
                <a:cs typeface="Arial Unicode MS" pitchFamily="34" charset="-128"/>
              </a:rPr>
              <a:t>     -Log in with your user Id and password</a:t>
            </a:r>
          </a:p>
          <a:p>
            <a:pPr marL="0" indent="0">
              <a:buNone/>
            </a:pPr>
            <a:r>
              <a:rPr lang="en-US" sz="2000" i="1" dirty="0">
                <a:latin typeface="Calisto MT" pitchFamily="18" charset="0"/>
                <a:ea typeface="Arial Unicode MS" pitchFamily="34" charset="-128"/>
                <a:cs typeface="Arial Unicode MS" pitchFamily="34" charset="-128"/>
              </a:rPr>
              <a:t>     -Proceed to Statements on your right side</a:t>
            </a:r>
          </a:p>
          <a:p>
            <a:pPr marL="0" indent="0">
              <a:buNone/>
            </a:pPr>
            <a:r>
              <a:rPr lang="en-US" sz="2000" i="1" dirty="0">
                <a:latin typeface="Calisto MT" pitchFamily="18" charset="0"/>
                <a:ea typeface="Arial Unicode MS" pitchFamily="34" charset="-128"/>
                <a:cs typeface="Arial Unicode MS" pitchFamily="34" charset="-128"/>
              </a:rPr>
              <a:t>     -Select Statement Type - Location</a:t>
            </a:r>
          </a:p>
          <a:p>
            <a:pPr marL="0" indent="0">
              <a:buNone/>
            </a:pPr>
            <a:r>
              <a:rPr lang="en-US" sz="2000" i="1" dirty="0">
                <a:latin typeface="Calisto MT" pitchFamily="18" charset="0"/>
                <a:ea typeface="Arial Unicode MS" pitchFamily="34" charset="-128"/>
                <a:cs typeface="Arial Unicode MS" pitchFamily="34" charset="-128"/>
              </a:rPr>
              <a:t>     -Select the date year and month</a:t>
            </a:r>
          </a:p>
          <a:p>
            <a:pPr marL="0" indent="0">
              <a:buNone/>
            </a:pPr>
            <a:r>
              <a:rPr lang="en-US" sz="2000" i="1" dirty="0">
                <a:latin typeface="Calisto MT" pitchFamily="18" charset="0"/>
                <a:ea typeface="Arial Unicode MS" pitchFamily="34" charset="-128"/>
                <a:cs typeface="Arial Unicode MS" pitchFamily="34" charset="-128"/>
              </a:rPr>
              <a:t>     -Open the statements</a:t>
            </a:r>
          </a:p>
          <a:p>
            <a:pPr marL="0" indent="0">
              <a:buNone/>
            </a:pPr>
            <a:r>
              <a:rPr lang="en-US" sz="2000" i="1" dirty="0">
                <a:latin typeface="Calisto MT" pitchFamily="18" charset="0"/>
                <a:ea typeface="Arial Unicode MS" pitchFamily="34" charset="-128"/>
                <a:cs typeface="Arial Unicode MS" pitchFamily="34" charset="-128"/>
              </a:rPr>
              <a:t>     -Print statement</a:t>
            </a:r>
            <a:r>
              <a:rPr lang="en-US" sz="2000" b="1" dirty="0">
                <a:effectLst>
                  <a:outerShdw blurRad="38100" dist="38100" dir="2700000" algn="tl">
                    <a:srgbClr val="000000">
                      <a:alpha val="43137"/>
                    </a:srgbClr>
                  </a:outerShdw>
                </a:effectLst>
              </a:rPr>
              <a:t>  </a:t>
            </a:r>
            <a:endParaRPr lang="en-US" sz="2000" dirty="0"/>
          </a:p>
        </p:txBody>
      </p:sp>
    </p:spTree>
    <p:extLst>
      <p:ext uri="{BB962C8B-B14F-4D97-AF65-F5344CB8AC3E}">
        <p14:creationId xmlns:p14="http://schemas.microsoft.com/office/powerpoint/2010/main" val="390920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4D96-2E69-4F8A-A923-ED1A7E02C7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287B94-F33E-4C98-95F3-29E9FF4B1F1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E423532-D69C-494B-A09B-C5557B9237F9}"/>
              </a:ext>
            </a:extLst>
          </p:cNvPr>
          <p:cNvSpPr>
            <a:spLocks noGrp="1"/>
          </p:cNvSpPr>
          <p:nvPr>
            <p:ph type="sldNum" sz="quarter" idx="12"/>
          </p:nvPr>
        </p:nvSpPr>
        <p:spPr/>
        <p:txBody>
          <a:bodyPr/>
          <a:lstStyle/>
          <a:p>
            <a:fld id="{C6429477-D61A-7D49-A13C-58DC364142A2}" type="slidenum">
              <a:rPr lang="en-US" smtClean="0"/>
              <a:t>21</a:t>
            </a:fld>
            <a:endParaRPr lang="en-US" dirty="0"/>
          </a:p>
        </p:txBody>
      </p:sp>
      <p:pic>
        <p:nvPicPr>
          <p:cNvPr id="5" name="Picture 4">
            <a:extLst>
              <a:ext uri="{FF2B5EF4-FFF2-40B4-BE49-F238E27FC236}">
                <a16:creationId xmlns:a16="http://schemas.microsoft.com/office/drawing/2014/main" id="{5A62781A-0806-4A00-B51F-58C854566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21" y="419101"/>
            <a:ext cx="11499191" cy="5337731"/>
          </a:xfrm>
          <a:prstGeom prst="rect">
            <a:avLst/>
          </a:prstGeom>
        </p:spPr>
      </p:pic>
    </p:spTree>
    <p:extLst>
      <p:ext uri="{BB962C8B-B14F-4D97-AF65-F5344CB8AC3E}">
        <p14:creationId xmlns:p14="http://schemas.microsoft.com/office/powerpoint/2010/main" val="2035506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DBE0-921C-4657-B7F3-D08E1F38A00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CE6D450-076E-4197-A7BA-1901B99FBAC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44F8CF0-FB77-4A07-889D-F7F75061DE79}"/>
              </a:ext>
            </a:extLst>
          </p:cNvPr>
          <p:cNvSpPr>
            <a:spLocks noGrp="1"/>
          </p:cNvSpPr>
          <p:nvPr>
            <p:ph type="sldNum" sz="quarter" idx="12"/>
          </p:nvPr>
        </p:nvSpPr>
        <p:spPr/>
        <p:txBody>
          <a:bodyPr/>
          <a:lstStyle/>
          <a:p>
            <a:fld id="{C6429477-D61A-7D49-A13C-58DC364142A2}" type="slidenum">
              <a:rPr lang="en-US" smtClean="0"/>
              <a:t>22</a:t>
            </a:fld>
            <a:endParaRPr lang="en-US" dirty="0"/>
          </a:p>
        </p:txBody>
      </p:sp>
      <p:pic>
        <p:nvPicPr>
          <p:cNvPr id="5" name="Picture 4">
            <a:extLst>
              <a:ext uri="{FF2B5EF4-FFF2-40B4-BE49-F238E27FC236}">
                <a16:creationId xmlns:a16="http://schemas.microsoft.com/office/drawing/2014/main" id="{4BDDB80D-DD3F-4E79-B365-29699B412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28" y="522000"/>
            <a:ext cx="11159372" cy="5396200"/>
          </a:xfrm>
          <a:prstGeom prst="rect">
            <a:avLst/>
          </a:prstGeom>
        </p:spPr>
      </p:pic>
    </p:spTree>
    <p:extLst>
      <p:ext uri="{BB962C8B-B14F-4D97-AF65-F5344CB8AC3E}">
        <p14:creationId xmlns:p14="http://schemas.microsoft.com/office/powerpoint/2010/main" val="1550462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4DE3-E19C-4F2D-AFA5-99A3009608F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4F6FFF8-8EE6-4725-9C84-BA80DA672055}"/>
              </a:ext>
            </a:extLst>
          </p:cNvPr>
          <p:cNvSpPr>
            <a:spLocks noGrp="1"/>
          </p:cNvSpPr>
          <p:nvPr>
            <p:ph type="sldNum" sz="quarter" idx="12"/>
          </p:nvPr>
        </p:nvSpPr>
        <p:spPr/>
        <p:txBody>
          <a:bodyPr/>
          <a:lstStyle/>
          <a:p>
            <a:fld id="{C6429477-D61A-7D49-A13C-58DC364142A2}" type="slidenum">
              <a:rPr lang="en-US" smtClean="0"/>
              <a:t>23</a:t>
            </a:fld>
            <a:endParaRPr lang="en-US" dirty="0"/>
          </a:p>
        </p:txBody>
      </p:sp>
      <p:pic>
        <p:nvPicPr>
          <p:cNvPr id="5" name="Content Placeholder 4">
            <a:extLst>
              <a:ext uri="{FF2B5EF4-FFF2-40B4-BE49-F238E27FC236}">
                <a16:creationId xmlns:a16="http://schemas.microsoft.com/office/drawing/2014/main" id="{815916E1-4092-4FAB-89A4-E603277309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9400"/>
            <a:ext cx="10947400" cy="5473700"/>
          </a:xfrm>
          <a:prstGeom prst="rect">
            <a:avLst/>
          </a:prstGeom>
        </p:spPr>
      </p:pic>
    </p:spTree>
    <p:extLst>
      <p:ext uri="{BB962C8B-B14F-4D97-AF65-F5344CB8AC3E}">
        <p14:creationId xmlns:p14="http://schemas.microsoft.com/office/powerpoint/2010/main" val="4156001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2A93-719D-48E8-8B97-EF52327B5BA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1BF07EE2-FB2D-4162-A34A-231718296767}"/>
              </a:ext>
            </a:extLst>
          </p:cNvPr>
          <p:cNvSpPr>
            <a:spLocks noGrp="1"/>
          </p:cNvSpPr>
          <p:nvPr>
            <p:ph type="sldNum" sz="quarter" idx="12"/>
          </p:nvPr>
        </p:nvSpPr>
        <p:spPr/>
        <p:txBody>
          <a:bodyPr/>
          <a:lstStyle/>
          <a:p>
            <a:fld id="{C6429477-D61A-7D49-A13C-58DC364142A2}" type="slidenum">
              <a:rPr lang="en-US" smtClean="0"/>
              <a:t>24</a:t>
            </a:fld>
            <a:endParaRPr lang="en-US" dirty="0"/>
          </a:p>
        </p:txBody>
      </p:sp>
      <p:pic>
        <p:nvPicPr>
          <p:cNvPr id="5" name="Content Placeholder 4">
            <a:extLst>
              <a:ext uri="{FF2B5EF4-FFF2-40B4-BE49-F238E27FC236}">
                <a16:creationId xmlns:a16="http://schemas.microsoft.com/office/drawing/2014/main" id="{6C0D12E6-F153-4D96-80CA-D5EFD47532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19101"/>
            <a:ext cx="11277600" cy="5333999"/>
          </a:xfrm>
          <a:prstGeom prst="rect">
            <a:avLst/>
          </a:prstGeom>
        </p:spPr>
      </p:pic>
    </p:spTree>
    <p:extLst>
      <p:ext uri="{BB962C8B-B14F-4D97-AF65-F5344CB8AC3E}">
        <p14:creationId xmlns:p14="http://schemas.microsoft.com/office/powerpoint/2010/main" val="141656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28E6B9-F96C-4846-AB96-74663FD270DC}"/>
              </a:ext>
            </a:extLst>
          </p:cNvPr>
          <p:cNvSpPr>
            <a:spLocks noGrp="1"/>
          </p:cNvSpPr>
          <p:nvPr>
            <p:ph type="sldNum" sz="quarter" idx="12"/>
          </p:nvPr>
        </p:nvSpPr>
        <p:spPr/>
        <p:txBody>
          <a:bodyPr/>
          <a:lstStyle/>
          <a:p>
            <a:fld id="{C6429477-D61A-7D49-A13C-58DC364142A2}" type="slidenum">
              <a:rPr lang="en-US" smtClean="0"/>
              <a:t>25</a:t>
            </a:fld>
            <a:endParaRPr lang="en-US" dirty="0"/>
          </a:p>
        </p:txBody>
      </p:sp>
      <p:pic>
        <p:nvPicPr>
          <p:cNvPr id="5" name="Content Placeholder 4">
            <a:extLst>
              <a:ext uri="{FF2B5EF4-FFF2-40B4-BE49-F238E27FC236}">
                <a16:creationId xmlns:a16="http://schemas.microsoft.com/office/drawing/2014/main" id="{7620D414-8A90-427C-BE4E-56E35197C7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19101"/>
            <a:ext cx="10375900" cy="5333999"/>
          </a:xfrm>
          <a:prstGeom prst="rect">
            <a:avLst/>
          </a:prstGeom>
        </p:spPr>
      </p:pic>
    </p:spTree>
    <p:extLst>
      <p:ext uri="{BB962C8B-B14F-4D97-AF65-F5344CB8AC3E}">
        <p14:creationId xmlns:p14="http://schemas.microsoft.com/office/powerpoint/2010/main" val="148399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3E52-12CE-4036-A441-C1923618CEA2}"/>
              </a:ext>
            </a:extLst>
          </p:cNvPr>
          <p:cNvSpPr>
            <a:spLocks noGrp="1"/>
          </p:cNvSpPr>
          <p:nvPr>
            <p:ph type="title"/>
          </p:nvPr>
        </p:nvSpPr>
        <p:spPr/>
        <p:txBody>
          <a:bodyPr/>
          <a:lstStyle/>
          <a:p>
            <a:pPr algn="ctr"/>
            <a:r>
              <a:rPr lang="en-US" sz="5000" dirty="0">
                <a:latin typeface="Calisto MT" panose="02040603050505030304" pitchFamily="18" charset="0"/>
              </a:rPr>
              <a:t>			</a:t>
            </a:r>
            <a:r>
              <a:rPr lang="en-US" sz="4000" i="1" dirty="0">
                <a:latin typeface="Calisto MT" panose="02040603050505030304" pitchFamily="18" charset="0"/>
              </a:rPr>
              <a:t>How to create a report</a:t>
            </a:r>
            <a:r>
              <a:rPr lang="en-US" sz="5000" i="1" dirty="0"/>
              <a:t>:</a:t>
            </a:r>
          </a:p>
        </p:txBody>
      </p:sp>
      <p:sp>
        <p:nvSpPr>
          <p:cNvPr id="3" name="Content Placeholder 2">
            <a:extLst>
              <a:ext uri="{FF2B5EF4-FFF2-40B4-BE49-F238E27FC236}">
                <a16:creationId xmlns:a16="http://schemas.microsoft.com/office/drawing/2014/main" id="{BD8EC224-2D76-429B-A7D6-8C940B842158}"/>
              </a:ext>
            </a:extLst>
          </p:cNvPr>
          <p:cNvSpPr>
            <a:spLocks noGrp="1"/>
          </p:cNvSpPr>
          <p:nvPr>
            <p:ph idx="1"/>
          </p:nvPr>
        </p:nvSpPr>
        <p:spPr>
          <a:xfrm>
            <a:off x="2036190" y="1673680"/>
            <a:ext cx="9660510" cy="4079422"/>
          </a:xfrm>
        </p:spPr>
        <p:txBody>
          <a:bodyPr/>
          <a:lstStyle/>
          <a:p>
            <a:r>
              <a:rPr lang="en-US" sz="2000" i="1" dirty="0">
                <a:latin typeface="Calisto MT" panose="02040603050505030304" pitchFamily="18" charset="0"/>
              </a:rPr>
              <a:t>Go to Applications on your top left hand side</a:t>
            </a:r>
          </a:p>
          <a:p>
            <a:r>
              <a:rPr lang="en-US" sz="2000" i="1" dirty="0">
                <a:latin typeface="Calisto MT" panose="02040603050505030304" pitchFamily="18" charset="0"/>
              </a:rPr>
              <a:t>Go to Reports / Create a  Report</a:t>
            </a:r>
          </a:p>
          <a:p>
            <a:r>
              <a:rPr lang="en-US" sz="2000" i="1" dirty="0">
                <a:latin typeface="Calisto MT" panose="02040603050505030304" pitchFamily="18" charset="0"/>
              </a:rPr>
              <a:t>Select : Sales/Funding, Transactions</a:t>
            </a:r>
          </a:p>
          <a:p>
            <a:r>
              <a:rPr lang="en-US" sz="2000" i="1" dirty="0">
                <a:latin typeface="Calisto MT" panose="02040603050505030304" pitchFamily="18" charset="0"/>
              </a:rPr>
              <a:t>On Date Type:  Select Funded Date to match the bank</a:t>
            </a:r>
          </a:p>
          <a:p>
            <a:r>
              <a:rPr lang="en-US" sz="2000" i="1" dirty="0">
                <a:latin typeface="Calisto MT" panose="02040603050505030304" pitchFamily="18" charset="0"/>
              </a:rPr>
              <a:t>On Report Type:  Select Detail</a:t>
            </a:r>
          </a:p>
          <a:p>
            <a:r>
              <a:rPr lang="en-US" sz="2000" i="1" dirty="0">
                <a:latin typeface="Calisto MT" panose="02040603050505030304" pitchFamily="18" charset="0"/>
              </a:rPr>
              <a:t>Select the Date Range needed</a:t>
            </a:r>
          </a:p>
          <a:p>
            <a:r>
              <a:rPr lang="en-US" sz="2000" i="1" dirty="0">
                <a:latin typeface="Calisto MT" panose="02040603050505030304" pitchFamily="18" charset="0"/>
              </a:rPr>
              <a:t>Then Hit Next</a:t>
            </a:r>
          </a:p>
          <a:p>
            <a:r>
              <a:rPr lang="en-US" sz="2000" i="1" dirty="0">
                <a:latin typeface="Calisto MT" panose="02040603050505030304" pitchFamily="18" charset="0"/>
              </a:rPr>
              <a:t>Hit Run Now on your Right hand side</a:t>
            </a:r>
          </a:p>
          <a:p>
            <a:r>
              <a:rPr lang="en-US" sz="2000" i="1" dirty="0">
                <a:latin typeface="Calisto MT" panose="02040603050505030304" pitchFamily="18" charset="0"/>
              </a:rPr>
              <a:t>The report will be available and you can export it as a PDF file, Excel Spreadsheet, CSV or </a:t>
            </a:r>
            <a:r>
              <a:rPr lang="en-US" i="1" dirty="0">
                <a:latin typeface="Calisto MT" panose="02040603050505030304" pitchFamily="18" charset="0"/>
              </a:rPr>
              <a:t>HTML.</a:t>
            </a:r>
          </a:p>
          <a:p>
            <a:endParaRPr lang="en-US" dirty="0"/>
          </a:p>
        </p:txBody>
      </p:sp>
      <p:sp>
        <p:nvSpPr>
          <p:cNvPr id="4" name="Slide Number Placeholder 3">
            <a:extLst>
              <a:ext uri="{FF2B5EF4-FFF2-40B4-BE49-F238E27FC236}">
                <a16:creationId xmlns:a16="http://schemas.microsoft.com/office/drawing/2014/main" id="{F480DAEA-F3B6-4AAB-BFFC-CF6E6D2B2B8F}"/>
              </a:ext>
            </a:extLst>
          </p:cNvPr>
          <p:cNvSpPr>
            <a:spLocks noGrp="1"/>
          </p:cNvSpPr>
          <p:nvPr>
            <p:ph type="sldNum" sz="quarter" idx="12"/>
          </p:nvPr>
        </p:nvSpPr>
        <p:spPr/>
        <p:txBody>
          <a:bodyPr/>
          <a:lstStyle/>
          <a:p>
            <a:fld id="{C6429477-D61A-7D49-A13C-58DC364142A2}" type="slidenum">
              <a:rPr lang="en-US" smtClean="0"/>
              <a:t>26</a:t>
            </a:fld>
            <a:endParaRPr lang="en-US" dirty="0"/>
          </a:p>
        </p:txBody>
      </p:sp>
    </p:spTree>
    <p:extLst>
      <p:ext uri="{BB962C8B-B14F-4D97-AF65-F5344CB8AC3E}">
        <p14:creationId xmlns:p14="http://schemas.microsoft.com/office/powerpoint/2010/main" val="1243237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77988-AC21-4E84-A729-FF3897058BDF}"/>
              </a:ext>
            </a:extLst>
          </p:cNvPr>
          <p:cNvSpPr>
            <a:spLocks noGrp="1"/>
          </p:cNvSpPr>
          <p:nvPr>
            <p:ph type="sldNum" sz="quarter" idx="12"/>
          </p:nvPr>
        </p:nvSpPr>
        <p:spPr/>
        <p:txBody>
          <a:bodyPr/>
          <a:lstStyle/>
          <a:p>
            <a:fld id="{C6429477-D61A-7D49-A13C-58DC364142A2}" type="slidenum">
              <a:rPr lang="en-US" smtClean="0"/>
              <a:t>27</a:t>
            </a:fld>
            <a:endParaRPr lang="en-US" dirty="0"/>
          </a:p>
        </p:txBody>
      </p:sp>
      <p:pic>
        <p:nvPicPr>
          <p:cNvPr id="5" name="Content Placeholder 4">
            <a:extLst>
              <a:ext uri="{FF2B5EF4-FFF2-40B4-BE49-F238E27FC236}">
                <a16:creationId xmlns:a16="http://schemas.microsoft.com/office/drawing/2014/main" id="{8BAD3548-CDEE-4853-8B42-8BD398A1D6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330200"/>
            <a:ext cx="10662012" cy="5321300"/>
          </a:xfrm>
          <a:prstGeom prst="rect">
            <a:avLst/>
          </a:prstGeom>
        </p:spPr>
      </p:pic>
    </p:spTree>
    <p:extLst>
      <p:ext uri="{BB962C8B-B14F-4D97-AF65-F5344CB8AC3E}">
        <p14:creationId xmlns:p14="http://schemas.microsoft.com/office/powerpoint/2010/main" val="413932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15C8C-7051-4F56-B777-2AD3240A5FE9}"/>
              </a:ext>
            </a:extLst>
          </p:cNvPr>
          <p:cNvSpPr>
            <a:spLocks noGrp="1"/>
          </p:cNvSpPr>
          <p:nvPr>
            <p:ph type="sldNum" sz="quarter" idx="12"/>
          </p:nvPr>
        </p:nvSpPr>
        <p:spPr/>
        <p:txBody>
          <a:bodyPr/>
          <a:lstStyle/>
          <a:p>
            <a:fld id="{C6429477-D61A-7D49-A13C-58DC364142A2}" type="slidenum">
              <a:rPr lang="en-US" smtClean="0"/>
              <a:t>28</a:t>
            </a:fld>
            <a:endParaRPr lang="en-US" dirty="0"/>
          </a:p>
        </p:txBody>
      </p:sp>
      <p:pic>
        <p:nvPicPr>
          <p:cNvPr id="5" name="Content Placeholder 4">
            <a:extLst>
              <a:ext uri="{FF2B5EF4-FFF2-40B4-BE49-F238E27FC236}">
                <a16:creationId xmlns:a16="http://schemas.microsoft.com/office/drawing/2014/main" id="{43DEE759-FA51-4D03-8B87-C7BDAEA4F4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600" y="431800"/>
            <a:ext cx="10833099" cy="5270499"/>
          </a:xfrm>
          <a:prstGeom prst="rect">
            <a:avLst/>
          </a:prstGeom>
        </p:spPr>
      </p:pic>
    </p:spTree>
    <p:extLst>
      <p:ext uri="{BB962C8B-B14F-4D97-AF65-F5344CB8AC3E}">
        <p14:creationId xmlns:p14="http://schemas.microsoft.com/office/powerpoint/2010/main" val="2532927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388270-D789-4F42-8D9E-FD10E49178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1479022-F954-4477-A66A-50724B7D77A8}"/>
              </a:ext>
            </a:extLst>
          </p:cNvPr>
          <p:cNvSpPr>
            <a:spLocks noGrp="1"/>
          </p:cNvSpPr>
          <p:nvPr>
            <p:ph type="sldNum" sz="quarter" idx="12"/>
          </p:nvPr>
        </p:nvSpPr>
        <p:spPr/>
        <p:txBody>
          <a:bodyPr/>
          <a:lstStyle/>
          <a:p>
            <a:fld id="{C6429477-D61A-7D49-A13C-58DC364142A2}" type="slidenum">
              <a:rPr lang="en-US" smtClean="0"/>
              <a:t>29</a:t>
            </a:fld>
            <a:endParaRPr lang="en-US" dirty="0"/>
          </a:p>
        </p:txBody>
      </p:sp>
      <p:pic>
        <p:nvPicPr>
          <p:cNvPr id="5" name="Picture 4">
            <a:extLst>
              <a:ext uri="{FF2B5EF4-FFF2-40B4-BE49-F238E27FC236}">
                <a16:creationId xmlns:a16="http://schemas.microsoft.com/office/drawing/2014/main" id="{B8FA3BB4-BA42-45D0-B09C-38FA3DB80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95300"/>
            <a:ext cx="11518900" cy="5219700"/>
          </a:xfrm>
          <a:prstGeom prst="rect">
            <a:avLst/>
          </a:prstGeom>
        </p:spPr>
      </p:pic>
    </p:spTree>
    <p:extLst>
      <p:ext uri="{BB962C8B-B14F-4D97-AF65-F5344CB8AC3E}">
        <p14:creationId xmlns:p14="http://schemas.microsoft.com/office/powerpoint/2010/main" val="114755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3</a:t>
            </a:fld>
            <a:endParaRPr lang="en-US" dirty="0"/>
          </a:p>
        </p:txBody>
      </p:sp>
      <p:sp>
        <p:nvSpPr>
          <p:cNvPr id="3" name="Title 9"/>
          <p:cNvSpPr txBox="1">
            <a:spLocks/>
          </p:cNvSpPr>
          <p:nvPr/>
        </p:nvSpPr>
        <p:spPr>
          <a:xfrm>
            <a:off x="4183826" y="1021019"/>
            <a:ext cx="3699387" cy="1470025"/>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endParaRPr lang="en-US" sz="8800" dirty="0">
              <a:solidFill>
                <a:srgbClr val="006747"/>
              </a:solidFill>
              <a:ea typeface="Cabin" charset="0"/>
              <a:cs typeface="Cabin" charset="0"/>
            </a:endParaRPr>
          </a:p>
        </p:txBody>
      </p:sp>
      <p:sp>
        <p:nvSpPr>
          <p:cNvPr id="4" name="Content Placeholder 2"/>
          <p:cNvSpPr txBox="1">
            <a:spLocks/>
          </p:cNvSpPr>
          <p:nvPr/>
        </p:nvSpPr>
        <p:spPr>
          <a:xfrm>
            <a:off x="800508" y="2492864"/>
            <a:ext cx="10466024" cy="3028586"/>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endParaRPr lang="en-US" dirty="0">
              <a:solidFill>
                <a:schemeClr val="tx1"/>
              </a:solidFill>
              <a:sym typeface="Gill Sans" charset="0"/>
            </a:endParaRPr>
          </a:p>
        </p:txBody>
      </p:sp>
      <p:sp>
        <p:nvSpPr>
          <p:cNvPr id="6" name="Rectangle 5">
            <a:extLst>
              <a:ext uri="{FF2B5EF4-FFF2-40B4-BE49-F238E27FC236}">
                <a16:creationId xmlns:a16="http://schemas.microsoft.com/office/drawing/2014/main" id="{308A3463-7225-4E5E-8513-F063AF634040}"/>
              </a:ext>
            </a:extLst>
          </p:cNvPr>
          <p:cNvSpPr/>
          <p:nvPr/>
        </p:nvSpPr>
        <p:spPr>
          <a:xfrm>
            <a:off x="488950" y="2420661"/>
            <a:ext cx="11214100" cy="3416320"/>
          </a:xfrm>
          <a:prstGeom prst="rect">
            <a:avLst/>
          </a:prstGeom>
        </p:spPr>
        <p:txBody>
          <a:bodyPr wrap="square">
            <a:spAutoFit/>
          </a:bodyPr>
          <a:lstStyle/>
          <a:p>
            <a:r>
              <a:rPr lang="en-US" i="1" dirty="0">
                <a:solidFill>
                  <a:srgbClr val="007851"/>
                </a:solidFill>
                <a:latin typeface="Calisto MT" pitchFamily="18" charset="0"/>
                <a:ea typeface="Arial Unicode MS" pitchFamily="34" charset="-128"/>
                <a:cs typeface="Arial Unicode MS" pitchFamily="34" charset="-128"/>
              </a:rPr>
              <a:t>On this training we will talk about  the credit card accounts. There are two main credit card accounts : the </a:t>
            </a:r>
            <a:r>
              <a:rPr lang="en-US" i="1" u="sng" dirty="0">
                <a:solidFill>
                  <a:srgbClr val="007851"/>
                </a:solidFill>
                <a:latin typeface="Calisto MT" pitchFamily="18" charset="0"/>
                <a:ea typeface="Arial Unicode MS" pitchFamily="34" charset="-128"/>
                <a:cs typeface="Arial Unicode MS" pitchFamily="34" charset="-128"/>
              </a:rPr>
              <a:t>Regular Credit Card </a:t>
            </a:r>
            <a:r>
              <a:rPr lang="en-US" i="1" dirty="0">
                <a:solidFill>
                  <a:srgbClr val="007851"/>
                </a:solidFill>
                <a:latin typeface="Calisto MT" pitchFamily="18" charset="0"/>
                <a:ea typeface="Arial Unicode MS" pitchFamily="34" charset="-128"/>
                <a:cs typeface="Arial Unicode MS" pitchFamily="34" charset="-128"/>
              </a:rPr>
              <a:t> and the </a:t>
            </a:r>
            <a:r>
              <a:rPr lang="en-US" i="1" u="sng" dirty="0">
                <a:solidFill>
                  <a:srgbClr val="007851"/>
                </a:solidFill>
                <a:latin typeface="Calisto MT" pitchFamily="18" charset="0"/>
                <a:ea typeface="Arial Unicode MS" pitchFamily="34" charset="-128"/>
                <a:cs typeface="Arial Unicode MS" pitchFamily="34" charset="-128"/>
              </a:rPr>
              <a:t>Student Tuition </a:t>
            </a:r>
            <a:r>
              <a:rPr lang="en-US" i="1" dirty="0">
                <a:solidFill>
                  <a:srgbClr val="007851"/>
                </a:solidFill>
                <a:latin typeface="Calisto MT" pitchFamily="18" charset="0"/>
                <a:ea typeface="Arial Unicode MS" pitchFamily="34" charset="-128"/>
                <a:cs typeface="Arial Unicode MS" pitchFamily="34" charset="-128"/>
              </a:rPr>
              <a:t>Account.  </a:t>
            </a:r>
          </a:p>
          <a:p>
            <a:r>
              <a:rPr lang="en-US" i="1" dirty="0">
                <a:solidFill>
                  <a:srgbClr val="007851"/>
                </a:solidFill>
                <a:latin typeface="Calisto MT" pitchFamily="18" charset="0"/>
                <a:ea typeface="Arial Unicode MS" pitchFamily="34" charset="-128"/>
                <a:cs typeface="Arial Unicode MS" pitchFamily="34" charset="-128"/>
              </a:rPr>
              <a:t>In the general ledger they both have a different account number. </a:t>
            </a:r>
          </a:p>
          <a:p>
            <a:r>
              <a:rPr lang="en-US" i="1" dirty="0">
                <a:solidFill>
                  <a:srgbClr val="007851"/>
                </a:solidFill>
                <a:latin typeface="Calisto MT" pitchFamily="18" charset="0"/>
                <a:ea typeface="Arial Unicode MS" pitchFamily="34" charset="-128"/>
                <a:cs typeface="Arial Unicode MS" pitchFamily="34" charset="-128"/>
              </a:rPr>
              <a:t>   </a:t>
            </a:r>
            <a:r>
              <a:rPr lang="en-US" i="1" u="sng" dirty="0">
                <a:solidFill>
                  <a:srgbClr val="007851"/>
                </a:solidFill>
                <a:latin typeface="Calisto MT" pitchFamily="18" charset="0"/>
                <a:ea typeface="Arial Unicode MS" pitchFamily="34" charset="-128"/>
                <a:cs typeface="Arial Unicode MS" pitchFamily="34" charset="-128"/>
              </a:rPr>
              <a:t>Account</a:t>
            </a:r>
            <a:r>
              <a:rPr lang="en-US" i="1" dirty="0">
                <a:solidFill>
                  <a:srgbClr val="007851"/>
                </a:solidFill>
                <a:latin typeface="Calisto MT" pitchFamily="18" charset="0"/>
                <a:ea typeface="Arial Unicode MS" pitchFamily="34" charset="-128"/>
                <a:cs typeface="Arial Unicode MS" pitchFamily="34" charset="-128"/>
              </a:rPr>
              <a:t>                                                    </a:t>
            </a:r>
            <a:r>
              <a:rPr lang="en-US" i="1" u="sng" dirty="0">
                <a:solidFill>
                  <a:srgbClr val="007851"/>
                </a:solidFill>
                <a:latin typeface="Calisto MT" pitchFamily="18" charset="0"/>
                <a:ea typeface="Arial Unicode MS" pitchFamily="34" charset="-128"/>
                <a:cs typeface="Arial Unicode MS" pitchFamily="34" charset="-128"/>
              </a:rPr>
              <a:t>General Ledger account</a:t>
            </a:r>
          </a:p>
          <a:p>
            <a:r>
              <a:rPr lang="en-US" i="1" dirty="0">
                <a:solidFill>
                  <a:srgbClr val="007851"/>
                </a:solidFill>
                <a:latin typeface="Calisto MT" pitchFamily="18" charset="0"/>
                <a:ea typeface="Arial Unicode MS" pitchFamily="34" charset="-128"/>
                <a:cs typeface="Arial Unicode MS" pitchFamily="34" charset="-128"/>
              </a:rPr>
              <a:t>   Regular Credit Card                                               10061</a:t>
            </a:r>
          </a:p>
          <a:p>
            <a:r>
              <a:rPr lang="en-US" i="1" dirty="0">
                <a:solidFill>
                  <a:srgbClr val="007851"/>
                </a:solidFill>
                <a:latin typeface="Calisto MT" pitchFamily="18" charset="0"/>
                <a:ea typeface="Arial Unicode MS" pitchFamily="34" charset="-128"/>
                <a:cs typeface="Arial Unicode MS" pitchFamily="34" charset="-128"/>
              </a:rPr>
              <a:t>  Student Tuition Account                                        10071</a:t>
            </a:r>
          </a:p>
          <a:p>
            <a:endParaRPr lang="en-US" i="1" dirty="0">
              <a:solidFill>
                <a:srgbClr val="007851"/>
              </a:solidFill>
              <a:latin typeface="Calisto MT" pitchFamily="18" charset="0"/>
              <a:ea typeface="Arial Unicode MS" pitchFamily="34" charset="-128"/>
              <a:cs typeface="Arial Unicode MS" pitchFamily="34" charset="-128"/>
            </a:endParaRPr>
          </a:p>
          <a:p>
            <a:r>
              <a:rPr lang="en-US" i="1" dirty="0">
                <a:solidFill>
                  <a:srgbClr val="007851"/>
                </a:solidFill>
                <a:latin typeface="Calisto MT" pitchFamily="18" charset="0"/>
                <a:ea typeface="Arial Unicode MS" pitchFamily="34" charset="-128"/>
                <a:cs typeface="Arial Unicode MS" pitchFamily="34" charset="-128"/>
              </a:rPr>
              <a:t>We also have two different systems Banner (Oasis) used for all student transactions and People Soft (Fast) used for all other transactions.</a:t>
            </a:r>
          </a:p>
          <a:p>
            <a:endParaRPr lang="en-US" i="1" dirty="0">
              <a:solidFill>
                <a:srgbClr val="007851"/>
              </a:solidFill>
              <a:latin typeface="Calisto MT" pitchFamily="18" charset="0"/>
              <a:ea typeface="Arial Unicode MS" pitchFamily="34" charset="-128"/>
              <a:cs typeface="Arial Unicode MS" pitchFamily="34" charset="-128"/>
            </a:endParaRPr>
          </a:p>
          <a:p>
            <a:r>
              <a:rPr lang="en-US" i="1" dirty="0">
                <a:solidFill>
                  <a:srgbClr val="007851"/>
                </a:solidFill>
                <a:latin typeface="Calisto MT" pitchFamily="18" charset="0"/>
                <a:ea typeface="Arial Unicode MS" pitchFamily="34" charset="-128"/>
                <a:cs typeface="Arial Unicode MS" pitchFamily="34" charset="-128"/>
              </a:rPr>
              <a:t>If the deposit number or the paperwork submitted to the cashiers office is not properly identified, a deposit could be posted in the incorrect general ledger account.</a:t>
            </a:r>
          </a:p>
        </p:txBody>
      </p:sp>
      <p:sp>
        <p:nvSpPr>
          <p:cNvPr id="8" name="Rectangle 7">
            <a:extLst>
              <a:ext uri="{FF2B5EF4-FFF2-40B4-BE49-F238E27FC236}">
                <a16:creationId xmlns:a16="http://schemas.microsoft.com/office/drawing/2014/main" id="{B2EFC33A-8085-41BF-A7AD-87F47993E81D}"/>
              </a:ext>
            </a:extLst>
          </p:cNvPr>
          <p:cNvSpPr/>
          <p:nvPr/>
        </p:nvSpPr>
        <p:spPr>
          <a:xfrm>
            <a:off x="1219200" y="859828"/>
            <a:ext cx="10236200" cy="861774"/>
          </a:xfrm>
          <a:prstGeom prst="rect">
            <a:avLst/>
          </a:prstGeom>
        </p:spPr>
        <p:txBody>
          <a:bodyPr wrap="square">
            <a:spAutoFit/>
          </a:bodyPr>
          <a:lstStyle/>
          <a:p>
            <a:pPr algn="ctr"/>
            <a:r>
              <a:rPr lang="en-US" sz="5000" b="1" i="1" dirty="0">
                <a:solidFill>
                  <a:srgbClr val="007851"/>
                </a:solidFill>
                <a:latin typeface="Calisto MT" pitchFamily="18" charset="0"/>
              </a:rPr>
              <a:t>   </a:t>
            </a:r>
            <a:r>
              <a:rPr lang="en-US" sz="4000" b="1" i="1" dirty="0">
                <a:solidFill>
                  <a:srgbClr val="007851"/>
                </a:solidFill>
                <a:latin typeface="Calisto MT" pitchFamily="18" charset="0"/>
              </a:rPr>
              <a:t>University general ledger accounts</a:t>
            </a:r>
            <a:r>
              <a:rPr lang="en-US" i="1" dirty="0"/>
              <a:t>:</a:t>
            </a:r>
          </a:p>
        </p:txBody>
      </p:sp>
    </p:spTree>
    <p:extLst>
      <p:ext uri="{BB962C8B-B14F-4D97-AF65-F5344CB8AC3E}">
        <p14:creationId xmlns:p14="http://schemas.microsoft.com/office/powerpoint/2010/main" val="3641569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6E5190-5B09-4CDE-9744-74D5080658D7}"/>
              </a:ext>
            </a:extLst>
          </p:cNvPr>
          <p:cNvSpPr>
            <a:spLocks noGrp="1"/>
          </p:cNvSpPr>
          <p:nvPr>
            <p:ph type="sldNum" sz="quarter" idx="12"/>
          </p:nvPr>
        </p:nvSpPr>
        <p:spPr/>
        <p:txBody>
          <a:bodyPr/>
          <a:lstStyle/>
          <a:p>
            <a:fld id="{C6429477-D61A-7D49-A13C-58DC364142A2}" type="slidenum">
              <a:rPr lang="en-US" smtClean="0"/>
              <a:t>30</a:t>
            </a:fld>
            <a:endParaRPr lang="en-US" dirty="0"/>
          </a:p>
        </p:txBody>
      </p:sp>
      <p:pic>
        <p:nvPicPr>
          <p:cNvPr id="5" name="Content Placeholder 4">
            <a:extLst>
              <a:ext uri="{FF2B5EF4-FFF2-40B4-BE49-F238E27FC236}">
                <a16:creationId xmlns:a16="http://schemas.microsoft.com/office/drawing/2014/main" id="{823DBA13-4315-4A3D-8C69-C936E024D2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571500"/>
            <a:ext cx="11671300" cy="5181600"/>
          </a:xfrm>
          <a:prstGeom prst="rect">
            <a:avLst/>
          </a:prstGeom>
        </p:spPr>
      </p:pic>
    </p:spTree>
    <p:extLst>
      <p:ext uri="{BB962C8B-B14F-4D97-AF65-F5344CB8AC3E}">
        <p14:creationId xmlns:p14="http://schemas.microsoft.com/office/powerpoint/2010/main" val="2419792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B6D18B-B547-4F60-9388-5CAFB313719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9CC7E77-F48E-4404-8E27-C90865F911E0}"/>
              </a:ext>
            </a:extLst>
          </p:cNvPr>
          <p:cNvSpPr>
            <a:spLocks noGrp="1"/>
          </p:cNvSpPr>
          <p:nvPr>
            <p:ph type="sldNum" sz="quarter" idx="12"/>
          </p:nvPr>
        </p:nvSpPr>
        <p:spPr/>
        <p:txBody>
          <a:bodyPr/>
          <a:lstStyle/>
          <a:p>
            <a:fld id="{C6429477-D61A-7D49-A13C-58DC364142A2}" type="slidenum">
              <a:rPr lang="en-US" smtClean="0"/>
              <a:t>31</a:t>
            </a:fld>
            <a:endParaRPr lang="en-US" dirty="0"/>
          </a:p>
        </p:txBody>
      </p:sp>
      <p:pic>
        <p:nvPicPr>
          <p:cNvPr id="5" name="Picture 4">
            <a:extLst>
              <a:ext uri="{FF2B5EF4-FFF2-40B4-BE49-F238E27FC236}">
                <a16:creationId xmlns:a16="http://schemas.microsoft.com/office/drawing/2014/main" id="{85004468-678E-45DA-A72D-2AF8AEC0F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11506200" cy="5473700"/>
          </a:xfrm>
          <a:prstGeom prst="rect">
            <a:avLst/>
          </a:prstGeom>
        </p:spPr>
      </p:pic>
    </p:spTree>
    <p:extLst>
      <p:ext uri="{BB962C8B-B14F-4D97-AF65-F5344CB8AC3E}">
        <p14:creationId xmlns:p14="http://schemas.microsoft.com/office/powerpoint/2010/main" val="3066999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4E676F-26F2-45F3-AAE9-1DFADCBE6455}"/>
              </a:ext>
            </a:extLst>
          </p:cNvPr>
          <p:cNvSpPr>
            <a:spLocks noGrp="1"/>
          </p:cNvSpPr>
          <p:nvPr>
            <p:ph type="sldNum" sz="quarter" idx="12"/>
          </p:nvPr>
        </p:nvSpPr>
        <p:spPr/>
        <p:txBody>
          <a:bodyPr/>
          <a:lstStyle/>
          <a:p>
            <a:fld id="{C6429477-D61A-7D49-A13C-58DC364142A2}" type="slidenum">
              <a:rPr lang="en-US" smtClean="0"/>
              <a:t>32</a:t>
            </a:fld>
            <a:endParaRPr lang="en-US" dirty="0"/>
          </a:p>
        </p:txBody>
      </p:sp>
      <p:pic>
        <p:nvPicPr>
          <p:cNvPr id="5" name="Content Placeholder 4">
            <a:extLst>
              <a:ext uri="{FF2B5EF4-FFF2-40B4-BE49-F238E27FC236}">
                <a16:creationId xmlns:a16="http://schemas.microsoft.com/office/drawing/2014/main" id="{D12B3FBA-297F-4752-B594-A17F6607BE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800" y="544284"/>
            <a:ext cx="11258911" cy="5208816"/>
          </a:xfrm>
          <a:prstGeom prst="rect">
            <a:avLst/>
          </a:prstGeom>
        </p:spPr>
      </p:pic>
    </p:spTree>
    <p:extLst>
      <p:ext uri="{BB962C8B-B14F-4D97-AF65-F5344CB8AC3E}">
        <p14:creationId xmlns:p14="http://schemas.microsoft.com/office/powerpoint/2010/main" val="2861641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6257FD-77D0-4645-8707-52301B009BDB}"/>
              </a:ext>
            </a:extLst>
          </p:cNvPr>
          <p:cNvSpPr>
            <a:spLocks noGrp="1"/>
          </p:cNvSpPr>
          <p:nvPr>
            <p:ph type="sldNum" sz="quarter" idx="12"/>
          </p:nvPr>
        </p:nvSpPr>
        <p:spPr/>
        <p:txBody>
          <a:bodyPr/>
          <a:lstStyle/>
          <a:p>
            <a:fld id="{C6429477-D61A-7D49-A13C-58DC364142A2}" type="slidenum">
              <a:rPr lang="en-US" smtClean="0"/>
              <a:t>33</a:t>
            </a:fld>
            <a:endParaRPr lang="en-US" dirty="0"/>
          </a:p>
        </p:txBody>
      </p:sp>
      <p:pic>
        <p:nvPicPr>
          <p:cNvPr id="7" name="Content Placeholder 6">
            <a:extLst>
              <a:ext uri="{FF2B5EF4-FFF2-40B4-BE49-F238E27FC236}">
                <a16:creationId xmlns:a16="http://schemas.microsoft.com/office/drawing/2014/main" id="{F17FD406-CFCB-4F80-93BE-E4FA763DCB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7200"/>
            <a:ext cx="11239500" cy="3302000"/>
          </a:xfrm>
          <a:prstGeom prst="rect">
            <a:avLst/>
          </a:prstGeom>
        </p:spPr>
      </p:pic>
    </p:spTree>
    <p:extLst>
      <p:ext uri="{BB962C8B-B14F-4D97-AF65-F5344CB8AC3E}">
        <p14:creationId xmlns:p14="http://schemas.microsoft.com/office/powerpoint/2010/main" val="2725546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618F-EA28-4BC9-BAB2-F9187E43F039}"/>
              </a:ext>
            </a:extLst>
          </p:cNvPr>
          <p:cNvSpPr>
            <a:spLocks noGrp="1"/>
          </p:cNvSpPr>
          <p:nvPr>
            <p:ph type="title"/>
          </p:nvPr>
        </p:nvSpPr>
        <p:spPr/>
        <p:txBody>
          <a:bodyPr/>
          <a:lstStyle/>
          <a:p>
            <a:pPr algn="ctr"/>
            <a:r>
              <a:rPr lang="en-US" sz="4000" i="1" dirty="0">
                <a:latin typeface="Calisto MT" panose="02040603050505030304" pitchFamily="18" charset="0"/>
              </a:rPr>
              <a:t>American Express merchant statements</a:t>
            </a:r>
            <a:r>
              <a:rPr lang="en-US" sz="4000" i="1" dirty="0"/>
              <a:t>:</a:t>
            </a:r>
          </a:p>
        </p:txBody>
      </p:sp>
      <p:sp>
        <p:nvSpPr>
          <p:cNvPr id="3" name="Content Placeholder 2">
            <a:extLst>
              <a:ext uri="{FF2B5EF4-FFF2-40B4-BE49-F238E27FC236}">
                <a16:creationId xmlns:a16="http://schemas.microsoft.com/office/drawing/2014/main" id="{32600EF6-3944-42C7-8AB4-111D139D0C9A}"/>
              </a:ext>
            </a:extLst>
          </p:cNvPr>
          <p:cNvSpPr>
            <a:spLocks noGrp="1"/>
          </p:cNvSpPr>
          <p:nvPr>
            <p:ph idx="1"/>
          </p:nvPr>
        </p:nvSpPr>
        <p:spPr>
          <a:xfrm>
            <a:off x="556180" y="1574276"/>
            <a:ext cx="11134531" cy="3510715"/>
          </a:xfrm>
        </p:spPr>
        <p:txBody>
          <a:bodyPr/>
          <a:lstStyle/>
          <a:p>
            <a:pPr marL="0" indent="0">
              <a:buNone/>
            </a:pPr>
            <a:r>
              <a:rPr lang="en-US" sz="2000" i="1" dirty="0">
                <a:latin typeface="Calisto MT" panose="02040603050505030304" pitchFamily="18" charset="0"/>
              </a:rPr>
              <a:t>Go to </a:t>
            </a:r>
            <a:r>
              <a:rPr lang="en-US" sz="2000" i="1" dirty="0">
                <a:latin typeface="Calisto MT" panose="02040603050505030304" pitchFamily="18" charset="0"/>
                <a:hlinkClick r:id="rId2"/>
              </a:rPr>
              <a:t>https://sso.americanexpress.com</a:t>
            </a:r>
            <a:endParaRPr lang="en-US" sz="2000" i="1" dirty="0">
              <a:latin typeface="Calisto MT" panose="02040603050505030304" pitchFamily="18" charset="0"/>
            </a:endParaRPr>
          </a:p>
          <a:p>
            <a:pPr marL="0" indent="0">
              <a:buNone/>
            </a:pPr>
            <a:r>
              <a:rPr lang="en-US" sz="2000" i="1" dirty="0">
                <a:latin typeface="Calisto MT" panose="02040603050505030304" pitchFamily="18" charset="0"/>
              </a:rPr>
              <a:t>Log in with your user id and password</a:t>
            </a:r>
          </a:p>
          <a:p>
            <a:pPr marL="0" indent="0">
              <a:buNone/>
            </a:pPr>
            <a:r>
              <a:rPr lang="en-US" sz="2000" i="1" dirty="0">
                <a:latin typeface="Calisto MT" panose="02040603050505030304" pitchFamily="18" charset="0"/>
              </a:rPr>
              <a:t>Select the month you need to view an hit view statement</a:t>
            </a:r>
          </a:p>
          <a:p>
            <a:pPr marL="0" indent="0">
              <a:buNone/>
            </a:pPr>
            <a:r>
              <a:rPr lang="en-US" sz="2000" i="1" dirty="0">
                <a:latin typeface="Calisto MT" panose="02040603050505030304" pitchFamily="18" charset="0"/>
              </a:rPr>
              <a:t>If you need to view a prior month statement go to customize statement</a:t>
            </a:r>
          </a:p>
          <a:p>
            <a:pPr marL="0" indent="0">
              <a:buNone/>
            </a:pPr>
            <a:r>
              <a:rPr lang="en-US" sz="2000" i="1" dirty="0">
                <a:latin typeface="Calisto MT" panose="02040603050505030304" pitchFamily="18" charset="0"/>
              </a:rPr>
              <a:t>Select the month and hit Go</a:t>
            </a:r>
          </a:p>
          <a:p>
            <a:pPr marL="0" indent="0">
              <a:buNone/>
            </a:pPr>
            <a:r>
              <a:rPr lang="en-US" sz="2000" i="1" dirty="0">
                <a:latin typeface="Calisto MT" panose="02040603050505030304" pitchFamily="18" charset="0"/>
              </a:rPr>
              <a:t>Select view E statement</a:t>
            </a:r>
          </a:p>
          <a:p>
            <a:pPr marL="0" indent="0">
              <a:buNone/>
            </a:pPr>
            <a:r>
              <a:rPr lang="en-US" sz="2000" i="1" dirty="0">
                <a:latin typeface="Calisto MT" panose="02040603050505030304" pitchFamily="18" charset="0"/>
              </a:rPr>
              <a:t>Select print</a:t>
            </a:r>
          </a:p>
          <a:p>
            <a:pPr marL="0" indent="0">
              <a:buNone/>
            </a:pPr>
            <a:r>
              <a:rPr lang="en-US" sz="2000" i="1" dirty="0">
                <a:latin typeface="Calisto MT" panose="02040603050505030304" pitchFamily="18" charset="0"/>
              </a:rPr>
              <a:t>Hit print</a:t>
            </a:r>
          </a:p>
          <a:p>
            <a:pPr marL="0" indent="0">
              <a:buNone/>
            </a:pPr>
            <a:r>
              <a:rPr lang="en-US" sz="2000" i="1" dirty="0">
                <a:latin typeface="Calisto MT" panose="02040603050505030304" pitchFamily="18" charset="0"/>
              </a:rPr>
              <a:t>The merchant fees are called Discount Amount on the American Express </a:t>
            </a:r>
          </a:p>
          <a:p>
            <a:pPr marL="0" indent="0">
              <a:buNone/>
            </a:pPr>
            <a:r>
              <a:rPr lang="en-US" sz="2000" i="1" dirty="0">
                <a:latin typeface="Calisto MT" panose="02040603050505030304" pitchFamily="18" charset="0"/>
              </a:rPr>
              <a:t>statements.</a:t>
            </a:r>
          </a:p>
          <a:p>
            <a:endParaRPr lang="en-US" dirty="0"/>
          </a:p>
        </p:txBody>
      </p:sp>
      <p:sp>
        <p:nvSpPr>
          <p:cNvPr id="4" name="Slide Number Placeholder 3">
            <a:extLst>
              <a:ext uri="{FF2B5EF4-FFF2-40B4-BE49-F238E27FC236}">
                <a16:creationId xmlns:a16="http://schemas.microsoft.com/office/drawing/2014/main" id="{48B12BBB-06B2-4D75-99E3-7CDE8F2BC701}"/>
              </a:ext>
            </a:extLst>
          </p:cNvPr>
          <p:cNvSpPr>
            <a:spLocks noGrp="1"/>
          </p:cNvSpPr>
          <p:nvPr>
            <p:ph type="sldNum" sz="quarter" idx="12"/>
          </p:nvPr>
        </p:nvSpPr>
        <p:spPr/>
        <p:txBody>
          <a:bodyPr/>
          <a:lstStyle/>
          <a:p>
            <a:fld id="{C6429477-D61A-7D49-A13C-58DC364142A2}" type="slidenum">
              <a:rPr lang="en-US" smtClean="0"/>
              <a:t>34</a:t>
            </a:fld>
            <a:endParaRPr lang="en-US" dirty="0"/>
          </a:p>
        </p:txBody>
      </p:sp>
    </p:spTree>
    <p:extLst>
      <p:ext uri="{BB962C8B-B14F-4D97-AF65-F5344CB8AC3E}">
        <p14:creationId xmlns:p14="http://schemas.microsoft.com/office/powerpoint/2010/main" val="2000557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1D3BC1-DF92-43AA-9EE6-6BEC8C3BCAFD}"/>
              </a:ext>
            </a:extLst>
          </p:cNvPr>
          <p:cNvSpPr>
            <a:spLocks noGrp="1"/>
          </p:cNvSpPr>
          <p:nvPr>
            <p:ph type="sldNum" sz="quarter" idx="12"/>
          </p:nvPr>
        </p:nvSpPr>
        <p:spPr/>
        <p:txBody>
          <a:bodyPr/>
          <a:lstStyle/>
          <a:p>
            <a:fld id="{C6429477-D61A-7D49-A13C-58DC364142A2}" type="slidenum">
              <a:rPr lang="en-US" smtClean="0"/>
              <a:t>35</a:t>
            </a:fld>
            <a:endParaRPr lang="en-US" dirty="0"/>
          </a:p>
        </p:txBody>
      </p:sp>
      <p:pic>
        <p:nvPicPr>
          <p:cNvPr id="5" name="Picture 2" descr="C:\Users\nmerced\Desktop\Training Handouts\VISA and American Express Merchant Statements\Capture 8.PNG">
            <a:extLst>
              <a:ext uri="{FF2B5EF4-FFF2-40B4-BE49-F238E27FC236}">
                <a16:creationId xmlns:a16="http://schemas.microsoft.com/office/drawing/2014/main" id="{16D4C1A5-CFCA-4E2D-AEB2-A4122477EC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571500"/>
            <a:ext cx="11404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134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4079-E653-43BC-A0EC-E743A69B2978}"/>
              </a:ext>
            </a:extLst>
          </p:cNvPr>
          <p:cNvSpPr>
            <a:spLocks noGrp="1"/>
          </p:cNvSpPr>
          <p:nvPr>
            <p:ph type="title"/>
          </p:nvPr>
        </p:nvSpPr>
        <p:spPr/>
        <p:txBody>
          <a:bodyPr/>
          <a:lstStyle/>
          <a:p>
            <a:r>
              <a:rPr lang="en-US" dirty="0">
                <a:latin typeface="Calisto MT" pitchFamily="18" charset="0"/>
              </a:rPr>
              <a:t>		</a:t>
            </a:r>
            <a:r>
              <a:rPr lang="en-US" sz="4000" i="1" dirty="0">
                <a:latin typeface="Calisto MT" pitchFamily="18" charset="0"/>
              </a:rPr>
              <a:t>Credit card machine replacement</a:t>
            </a:r>
            <a:r>
              <a:rPr lang="en-US" sz="4000" i="1" dirty="0"/>
              <a:t>:</a:t>
            </a:r>
          </a:p>
        </p:txBody>
      </p:sp>
      <p:sp>
        <p:nvSpPr>
          <p:cNvPr id="3" name="Content Placeholder 2">
            <a:extLst>
              <a:ext uri="{FF2B5EF4-FFF2-40B4-BE49-F238E27FC236}">
                <a16:creationId xmlns:a16="http://schemas.microsoft.com/office/drawing/2014/main" id="{2DDF7841-2A25-4C3A-B2BD-8C0E9B55DE0D}"/>
              </a:ext>
            </a:extLst>
          </p:cNvPr>
          <p:cNvSpPr>
            <a:spLocks noGrp="1"/>
          </p:cNvSpPr>
          <p:nvPr>
            <p:ph idx="1"/>
          </p:nvPr>
        </p:nvSpPr>
        <p:spPr/>
        <p:txBody>
          <a:bodyPr/>
          <a:lstStyle/>
          <a:p>
            <a:pPr marL="0" indent="0">
              <a:buNone/>
            </a:pPr>
            <a:r>
              <a:rPr lang="en-US" sz="2000" i="1" dirty="0">
                <a:latin typeface="Calisto MT" pitchFamily="18" charset="0"/>
              </a:rPr>
              <a:t> </a:t>
            </a:r>
          </a:p>
          <a:p>
            <a:pPr marL="0" indent="0">
              <a:buNone/>
            </a:pPr>
            <a:endParaRPr lang="en-US" sz="2000" i="1" dirty="0">
              <a:latin typeface="Calisto MT" pitchFamily="18" charset="0"/>
            </a:endParaRPr>
          </a:p>
          <a:p>
            <a:pPr marL="0" indent="0">
              <a:buNone/>
            </a:pPr>
            <a:endParaRPr lang="en-US" sz="2000" i="1" dirty="0">
              <a:latin typeface="Calisto MT" pitchFamily="18" charset="0"/>
            </a:endParaRPr>
          </a:p>
          <a:p>
            <a:pPr marL="0" indent="0">
              <a:buNone/>
            </a:pPr>
            <a:r>
              <a:rPr lang="en-US" i="1" dirty="0">
                <a:latin typeface="Calisto MT" pitchFamily="18" charset="0"/>
              </a:rPr>
              <a:t>Please contact Cherie Carson or Noemi Merced  in General Accounting to find out if your credit card is still under warranty.  </a:t>
            </a:r>
          </a:p>
          <a:p>
            <a:pPr marL="0" indent="0">
              <a:buNone/>
            </a:pPr>
            <a:r>
              <a:rPr lang="en-US" i="1" dirty="0">
                <a:latin typeface="Calisto MT" pitchFamily="18" charset="0"/>
              </a:rPr>
              <a:t> All replacements should be done thru us so we can get the best deal for your department according to our contract with Wells Fargo Merchant Services.</a:t>
            </a:r>
            <a:endParaRPr lang="en-US" dirty="0"/>
          </a:p>
        </p:txBody>
      </p:sp>
      <p:sp>
        <p:nvSpPr>
          <p:cNvPr id="4" name="Slide Number Placeholder 3">
            <a:extLst>
              <a:ext uri="{FF2B5EF4-FFF2-40B4-BE49-F238E27FC236}">
                <a16:creationId xmlns:a16="http://schemas.microsoft.com/office/drawing/2014/main" id="{29444CA2-06AA-4115-B82E-ED023A79A842}"/>
              </a:ext>
            </a:extLst>
          </p:cNvPr>
          <p:cNvSpPr>
            <a:spLocks noGrp="1"/>
          </p:cNvSpPr>
          <p:nvPr>
            <p:ph type="sldNum" sz="quarter" idx="12"/>
          </p:nvPr>
        </p:nvSpPr>
        <p:spPr/>
        <p:txBody>
          <a:bodyPr/>
          <a:lstStyle/>
          <a:p>
            <a:fld id="{C6429477-D61A-7D49-A13C-58DC364142A2}" type="slidenum">
              <a:rPr lang="en-US" smtClean="0"/>
              <a:t>36</a:t>
            </a:fld>
            <a:endParaRPr lang="en-US" dirty="0"/>
          </a:p>
        </p:txBody>
      </p:sp>
    </p:spTree>
    <p:extLst>
      <p:ext uri="{BB962C8B-B14F-4D97-AF65-F5344CB8AC3E}">
        <p14:creationId xmlns:p14="http://schemas.microsoft.com/office/powerpoint/2010/main" val="875938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37</a:t>
            </a:fld>
            <a:endParaRPr lang="en-US" dirty="0"/>
          </a:p>
        </p:txBody>
      </p:sp>
      <p:sp>
        <p:nvSpPr>
          <p:cNvPr id="3" name="Title 5"/>
          <p:cNvSpPr txBox="1">
            <a:spLocks/>
          </p:cNvSpPr>
          <p:nvPr/>
        </p:nvSpPr>
        <p:spPr>
          <a:xfrm>
            <a:off x="154891" y="439059"/>
            <a:ext cx="9700442" cy="1470025"/>
          </a:xfrm>
          <a:prstGeom prst="rect">
            <a:avLst/>
          </a:prstGeom>
        </p:spPr>
        <p:txBody>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solidFill>
                  <a:srgbClr val="006747"/>
                </a:solidFill>
                <a:latin typeface="Trade Gothic LT Std Cn" panose="020B0606020502020204" pitchFamily="34" charset="0"/>
              </a:rPr>
              <a:t>				</a:t>
            </a:r>
            <a:r>
              <a:rPr lang="en-US" sz="5400" i="1" dirty="0">
                <a:solidFill>
                  <a:srgbClr val="006747"/>
                </a:solidFill>
                <a:latin typeface="Calisto MT" panose="02040603050505030304" pitchFamily="18" charset="0"/>
              </a:rPr>
              <a:t>Contacts </a:t>
            </a:r>
          </a:p>
        </p:txBody>
      </p:sp>
      <p:sp>
        <p:nvSpPr>
          <p:cNvPr id="4" name="Content Placeholder 7">
            <a:extLst>
              <a:ext uri="{FF2B5EF4-FFF2-40B4-BE49-F238E27FC236}">
                <a16:creationId xmlns:a16="http://schemas.microsoft.com/office/drawing/2014/main" id="{52FCB862-27D3-44FE-9919-1D04FC7B9A39}"/>
              </a:ext>
            </a:extLst>
          </p:cNvPr>
          <p:cNvSpPr txBox="1">
            <a:spLocks/>
          </p:cNvSpPr>
          <p:nvPr/>
        </p:nvSpPr>
        <p:spPr>
          <a:xfrm>
            <a:off x="452487" y="1649691"/>
            <a:ext cx="10564054" cy="352018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indent="-68580">
              <a:buNone/>
              <a:defRPr/>
            </a:pPr>
            <a:r>
              <a:rPr lang="en-US" sz="2200" b="1" i="1" dirty="0">
                <a:latin typeface="Calisto MT" panose="02040603050505030304" pitchFamily="18" charset="0"/>
              </a:rPr>
              <a:t>Cherie Carson, Accounting Manager 	</a:t>
            </a:r>
          </a:p>
          <a:p>
            <a:pPr marL="68580" indent="-68580">
              <a:buNone/>
              <a:defRPr/>
            </a:pPr>
            <a:r>
              <a:rPr lang="en-US" sz="2200" b="1" i="1" dirty="0">
                <a:latin typeface="Calisto MT" panose="02040603050505030304" pitchFamily="18" charset="0"/>
              </a:rPr>
              <a:t>General Accounting				</a:t>
            </a:r>
          </a:p>
          <a:p>
            <a:pPr marL="68580" indent="-68580">
              <a:buNone/>
              <a:defRPr/>
            </a:pPr>
            <a:r>
              <a:rPr lang="en-US" b="1" i="1" dirty="0">
                <a:latin typeface="Calisto MT" panose="02040603050505030304" pitchFamily="18" charset="0"/>
              </a:rPr>
              <a:t>(813) 974-7686				</a:t>
            </a:r>
            <a:r>
              <a:rPr lang="en-US" i="1" dirty="0">
                <a:solidFill>
                  <a:schemeClr val="tx1">
                    <a:lumMod val="85000"/>
                    <a:lumOff val="15000"/>
                  </a:schemeClr>
                </a:solidFill>
                <a:latin typeface="Calisto MT" panose="02040603050505030304" pitchFamily="18" charset="0"/>
              </a:rPr>
              <a:t>		</a:t>
            </a:r>
          </a:p>
          <a:p>
            <a:pPr marL="0" lvl="1" indent="0" fontAlgn="auto">
              <a:spcAft>
                <a:spcPts val="0"/>
              </a:spcAft>
              <a:buFont typeface="Wingdings 2" panose="05020102010507070707" pitchFamily="18" charset="2"/>
              <a:buNone/>
              <a:defRPr/>
            </a:pPr>
            <a:r>
              <a:rPr lang="en-US" b="1" i="1" dirty="0">
                <a:solidFill>
                  <a:srgbClr val="0070C0"/>
                </a:solidFill>
                <a:latin typeface="Calisto MT" panose="02040603050505030304" pitchFamily="18" charset="0"/>
                <a:hlinkClick r:id="rId2"/>
              </a:rPr>
              <a:t>Carsonc@usf.edu</a:t>
            </a:r>
            <a:r>
              <a:rPr lang="en-US" b="1" i="1" dirty="0">
                <a:solidFill>
                  <a:srgbClr val="0070C0"/>
                </a:solidFill>
                <a:latin typeface="Calisto MT" panose="02040603050505030304" pitchFamily="18" charset="0"/>
              </a:rPr>
              <a:t>				</a:t>
            </a:r>
          </a:p>
          <a:p>
            <a:pPr marL="68580" indent="-68580">
              <a:buNone/>
              <a:defRPr/>
            </a:pPr>
            <a:r>
              <a:rPr lang="en-US" sz="2600" b="1" i="1" dirty="0">
                <a:solidFill>
                  <a:srgbClr val="FF0000"/>
                </a:solidFill>
                <a:latin typeface="Calisto MT" panose="02040603050505030304" pitchFamily="18" charset="0"/>
              </a:rPr>
              <a:t>				</a:t>
            </a:r>
            <a:endParaRPr lang="en-US" b="1" i="1" dirty="0">
              <a:latin typeface="Calisto MT" panose="02040603050505030304" pitchFamily="18" charset="0"/>
            </a:endParaRPr>
          </a:p>
          <a:p>
            <a:pPr marL="68580" indent="-68580">
              <a:buNone/>
              <a:defRPr/>
            </a:pPr>
            <a:r>
              <a:rPr lang="en-US" sz="2200" b="1" i="1" dirty="0">
                <a:latin typeface="Calisto MT" panose="02040603050505030304" pitchFamily="18" charset="0"/>
              </a:rPr>
              <a:t>Noemi Merced-</a:t>
            </a:r>
            <a:r>
              <a:rPr lang="en-US" sz="2200" i="1" dirty="0">
                <a:latin typeface="Calisto MT" panose="02040603050505030304" pitchFamily="18" charset="0"/>
              </a:rPr>
              <a:t> </a:t>
            </a:r>
            <a:r>
              <a:rPr lang="en-US" sz="2200" b="1" i="1" dirty="0">
                <a:latin typeface="Calisto MT" panose="02040603050505030304" pitchFamily="18" charset="0"/>
              </a:rPr>
              <a:t>Staff Accountant</a:t>
            </a:r>
          </a:p>
          <a:p>
            <a:pPr marL="68580" indent="-68580">
              <a:buNone/>
              <a:defRPr/>
            </a:pPr>
            <a:r>
              <a:rPr lang="en-US" sz="2200" b="1" i="1" dirty="0">
                <a:latin typeface="Calisto MT" panose="02040603050505030304" pitchFamily="18" charset="0"/>
              </a:rPr>
              <a:t>General Accounting </a:t>
            </a:r>
          </a:p>
          <a:p>
            <a:pPr marL="68580" indent="-68580">
              <a:buNone/>
              <a:defRPr/>
            </a:pPr>
            <a:r>
              <a:rPr lang="en-US" sz="2200" b="1" i="1" dirty="0">
                <a:latin typeface="Calisto MT" panose="02040603050505030304" pitchFamily="18" charset="0"/>
              </a:rPr>
              <a:t>(813) 974-4914 </a:t>
            </a:r>
            <a:r>
              <a:rPr lang="en-US" sz="2200" b="1" i="1" dirty="0">
                <a:solidFill>
                  <a:schemeClr val="tx1">
                    <a:lumMod val="85000"/>
                    <a:lumOff val="15000"/>
                  </a:schemeClr>
                </a:solidFill>
                <a:latin typeface="Calisto MT" panose="02040603050505030304" pitchFamily="18" charset="0"/>
              </a:rPr>
              <a:t>	</a:t>
            </a:r>
          </a:p>
          <a:p>
            <a:pPr marL="68580" indent="-68580">
              <a:buNone/>
              <a:defRPr/>
            </a:pPr>
            <a:r>
              <a:rPr lang="en-US" sz="2200" b="1" i="1" dirty="0">
                <a:solidFill>
                  <a:srgbClr val="0070C0"/>
                </a:solidFill>
                <a:latin typeface="Calisto MT" panose="02040603050505030304" pitchFamily="18" charset="0"/>
                <a:hlinkClick r:id="rId3"/>
              </a:rPr>
              <a:t>nmerced@usf.edu</a:t>
            </a:r>
            <a:r>
              <a:rPr lang="en-US" sz="2200" b="1" i="1" dirty="0">
                <a:solidFill>
                  <a:srgbClr val="0070C0"/>
                </a:solidFill>
                <a:latin typeface="Calisto MT" panose="02040603050505030304" pitchFamily="18" charset="0"/>
              </a:rPr>
              <a:t> </a:t>
            </a:r>
            <a:r>
              <a:rPr lang="en-US" b="1" i="1" dirty="0">
                <a:solidFill>
                  <a:srgbClr val="0070C0"/>
                </a:solidFill>
                <a:latin typeface="Calisto MT" panose="02040603050505030304" pitchFamily="18" charset="0"/>
              </a:rPr>
              <a:t>		</a:t>
            </a:r>
            <a:r>
              <a:rPr lang="en-US" b="1" dirty="0">
                <a:solidFill>
                  <a:srgbClr val="0070C0"/>
                </a:solidFill>
                <a:latin typeface="Calisto MT" panose="02040603050505030304" pitchFamily="18" charset="0"/>
              </a:rPr>
              <a:t>	</a:t>
            </a:r>
          </a:p>
          <a:p>
            <a:pPr marL="85725"/>
            <a:endParaRPr lang="en-US" i="1" dirty="0">
              <a:solidFill>
                <a:schemeClr val="tx1"/>
              </a:solidFill>
            </a:endParaRPr>
          </a:p>
        </p:txBody>
      </p:sp>
    </p:spTree>
    <p:extLst>
      <p:ext uri="{BB962C8B-B14F-4D97-AF65-F5344CB8AC3E}">
        <p14:creationId xmlns:p14="http://schemas.microsoft.com/office/powerpoint/2010/main" val="11649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38</a:t>
            </a:fld>
            <a:endParaRPr lang="en-US" dirty="0"/>
          </a:p>
        </p:txBody>
      </p:sp>
      <p:sp>
        <p:nvSpPr>
          <p:cNvPr id="3" name="Rectangle 3"/>
          <p:cNvSpPr txBox="1">
            <a:spLocks noChangeArrowheads="1"/>
          </p:cNvSpPr>
          <p:nvPr/>
        </p:nvSpPr>
        <p:spPr>
          <a:xfrm>
            <a:off x="1981200" y="2233415"/>
            <a:ext cx="8229600" cy="1167953"/>
          </a:xfrm>
          <a:prstGeom prst="rect">
            <a:avLst/>
          </a:prstGeom>
        </p:spPr>
        <p:txBody>
          <a:bodyPr lIns="91438" tIns="45719" rIns="91438" bIns="45719"/>
          <a:lstStyle/>
          <a:p>
            <a:pPr marL="342892" indent="-342892" algn="ctr">
              <a:spcBef>
                <a:spcPct val="20000"/>
              </a:spcBef>
              <a:buClr>
                <a:schemeClr val="accent1"/>
              </a:buClr>
              <a:buSzPct val="65000"/>
              <a:defRPr/>
            </a:pPr>
            <a:r>
              <a:rPr lang="en-US" sz="6000" b="1" i="1" kern="0" dirty="0">
                <a:solidFill>
                  <a:srgbClr val="006747"/>
                </a:solidFill>
                <a:latin typeface="Calisto MT" panose="02040603050505030304" pitchFamily="18" charset="0"/>
              </a:rPr>
              <a:t>THANK YOU!</a:t>
            </a:r>
          </a:p>
        </p:txBody>
      </p:sp>
    </p:spTree>
    <p:extLst>
      <p:ext uri="{BB962C8B-B14F-4D97-AF65-F5344CB8AC3E}">
        <p14:creationId xmlns:p14="http://schemas.microsoft.com/office/powerpoint/2010/main" val="395399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4</a:t>
            </a:fld>
            <a:endParaRPr lang="en-US" dirty="0"/>
          </a:p>
        </p:txBody>
      </p:sp>
      <p:sp>
        <p:nvSpPr>
          <p:cNvPr id="3" name="Title 1"/>
          <p:cNvSpPr txBox="1">
            <a:spLocks/>
          </p:cNvSpPr>
          <p:nvPr/>
        </p:nvSpPr>
        <p:spPr>
          <a:xfrm>
            <a:off x="88134" y="586965"/>
            <a:ext cx="11215171"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t> 		           </a:t>
            </a:r>
            <a:r>
              <a:rPr lang="en-US" sz="4000" i="1" dirty="0">
                <a:latin typeface="Calisto MT" panose="02040603050505030304" pitchFamily="18" charset="0"/>
              </a:rPr>
              <a:t>Credit Card accounts</a:t>
            </a:r>
            <a:endParaRPr lang="en-US" sz="4000" i="1" dirty="0">
              <a:solidFill>
                <a:srgbClr val="006747"/>
              </a:solidFill>
              <a:latin typeface="Trade Gothic LT Std Cn" panose="020B0606020502020204" pitchFamily="34" charset="0"/>
            </a:endParaRPr>
          </a:p>
        </p:txBody>
      </p:sp>
      <p:sp>
        <p:nvSpPr>
          <p:cNvPr id="4" name="Content Placeholder 2"/>
          <p:cNvSpPr txBox="1">
            <a:spLocks/>
          </p:cNvSpPr>
          <p:nvPr/>
        </p:nvSpPr>
        <p:spPr>
          <a:xfrm>
            <a:off x="1753386" y="1866802"/>
            <a:ext cx="9257973" cy="2498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u="sng" dirty="0">
                <a:latin typeface="Calisto MT" panose="02040603050505030304" pitchFamily="18" charset="0"/>
              </a:rPr>
              <a:t>Regular Credit Card Account:</a:t>
            </a:r>
          </a:p>
          <a:p>
            <a:pPr marL="0" indent="0">
              <a:buNone/>
            </a:pPr>
            <a:r>
              <a:rPr lang="en-US" sz="2000" i="1" dirty="0">
                <a:latin typeface="Calisto MT" panose="02040603050505030304" pitchFamily="18" charset="0"/>
              </a:rPr>
              <a:t>Account used for all University departments and all three</a:t>
            </a:r>
          </a:p>
          <a:p>
            <a:pPr marL="0" indent="0">
              <a:buNone/>
            </a:pPr>
            <a:r>
              <a:rPr lang="en-US" sz="2000" i="1" dirty="0">
                <a:latin typeface="Calisto MT" panose="02040603050505030304" pitchFamily="18" charset="0"/>
              </a:rPr>
              <a:t>Campus: Tampa, St. Pete and Sarasota.                                     Account 10061</a:t>
            </a:r>
          </a:p>
          <a:p>
            <a:pPr marL="0" indent="0">
              <a:buNone/>
            </a:pPr>
            <a:r>
              <a:rPr lang="en-US" sz="2000" i="1" dirty="0">
                <a:latin typeface="Calisto MT" panose="02040603050505030304" pitchFamily="18" charset="0"/>
              </a:rPr>
              <a:t>In the general ledger.</a:t>
            </a:r>
          </a:p>
          <a:p>
            <a:endParaRPr lang="en-US" sz="2000" i="1" dirty="0">
              <a:latin typeface="Calisto MT" panose="02040603050505030304" pitchFamily="18" charset="0"/>
            </a:endParaRPr>
          </a:p>
          <a:p>
            <a:pPr marL="0" indent="0">
              <a:buNone/>
            </a:pPr>
            <a:r>
              <a:rPr lang="en-US" sz="2000" b="1" i="1" u="sng" dirty="0">
                <a:latin typeface="Calisto MT" panose="02040603050505030304" pitchFamily="18" charset="0"/>
              </a:rPr>
              <a:t>Student Tuition Account:</a:t>
            </a:r>
          </a:p>
          <a:p>
            <a:pPr marL="0" indent="0">
              <a:buNone/>
            </a:pPr>
            <a:r>
              <a:rPr lang="en-US" sz="2000" i="1" dirty="0">
                <a:latin typeface="Calisto MT" panose="02040603050505030304" pitchFamily="18" charset="0"/>
              </a:rPr>
              <a:t>Account used for all  Student Tuition, Transcripts, Admissions and Housing.</a:t>
            </a:r>
          </a:p>
          <a:p>
            <a:endParaRPr lang="en-US" sz="3600" dirty="0">
              <a:solidFill>
                <a:schemeClr val="tx1"/>
              </a:solidFill>
            </a:endParaRPr>
          </a:p>
        </p:txBody>
      </p:sp>
    </p:spTree>
    <p:extLst>
      <p:ext uri="{BB962C8B-B14F-4D97-AF65-F5344CB8AC3E}">
        <p14:creationId xmlns:p14="http://schemas.microsoft.com/office/powerpoint/2010/main" val="100968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5</a:t>
            </a:fld>
            <a:endParaRPr lang="en-US" dirty="0"/>
          </a:p>
        </p:txBody>
      </p:sp>
      <p:sp>
        <p:nvSpPr>
          <p:cNvPr id="3" name="Title 1"/>
          <p:cNvSpPr txBox="1">
            <a:spLocks/>
          </p:cNvSpPr>
          <p:nvPr/>
        </p:nvSpPr>
        <p:spPr>
          <a:xfrm>
            <a:off x="299270" y="425396"/>
            <a:ext cx="11391441"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6000" dirty="0"/>
              <a:t>  </a:t>
            </a:r>
            <a:r>
              <a:rPr lang="en-US" sz="4000" i="1" dirty="0">
                <a:latin typeface="Calisto MT" pitchFamily="18" charset="0"/>
              </a:rPr>
              <a:t>To request new credit card merchant</a:t>
            </a:r>
            <a:endParaRPr lang="en-US" sz="4000" i="1" dirty="0">
              <a:solidFill>
                <a:srgbClr val="006747"/>
              </a:solidFill>
              <a:latin typeface="Trade Gothic LT Std Cn" panose="020B0606020502020204" pitchFamily="34" charset="0"/>
            </a:endParaRPr>
          </a:p>
        </p:txBody>
      </p:sp>
      <p:sp>
        <p:nvSpPr>
          <p:cNvPr id="4" name="Content Placeholder 2"/>
          <p:cNvSpPr txBox="1">
            <a:spLocks/>
          </p:cNvSpPr>
          <p:nvPr/>
        </p:nvSpPr>
        <p:spPr>
          <a:xfrm>
            <a:off x="431473" y="2221872"/>
            <a:ext cx="11127036" cy="31695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i="1" dirty="0">
                <a:latin typeface="Calisto MT" pitchFamily="18" charset="0"/>
                <a:ea typeface="Arial Unicode MS" pitchFamily="34" charset="-128"/>
                <a:cs typeface="Arial Unicode MS" pitchFamily="34" charset="-128"/>
              </a:rPr>
              <a:t> </a:t>
            </a:r>
            <a:r>
              <a:rPr lang="en-US" i="1" dirty="0">
                <a:latin typeface="Calisto MT" pitchFamily="18" charset="0"/>
                <a:ea typeface="Arial Unicode MS" pitchFamily="34" charset="-128"/>
                <a:cs typeface="Arial Unicode MS" pitchFamily="34" charset="-128"/>
              </a:rPr>
              <a:t>1.Send an email requesting your new credit card merchant account to General Accounting. (nmerced@usf.edu)</a:t>
            </a:r>
          </a:p>
          <a:p>
            <a:pPr marL="0" indent="0">
              <a:buNone/>
            </a:pPr>
            <a:r>
              <a:rPr lang="en-US" i="1" dirty="0">
                <a:latin typeface="Calisto MT" pitchFamily="18" charset="0"/>
                <a:ea typeface="Arial Unicode MS" pitchFamily="34" charset="-128"/>
                <a:cs typeface="Arial Unicode MS" pitchFamily="34" charset="-128"/>
              </a:rPr>
              <a:t>    2. A form will be sent to you to provide the merchant name, the contact person, phone number, fax number, email address and campus mail address. </a:t>
            </a:r>
          </a:p>
          <a:p>
            <a:pPr marL="0" indent="0">
              <a:buNone/>
            </a:pPr>
            <a:r>
              <a:rPr lang="en-US" i="1" dirty="0">
                <a:latin typeface="Calisto MT" pitchFamily="18" charset="0"/>
                <a:ea typeface="Arial Unicode MS" pitchFamily="34" charset="-128"/>
                <a:cs typeface="Arial Unicode MS" pitchFamily="34" charset="-128"/>
              </a:rPr>
              <a:t>   3. We will also need a chart field to post the revenue and the merchant fees.</a:t>
            </a:r>
          </a:p>
          <a:p>
            <a:pPr marL="0" indent="0">
              <a:buNone/>
            </a:pPr>
            <a:r>
              <a:rPr lang="en-US" i="1" dirty="0">
                <a:latin typeface="Calisto MT" pitchFamily="18" charset="0"/>
                <a:ea typeface="Arial Unicode MS" pitchFamily="34" charset="-128"/>
                <a:cs typeface="Arial Unicode MS" pitchFamily="34" charset="-128"/>
              </a:rPr>
              <a:t>   4. Also specify which credit card types would you like to accept: Visa, Master Card, Discover and American Express.</a:t>
            </a:r>
            <a:endParaRPr lang="en-US" dirty="0">
              <a:solidFill>
                <a:schemeClr val="tx1"/>
              </a:solidFill>
            </a:endParaRPr>
          </a:p>
        </p:txBody>
      </p:sp>
    </p:spTree>
    <p:extLst>
      <p:ext uri="{BB962C8B-B14F-4D97-AF65-F5344CB8AC3E}">
        <p14:creationId xmlns:p14="http://schemas.microsoft.com/office/powerpoint/2010/main" val="191833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6</a:t>
            </a:fld>
            <a:endParaRPr lang="en-US" dirty="0"/>
          </a:p>
        </p:txBody>
      </p:sp>
      <p:sp>
        <p:nvSpPr>
          <p:cNvPr id="3" name="Title 1"/>
          <p:cNvSpPr txBox="1">
            <a:spLocks/>
          </p:cNvSpPr>
          <p:nvPr/>
        </p:nvSpPr>
        <p:spPr>
          <a:xfrm>
            <a:off x="299271" y="947933"/>
            <a:ext cx="11391441"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6000" dirty="0"/>
              <a:t>    </a:t>
            </a:r>
            <a:r>
              <a:rPr lang="en-US" sz="4000" i="1" dirty="0">
                <a:latin typeface="Calisto MT" panose="02040603050505030304" pitchFamily="18" charset="0"/>
              </a:rPr>
              <a:t>Changes in your Department</a:t>
            </a:r>
            <a:endParaRPr lang="en-US" sz="4000" i="1" dirty="0">
              <a:solidFill>
                <a:srgbClr val="006747"/>
              </a:solidFill>
              <a:latin typeface="Trade Gothic LT Std Cn" panose="020B0606020502020204" pitchFamily="34" charset="0"/>
            </a:endParaRPr>
          </a:p>
        </p:txBody>
      </p:sp>
      <p:sp>
        <p:nvSpPr>
          <p:cNvPr id="4" name="Content Placeholder 2"/>
          <p:cNvSpPr txBox="1">
            <a:spLocks/>
          </p:cNvSpPr>
          <p:nvPr/>
        </p:nvSpPr>
        <p:spPr>
          <a:xfrm>
            <a:off x="299271" y="2450196"/>
            <a:ext cx="11127036" cy="35941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latin typeface="Calisto MT" panose="02040603050505030304" pitchFamily="18" charset="0"/>
              </a:rPr>
              <a:t>On a new Fiscal Year some departments close a fund or a project and open another. </a:t>
            </a:r>
          </a:p>
          <a:p>
            <a:r>
              <a:rPr lang="en-US" i="1" dirty="0">
                <a:latin typeface="Calisto MT" panose="02040603050505030304" pitchFamily="18" charset="0"/>
              </a:rPr>
              <a:t>If any change occurs on the revenue or merchant fees chart field, we encourage you to inform General Accounting to make the appropriate correction.</a:t>
            </a:r>
          </a:p>
          <a:p>
            <a:r>
              <a:rPr lang="en-US" i="1" dirty="0">
                <a:latin typeface="Calisto MT" panose="02040603050505030304" pitchFamily="18" charset="0"/>
              </a:rPr>
              <a:t>Also if an employee leaves the department please make sure you notify us so we can make sure we contact the new employee to have our credit card contact list updated. Also a change on name if you get married and your email changes please notify us to make the changes as well.</a:t>
            </a:r>
          </a:p>
        </p:txBody>
      </p:sp>
    </p:spTree>
    <p:extLst>
      <p:ext uri="{BB962C8B-B14F-4D97-AF65-F5344CB8AC3E}">
        <p14:creationId xmlns:p14="http://schemas.microsoft.com/office/powerpoint/2010/main" val="177515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7</a:t>
            </a:fld>
            <a:endParaRPr lang="en-US" dirty="0"/>
          </a:p>
        </p:txBody>
      </p:sp>
      <p:sp>
        <p:nvSpPr>
          <p:cNvPr id="3" name="Title 1"/>
          <p:cNvSpPr txBox="1">
            <a:spLocks/>
          </p:cNvSpPr>
          <p:nvPr/>
        </p:nvSpPr>
        <p:spPr>
          <a:xfrm>
            <a:off x="692286" y="3227350"/>
            <a:ext cx="4302675" cy="1285349"/>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endParaRPr lang="en-US" sz="3200" dirty="0">
              <a:latin typeface="Trade Gothic LT Std Cn" panose="020B0606020502020204" pitchFamily="34" charset="0"/>
            </a:endParaRPr>
          </a:p>
        </p:txBody>
      </p:sp>
      <p:sp>
        <p:nvSpPr>
          <p:cNvPr id="5" name="TextBox 4"/>
          <p:cNvSpPr txBox="1"/>
          <p:nvPr/>
        </p:nvSpPr>
        <p:spPr>
          <a:xfrm>
            <a:off x="692286" y="467358"/>
            <a:ext cx="10680428" cy="861774"/>
          </a:xfrm>
          <a:prstGeom prst="rect">
            <a:avLst/>
          </a:prstGeom>
          <a:noFill/>
        </p:spPr>
        <p:txBody>
          <a:bodyPr wrap="square" rtlCol="0">
            <a:spAutoFit/>
          </a:bodyPr>
          <a:lstStyle/>
          <a:p>
            <a:pPr algn="ctr"/>
            <a:r>
              <a:rPr lang="en-US" sz="5000" b="1" i="1" dirty="0">
                <a:solidFill>
                  <a:srgbClr val="007851"/>
                </a:solidFill>
                <a:latin typeface="Calisto MT" panose="02040603050505030304" pitchFamily="18" charset="0"/>
              </a:rPr>
              <a:t>   </a:t>
            </a:r>
            <a:r>
              <a:rPr lang="en-US" sz="4000" b="1" i="1" dirty="0">
                <a:solidFill>
                  <a:srgbClr val="007851"/>
                </a:solidFill>
                <a:latin typeface="Calisto MT" panose="02040603050505030304" pitchFamily="18" charset="0"/>
              </a:rPr>
              <a:t>Types of transactions accepted </a:t>
            </a:r>
            <a:endParaRPr lang="en-US" sz="4000" b="1" i="1" dirty="0">
              <a:solidFill>
                <a:srgbClr val="007851"/>
              </a:solidFill>
              <a:latin typeface="Trade Gothic LT Std Cn" panose="020B0606020502020204"/>
            </a:endParaRPr>
          </a:p>
        </p:txBody>
      </p:sp>
      <p:sp>
        <p:nvSpPr>
          <p:cNvPr id="4" name="Rectangle 3">
            <a:extLst>
              <a:ext uri="{FF2B5EF4-FFF2-40B4-BE49-F238E27FC236}">
                <a16:creationId xmlns:a16="http://schemas.microsoft.com/office/drawing/2014/main" id="{B946C26D-7F61-4C80-AEAB-BA8B5C43092B}"/>
              </a:ext>
            </a:extLst>
          </p:cNvPr>
          <p:cNvSpPr/>
          <p:nvPr/>
        </p:nvSpPr>
        <p:spPr>
          <a:xfrm>
            <a:off x="406400" y="2090172"/>
            <a:ext cx="10966314" cy="2677656"/>
          </a:xfrm>
          <a:prstGeom prst="rect">
            <a:avLst/>
          </a:prstGeom>
        </p:spPr>
        <p:txBody>
          <a:bodyPr wrap="square">
            <a:spAutoFit/>
          </a:bodyPr>
          <a:lstStyle/>
          <a:p>
            <a:r>
              <a:rPr lang="en-US" sz="2100" i="1" dirty="0">
                <a:solidFill>
                  <a:srgbClr val="007851"/>
                </a:solidFill>
                <a:latin typeface="Calisto MT" panose="02040603050505030304" pitchFamily="18" charset="0"/>
              </a:rPr>
              <a:t>The University of South Florida has two different forms of accepting a credit card transaction.</a:t>
            </a:r>
          </a:p>
          <a:p>
            <a:endParaRPr lang="en-US" sz="2100" i="1" dirty="0">
              <a:solidFill>
                <a:srgbClr val="007851"/>
              </a:solidFill>
              <a:latin typeface="Calisto MT" panose="02040603050505030304" pitchFamily="18" charset="0"/>
            </a:endParaRPr>
          </a:p>
          <a:p>
            <a:pPr marL="342900" indent="-342900">
              <a:buFontTx/>
              <a:buChar char="-"/>
            </a:pPr>
            <a:r>
              <a:rPr lang="en-US" sz="2100" b="1" i="1" u="sng" dirty="0">
                <a:solidFill>
                  <a:srgbClr val="007851"/>
                </a:solidFill>
                <a:latin typeface="Calisto MT" panose="02040603050505030304" pitchFamily="18" charset="0"/>
              </a:rPr>
              <a:t>Online payments or card not present transactions:  </a:t>
            </a:r>
          </a:p>
          <a:p>
            <a:r>
              <a:rPr lang="en-US" sz="2100" i="1" dirty="0">
                <a:solidFill>
                  <a:srgbClr val="007851"/>
                </a:solidFill>
                <a:latin typeface="Calisto MT" panose="02040603050505030304" pitchFamily="18" charset="0"/>
              </a:rPr>
              <a:t>these are processed thru Touch net Payment Gateway.  A website is setup for the department to receive the payments online for the products or services they want to provide.</a:t>
            </a:r>
          </a:p>
          <a:p>
            <a:endParaRPr lang="en-US" sz="2100" i="1" dirty="0">
              <a:solidFill>
                <a:srgbClr val="007851"/>
              </a:solidFill>
              <a:latin typeface="Calisto MT" panose="02040603050505030304" pitchFamily="18" charset="0"/>
            </a:endParaRPr>
          </a:p>
          <a:p>
            <a:pPr marL="342900" indent="-342900">
              <a:buFontTx/>
              <a:buChar char="-"/>
            </a:pPr>
            <a:r>
              <a:rPr lang="en-US" sz="2100" b="1" i="1" u="sng" dirty="0">
                <a:solidFill>
                  <a:srgbClr val="007851"/>
                </a:solidFill>
                <a:latin typeface="Calisto MT" panose="02040603050505030304" pitchFamily="18" charset="0"/>
              </a:rPr>
              <a:t>Card Swipe or Card present transactions:</a:t>
            </a:r>
          </a:p>
          <a:p>
            <a:r>
              <a:rPr lang="en-US" sz="2100" i="1" dirty="0">
                <a:solidFill>
                  <a:srgbClr val="007851"/>
                </a:solidFill>
                <a:latin typeface="Calisto MT" panose="02040603050505030304" pitchFamily="18" charset="0"/>
              </a:rPr>
              <a:t>This is the typical transactions where the customer is present and swipes its card to pay for the transaction.  </a:t>
            </a:r>
          </a:p>
        </p:txBody>
      </p:sp>
    </p:spTree>
    <p:extLst>
      <p:ext uri="{BB962C8B-B14F-4D97-AF65-F5344CB8AC3E}">
        <p14:creationId xmlns:p14="http://schemas.microsoft.com/office/powerpoint/2010/main" val="366768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8</a:t>
            </a:fld>
            <a:endParaRPr lang="en-US" dirty="0"/>
          </a:p>
        </p:txBody>
      </p:sp>
      <p:sp>
        <p:nvSpPr>
          <p:cNvPr id="3" name="Title 1"/>
          <p:cNvSpPr txBox="1">
            <a:spLocks/>
          </p:cNvSpPr>
          <p:nvPr/>
        </p:nvSpPr>
        <p:spPr>
          <a:xfrm>
            <a:off x="293732" y="544284"/>
            <a:ext cx="11396980" cy="1470025"/>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i="1" dirty="0">
                <a:latin typeface="Calisto MT" pitchFamily="18" charset="0"/>
              </a:rPr>
              <a:t>WELLS FARGO MERCHANT SERVICES:</a:t>
            </a:r>
          </a:p>
          <a:p>
            <a:pPr algn="ctr"/>
            <a:endParaRPr lang="en-US" dirty="0">
              <a:solidFill>
                <a:srgbClr val="006747"/>
              </a:solidFill>
              <a:latin typeface="Trade Gothic LT Std Cn" panose="020B0606020502020204" pitchFamily="34" charset="0"/>
            </a:endParaRPr>
          </a:p>
        </p:txBody>
      </p:sp>
      <p:sp>
        <p:nvSpPr>
          <p:cNvPr id="4" name="Text Placeholder 3"/>
          <p:cNvSpPr txBox="1">
            <a:spLocks/>
          </p:cNvSpPr>
          <p:nvPr/>
        </p:nvSpPr>
        <p:spPr>
          <a:xfrm>
            <a:off x="293732" y="1800520"/>
            <a:ext cx="11275968" cy="2038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i="1" dirty="0">
                <a:latin typeface="Calisto MT" pitchFamily="18" charset="0"/>
                <a:ea typeface="Arial Unicode MS" pitchFamily="34" charset="-128"/>
                <a:cs typeface="Arial Unicode MS" pitchFamily="34" charset="-128"/>
              </a:rPr>
              <a:t>On their website  </a:t>
            </a:r>
            <a:r>
              <a:rPr lang="en-US" i="1" dirty="0">
                <a:solidFill>
                  <a:srgbClr val="FF0000"/>
                </a:solidFill>
                <a:latin typeface="Calisto MT" pitchFamily="18" charset="0"/>
                <a:hlinkClick r:id="rId2"/>
              </a:rPr>
              <a:t>https://www.myclientline.net</a:t>
            </a:r>
            <a:r>
              <a:rPr lang="en-US" i="1" dirty="0">
                <a:solidFill>
                  <a:srgbClr val="FF0000"/>
                </a:solidFill>
                <a:latin typeface="Calisto MT" pitchFamily="18" charset="0"/>
              </a:rPr>
              <a:t> </a:t>
            </a:r>
            <a:r>
              <a:rPr lang="en-US" i="1" dirty="0">
                <a:latin typeface="Calisto MT" pitchFamily="18" charset="0"/>
              </a:rPr>
              <a:t>,</a:t>
            </a:r>
            <a:r>
              <a:rPr lang="en-US" i="1" dirty="0">
                <a:latin typeface="Calisto MT" pitchFamily="18" charset="0"/>
                <a:ea typeface="Arial Unicode MS" pitchFamily="34" charset="-128"/>
                <a:cs typeface="Arial Unicode MS" pitchFamily="34" charset="-128"/>
              </a:rPr>
              <a:t>we can view all our credit card deposit activity, chargebacks, merchant fees at all times.  </a:t>
            </a:r>
          </a:p>
          <a:p>
            <a:pPr>
              <a:buAutoNum type="arabicPeriod"/>
            </a:pPr>
            <a:r>
              <a:rPr lang="en-US" i="1" dirty="0">
                <a:latin typeface="Calisto MT" pitchFamily="18" charset="0"/>
                <a:ea typeface="Arial Unicode MS" pitchFamily="34" charset="-128"/>
                <a:cs typeface="Arial Unicode MS" pitchFamily="34" charset="-128"/>
              </a:rPr>
              <a:t> All departments have access to this website and they are responsible for reconciling on a monthly basis and save a copy for audit purposes</a:t>
            </a:r>
          </a:p>
          <a:p>
            <a:pPr>
              <a:buAutoNum type="arabicPeriod"/>
            </a:pPr>
            <a:r>
              <a:rPr lang="en-US" i="1" dirty="0">
                <a:latin typeface="Calisto MT" pitchFamily="18" charset="0"/>
                <a:ea typeface="Arial Unicode MS" pitchFamily="34" charset="-128"/>
                <a:cs typeface="Arial Unicode MS" pitchFamily="34" charset="-128"/>
              </a:rPr>
              <a:t> If you have not setup your account in client line please do so to view your merchant statements and reconcile.  </a:t>
            </a:r>
          </a:p>
          <a:p>
            <a:pPr marL="0" indent="0">
              <a:buNone/>
            </a:pPr>
            <a:endParaRPr lang="en-US" i="1" dirty="0">
              <a:latin typeface="Calisto MT" pitchFamily="18" charset="0"/>
              <a:ea typeface="Arial Unicode MS" pitchFamily="34" charset="-128"/>
              <a:cs typeface="Arial Unicode MS" pitchFamily="34" charset="-128"/>
            </a:endParaRPr>
          </a:p>
          <a:p>
            <a:pPr marL="0" indent="0">
              <a:buNone/>
            </a:pPr>
            <a:r>
              <a:rPr lang="en-US" i="1" dirty="0">
                <a:latin typeface="Calisto MT" pitchFamily="18" charset="0"/>
                <a:ea typeface="Arial Unicode MS" pitchFamily="34" charset="-128"/>
                <a:cs typeface="Arial Unicode MS" pitchFamily="34" charset="-128"/>
              </a:rPr>
              <a:t>You will need your merchant number, bank account number and tax id number.</a:t>
            </a:r>
          </a:p>
          <a:p>
            <a:pPr marL="0" indent="0">
              <a:buNone/>
            </a:pPr>
            <a:r>
              <a:rPr lang="en-US" i="1" dirty="0">
                <a:latin typeface="Calisto MT" pitchFamily="18" charset="0"/>
                <a:ea typeface="Arial Unicode MS" pitchFamily="34" charset="-128"/>
                <a:cs typeface="Arial Unicode MS" pitchFamily="34" charset="-128"/>
              </a:rPr>
              <a:t> If you do not have this information send me an email and I would gladly sent it to you.</a:t>
            </a:r>
          </a:p>
        </p:txBody>
      </p:sp>
    </p:spTree>
    <p:extLst>
      <p:ext uri="{BB962C8B-B14F-4D97-AF65-F5344CB8AC3E}">
        <p14:creationId xmlns:p14="http://schemas.microsoft.com/office/powerpoint/2010/main" val="266394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9</a:t>
            </a:fld>
            <a:endParaRPr lang="en-US" dirty="0"/>
          </a:p>
        </p:txBody>
      </p:sp>
      <p:sp>
        <p:nvSpPr>
          <p:cNvPr id="3" name="Title 9"/>
          <p:cNvSpPr txBox="1">
            <a:spLocks/>
          </p:cNvSpPr>
          <p:nvPr/>
        </p:nvSpPr>
        <p:spPr>
          <a:xfrm>
            <a:off x="1400209" y="576422"/>
            <a:ext cx="10455711" cy="1470025"/>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i="1" dirty="0">
                <a:latin typeface="Calisto MT" pitchFamily="18" charset="0"/>
              </a:rPr>
              <a:t>Recording credit card deposits:</a:t>
            </a:r>
            <a:endParaRPr lang="en-US" sz="4000" i="1" dirty="0">
              <a:solidFill>
                <a:srgbClr val="006747"/>
              </a:solidFill>
              <a:latin typeface="Trade Gothic LT Std Cn" panose="020B0606020502020204" pitchFamily="34" charset="0"/>
              <a:ea typeface="Cabin" charset="0"/>
              <a:cs typeface="Cabin" charset="0"/>
            </a:endParaRPr>
          </a:p>
        </p:txBody>
      </p:sp>
      <p:sp>
        <p:nvSpPr>
          <p:cNvPr id="4" name="Content Placeholder 2"/>
          <p:cNvSpPr txBox="1">
            <a:spLocks/>
          </p:cNvSpPr>
          <p:nvPr/>
        </p:nvSpPr>
        <p:spPr>
          <a:xfrm>
            <a:off x="114300" y="1722474"/>
            <a:ext cx="12077700" cy="40369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 1</a:t>
            </a:r>
            <a:r>
              <a:rPr lang="en-US" sz="2000" i="1" dirty="0"/>
              <a:t>. </a:t>
            </a:r>
            <a:r>
              <a:rPr lang="en-US" sz="2000" i="1" dirty="0">
                <a:latin typeface="Calisto MT" pitchFamily="18" charset="0"/>
              </a:rPr>
              <a:t>All credit cards being processed thru touch net are posted on a daily basis  by the cashier’s office but the chargebacks need to be posted by the department.</a:t>
            </a:r>
          </a:p>
          <a:p>
            <a:pPr marL="0" indent="0">
              <a:buNone/>
            </a:pPr>
            <a:r>
              <a:rPr lang="en-US" sz="2000" i="1" dirty="0">
                <a:latin typeface="Calisto MT" pitchFamily="18" charset="0"/>
              </a:rPr>
              <a:t>   2. All departments that send the credit card deposits to the cashier’s office to be posted should do them on  a daily basis.  Deposits are sent to cashiers in a Miscellaneous receipts Form. Please remember to write the correct chart field, the deposit number and the  amount.</a:t>
            </a:r>
          </a:p>
          <a:p>
            <a:pPr marL="0" indent="0">
              <a:buNone/>
            </a:pPr>
            <a:r>
              <a:rPr lang="en-US" sz="2000" i="1" dirty="0">
                <a:latin typeface="Calisto MT" pitchFamily="18" charset="0"/>
              </a:rPr>
              <a:t>    The deposit number for </a:t>
            </a:r>
            <a:r>
              <a:rPr lang="en-US" sz="2000" i="1" dirty="0">
                <a:solidFill>
                  <a:schemeClr val="accent4">
                    <a:lumMod val="75000"/>
                  </a:schemeClr>
                </a:solidFill>
                <a:latin typeface="Calisto MT" pitchFamily="18" charset="0"/>
              </a:rPr>
              <a:t>Visa, Mastercard, and Discover </a:t>
            </a:r>
            <a:r>
              <a:rPr lang="en-US" sz="2000" i="1" dirty="0">
                <a:latin typeface="Calisto MT" pitchFamily="18" charset="0"/>
              </a:rPr>
              <a:t>merchants is the last five numbers of the merchant number :</a:t>
            </a:r>
          </a:p>
          <a:p>
            <a:pPr marL="0" indent="0">
              <a:buNone/>
            </a:pPr>
            <a:r>
              <a:rPr lang="en-US" sz="2000" i="1" dirty="0">
                <a:latin typeface="Calisto MT" pitchFamily="18" charset="0"/>
              </a:rPr>
              <a:t>                USF Athletics – 482032953994</a:t>
            </a:r>
            <a:r>
              <a:rPr lang="en-US" sz="2000" dirty="0"/>
              <a:t> </a:t>
            </a:r>
            <a:r>
              <a:rPr lang="en-US" sz="2000" i="1" dirty="0">
                <a:latin typeface="Calisto MT" pitchFamily="18" charset="0"/>
              </a:rPr>
              <a:t> = </a:t>
            </a:r>
            <a:r>
              <a:rPr lang="en-US" sz="2000" i="1" dirty="0">
                <a:solidFill>
                  <a:srgbClr val="FF0000"/>
                </a:solidFill>
                <a:latin typeface="Calisto MT" pitchFamily="18" charset="0"/>
              </a:rPr>
              <a:t>53994</a:t>
            </a:r>
          </a:p>
          <a:p>
            <a:pPr marL="0" indent="0">
              <a:buNone/>
            </a:pPr>
            <a:endParaRPr lang="en-US" sz="2000" i="1" dirty="0">
              <a:solidFill>
                <a:srgbClr val="FF0000"/>
              </a:solidFill>
              <a:latin typeface="Calisto MT" pitchFamily="18" charset="0"/>
            </a:endParaRPr>
          </a:p>
          <a:p>
            <a:pPr marL="0" indent="0">
              <a:buNone/>
            </a:pPr>
            <a:r>
              <a:rPr lang="en-US" sz="2000" i="1" dirty="0">
                <a:latin typeface="Calisto MT" pitchFamily="18" charset="0"/>
              </a:rPr>
              <a:t>   4. For </a:t>
            </a:r>
            <a:r>
              <a:rPr lang="en-US" sz="2000" i="1" dirty="0">
                <a:solidFill>
                  <a:schemeClr val="accent4">
                    <a:lumMod val="75000"/>
                  </a:schemeClr>
                </a:solidFill>
                <a:latin typeface="Calisto MT" pitchFamily="18" charset="0"/>
              </a:rPr>
              <a:t>American Express </a:t>
            </a:r>
            <a:r>
              <a:rPr lang="en-US" sz="2000" i="1" dirty="0">
                <a:latin typeface="Calisto MT" pitchFamily="18" charset="0"/>
              </a:rPr>
              <a:t>merchants the deposit number is:</a:t>
            </a:r>
          </a:p>
          <a:p>
            <a:pPr marL="0" indent="0">
              <a:buNone/>
            </a:pPr>
            <a:r>
              <a:rPr lang="en-US" sz="2000" i="1" dirty="0">
                <a:latin typeface="Calisto MT" pitchFamily="18" charset="0"/>
              </a:rPr>
              <a:t>       376 + the last three numbers of your merchant number :</a:t>
            </a:r>
          </a:p>
          <a:p>
            <a:pPr marL="0" indent="0">
              <a:buNone/>
            </a:pPr>
            <a:r>
              <a:rPr lang="en-US" sz="2000" i="1" dirty="0">
                <a:latin typeface="Calisto MT" pitchFamily="18" charset="0"/>
              </a:rPr>
              <a:t>                 USF Athletics – 4098139008 – </a:t>
            </a:r>
            <a:r>
              <a:rPr lang="en-US" sz="2000" i="1" dirty="0">
                <a:solidFill>
                  <a:srgbClr val="FF0000"/>
                </a:solidFill>
                <a:latin typeface="Calisto MT" pitchFamily="18" charset="0"/>
              </a:rPr>
              <a:t>376008</a:t>
            </a:r>
            <a:endParaRPr lang="en-US" altLang="en-US" sz="2000" b="1" dirty="0"/>
          </a:p>
        </p:txBody>
      </p:sp>
    </p:spTree>
    <p:extLst>
      <p:ext uri="{BB962C8B-B14F-4D97-AF65-F5344CB8AC3E}">
        <p14:creationId xmlns:p14="http://schemas.microsoft.com/office/powerpoint/2010/main" val="710650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A76CC808-C493-AD4E-8424-686C24BD6231}"/>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047875A5-017A-7443-B937-105DF0696B1D}"/>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B0752F58-149D-8145-AAA9-DA9CB354D0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USF PPT Template_1</Template>
  <TotalTime>607</TotalTime>
  <Words>1928</Words>
  <Application>Microsoft Office PowerPoint</Application>
  <PresentationFormat>Widescreen</PresentationFormat>
  <Paragraphs>204</Paragraphs>
  <Slides>38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Calisto MT</vt:lpstr>
      <vt:lpstr>Trade Gothic LT Std Cn</vt:lpstr>
      <vt:lpstr>Wingdings</vt:lpstr>
      <vt:lpstr>Wingdings 2</vt:lpstr>
      <vt:lpstr>Office Theme</vt:lpstr>
      <vt:lpstr>3_Custom Design</vt:lpstr>
      <vt:lpstr>2_Custom Design</vt:lpstr>
      <vt:lpstr>Credit Card Reconciliation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accounting reconciliation process:</vt:lpstr>
      <vt:lpstr>Understanding your merchant statements</vt:lpstr>
      <vt:lpstr>PowerPoint Presentation</vt:lpstr>
      <vt:lpstr>PowerPoint Presentation</vt:lpstr>
      <vt:lpstr>PowerPoint Presentation</vt:lpstr>
      <vt:lpstr>PowerPoint Presentation</vt:lpstr>
      <vt:lpstr>PowerPoint Presentation</vt:lpstr>
      <vt:lpstr>PowerPoint Presentation</vt:lpstr>
      <vt:lpstr>   How to create a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Express merchant statements:</vt:lpstr>
      <vt:lpstr>PowerPoint Presentation</vt:lpstr>
      <vt:lpstr>  Credit card machine replacement:</vt:lpstr>
      <vt:lpstr>PowerPoint Presentation</vt:lpstr>
      <vt:lpstr>PowerPoint Presentation</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Rojas, Joncarlo</dc:creator>
  <cp:lastModifiedBy>Jones, Chelsea</cp:lastModifiedBy>
  <cp:revision>47</cp:revision>
  <dcterms:created xsi:type="dcterms:W3CDTF">2019-07-09T15:53:28Z</dcterms:created>
  <dcterms:modified xsi:type="dcterms:W3CDTF">2019-11-04T20:28:38Z</dcterms:modified>
</cp:coreProperties>
</file>