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 id="2147483665" r:id="rId3"/>
  </p:sldMasterIdLst>
  <p:notesMasterIdLst>
    <p:notesMasterId r:id="rId82"/>
  </p:notesMasterIdLst>
  <p:sldIdLst>
    <p:sldId id="437" r:id="rId4"/>
    <p:sldId id="305" r:id="rId5"/>
    <p:sldId id="307" r:id="rId6"/>
    <p:sldId id="295" r:id="rId7"/>
    <p:sldId id="309" r:id="rId8"/>
    <p:sldId id="310" r:id="rId9"/>
    <p:sldId id="365" r:id="rId10"/>
    <p:sldId id="308" r:id="rId11"/>
    <p:sldId id="312" r:id="rId12"/>
    <p:sldId id="313" r:id="rId13"/>
    <p:sldId id="314" r:id="rId14"/>
    <p:sldId id="315" r:id="rId15"/>
    <p:sldId id="319" r:id="rId16"/>
    <p:sldId id="320" r:id="rId17"/>
    <p:sldId id="321" r:id="rId18"/>
    <p:sldId id="324" r:id="rId19"/>
    <p:sldId id="366" r:id="rId20"/>
    <p:sldId id="325" r:id="rId21"/>
    <p:sldId id="368" r:id="rId22"/>
    <p:sldId id="367" r:id="rId23"/>
    <p:sldId id="326" r:id="rId24"/>
    <p:sldId id="369" r:id="rId25"/>
    <p:sldId id="370" r:id="rId26"/>
    <p:sldId id="371" r:id="rId27"/>
    <p:sldId id="372" r:id="rId28"/>
    <p:sldId id="373" r:id="rId29"/>
    <p:sldId id="374" r:id="rId30"/>
    <p:sldId id="375" r:id="rId31"/>
    <p:sldId id="376" r:id="rId32"/>
    <p:sldId id="378" r:id="rId33"/>
    <p:sldId id="377" r:id="rId34"/>
    <p:sldId id="379" r:id="rId35"/>
    <p:sldId id="380" r:id="rId36"/>
    <p:sldId id="381" r:id="rId37"/>
    <p:sldId id="382" r:id="rId38"/>
    <p:sldId id="383" r:id="rId39"/>
    <p:sldId id="384" r:id="rId40"/>
    <p:sldId id="433" r:id="rId41"/>
    <p:sldId id="387" r:id="rId42"/>
    <p:sldId id="432" r:id="rId43"/>
    <p:sldId id="390" r:id="rId44"/>
    <p:sldId id="396" r:id="rId45"/>
    <p:sldId id="397" r:id="rId46"/>
    <p:sldId id="398" r:id="rId47"/>
    <p:sldId id="399" r:id="rId48"/>
    <p:sldId id="431" r:id="rId49"/>
    <p:sldId id="401" r:id="rId50"/>
    <p:sldId id="402" r:id="rId51"/>
    <p:sldId id="403" r:id="rId52"/>
    <p:sldId id="404" r:id="rId53"/>
    <p:sldId id="405" r:id="rId54"/>
    <p:sldId id="430" r:id="rId55"/>
    <p:sldId id="406" r:id="rId56"/>
    <p:sldId id="407" r:id="rId57"/>
    <p:sldId id="429" r:id="rId58"/>
    <p:sldId id="408" r:id="rId59"/>
    <p:sldId id="409" r:id="rId60"/>
    <p:sldId id="428" r:id="rId61"/>
    <p:sldId id="410" r:id="rId62"/>
    <p:sldId id="411" r:id="rId63"/>
    <p:sldId id="412" r:id="rId64"/>
    <p:sldId id="427" r:id="rId65"/>
    <p:sldId id="413" r:id="rId66"/>
    <p:sldId id="414" r:id="rId67"/>
    <p:sldId id="415" r:id="rId68"/>
    <p:sldId id="416" r:id="rId69"/>
    <p:sldId id="417" r:id="rId70"/>
    <p:sldId id="418" r:id="rId71"/>
    <p:sldId id="419" r:id="rId72"/>
    <p:sldId id="420" r:id="rId73"/>
    <p:sldId id="434" r:id="rId74"/>
    <p:sldId id="435" r:id="rId75"/>
    <p:sldId id="438" r:id="rId76"/>
    <p:sldId id="439" r:id="rId77"/>
    <p:sldId id="440" r:id="rId78"/>
    <p:sldId id="388" r:id="rId79"/>
    <p:sldId id="487" r:id="rId80"/>
    <p:sldId id="385"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214" autoAdjust="0"/>
    <p:restoredTop sz="94663"/>
  </p:normalViewPr>
  <p:slideViewPr>
    <p:cSldViewPr snapToGrid="0" snapToObjects="1">
      <p:cViewPr varScale="1">
        <p:scale>
          <a:sx n="76" d="100"/>
          <a:sy n="76" d="100"/>
        </p:scale>
        <p:origin x="114"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 Id="rId8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39E2F6-A33C-4373-B108-9B120DA6CF9E}" type="doc">
      <dgm:prSet loTypeId="urn:microsoft.com/office/officeart/2011/layout/CircleProcess" loCatId="process" qsTypeId="urn:microsoft.com/office/officeart/2005/8/quickstyle/simple1" qsCatId="simple" csTypeId="urn:microsoft.com/office/officeart/2005/8/colors/accent6_1" csCatId="accent6" phldr="1"/>
      <dgm:spPr/>
      <dgm:t>
        <a:bodyPr/>
        <a:lstStyle/>
        <a:p>
          <a:endParaRPr lang="en-US"/>
        </a:p>
      </dgm:t>
    </dgm:pt>
    <dgm:pt modelId="{C5234406-1DA5-4667-9A4A-2832D75F1813}">
      <dgm:prSet phldrT="[Text]"/>
      <dgm:spPr/>
      <dgm:t>
        <a:bodyPr/>
        <a:lstStyle/>
        <a:p>
          <a:r>
            <a:rPr lang="en-US" dirty="0"/>
            <a:t>Record Keeping</a:t>
          </a:r>
        </a:p>
      </dgm:t>
    </dgm:pt>
    <dgm:pt modelId="{57C3159D-078D-40B8-87FC-82476AA0D648}" type="parTrans" cxnId="{9F48D5C0-B986-4CD8-BF46-DEE478BF1DAD}">
      <dgm:prSet/>
      <dgm:spPr/>
      <dgm:t>
        <a:bodyPr/>
        <a:lstStyle/>
        <a:p>
          <a:endParaRPr lang="en-US"/>
        </a:p>
      </dgm:t>
    </dgm:pt>
    <dgm:pt modelId="{196ECB4A-0D0D-416C-A773-8177B5FFBC3F}" type="sibTrans" cxnId="{9F48D5C0-B986-4CD8-BF46-DEE478BF1DAD}">
      <dgm:prSet/>
      <dgm:spPr/>
      <dgm:t>
        <a:bodyPr/>
        <a:lstStyle/>
        <a:p>
          <a:endParaRPr lang="en-US"/>
        </a:p>
      </dgm:t>
    </dgm:pt>
    <dgm:pt modelId="{3A6EDE55-AF1E-43E7-8A4E-FCA47EE49974}">
      <dgm:prSet phldrT="[Text]"/>
      <dgm:spPr/>
      <dgm:t>
        <a:bodyPr/>
        <a:lstStyle/>
        <a:p>
          <a:r>
            <a:rPr lang="en-US" dirty="0"/>
            <a:t>Custody</a:t>
          </a:r>
        </a:p>
      </dgm:t>
    </dgm:pt>
    <dgm:pt modelId="{427E9095-7EC7-44ED-AC1C-217C4C1BD175}" type="parTrans" cxnId="{3EDE9E7E-01D0-4FAC-A990-F7200C5EBBEE}">
      <dgm:prSet/>
      <dgm:spPr/>
      <dgm:t>
        <a:bodyPr/>
        <a:lstStyle/>
        <a:p>
          <a:endParaRPr lang="en-US"/>
        </a:p>
      </dgm:t>
    </dgm:pt>
    <dgm:pt modelId="{ECA29A6A-0F78-49C5-9DC8-367DC9BEDBBA}" type="sibTrans" cxnId="{3EDE9E7E-01D0-4FAC-A990-F7200C5EBBEE}">
      <dgm:prSet/>
      <dgm:spPr/>
      <dgm:t>
        <a:bodyPr/>
        <a:lstStyle/>
        <a:p>
          <a:endParaRPr lang="en-US"/>
        </a:p>
      </dgm:t>
    </dgm:pt>
    <dgm:pt modelId="{038CD9F8-9542-41AD-8E3E-655C35F71808}">
      <dgm:prSet phldrT="[Text]"/>
      <dgm:spPr/>
      <dgm:t>
        <a:bodyPr/>
        <a:lstStyle/>
        <a:p>
          <a:r>
            <a:rPr lang="en-US" dirty="0"/>
            <a:t>Reconciliation</a:t>
          </a:r>
        </a:p>
      </dgm:t>
    </dgm:pt>
    <dgm:pt modelId="{8A63FA0D-71D3-40FB-847D-02091331C9F6}" type="parTrans" cxnId="{2363E0E8-9F93-44BD-9359-B93E543A6497}">
      <dgm:prSet/>
      <dgm:spPr/>
      <dgm:t>
        <a:bodyPr/>
        <a:lstStyle/>
        <a:p>
          <a:endParaRPr lang="en-US"/>
        </a:p>
      </dgm:t>
    </dgm:pt>
    <dgm:pt modelId="{9C253154-FE07-4879-B420-79CF7CD9B5B4}" type="sibTrans" cxnId="{2363E0E8-9F93-44BD-9359-B93E543A6497}">
      <dgm:prSet/>
      <dgm:spPr/>
      <dgm:t>
        <a:bodyPr/>
        <a:lstStyle/>
        <a:p>
          <a:endParaRPr lang="en-US"/>
        </a:p>
      </dgm:t>
    </dgm:pt>
    <dgm:pt modelId="{4A25E19A-E9BC-4E45-BB7B-7C3ACAB95FF7}">
      <dgm:prSet/>
      <dgm:spPr/>
      <dgm:t>
        <a:bodyPr/>
        <a:lstStyle/>
        <a:p>
          <a:r>
            <a:rPr lang="en-US" dirty="0"/>
            <a:t>Authorization</a:t>
          </a:r>
        </a:p>
      </dgm:t>
    </dgm:pt>
    <dgm:pt modelId="{20A288C9-729C-41C3-948A-56506D1805E1}" type="parTrans" cxnId="{667E3557-2BF4-473A-90C4-279F4924BB40}">
      <dgm:prSet/>
      <dgm:spPr/>
      <dgm:t>
        <a:bodyPr/>
        <a:lstStyle/>
        <a:p>
          <a:endParaRPr lang="en-US"/>
        </a:p>
      </dgm:t>
    </dgm:pt>
    <dgm:pt modelId="{9BBE553A-B340-489D-8D8F-8385929215B1}" type="sibTrans" cxnId="{667E3557-2BF4-473A-90C4-279F4924BB40}">
      <dgm:prSet/>
      <dgm:spPr/>
      <dgm:t>
        <a:bodyPr/>
        <a:lstStyle/>
        <a:p>
          <a:endParaRPr lang="en-US"/>
        </a:p>
      </dgm:t>
    </dgm:pt>
    <dgm:pt modelId="{6226815B-2288-4737-AA79-9251DBB64E71}" type="pres">
      <dgm:prSet presAssocID="{7539E2F6-A33C-4373-B108-9B120DA6CF9E}" presName="Name0" presStyleCnt="0">
        <dgm:presLayoutVars>
          <dgm:chMax val="11"/>
          <dgm:chPref val="11"/>
          <dgm:dir/>
          <dgm:resizeHandles/>
        </dgm:presLayoutVars>
      </dgm:prSet>
      <dgm:spPr/>
    </dgm:pt>
    <dgm:pt modelId="{7DE1EEBD-EFE9-4686-93B7-4907515D4985}" type="pres">
      <dgm:prSet presAssocID="{038CD9F8-9542-41AD-8E3E-655C35F71808}" presName="Accent4" presStyleCnt="0"/>
      <dgm:spPr/>
    </dgm:pt>
    <dgm:pt modelId="{74ED5BFF-C728-4F9D-AC32-6427999B8137}" type="pres">
      <dgm:prSet presAssocID="{038CD9F8-9542-41AD-8E3E-655C35F71808}" presName="Accent" presStyleLbl="node1" presStyleIdx="0" presStyleCnt="4"/>
      <dgm:spPr/>
    </dgm:pt>
    <dgm:pt modelId="{32DAF5D6-2FB3-429C-A396-FBFA5BDD3EB3}" type="pres">
      <dgm:prSet presAssocID="{038CD9F8-9542-41AD-8E3E-655C35F71808}" presName="ParentBackground4" presStyleCnt="0"/>
      <dgm:spPr/>
    </dgm:pt>
    <dgm:pt modelId="{2656324B-7E39-4A1E-9737-3269477240CD}" type="pres">
      <dgm:prSet presAssocID="{038CD9F8-9542-41AD-8E3E-655C35F71808}" presName="ParentBackground" presStyleLbl="fgAcc1" presStyleIdx="0" presStyleCnt="4"/>
      <dgm:spPr/>
    </dgm:pt>
    <dgm:pt modelId="{3AEA343B-D810-4D39-825D-8FFABCF1E22D}" type="pres">
      <dgm:prSet presAssocID="{038CD9F8-9542-41AD-8E3E-655C35F71808}" presName="Parent4" presStyleLbl="revTx" presStyleIdx="0" presStyleCnt="0">
        <dgm:presLayoutVars>
          <dgm:chMax val="1"/>
          <dgm:chPref val="1"/>
          <dgm:bulletEnabled val="1"/>
        </dgm:presLayoutVars>
      </dgm:prSet>
      <dgm:spPr/>
    </dgm:pt>
    <dgm:pt modelId="{2BBB4045-E636-4720-8110-483E5AC79446}" type="pres">
      <dgm:prSet presAssocID="{3A6EDE55-AF1E-43E7-8A4E-FCA47EE49974}" presName="Accent3" presStyleCnt="0"/>
      <dgm:spPr/>
    </dgm:pt>
    <dgm:pt modelId="{23F52B55-2F8B-4AAF-94E1-A12462125E98}" type="pres">
      <dgm:prSet presAssocID="{3A6EDE55-AF1E-43E7-8A4E-FCA47EE49974}" presName="Accent" presStyleLbl="node1" presStyleIdx="1" presStyleCnt="4"/>
      <dgm:spPr/>
    </dgm:pt>
    <dgm:pt modelId="{45B0BD66-461A-43AB-8614-CBB06B4975AF}" type="pres">
      <dgm:prSet presAssocID="{3A6EDE55-AF1E-43E7-8A4E-FCA47EE49974}" presName="ParentBackground3" presStyleCnt="0"/>
      <dgm:spPr/>
    </dgm:pt>
    <dgm:pt modelId="{7914DD31-0952-4716-84CC-94AAD3FCCB1C}" type="pres">
      <dgm:prSet presAssocID="{3A6EDE55-AF1E-43E7-8A4E-FCA47EE49974}" presName="ParentBackground" presStyleLbl="fgAcc1" presStyleIdx="1" presStyleCnt="4"/>
      <dgm:spPr/>
    </dgm:pt>
    <dgm:pt modelId="{70A19B65-E4B2-4B03-A75F-FD5CDA0E78F4}" type="pres">
      <dgm:prSet presAssocID="{3A6EDE55-AF1E-43E7-8A4E-FCA47EE49974}" presName="Parent3" presStyleLbl="revTx" presStyleIdx="0" presStyleCnt="0">
        <dgm:presLayoutVars>
          <dgm:chMax val="1"/>
          <dgm:chPref val="1"/>
          <dgm:bulletEnabled val="1"/>
        </dgm:presLayoutVars>
      </dgm:prSet>
      <dgm:spPr/>
    </dgm:pt>
    <dgm:pt modelId="{CFA04299-FCC8-4062-BBD6-25A45B9DD09C}" type="pres">
      <dgm:prSet presAssocID="{4A25E19A-E9BC-4E45-BB7B-7C3ACAB95FF7}" presName="Accent2" presStyleCnt="0"/>
      <dgm:spPr/>
    </dgm:pt>
    <dgm:pt modelId="{7A20A63A-0C9F-4AB0-BD6B-4547F9C5661F}" type="pres">
      <dgm:prSet presAssocID="{4A25E19A-E9BC-4E45-BB7B-7C3ACAB95FF7}" presName="Accent" presStyleLbl="node1" presStyleIdx="2" presStyleCnt="4"/>
      <dgm:spPr/>
    </dgm:pt>
    <dgm:pt modelId="{72CBAD78-4E90-4C37-BE63-E1421BD2D30A}" type="pres">
      <dgm:prSet presAssocID="{4A25E19A-E9BC-4E45-BB7B-7C3ACAB95FF7}" presName="ParentBackground2" presStyleCnt="0"/>
      <dgm:spPr/>
    </dgm:pt>
    <dgm:pt modelId="{43CA8F17-1A65-4841-AEF0-1DD83E864071}" type="pres">
      <dgm:prSet presAssocID="{4A25E19A-E9BC-4E45-BB7B-7C3ACAB95FF7}" presName="ParentBackground" presStyleLbl="fgAcc1" presStyleIdx="2" presStyleCnt="4"/>
      <dgm:spPr/>
    </dgm:pt>
    <dgm:pt modelId="{8D683EDD-34AB-4A52-8BD5-48A9A1585A64}" type="pres">
      <dgm:prSet presAssocID="{4A25E19A-E9BC-4E45-BB7B-7C3ACAB95FF7}" presName="Parent2" presStyleLbl="revTx" presStyleIdx="0" presStyleCnt="0">
        <dgm:presLayoutVars>
          <dgm:chMax val="1"/>
          <dgm:chPref val="1"/>
          <dgm:bulletEnabled val="1"/>
        </dgm:presLayoutVars>
      </dgm:prSet>
      <dgm:spPr/>
    </dgm:pt>
    <dgm:pt modelId="{1E38481B-4B84-43CE-9717-5127859D542C}" type="pres">
      <dgm:prSet presAssocID="{C5234406-1DA5-4667-9A4A-2832D75F1813}" presName="Accent1" presStyleCnt="0"/>
      <dgm:spPr/>
    </dgm:pt>
    <dgm:pt modelId="{D04E5916-4E06-45A4-8C1C-E3729FD3DDCD}" type="pres">
      <dgm:prSet presAssocID="{C5234406-1DA5-4667-9A4A-2832D75F1813}" presName="Accent" presStyleLbl="node1" presStyleIdx="3" presStyleCnt="4"/>
      <dgm:spPr/>
    </dgm:pt>
    <dgm:pt modelId="{77F55DF8-B9C8-46EC-9F81-A004C7A3ACE5}" type="pres">
      <dgm:prSet presAssocID="{C5234406-1DA5-4667-9A4A-2832D75F1813}" presName="ParentBackground1" presStyleCnt="0"/>
      <dgm:spPr/>
    </dgm:pt>
    <dgm:pt modelId="{22E50E65-CC93-4E89-A6BD-0D6BB060D094}" type="pres">
      <dgm:prSet presAssocID="{C5234406-1DA5-4667-9A4A-2832D75F1813}" presName="ParentBackground" presStyleLbl="fgAcc1" presStyleIdx="3" presStyleCnt="4"/>
      <dgm:spPr/>
    </dgm:pt>
    <dgm:pt modelId="{8D636684-57D4-43EE-A88E-D7ABEE53BCBD}" type="pres">
      <dgm:prSet presAssocID="{C5234406-1DA5-4667-9A4A-2832D75F1813}" presName="Parent1" presStyleLbl="revTx" presStyleIdx="0" presStyleCnt="0">
        <dgm:presLayoutVars>
          <dgm:chMax val="1"/>
          <dgm:chPref val="1"/>
          <dgm:bulletEnabled val="1"/>
        </dgm:presLayoutVars>
      </dgm:prSet>
      <dgm:spPr/>
    </dgm:pt>
  </dgm:ptLst>
  <dgm:cxnLst>
    <dgm:cxn modelId="{763B871A-DB45-4AB9-9054-A599FECAABD9}" type="presOf" srcId="{038CD9F8-9542-41AD-8E3E-655C35F71808}" destId="{2656324B-7E39-4A1E-9737-3269477240CD}" srcOrd="0" destOrd="0" presId="urn:microsoft.com/office/officeart/2011/layout/CircleProcess"/>
    <dgm:cxn modelId="{7C36FE3C-BC17-42DE-97BE-584C2624DFDF}" type="presOf" srcId="{3A6EDE55-AF1E-43E7-8A4E-FCA47EE49974}" destId="{70A19B65-E4B2-4B03-A75F-FD5CDA0E78F4}" srcOrd="1" destOrd="0" presId="urn:microsoft.com/office/officeart/2011/layout/CircleProcess"/>
    <dgm:cxn modelId="{863CB371-5529-488D-8244-1BBC31B398A1}" type="presOf" srcId="{7539E2F6-A33C-4373-B108-9B120DA6CF9E}" destId="{6226815B-2288-4737-AA79-9251DBB64E71}" srcOrd="0" destOrd="0" presId="urn:microsoft.com/office/officeart/2011/layout/CircleProcess"/>
    <dgm:cxn modelId="{D08A1054-8E5C-4293-B587-16513884DCCE}" type="presOf" srcId="{3A6EDE55-AF1E-43E7-8A4E-FCA47EE49974}" destId="{7914DD31-0952-4716-84CC-94AAD3FCCB1C}" srcOrd="0" destOrd="0" presId="urn:microsoft.com/office/officeart/2011/layout/CircleProcess"/>
    <dgm:cxn modelId="{667E3557-2BF4-473A-90C4-279F4924BB40}" srcId="{7539E2F6-A33C-4373-B108-9B120DA6CF9E}" destId="{4A25E19A-E9BC-4E45-BB7B-7C3ACAB95FF7}" srcOrd="1" destOrd="0" parTransId="{20A288C9-729C-41C3-948A-56506D1805E1}" sibTransId="{9BBE553A-B340-489D-8D8F-8385929215B1}"/>
    <dgm:cxn modelId="{21DB517D-FAF0-4463-A3E5-E5FC483FFE9D}" type="presOf" srcId="{4A25E19A-E9BC-4E45-BB7B-7C3ACAB95FF7}" destId="{43CA8F17-1A65-4841-AEF0-1DD83E864071}" srcOrd="0" destOrd="0" presId="urn:microsoft.com/office/officeart/2011/layout/CircleProcess"/>
    <dgm:cxn modelId="{3EDE9E7E-01D0-4FAC-A990-F7200C5EBBEE}" srcId="{7539E2F6-A33C-4373-B108-9B120DA6CF9E}" destId="{3A6EDE55-AF1E-43E7-8A4E-FCA47EE49974}" srcOrd="2" destOrd="0" parTransId="{427E9095-7EC7-44ED-AC1C-217C4C1BD175}" sibTransId="{ECA29A6A-0F78-49C5-9DC8-367DC9BEDBBA}"/>
    <dgm:cxn modelId="{BBD6DBAE-F427-4CED-B55D-0B39C8282A22}" type="presOf" srcId="{C5234406-1DA5-4667-9A4A-2832D75F1813}" destId="{22E50E65-CC93-4E89-A6BD-0D6BB060D094}" srcOrd="0" destOrd="0" presId="urn:microsoft.com/office/officeart/2011/layout/CircleProcess"/>
    <dgm:cxn modelId="{6E46FDAE-63ED-4B2D-ADE8-1039414C5342}" type="presOf" srcId="{038CD9F8-9542-41AD-8E3E-655C35F71808}" destId="{3AEA343B-D810-4D39-825D-8FFABCF1E22D}" srcOrd="1" destOrd="0" presId="urn:microsoft.com/office/officeart/2011/layout/CircleProcess"/>
    <dgm:cxn modelId="{136068BC-32F6-4890-BC2B-A69F6477F6F0}" type="presOf" srcId="{C5234406-1DA5-4667-9A4A-2832D75F1813}" destId="{8D636684-57D4-43EE-A88E-D7ABEE53BCBD}" srcOrd="1" destOrd="0" presId="urn:microsoft.com/office/officeart/2011/layout/CircleProcess"/>
    <dgm:cxn modelId="{D7C4FEBD-036B-42F6-BA83-AF376A796BAC}" type="presOf" srcId="{4A25E19A-E9BC-4E45-BB7B-7C3ACAB95FF7}" destId="{8D683EDD-34AB-4A52-8BD5-48A9A1585A64}" srcOrd="1" destOrd="0" presId="urn:microsoft.com/office/officeart/2011/layout/CircleProcess"/>
    <dgm:cxn modelId="{9F48D5C0-B986-4CD8-BF46-DEE478BF1DAD}" srcId="{7539E2F6-A33C-4373-B108-9B120DA6CF9E}" destId="{C5234406-1DA5-4667-9A4A-2832D75F1813}" srcOrd="0" destOrd="0" parTransId="{57C3159D-078D-40B8-87FC-82476AA0D648}" sibTransId="{196ECB4A-0D0D-416C-A773-8177B5FFBC3F}"/>
    <dgm:cxn modelId="{2363E0E8-9F93-44BD-9359-B93E543A6497}" srcId="{7539E2F6-A33C-4373-B108-9B120DA6CF9E}" destId="{038CD9F8-9542-41AD-8E3E-655C35F71808}" srcOrd="3" destOrd="0" parTransId="{8A63FA0D-71D3-40FB-847D-02091331C9F6}" sibTransId="{9C253154-FE07-4879-B420-79CF7CD9B5B4}"/>
    <dgm:cxn modelId="{4A3F12B2-B0D4-4817-9694-5C239EDD89D0}" type="presParOf" srcId="{6226815B-2288-4737-AA79-9251DBB64E71}" destId="{7DE1EEBD-EFE9-4686-93B7-4907515D4985}" srcOrd="0" destOrd="0" presId="urn:microsoft.com/office/officeart/2011/layout/CircleProcess"/>
    <dgm:cxn modelId="{0226F7BD-53AB-42DC-AF23-F2D43379B95A}" type="presParOf" srcId="{7DE1EEBD-EFE9-4686-93B7-4907515D4985}" destId="{74ED5BFF-C728-4F9D-AC32-6427999B8137}" srcOrd="0" destOrd="0" presId="urn:microsoft.com/office/officeart/2011/layout/CircleProcess"/>
    <dgm:cxn modelId="{0857BB87-E696-4F4A-BC66-B2F83EC91778}" type="presParOf" srcId="{6226815B-2288-4737-AA79-9251DBB64E71}" destId="{32DAF5D6-2FB3-429C-A396-FBFA5BDD3EB3}" srcOrd="1" destOrd="0" presId="urn:microsoft.com/office/officeart/2011/layout/CircleProcess"/>
    <dgm:cxn modelId="{E89775C6-4216-4A1B-A044-B20153651584}" type="presParOf" srcId="{32DAF5D6-2FB3-429C-A396-FBFA5BDD3EB3}" destId="{2656324B-7E39-4A1E-9737-3269477240CD}" srcOrd="0" destOrd="0" presId="urn:microsoft.com/office/officeart/2011/layout/CircleProcess"/>
    <dgm:cxn modelId="{BA50D014-505C-4D48-B88A-195C29BDAD96}" type="presParOf" srcId="{6226815B-2288-4737-AA79-9251DBB64E71}" destId="{3AEA343B-D810-4D39-825D-8FFABCF1E22D}" srcOrd="2" destOrd="0" presId="urn:microsoft.com/office/officeart/2011/layout/CircleProcess"/>
    <dgm:cxn modelId="{5270C199-BEDD-4161-8765-6709866697A4}" type="presParOf" srcId="{6226815B-2288-4737-AA79-9251DBB64E71}" destId="{2BBB4045-E636-4720-8110-483E5AC79446}" srcOrd="3" destOrd="0" presId="urn:microsoft.com/office/officeart/2011/layout/CircleProcess"/>
    <dgm:cxn modelId="{5F2B208F-181A-4023-917B-F525DFD21F0A}" type="presParOf" srcId="{2BBB4045-E636-4720-8110-483E5AC79446}" destId="{23F52B55-2F8B-4AAF-94E1-A12462125E98}" srcOrd="0" destOrd="0" presId="urn:microsoft.com/office/officeart/2011/layout/CircleProcess"/>
    <dgm:cxn modelId="{4F87671B-E4A3-4F4D-8C35-F73AFEF4337B}" type="presParOf" srcId="{6226815B-2288-4737-AA79-9251DBB64E71}" destId="{45B0BD66-461A-43AB-8614-CBB06B4975AF}" srcOrd="4" destOrd="0" presId="urn:microsoft.com/office/officeart/2011/layout/CircleProcess"/>
    <dgm:cxn modelId="{47ADAB57-8459-4FEA-9636-9E45CB1846A7}" type="presParOf" srcId="{45B0BD66-461A-43AB-8614-CBB06B4975AF}" destId="{7914DD31-0952-4716-84CC-94AAD3FCCB1C}" srcOrd="0" destOrd="0" presId="urn:microsoft.com/office/officeart/2011/layout/CircleProcess"/>
    <dgm:cxn modelId="{861E6A96-463A-4083-9440-D96FB342574F}" type="presParOf" srcId="{6226815B-2288-4737-AA79-9251DBB64E71}" destId="{70A19B65-E4B2-4B03-A75F-FD5CDA0E78F4}" srcOrd="5" destOrd="0" presId="urn:microsoft.com/office/officeart/2011/layout/CircleProcess"/>
    <dgm:cxn modelId="{5FEFC4FE-7C16-4F98-B88E-59DFB8644547}" type="presParOf" srcId="{6226815B-2288-4737-AA79-9251DBB64E71}" destId="{CFA04299-FCC8-4062-BBD6-25A45B9DD09C}" srcOrd="6" destOrd="0" presId="urn:microsoft.com/office/officeart/2011/layout/CircleProcess"/>
    <dgm:cxn modelId="{25E19091-8B76-414F-B4DD-AE495962E3C0}" type="presParOf" srcId="{CFA04299-FCC8-4062-BBD6-25A45B9DD09C}" destId="{7A20A63A-0C9F-4AB0-BD6B-4547F9C5661F}" srcOrd="0" destOrd="0" presId="urn:microsoft.com/office/officeart/2011/layout/CircleProcess"/>
    <dgm:cxn modelId="{B0F0345C-3F56-490B-95CA-3B85514A366B}" type="presParOf" srcId="{6226815B-2288-4737-AA79-9251DBB64E71}" destId="{72CBAD78-4E90-4C37-BE63-E1421BD2D30A}" srcOrd="7" destOrd="0" presId="urn:microsoft.com/office/officeart/2011/layout/CircleProcess"/>
    <dgm:cxn modelId="{49A33161-9537-402F-B80F-FB4DD7E0DF10}" type="presParOf" srcId="{72CBAD78-4E90-4C37-BE63-E1421BD2D30A}" destId="{43CA8F17-1A65-4841-AEF0-1DD83E864071}" srcOrd="0" destOrd="0" presId="urn:microsoft.com/office/officeart/2011/layout/CircleProcess"/>
    <dgm:cxn modelId="{5AF18458-0D9D-486A-AB2D-6345DE46CA10}" type="presParOf" srcId="{6226815B-2288-4737-AA79-9251DBB64E71}" destId="{8D683EDD-34AB-4A52-8BD5-48A9A1585A64}" srcOrd="8" destOrd="0" presId="urn:microsoft.com/office/officeart/2011/layout/CircleProcess"/>
    <dgm:cxn modelId="{D98E56ED-2357-45F5-9767-207954C854BD}" type="presParOf" srcId="{6226815B-2288-4737-AA79-9251DBB64E71}" destId="{1E38481B-4B84-43CE-9717-5127859D542C}" srcOrd="9" destOrd="0" presId="urn:microsoft.com/office/officeart/2011/layout/CircleProcess"/>
    <dgm:cxn modelId="{4596D2B7-3D1F-4EA5-9248-D9B022A7300F}" type="presParOf" srcId="{1E38481B-4B84-43CE-9717-5127859D542C}" destId="{D04E5916-4E06-45A4-8C1C-E3729FD3DDCD}" srcOrd="0" destOrd="0" presId="urn:microsoft.com/office/officeart/2011/layout/CircleProcess"/>
    <dgm:cxn modelId="{C36B85B1-DE11-41E3-9FD5-2E63A2DA33FF}" type="presParOf" srcId="{6226815B-2288-4737-AA79-9251DBB64E71}" destId="{77F55DF8-B9C8-46EC-9F81-A004C7A3ACE5}" srcOrd="10" destOrd="0" presId="urn:microsoft.com/office/officeart/2011/layout/CircleProcess"/>
    <dgm:cxn modelId="{08FA80C2-7B3A-45F5-9D12-2DFE8F268DEB}" type="presParOf" srcId="{77F55DF8-B9C8-46EC-9F81-A004C7A3ACE5}" destId="{22E50E65-CC93-4E89-A6BD-0D6BB060D094}" srcOrd="0" destOrd="0" presId="urn:microsoft.com/office/officeart/2011/layout/CircleProcess"/>
    <dgm:cxn modelId="{D3B77EDB-5159-490F-BE78-FB6DA5AF5166}" type="presParOf" srcId="{6226815B-2288-4737-AA79-9251DBB64E71}" destId="{8D636684-57D4-43EE-A88E-D7ABEE53BCBD}"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ED5BFF-C728-4F9D-AC32-6427999B8137}">
      <dsp:nvSpPr>
        <dsp:cNvPr id="0" name=""/>
        <dsp:cNvSpPr/>
      </dsp:nvSpPr>
      <dsp:spPr>
        <a:xfrm>
          <a:off x="6872679" y="652038"/>
          <a:ext cx="1727464" cy="1727552"/>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56324B-7E39-4A1E-9737-3269477240CD}">
      <dsp:nvSpPr>
        <dsp:cNvPr id="0" name=""/>
        <dsp:cNvSpPr/>
      </dsp:nvSpPr>
      <dsp:spPr>
        <a:xfrm>
          <a:off x="6930459" y="709633"/>
          <a:ext cx="1612645" cy="1612362"/>
        </a:xfrm>
        <a:prstGeom prst="ellipse">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Reconciliation</a:t>
          </a:r>
        </a:p>
      </dsp:txBody>
      <dsp:txXfrm>
        <a:off x="7160837" y="940014"/>
        <a:ext cx="1151889" cy="1151600"/>
      </dsp:txXfrm>
    </dsp:sp>
    <dsp:sp modelId="{23F52B55-2F8B-4AAF-94E1-A12462125E98}">
      <dsp:nvSpPr>
        <dsp:cNvPr id="0" name=""/>
        <dsp:cNvSpPr/>
      </dsp:nvSpPr>
      <dsp:spPr>
        <a:xfrm rot="2700000">
          <a:off x="5080013" y="651916"/>
          <a:ext cx="1727492" cy="1727492"/>
        </a:xfrm>
        <a:prstGeom prst="teardrop">
          <a:avLst>
            <a:gd name="adj" fmla="val 10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14DD31-0952-4716-84CC-94AAD3FCCB1C}">
      <dsp:nvSpPr>
        <dsp:cNvPr id="0" name=""/>
        <dsp:cNvSpPr/>
      </dsp:nvSpPr>
      <dsp:spPr>
        <a:xfrm>
          <a:off x="5145215" y="709633"/>
          <a:ext cx="1612645" cy="1612362"/>
        </a:xfrm>
        <a:prstGeom prst="ellipse">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Custody</a:t>
          </a:r>
        </a:p>
      </dsp:txBody>
      <dsp:txXfrm>
        <a:off x="5375593" y="940014"/>
        <a:ext cx="1151889" cy="1151600"/>
      </dsp:txXfrm>
    </dsp:sp>
    <dsp:sp modelId="{7A20A63A-0C9F-4AB0-BD6B-4547F9C5661F}">
      <dsp:nvSpPr>
        <dsp:cNvPr id="0" name=""/>
        <dsp:cNvSpPr/>
      </dsp:nvSpPr>
      <dsp:spPr>
        <a:xfrm rot="2700000">
          <a:off x="3302177" y="651916"/>
          <a:ext cx="1727492" cy="1727492"/>
        </a:xfrm>
        <a:prstGeom prst="teardrop">
          <a:avLst>
            <a:gd name="adj" fmla="val 10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CA8F17-1A65-4841-AEF0-1DD83E864071}">
      <dsp:nvSpPr>
        <dsp:cNvPr id="0" name=""/>
        <dsp:cNvSpPr/>
      </dsp:nvSpPr>
      <dsp:spPr>
        <a:xfrm>
          <a:off x="3359971" y="709633"/>
          <a:ext cx="1612645" cy="1612362"/>
        </a:xfrm>
        <a:prstGeom prst="ellipse">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Authorization</a:t>
          </a:r>
        </a:p>
      </dsp:txBody>
      <dsp:txXfrm>
        <a:off x="3590349" y="940014"/>
        <a:ext cx="1151889" cy="1151600"/>
      </dsp:txXfrm>
    </dsp:sp>
    <dsp:sp modelId="{D04E5916-4E06-45A4-8C1C-E3729FD3DDCD}">
      <dsp:nvSpPr>
        <dsp:cNvPr id="0" name=""/>
        <dsp:cNvSpPr/>
      </dsp:nvSpPr>
      <dsp:spPr>
        <a:xfrm rot="2700000">
          <a:off x="1516933" y="651916"/>
          <a:ext cx="1727492" cy="1727492"/>
        </a:xfrm>
        <a:prstGeom prst="teardrop">
          <a:avLst>
            <a:gd name="adj" fmla="val 10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E50E65-CC93-4E89-A6BD-0D6BB060D094}">
      <dsp:nvSpPr>
        <dsp:cNvPr id="0" name=""/>
        <dsp:cNvSpPr/>
      </dsp:nvSpPr>
      <dsp:spPr>
        <a:xfrm>
          <a:off x="1574727" y="709633"/>
          <a:ext cx="1612645" cy="1612362"/>
        </a:xfrm>
        <a:prstGeom prst="ellipse">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Record Keeping</a:t>
          </a:r>
        </a:p>
      </dsp:txBody>
      <dsp:txXfrm>
        <a:off x="1805105" y="940014"/>
        <a:ext cx="1151889" cy="1151600"/>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5A07D5-A2A6-4D49-BC09-6F67ACB98C48}" type="datetimeFigureOut">
              <a:rPr lang="en-US" smtClean="0"/>
              <a:t>5/13/2021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9943E-BCA8-E243-AB34-3D1ECC18AACC}" type="slidenum">
              <a:rPr lang="en-US" smtClean="0"/>
              <a:t>‹#›</a:t>
            </a:fld>
            <a:endParaRPr lang="en-US" dirty="0"/>
          </a:p>
        </p:txBody>
      </p:sp>
    </p:spTree>
    <p:extLst>
      <p:ext uri="{BB962C8B-B14F-4D97-AF65-F5344CB8AC3E}">
        <p14:creationId xmlns:p14="http://schemas.microsoft.com/office/powerpoint/2010/main" val="442857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9943E-BCA8-E243-AB34-3D1ECC18AACC}" type="slidenum">
              <a:rPr lang="en-US" smtClean="0"/>
              <a:t>77</a:t>
            </a:fld>
            <a:endParaRPr lang="en-US" dirty="0"/>
          </a:p>
        </p:txBody>
      </p:sp>
    </p:spTree>
    <p:extLst>
      <p:ext uri="{BB962C8B-B14F-4D97-AF65-F5344CB8AC3E}">
        <p14:creationId xmlns:p14="http://schemas.microsoft.com/office/powerpoint/2010/main" val="892499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94062-30C5-F040-B0F4-7E71F1EB522E}"/>
              </a:ext>
            </a:extLst>
          </p:cNvPr>
          <p:cNvSpPr>
            <a:spLocks noGrp="1"/>
          </p:cNvSpPr>
          <p:nvPr>
            <p:ph type="ctrTitle"/>
          </p:nvPr>
        </p:nvSpPr>
        <p:spPr>
          <a:xfrm>
            <a:off x="457200" y="1200805"/>
            <a:ext cx="6923314" cy="1803872"/>
          </a:xfrm>
          <a:prstGeom prst="rect">
            <a:avLst/>
          </a:prstGeom>
        </p:spPr>
        <p:txBody>
          <a:bodyPr anchor="b"/>
          <a:lstStyle>
            <a:lvl1pPr algn="l">
              <a:defRPr sz="6000" b="1">
                <a:solidFill>
                  <a:schemeClr val="bg1"/>
                </a:solidFill>
                <a:latin typeface="+mn-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A3517E8-494B-9F4E-8393-8BD26CAA437A}"/>
              </a:ext>
            </a:extLst>
          </p:cNvPr>
          <p:cNvSpPr>
            <a:spLocks noGrp="1"/>
          </p:cNvSpPr>
          <p:nvPr>
            <p:ph type="subTitle" idx="1"/>
          </p:nvPr>
        </p:nvSpPr>
        <p:spPr>
          <a:xfrm>
            <a:off x="457200" y="3201144"/>
            <a:ext cx="6923314" cy="521771"/>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Content Placeholder 8">
            <a:extLst>
              <a:ext uri="{FF2B5EF4-FFF2-40B4-BE49-F238E27FC236}">
                <a16:creationId xmlns:a16="http://schemas.microsoft.com/office/drawing/2014/main" id="{2E620DA4-E16B-EE47-9282-826FADBD9BCD}"/>
              </a:ext>
            </a:extLst>
          </p:cNvPr>
          <p:cNvSpPr>
            <a:spLocks noGrp="1"/>
          </p:cNvSpPr>
          <p:nvPr>
            <p:ph sz="quarter" idx="10" hasCustomPrompt="1"/>
          </p:nvPr>
        </p:nvSpPr>
        <p:spPr>
          <a:xfrm>
            <a:off x="457200" y="5110163"/>
            <a:ext cx="4710113" cy="376237"/>
          </a:xfrm>
          <a:prstGeom prst="rect">
            <a:avLst/>
          </a:prstGeom>
        </p:spPr>
        <p:txBody>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DATE &amp; PRESENTER</a:t>
            </a:r>
          </a:p>
        </p:txBody>
      </p:sp>
    </p:spTree>
    <p:extLst>
      <p:ext uri="{BB962C8B-B14F-4D97-AF65-F5344CB8AC3E}">
        <p14:creationId xmlns:p14="http://schemas.microsoft.com/office/powerpoint/2010/main" val="688920591"/>
      </p:ext>
    </p:extLst>
  </p:cSld>
  <p:clrMapOvr>
    <a:masterClrMapping/>
  </p:clrMapOvr>
  <p:extLst>
    <p:ext uri="{DCECCB84-F9BA-43D5-87BE-67443E8EF086}">
      <p15:sldGuideLst xmlns:p15="http://schemas.microsoft.com/office/powerpoint/2012/main">
        <p15:guide id="2" pos="288" userDrawn="1">
          <p15:clr>
            <a:srgbClr val="FBAE40"/>
          </p15:clr>
        </p15:guide>
        <p15:guide id="3" pos="739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Guts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F0B74-4A3A-444E-B522-BED236832E77}"/>
              </a:ext>
            </a:extLst>
          </p:cNvPr>
          <p:cNvSpPr>
            <a:spLocks noGrp="1"/>
          </p:cNvSpPr>
          <p:nvPr>
            <p:ph type="title"/>
          </p:nvPr>
        </p:nvSpPr>
        <p:spPr>
          <a:xfrm>
            <a:off x="457200" y="419101"/>
            <a:ext cx="11239500" cy="774700"/>
          </a:xfrm>
          <a:prstGeom prst="rect">
            <a:avLst/>
          </a:prstGeom>
        </p:spPr>
        <p:txBody>
          <a:bodyPr/>
          <a:lstStyle>
            <a:lvl1pPr algn="l">
              <a:defRPr b="1">
                <a:solidFill>
                  <a:srgbClr val="00785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3B8F4286-22A4-4346-AA70-B13992F1FDA9}"/>
              </a:ext>
            </a:extLst>
          </p:cNvPr>
          <p:cNvSpPr>
            <a:spLocks noGrp="1"/>
          </p:cNvSpPr>
          <p:nvPr>
            <p:ph idx="1"/>
          </p:nvPr>
        </p:nvSpPr>
        <p:spPr>
          <a:xfrm>
            <a:off x="457200" y="1295401"/>
            <a:ext cx="11239500" cy="4457700"/>
          </a:xfrm>
          <a:prstGeom prst="rect">
            <a:avLst/>
          </a:prstGeom>
        </p:spPr>
        <p:txBody>
          <a:bodyPr/>
          <a:lstStyle>
            <a:lvl1pPr>
              <a:defRPr sz="2400">
                <a:solidFill>
                  <a:srgbClr val="007851"/>
                </a:solidFill>
              </a:defRPr>
            </a:lvl1pPr>
            <a:lvl2pPr>
              <a:defRPr sz="2400">
                <a:solidFill>
                  <a:srgbClr val="007851"/>
                </a:solidFill>
              </a:defRPr>
            </a:lvl2pPr>
            <a:lvl3pPr>
              <a:defRPr sz="2400">
                <a:solidFill>
                  <a:srgbClr val="007851"/>
                </a:solidFill>
              </a:defRPr>
            </a:lvl3pPr>
            <a:lvl4pPr>
              <a:defRPr sz="2400">
                <a:solidFill>
                  <a:srgbClr val="007851"/>
                </a:solidFill>
              </a:defRPr>
            </a:lvl4pPr>
            <a:lvl5pPr>
              <a:defRPr sz="2400">
                <a:solidFill>
                  <a:srgbClr val="00785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F35052C-2FDB-2C43-A7FC-50D84170DB77}"/>
              </a:ext>
            </a:extLst>
          </p:cNvPr>
          <p:cNvSpPr>
            <a:spLocks noGrp="1"/>
          </p:cNvSpPr>
          <p:nvPr>
            <p:ph type="sldNum" sz="quarter" idx="12"/>
          </p:nvPr>
        </p:nvSpPr>
        <p:spPr/>
        <p:txBody>
          <a:bodyPr/>
          <a:lstStyle/>
          <a:p>
            <a:fld id="{C6429477-D61A-7D49-A13C-58DC364142A2}" type="slidenum">
              <a:rPr lang="en-US" smtClean="0"/>
              <a:t>‹#›</a:t>
            </a:fld>
            <a:endParaRPr lang="en-US" dirty="0"/>
          </a:p>
        </p:txBody>
      </p:sp>
    </p:spTree>
    <p:extLst>
      <p:ext uri="{BB962C8B-B14F-4D97-AF65-F5344CB8AC3E}">
        <p14:creationId xmlns:p14="http://schemas.microsoft.com/office/powerpoint/2010/main" val="4014847087"/>
      </p:ext>
    </p:extLst>
  </p:cSld>
  <p:clrMapOvr>
    <a:masterClrMapping/>
  </p:clrMapOvr>
  <p:extLst>
    <p:ext uri="{DCECCB84-F9BA-43D5-87BE-67443E8EF086}">
      <p15:sldGuideLst xmlns:p15="http://schemas.microsoft.com/office/powerpoint/2012/main">
        <p15:guide id="1" orient="horz" pos="81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uts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F0B74-4A3A-444E-B522-BED236832E77}"/>
              </a:ext>
            </a:extLst>
          </p:cNvPr>
          <p:cNvSpPr>
            <a:spLocks noGrp="1"/>
          </p:cNvSpPr>
          <p:nvPr>
            <p:ph type="title" hasCustomPrompt="1"/>
          </p:nvPr>
        </p:nvSpPr>
        <p:spPr>
          <a:xfrm>
            <a:off x="457200" y="419101"/>
            <a:ext cx="11239500" cy="1254578"/>
          </a:xfrm>
          <a:prstGeom prst="rect">
            <a:avLst/>
          </a:prstGeom>
        </p:spPr>
        <p:txBody>
          <a:bodyPr/>
          <a:lstStyle>
            <a:lvl1pPr algn="l">
              <a:defRPr b="1">
                <a:solidFill>
                  <a:srgbClr val="007851"/>
                </a:solidFill>
                <a:latin typeface="+mn-lt"/>
              </a:defRPr>
            </a:lvl1pPr>
          </a:lstStyle>
          <a:p>
            <a:r>
              <a:rPr lang="en-US" dirty="0"/>
              <a:t>Click to edit Master title style Click to edit Master title style</a:t>
            </a:r>
          </a:p>
        </p:txBody>
      </p:sp>
      <p:sp>
        <p:nvSpPr>
          <p:cNvPr id="3" name="Content Placeholder 2">
            <a:extLst>
              <a:ext uri="{FF2B5EF4-FFF2-40B4-BE49-F238E27FC236}">
                <a16:creationId xmlns:a16="http://schemas.microsoft.com/office/drawing/2014/main" id="{3B8F4286-22A4-4346-AA70-B13992F1FDA9}"/>
              </a:ext>
            </a:extLst>
          </p:cNvPr>
          <p:cNvSpPr>
            <a:spLocks noGrp="1"/>
          </p:cNvSpPr>
          <p:nvPr>
            <p:ph idx="1"/>
          </p:nvPr>
        </p:nvSpPr>
        <p:spPr>
          <a:xfrm>
            <a:off x="457200" y="1752600"/>
            <a:ext cx="11239500" cy="4000501"/>
          </a:xfrm>
          <a:prstGeom prst="rect">
            <a:avLst/>
          </a:prstGeom>
        </p:spPr>
        <p:txBody>
          <a:bodyPr/>
          <a:lstStyle>
            <a:lvl1pPr>
              <a:defRPr sz="2400">
                <a:solidFill>
                  <a:srgbClr val="007851"/>
                </a:solidFill>
              </a:defRPr>
            </a:lvl1pPr>
            <a:lvl2pPr>
              <a:defRPr sz="2400">
                <a:solidFill>
                  <a:srgbClr val="007851"/>
                </a:solidFill>
              </a:defRPr>
            </a:lvl2pPr>
            <a:lvl3pPr>
              <a:defRPr sz="2400">
                <a:solidFill>
                  <a:srgbClr val="007851"/>
                </a:solidFill>
              </a:defRPr>
            </a:lvl3pPr>
            <a:lvl4pPr>
              <a:defRPr sz="2400">
                <a:solidFill>
                  <a:srgbClr val="007851"/>
                </a:solidFill>
              </a:defRPr>
            </a:lvl4pPr>
            <a:lvl5pPr>
              <a:defRPr sz="2400">
                <a:solidFill>
                  <a:srgbClr val="00785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F35052C-2FDB-2C43-A7FC-50D84170DB77}"/>
              </a:ext>
            </a:extLst>
          </p:cNvPr>
          <p:cNvSpPr>
            <a:spLocks noGrp="1"/>
          </p:cNvSpPr>
          <p:nvPr>
            <p:ph type="sldNum" sz="quarter" idx="12"/>
          </p:nvPr>
        </p:nvSpPr>
        <p:spPr/>
        <p:txBody>
          <a:bodyPr/>
          <a:lstStyle/>
          <a:p>
            <a:fld id="{C6429477-D61A-7D49-A13C-58DC364142A2}" type="slidenum">
              <a:rPr lang="en-US" smtClean="0"/>
              <a:t>‹#›</a:t>
            </a:fld>
            <a:endParaRPr lang="en-US" dirty="0"/>
          </a:p>
        </p:txBody>
      </p:sp>
    </p:spTree>
    <p:extLst>
      <p:ext uri="{BB962C8B-B14F-4D97-AF65-F5344CB8AC3E}">
        <p14:creationId xmlns:p14="http://schemas.microsoft.com/office/powerpoint/2010/main" val="2335168512"/>
      </p:ext>
    </p:extLst>
  </p:cSld>
  <p:clrMapOvr>
    <a:masterClrMapping/>
  </p:clrMapOvr>
  <p:extLst>
    <p:ext uri="{DCECCB84-F9BA-43D5-87BE-67443E8EF086}">
      <p15:sldGuideLst xmlns:p15="http://schemas.microsoft.com/office/powerpoint/2012/main">
        <p15:guide id="1" orient="horz" pos="110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0608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AA4EBE-5A75-2D4A-A28B-DE285555DA6E}"/>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76498487"/>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E5D6D1-5554-7040-8D42-8A17F90FFB99}"/>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5B867F22-C21C-2E40-93A9-5137A33B05E3}"/>
              </a:ext>
            </a:extLst>
          </p:cNvPr>
          <p:cNvSpPr>
            <a:spLocks noGrp="1"/>
          </p:cNvSpPr>
          <p:nvPr>
            <p:ph type="sldNum" sz="quarter" idx="4"/>
          </p:nvPr>
        </p:nvSpPr>
        <p:spPr>
          <a:xfrm>
            <a:off x="10842352" y="6044296"/>
            <a:ext cx="848360" cy="269420"/>
          </a:xfrm>
          <a:prstGeom prst="rect">
            <a:avLst/>
          </a:prstGeom>
        </p:spPr>
        <p:txBody>
          <a:bodyPr vert="horz" lIns="91440" tIns="45720" rIns="91440" bIns="45720" rtlCol="0" anchor="ctr"/>
          <a:lstStyle>
            <a:lvl1pPr algn="r">
              <a:defRPr sz="1200" b="1">
                <a:solidFill>
                  <a:srgbClr val="007851"/>
                </a:solidFill>
              </a:defRPr>
            </a:lvl1pPr>
          </a:lstStyle>
          <a:p>
            <a:fld id="{C6429477-D61A-7D49-A13C-58DC364142A2}" type="slidenum">
              <a:rPr lang="en-US" smtClean="0"/>
              <a:pPr/>
              <a:t>‹#›</a:t>
            </a:fld>
            <a:endParaRPr lang="en-US" dirty="0"/>
          </a:p>
        </p:txBody>
      </p:sp>
    </p:spTree>
    <p:extLst>
      <p:ext uri="{BB962C8B-B14F-4D97-AF65-F5344CB8AC3E}">
        <p14:creationId xmlns:p14="http://schemas.microsoft.com/office/powerpoint/2010/main" val="1550455762"/>
      </p:ext>
    </p:extLst>
  </p:cSld>
  <p:clrMap bg1="lt1" tx1="dk1" bg2="lt2" tx2="dk2" accent1="accent1" accent2="accent2" accent3="accent3" accent4="accent4" accent5="accent5" accent6="accent6" hlink="hlink" folHlink="folHlink"/>
  <p:sldLayoutIdLst>
    <p:sldLayoutId id="2147483668" r:id="rId1"/>
    <p:sldLayoutId id="2147483669"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 userDrawn="1">
          <p15:clr>
            <a:srgbClr val="F26B43"/>
          </p15:clr>
        </p15:guide>
        <p15:guide id="3" pos="7368" userDrawn="1">
          <p15:clr>
            <a:srgbClr val="F26B43"/>
          </p15:clr>
        </p15:guide>
        <p15:guide id="4" orient="horz" pos="362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A2DAC8-339B-F147-A86D-AF4270BF93D1}"/>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06329640"/>
      </p:ext>
    </p:extLst>
  </p:cSld>
  <p:clrMap bg1="lt1" tx1="dk1" bg2="lt2" tx2="dk2" accent1="accent1" accent2="accent2" accent3="accent3" accent4="accent4" accent5="accent5" accent6="accent6" hlink="hlink" folHlink="folHlink"/>
  <p:sldLayoutIdLst>
    <p:sldLayoutId id="2147483666"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www.myclientline.net/"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www.myclientline.net/"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hyperlink" Target="https://sso.americanexpress.com/"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mailto:nmerced@usf.edu" TargetMode="Externa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www.usf.edu/businessprocesses" TargetMode="External"/><Relationship Id="rId2" Type="http://schemas.openxmlformats.org/officeDocument/2006/relationships/hyperlink" Target="http://www.generalcounsel.usf.edu/" TargetMode="Externa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notesSlide" Target="../notesSlides/notesSlide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www.myclientline.net/"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2448" y="1520889"/>
            <a:ext cx="11087101" cy="1670179"/>
          </a:xfrm>
        </p:spPr>
        <p:txBody>
          <a:bodyPr lIns="0" tIns="0" bIns="0">
            <a:noAutofit/>
          </a:bodyPr>
          <a:lstStyle/>
          <a:p>
            <a:pPr algn="ctr">
              <a:lnSpc>
                <a:spcPct val="90000"/>
              </a:lnSpc>
            </a:pPr>
            <a:r>
              <a:rPr lang="en-US" dirty="0">
                <a:solidFill>
                  <a:srgbClr val="D4CA9D"/>
                </a:solidFill>
                <a:latin typeface="Trade Gothic LT Std Cn" panose="020B0606020502020204" pitchFamily="34" charset="0"/>
              </a:rPr>
              <a:t>Payment Card Industry (PCI) Compliance Certification</a:t>
            </a:r>
            <a:endParaRPr lang="en-US" b="1" dirty="0">
              <a:solidFill>
                <a:srgbClr val="D4CA9D"/>
              </a:solidFill>
              <a:latin typeface="Trade Gothic LT Std Cn" panose="020B0606020502020204" pitchFamily="34" charset="0"/>
            </a:endParaRPr>
          </a:p>
        </p:txBody>
      </p:sp>
      <p:sp>
        <p:nvSpPr>
          <p:cNvPr id="3" name="Subtitle 2">
            <a:extLst>
              <a:ext uri="{FF2B5EF4-FFF2-40B4-BE49-F238E27FC236}">
                <a16:creationId xmlns:a16="http://schemas.microsoft.com/office/drawing/2014/main" id="{1CE71DEA-6629-4F25-8297-D868B5F637EC}"/>
              </a:ext>
            </a:extLst>
          </p:cNvPr>
          <p:cNvSpPr>
            <a:spLocks noGrp="1"/>
          </p:cNvSpPr>
          <p:nvPr>
            <p:ph type="subTitle" idx="1"/>
          </p:nvPr>
        </p:nvSpPr>
        <p:spPr>
          <a:xfrm>
            <a:off x="552449" y="3666933"/>
            <a:ext cx="11087100" cy="704461"/>
          </a:xfrm>
        </p:spPr>
        <p:txBody>
          <a:bodyPr/>
          <a:lstStyle/>
          <a:p>
            <a:pPr algn="ctr"/>
            <a:r>
              <a:rPr lang="en-US" sz="2000" dirty="0"/>
              <a:t>A course reviewing: the security standards, guidelines and procedures designed for employees accepting, processing and reconciling credit card payments at the University of South Florida.</a:t>
            </a:r>
          </a:p>
        </p:txBody>
      </p:sp>
    </p:spTree>
    <p:extLst>
      <p:ext uri="{BB962C8B-B14F-4D97-AF65-F5344CB8AC3E}">
        <p14:creationId xmlns:p14="http://schemas.microsoft.com/office/powerpoint/2010/main" val="153511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10</a:t>
            </a:fld>
            <a:endParaRPr lang="en-US" dirty="0"/>
          </a:p>
        </p:txBody>
      </p:sp>
      <p:sp>
        <p:nvSpPr>
          <p:cNvPr id="3" name="Title 9"/>
          <p:cNvSpPr txBox="1">
            <a:spLocks/>
          </p:cNvSpPr>
          <p:nvPr/>
        </p:nvSpPr>
        <p:spPr>
          <a:xfrm>
            <a:off x="868144" y="544284"/>
            <a:ext cx="10455711" cy="739194"/>
          </a:xfrm>
          <a:prstGeom prst="rect">
            <a:avLst/>
          </a:prstGeom>
        </p:spPr>
        <p:txBody>
          <a:bodyPr>
            <a:normAutofit/>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pPr algn="ctr"/>
            <a:r>
              <a:rPr lang="en-US" sz="4000" dirty="0">
                <a:latin typeface="+mj-lt"/>
              </a:rPr>
              <a:t>Recording credit card deposits:</a:t>
            </a:r>
            <a:endParaRPr lang="en-US" sz="4000" dirty="0">
              <a:solidFill>
                <a:srgbClr val="006747"/>
              </a:solidFill>
              <a:latin typeface="+mj-lt"/>
              <a:ea typeface="Cabin" charset="0"/>
              <a:cs typeface="Cabin" charset="0"/>
            </a:endParaRPr>
          </a:p>
        </p:txBody>
      </p:sp>
      <p:sp>
        <p:nvSpPr>
          <p:cNvPr id="4" name="Content Placeholder 2"/>
          <p:cNvSpPr txBox="1">
            <a:spLocks/>
          </p:cNvSpPr>
          <p:nvPr/>
        </p:nvSpPr>
        <p:spPr>
          <a:xfrm>
            <a:off x="462646" y="1535862"/>
            <a:ext cx="11266706" cy="40369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000" dirty="0"/>
              <a:t>All credit cards being processed thru touch net are posted on a daily basis  by the cashier’s office but the chargebacks need to be posted by the department.</a:t>
            </a:r>
          </a:p>
          <a:p>
            <a:pPr marL="457200" indent="-457200">
              <a:buFont typeface="+mj-lt"/>
              <a:buAutoNum type="arabicPeriod"/>
            </a:pPr>
            <a:r>
              <a:rPr lang="en-US" sz="2000" dirty="0"/>
              <a:t>All departments that send the credit card deposits to the cashier’s office to be posted should do them on  a daily basis.  Deposits are sent to cashiers in a Miscellaneous receipts Form. Please remember to write the correct chart field, the deposit number and the  amount.</a:t>
            </a:r>
          </a:p>
          <a:p>
            <a:pPr marL="457200" indent="-457200">
              <a:buFont typeface="+mj-lt"/>
              <a:buAutoNum type="arabicPeriod"/>
            </a:pPr>
            <a:r>
              <a:rPr lang="en-US" sz="2000" dirty="0"/>
              <a:t>The deposit number for </a:t>
            </a:r>
            <a:r>
              <a:rPr lang="en-US" sz="2000" dirty="0">
                <a:solidFill>
                  <a:schemeClr val="accent4">
                    <a:lumMod val="75000"/>
                  </a:schemeClr>
                </a:solidFill>
              </a:rPr>
              <a:t>Visa, Mastercard, and Discover </a:t>
            </a:r>
            <a:r>
              <a:rPr lang="en-US" sz="2000" dirty="0"/>
              <a:t>merchants is the last five numbers of the merchant number:</a:t>
            </a:r>
          </a:p>
          <a:p>
            <a:pPr lvl="1"/>
            <a:r>
              <a:rPr lang="en-US" sz="2000" dirty="0"/>
              <a:t>USF Athletics – 482032953994  = </a:t>
            </a:r>
            <a:r>
              <a:rPr lang="en-US" sz="2000" dirty="0">
                <a:solidFill>
                  <a:srgbClr val="FF0000"/>
                </a:solidFill>
              </a:rPr>
              <a:t>53994</a:t>
            </a:r>
          </a:p>
          <a:p>
            <a:pPr marL="457200" indent="-457200">
              <a:buFont typeface="+mj-lt"/>
              <a:buAutoNum type="arabicPeriod"/>
            </a:pPr>
            <a:r>
              <a:rPr lang="en-US" sz="2000" dirty="0"/>
              <a:t>For </a:t>
            </a:r>
            <a:r>
              <a:rPr lang="en-US" sz="2000" dirty="0">
                <a:solidFill>
                  <a:schemeClr val="accent4">
                    <a:lumMod val="75000"/>
                  </a:schemeClr>
                </a:solidFill>
              </a:rPr>
              <a:t>American Express </a:t>
            </a:r>
            <a:r>
              <a:rPr lang="en-US" sz="2000" dirty="0"/>
              <a:t>merchants the deposit number is:</a:t>
            </a:r>
          </a:p>
          <a:p>
            <a:pPr lvl="1"/>
            <a:r>
              <a:rPr lang="en-US" sz="2000" dirty="0"/>
              <a:t>376 + the last three numbers of your merchant number :</a:t>
            </a:r>
          </a:p>
          <a:p>
            <a:pPr lvl="2">
              <a:buFont typeface="Courier New" panose="02070309020205020404" pitchFamily="49" charset="0"/>
              <a:buChar char="o"/>
            </a:pPr>
            <a:r>
              <a:rPr lang="en-US" sz="2000" dirty="0"/>
              <a:t>USF Athletics – 4098139008 – </a:t>
            </a:r>
            <a:r>
              <a:rPr lang="en-US" sz="2000" dirty="0">
                <a:solidFill>
                  <a:srgbClr val="FF0000"/>
                </a:solidFill>
              </a:rPr>
              <a:t>376008</a:t>
            </a:r>
            <a:endParaRPr lang="en-US" altLang="en-US" sz="2000" b="1" dirty="0"/>
          </a:p>
        </p:txBody>
      </p:sp>
    </p:spTree>
    <p:extLst>
      <p:ext uri="{BB962C8B-B14F-4D97-AF65-F5344CB8AC3E}">
        <p14:creationId xmlns:p14="http://schemas.microsoft.com/office/powerpoint/2010/main" val="710650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11</a:t>
            </a:fld>
            <a:endParaRPr lang="en-US" dirty="0"/>
          </a:p>
        </p:txBody>
      </p:sp>
      <p:sp>
        <p:nvSpPr>
          <p:cNvPr id="3" name="Title 1"/>
          <p:cNvSpPr txBox="1">
            <a:spLocks/>
          </p:cNvSpPr>
          <p:nvPr/>
        </p:nvSpPr>
        <p:spPr>
          <a:xfrm>
            <a:off x="302773" y="609326"/>
            <a:ext cx="9788915" cy="1470025"/>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r>
              <a:rPr lang="en-US" sz="5400" dirty="0"/>
              <a:t>         </a:t>
            </a:r>
            <a:endParaRPr lang="en-US" sz="5400" dirty="0">
              <a:solidFill>
                <a:srgbClr val="006747"/>
              </a:solidFill>
              <a:latin typeface="Trade Gothic LT Std Cn" panose="020B0606020502020204" pitchFamily="34" charset="0"/>
            </a:endParaRPr>
          </a:p>
        </p:txBody>
      </p:sp>
      <p:sp>
        <p:nvSpPr>
          <p:cNvPr id="4" name="Content Placeholder 2"/>
          <p:cNvSpPr txBox="1">
            <a:spLocks/>
          </p:cNvSpPr>
          <p:nvPr/>
        </p:nvSpPr>
        <p:spPr>
          <a:xfrm>
            <a:off x="629515" y="2355671"/>
            <a:ext cx="7772400" cy="28786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dirty="0">
              <a:solidFill>
                <a:schemeClr val="tx1"/>
              </a:solidFill>
            </a:endParaRPr>
          </a:p>
        </p:txBody>
      </p:sp>
      <p:pic>
        <p:nvPicPr>
          <p:cNvPr id="5" name="Picture 4">
            <a:extLst>
              <a:ext uri="{FF2B5EF4-FFF2-40B4-BE49-F238E27FC236}">
                <a16:creationId xmlns:a16="http://schemas.microsoft.com/office/drawing/2014/main" id="{E85EC6EC-32DC-4D25-A537-1E92ABCCE7EA}"/>
              </a:ext>
            </a:extLst>
          </p:cNvPr>
          <p:cNvPicPr>
            <a:picLocks noChangeAspect="1"/>
          </p:cNvPicPr>
          <p:nvPr/>
        </p:nvPicPr>
        <p:blipFill>
          <a:blip r:embed="rId2"/>
          <a:stretch>
            <a:fillRect/>
          </a:stretch>
        </p:blipFill>
        <p:spPr>
          <a:xfrm>
            <a:off x="644344" y="459284"/>
            <a:ext cx="10903312" cy="5463321"/>
          </a:xfrm>
          <a:prstGeom prst="rect">
            <a:avLst/>
          </a:prstGeom>
        </p:spPr>
      </p:pic>
    </p:spTree>
    <p:extLst>
      <p:ext uri="{BB962C8B-B14F-4D97-AF65-F5344CB8AC3E}">
        <p14:creationId xmlns:p14="http://schemas.microsoft.com/office/powerpoint/2010/main" val="760322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12</a:t>
            </a:fld>
            <a:endParaRPr lang="en-US" dirty="0"/>
          </a:p>
        </p:txBody>
      </p:sp>
      <p:sp>
        <p:nvSpPr>
          <p:cNvPr id="3" name="Title 1"/>
          <p:cNvSpPr txBox="1">
            <a:spLocks/>
          </p:cNvSpPr>
          <p:nvPr/>
        </p:nvSpPr>
        <p:spPr>
          <a:xfrm>
            <a:off x="419214" y="548879"/>
            <a:ext cx="11353571" cy="667388"/>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pPr algn="ctr"/>
            <a:r>
              <a:rPr lang="en-US" sz="4000" dirty="0">
                <a:latin typeface="+mj-lt"/>
              </a:rPr>
              <a:t>Deposits sent to the cashiers thru email</a:t>
            </a:r>
            <a:endParaRPr lang="en-US" sz="4000" dirty="0">
              <a:solidFill>
                <a:srgbClr val="006747"/>
              </a:solidFill>
              <a:latin typeface="+mj-lt"/>
            </a:endParaRPr>
          </a:p>
        </p:txBody>
      </p:sp>
      <p:sp>
        <p:nvSpPr>
          <p:cNvPr id="4" name="Content Placeholder 2"/>
          <p:cNvSpPr txBox="1">
            <a:spLocks/>
          </p:cNvSpPr>
          <p:nvPr/>
        </p:nvSpPr>
        <p:spPr>
          <a:xfrm>
            <a:off x="611592" y="1720007"/>
            <a:ext cx="10968814" cy="31687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u="sng" dirty="0"/>
              <a:t>When sending the cashiers office deposits thru an email please remember to </a:t>
            </a:r>
            <a:r>
              <a:rPr lang="en-US" sz="2000" dirty="0"/>
              <a:t>:</a:t>
            </a:r>
          </a:p>
          <a:p>
            <a:pPr marL="285750" indent="-285750"/>
            <a:r>
              <a:rPr lang="en-US" sz="2000" dirty="0"/>
              <a:t>The cashier’s office email to send paperwork to be posted is </a:t>
            </a:r>
            <a:r>
              <a:rPr lang="en-US" sz="2000" dirty="0">
                <a:solidFill>
                  <a:srgbClr val="0070C0"/>
                </a:solidFill>
              </a:rPr>
              <a:t>uco-cashier@usf.edu</a:t>
            </a:r>
          </a:p>
          <a:p>
            <a:pPr marL="285750" indent="-285750"/>
            <a:r>
              <a:rPr lang="en-US" sz="2000" dirty="0"/>
              <a:t>Attach paperwork with deposit number, amount, date and specify  if it is a credit card or lockbox deposit since they belong to different  general ledger accounts.</a:t>
            </a:r>
          </a:p>
          <a:p>
            <a:pPr marL="285750" indent="-285750"/>
            <a:r>
              <a:rPr lang="en-US" sz="2000" dirty="0"/>
              <a:t>Make sure the email was received by the cashiers office and that you have a confirmation from them.  </a:t>
            </a:r>
          </a:p>
          <a:p>
            <a:pPr marL="285750" indent="-285750"/>
            <a:r>
              <a:rPr lang="en-US" sz="2000" dirty="0"/>
              <a:t>Also if it is a correction make sure to write a brief but clear note of what is being corrected. The date of the original transaction and the amount.</a:t>
            </a:r>
          </a:p>
        </p:txBody>
      </p:sp>
    </p:spTree>
    <p:extLst>
      <p:ext uri="{BB962C8B-B14F-4D97-AF65-F5344CB8AC3E}">
        <p14:creationId xmlns:p14="http://schemas.microsoft.com/office/powerpoint/2010/main" val="24482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13</a:t>
            </a:fld>
            <a:endParaRPr lang="en-US" dirty="0"/>
          </a:p>
        </p:txBody>
      </p:sp>
      <p:sp>
        <p:nvSpPr>
          <p:cNvPr id="3" name="Title 1"/>
          <p:cNvSpPr txBox="1">
            <a:spLocks/>
          </p:cNvSpPr>
          <p:nvPr/>
        </p:nvSpPr>
        <p:spPr>
          <a:xfrm>
            <a:off x="914400" y="544285"/>
            <a:ext cx="10363200" cy="753656"/>
          </a:xfrm>
          <a:prstGeom prst="rect">
            <a:avLst/>
          </a:prstGeom>
        </p:spPr>
        <p:txBody>
          <a:bodyPr>
            <a:normAutofit/>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pPr algn="ctr"/>
            <a:r>
              <a:rPr lang="en-US" sz="4000" dirty="0">
                <a:latin typeface="+mj-lt"/>
              </a:rPr>
              <a:t>Backup paperwork needed?</a:t>
            </a:r>
            <a:r>
              <a:rPr lang="en-US" sz="4000" dirty="0">
                <a:solidFill>
                  <a:srgbClr val="006747"/>
                </a:solidFill>
                <a:latin typeface="+mj-lt"/>
              </a:rPr>
              <a:t> </a:t>
            </a:r>
          </a:p>
        </p:txBody>
      </p:sp>
      <p:sp>
        <p:nvSpPr>
          <p:cNvPr id="4" name="Text Placeholder 2"/>
          <p:cNvSpPr txBox="1">
            <a:spLocks/>
          </p:cNvSpPr>
          <p:nvPr/>
        </p:nvSpPr>
        <p:spPr>
          <a:xfrm>
            <a:off x="1083681" y="2996677"/>
            <a:ext cx="8534400" cy="1752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800" dirty="0">
              <a:solidFill>
                <a:schemeClr val="tx1"/>
              </a:solidFill>
            </a:endParaRPr>
          </a:p>
        </p:txBody>
      </p:sp>
      <p:sp>
        <p:nvSpPr>
          <p:cNvPr id="5" name="Rectangle 4">
            <a:extLst>
              <a:ext uri="{FF2B5EF4-FFF2-40B4-BE49-F238E27FC236}">
                <a16:creationId xmlns:a16="http://schemas.microsoft.com/office/drawing/2014/main" id="{C126F02B-0507-4830-A6CD-10DFCC548F09}"/>
              </a:ext>
            </a:extLst>
          </p:cNvPr>
          <p:cNvSpPr/>
          <p:nvPr/>
        </p:nvSpPr>
        <p:spPr>
          <a:xfrm>
            <a:off x="533448" y="1714524"/>
            <a:ext cx="11125104" cy="2246769"/>
          </a:xfrm>
          <a:prstGeom prst="rect">
            <a:avLst/>
          </a:prstGeom>
        </p:spPr>
        <p:txBody>
          <a:bodyPr wrap="square">
            <a:spAutoFit/>
          </a:bodyPr>
          <a:lstStyle/>
          <a:p>
            <a:pPr marL="342900" indent="-342900">
              <a:buFont typeface="Arial" panose="020B0604020202020204" pitchFamily="34" charset="0"/>
              <a:buChar char="•"/>
            </a:pPr>
            <a:r>
              <a:rPr lang="en-US" sz="2000" dirty="0">
                <a:solidFill>
                  <a:srgbClr val="007851"/>
                </a:solidFill>
                <a:ea typeface="Arial Unicode MS" pitchFamily="34" charset="-128"/>
                <a:cs typeface="Arial Unicode MS" pitchFamily="34" charset="-128"/>
              </a:rPr>
              <a:t>All departments that originate their own Miscellaneous Receipts Form should include back up paperwork for example: </a:t>
            </a:r>
          </a:p>
          <a:p>
            <a:pPr marL="800100" lvl="1" indent="-342900">
              <a:buFont typeface="Courier New" panose="02070309020205020404" pitchFamily="49" charset="0"/>
              <a:buChar char="o"/>
            </a:pPr>
            <a:r>
              <a:rPr lang="en-US" sz="2000" dirty="0">
                <a:solidFill>
                  <a:srgbClr val="007851"/>
                </a:solidFill>
                <a:ea typeface="Arial Unicode MS" pitchFamily="34" charset="-128"/>
                <a:cs typeface="Arial Unicode MS" pitchFamily="34" charset="-128"/>
              </a:rPr>
              <a:t>copy of the </a:t>
            </a:r>
            <a:r>
              <a:rPr lang="en-US" sz="2000" b="1" dirty="0">
                <a:solidFill>
                  <a:srgbClr val="007851"/>
                </a:solidFill>
                <a:ea typeface="Arial Unicode MS" pitchFamily="34" charset="-128"/>
                <a:cs typeface="Arial Unicode MS" pitchFamily="34" charset="-128"/>
              </a:rPr>
              <a:t>invoice</a:t>
            </a:r>
            <a:r>
              <a:rPr lang="en-US" sz="2000" dirty="0">
                <a:solidFill>
                  <a:srgbClr val="007851"/>
                </a:solidFill>
                <a:ea typeface="Arial Unicode MS" pitchFamily="34" charset="-128"/>
                <a:cs typeface="Arial Unicode MS" pitchFamily="34" charset="-128"/>
              </a:rPr>
              <a:t>, </a:t>
            </a:r>
            <a:r>
              <a:rPr lang="en-US" sz="2000" b="1" dirty="0">
                <a:solidFill>
                  <a:srgbClr val="007851"/>
                </a:solidFill>
                <a:ea typeface="Arial Unicode MS" pitchFamily="34" charset="-128"/>
                <a:cs typeface="Arial Unicode MS" pitchFamily="34" charset="-128"/>
              </a:rPr>
              <a:t>check</a:t>
            </a:r>
            <a:r>
              <a:rPr lang="en-US" sz="2000" dirty="0">
                <a:solidFill>
                  <a:srgbClr val="007851"/>
                </a:solidFill>
                <a:ea typeface="Arial Unicode MS" pitchFamily="34" charset="-128"/>
                <a:cs typeface="Arial Unicode MS" pitchFamily="34" charset="-128"/>
              </a:rPr>
              <a:t> , </a:t>
            </a:r>
            <a:r>
              <a:rPr lang="en-US" sz="2000" b="1" dirty="0">
                <a:solidFill>
                  <a:srgbClr val="007851"/>
                </a:solidFill>
                <a:ea typeface="Arial Unicode MS" pitchFamily="34" charset="-128"/>
                <a:cs typeface="Arial Unicode MS" pitchFamily="34" charset="-128"/>
              </a:rPr>
              <a:t>credit card slip</a:t>
            </a:r>
            <a:r>
              <a:rPr lang="en-US" sz="2000" dirty="0">
                <a:solidFill>
                  <a:srgbClr val="007851"/>
                </a:solidFill>
                <a:ea typeface="Arial Unicode MS" pitchFamily="34" charset="-128"/>
                <a:cs typeface="Arial Unicode MS" pitchFamily="34" charset="-128"/>
              </a:rPr>
              <a:t>, etc.</a:t>
            </a:r>
          </a:p>
          <a:p>
            <a:pPr marL="342900" indent="-342900">
              <a:buFont typeface="Arial" panose="020B0604020202020204" pitchFamily="34" charset="0"/>
              <a:buChar char="•"/>
            </a:pPr>
            <a:r>
              <a:rPr lang="en-US" sz="2000" dirty="0">
                <a:solidFill>
                  <a:srgbClr val="007851"/>
                </a:solidFill>
                <a:ea typeface="Arial Unicode MS" pitchFamily="34" charset="-128"/>
                <a:cs typeface="Arial Unicode MS" pitchFamily="34" charset="-128"/>
              </a:rPr>
              <a:t>All information pertaining the deposit should be included in order to have backup papers for future reference.</a:t>
            </a:r>
          </a:p>
          <a:p>
            <a:pPr marL="342900" indent="-342900">
              <a:buFont typeface="Arial" panose="020B0604020202020204" pitchFamily="34" charset="0"/>
              <a:buChar char="•"/>
            </a:pPr>
            <a:r>
              <a:rPr lang="en-US" sz="2000" dirty="0">
                <a:solidFill>
                  <a:srgbClr val="007851"/>
                </a:solidFill>
                <a:ea typeface="Arial Unicode MS" pitchFamily="34" charset="-128"/>
                <a:cs typeface="Arial Unicode MS" pitchFamily="34" charset="-128"/>
              </a:rPr>
              <a:t>On the Miscellaneous Receipts Form do not change the order of the chart field.  It is in order to assist the data entry process for the cashiers. </a:t>
            </a:r>
          </a:p>
        </p:txBody>
      </p:sp>
    </p:spTree>
    <p:extLst>
      <p:ext uri="{BB962C8B-B14F-4D97-AF65-F5344CB8AC3E}">
        <p14:creationId xmlns:p14="http://schemas.microsoft.com/office/powerpoint/2010/main" val="4128705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14</a:t>
            </a:fld>
            <a:endParaRPr lang="en-US" dirty="0"/>
          </a:p>
        </p:txBody>
      </p:sp>
      <p:sp>
        <p:nvSpPr>
          <p:cNvPr id="3" name="Title 9"/>
          <p:cNvSpPr txBox="1">
            <a:spLocks/>
          </p:cNvSpPr>
          <p:nvPr/>
        </p:nvSpPr>
        <p:spPr>
          <a:xfrm>
            <a:off x="238239" y="465560"/>
            <a:ext cx="11715521" cy="646792"/>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pPr algn="ctr"/>
            <a:r>
              <a:rPr lang="en-US" sz="4000" dirty="0">
                <a:latin typeface="+mj-lt"/>
              </a:rPr>
              <a:t>Deposits sent to cashier’s office:</a:t>
            </a:r>
            <a:endParaRPr lang="en-US" sz="4000" dirty="0">
              <a:latin typeface="+mj-lt"/>
              <a:ea typeface="Cabin" charset="0"/>
              <a:cs typeface="Cabin" charset="0"/>
            </a:endParaRPr>
          </a:p>
        </p:txBody>
      </p:sp>
      <p:sp>
        <p:nvSpPr>
          <p:cNvPr id="4" name="Content Placeholder 10"/>
          <p:cNvSpPr txBox="1">
            <a:spLocks/>
          </p:cNvSpPr>
          <p:nvPr/>
        </p:nvSpPr>
        <p:spPr>
          <a:xfrm>
            <a:off x="825025" y="1436136"/>
            <a:ext cx="10541948" cy="40036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dirty="0"/>
              <a:t>The Cashier’s Office rules are: </a:t>
            </a:r>
          </a:p>
          <a:p>
            <a:pPr marL="0" indent="0">
              <a:buNone/>
            </a:pPr>
            <a:endParaRPr lang="en-US" sz="2800" dirty="0"/>
          </a:p>
          <a:p>
            <a:pPr marL="457200" indent="-457200">
              <a:buFont typeface="+mj-lt"/>
              <a:buAutoNum type="arabicPeriod"/>
            </a:pPr>
            <a:r>
              <a:rPr lang="en-US" sz="2000" dirty="0"/>
              <a:t>Take all deposits to the office before 2:30 p.m. in order to be processed the same date.  </a:t>
            </a:r>
          </a:p>
          <a:p>
            <a:pPr marL="457200" indent="-457200">
              <a:buFont typeface="+mj-lt"/>
              <a:buAutoNum type="arabicPeriod"/>
            </a:pPr>
            <a:r>
              <a:rPr lang="en-US" sz="2000" dirty="0"/>
              <a:t>If a deposit number is not on the paper submitted it will be returned to the department.  </a:t>
            </a:r>
          </a:p>
          <a:p>
            <a:pPr marL="457200" indent="-457200">
              <a:buFont typeface="+mj-lt"/>
              <a:buAutoNum type="arabicPeriod"/>
            </a:pPr>
            <a:r>
              <a:rPr lang="en-US" sz="2000" dirty="0"/>
              <a:t>Identify clearly if it is an e check, check, lockbox, credit card and remember all American Express deposits should be posted separate from the Visa, Master Card and Discover Card.  </a:t>
            </a:r>
          </a:p>
          <a:p>
            <a:pPr marL="457200" indent="-457200">
              <a:buFont typeface="+mj-lt"/>
              <a:buAutoNum type="arabicPeriod"/>
            </a:pPr>
            <a:r>
              <a:rPr lang="en-US" sz="2000" dirty="0"/>
              <a:t>If submitting a prior month correction please write a note stating the correction and the original transaction’s date and amount to facilitate the reconciliation process.</a:t>
            </a:r>
          </a:p>
        </p:txBody>
      </p:sp>
    </p:spTree>
    <p:extLst>
      <p:ext uri="{BB962C8B-B14F-4D97-AF65-F5344CB8AC3E}">
        <p14:creationId xmlns:p14="http://schemas.microsoft.com/office/powerpoint/2010/main" val="4117945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15</a:t>
            </a:fld>
            <a:endParaRPr lang="en-US" dirty="0"/>
          </a:p>
        </p:txBody>
      </p:sp>
      <p:sp>
        <p:nvSpPr>
          <p:cNvPr id="3" name="Title 1"/>
          <p:cNvSpPr txBox="1">
            <a:spLocks/>
          </p:cNvSpPr>
          <p:nvPr/>
        </p:nvSpPr>
        <p:spPr>
          <a:xfrm>
            <a:off x="1253627" y="472185"/>
            <a:ext cx="9684745" cy="645415"/>
          </a:xfrm>
          <a:prstGeom prst="rect">
            <a:avLst/>
          </a:prstGeom>
        </p:spPr>
        <p:txBody>
          <a:bodyPr>
            <a:normAutofit/>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pPr algn="ctr"/>
            <a:r>
              <a:rPr lang="en-US" sz="4000" dirty="0">
                <a:latin typeface="+mj-lt"/>
              </a:rPr>
              <a:t>Departments reconciliation:</a:t>
            </a:r>
            <a:endParaRPr lang="en-US" sz="4000" dirty="0">
              <a:solidFill>
                <a:srgbClr val="006747"/>
              </a:solidFill>
              <a:latin typeface="+mj-lt"/>
            </a:endParaRPr>
          </a:p>
        </p:txBody>
      </p:sp>
      <p:sp>
        <p:nvSpPr>
          <p:cNvPr id="4" name="Content Placeholder 2"/>
          <p:cNvSpPr txBox="1">
            <a:spLocks/>
          </p:cNvSpPr>
          <p:nvPr/>
        </p:nvSpPr>
        <p:spPr>
          <a:xfrm>
            <a:off x="1019162" y="1644001"/>
            <a:ext cx="10153674" cy="387389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AutoNum type="arabicPeriod"/>
            </a:pPr>
            <a:r>
              <a:rPr lang="en-US" sz="2000" dirty="0">
                <a:ea typeface="Arial Unicode MS" pitchFamily="34" charset="-128"/>
                <a:cs typeface="Arial Unicode MS" pitchFamily="34" charset="-128"/>
              </a:rPr>
              <a:t> All departments are responsible of reconciling their credit card account on a monthly basis. </a:t>
            </a:r>
          </a:p>
          <a:p>
            <a:pPr>
              <a:buAutoNum type="arabicPeriod"/>
            </a:pPr>
            <a:r>
              <a:rPr lang="en-US" sz="2000" dirty="0">
                <a:ea typeface="Arial Unicode MS" pitchFamily="34" charset="-128"/>
                <a:cs typeface="Arial Unicode MS" pitchFamily="34" charset="-128"/>
              </a:rPr>
              <a:t> Find your Book side at  FAST – DATA MART – FINANCE MART</a:t>
            </a:r>
          </a:p>
          <a:p>
            <a:pPr>
              <a:buAutoNum type="arabicPeriod"/>
            </a:pPr>
            <a:r>
              <a:rPr lang="en-US" sz="2000" dirty="0">
                <a:ea typeface="Arial Unicode MS" pitchFamily="34" charset="-128"/>
                <a:cs typeface="Arial Unicode MS" pitchFamily="34" charset="-128"/>
              </a:rPr>
              <a:t> The credit card account in the General Ledger is  10061.</a:t>
            </a:r>
          </a:p>
          <a:p>
            <a:pPr>
              <a:buAutoNum type="arabicPeriod"/>
            </a:pPr>
            <a:r>
              <a:rPr lang="en-US" sz="2000" dirty="0">
                <a:ea typeface="Arial Unicode MS" pitchFamily="34" charset="-128"/>
                <a:cs typeface="Arial Unicode MS" pitchFamily="34" charset="-128"/>
              </a:rPr>
              <a:t> Compare all deposits posted in your revenue account against your merchant statements information which is your Bank side.</a:t>
            </a:r>
          </a:p>
          <a:p>
            <a:pPr>
              <a:buAutoNum type="arabicPeriod"/>
            </a:pPr>
            <a:r>
              <a:rPr lang="en-US" sz="2000" dirty="0">
                <a:ea typeface="Arial Unicode MS" pitchFamily="34" charset="-128"/>
                <a:cs typeface="Arial Unicode MS" pitchFamily="34" charset="-128"/>
              </a:rPr>
              <a:t> It is your responsibility to follow up, dispute, and resolve all chargebacks done to your credit card account.  </a:t>
            </a:r>
          </a:p>
          <a:p>
            <a:pPr>
              <a:buAutoNum type="arabicPeriod"/>
            </a:pPr>
            <a:r>
              <a:rPr lang="en-US" sz="2000" dirty="0">
                <a:ea typeface="Arial Unicode MS" pitchFamily="34" charset="-128"/>
                <a:cs typeface="Arial Unicode MS" pitchFamily="34" charset="-128"/>
              </a:rPr>
              <a:t> Send to cashiers office all refunds to be posted.  Debits and negative amounts.</a:t>
            </a:r>
          </a:p>
          <a:p>
            <a:pPr>
              <a:buAutoNum type="arabicPeriod"/>
            </a:pPr>
            <a:r>
              <a:rPr lang="en-US" sz="2000" dirty="0">
                <a:ea typeface="Arial Unicode MS" pitchFamily="34" charset="-128"/>
                <a:cs typeface="Arial Unicode MS" pitchFamily="34" charset="-128"/>
              </a:rPr>
              <a:t> Save a copy of your reconciliation for audit purposes.</a:t>
            </a:r>
          </a:p>
          <a:p>
            <a:endParaRPr lang="en-US" sz="2000" dirty="0">
              <a:solidFill>
                <a:schemeClr val="tx1"/>
              </a:solidFill>
            </a:endParaRPr>
          </a:p>
          <a:p>
            <a:endParaRPr lang="en-US" sz="2000" dirty="0">
              <a:solidFill>
                <a:schemeClr val="tx1"/>
              </a:solidFill>
            </a:endParaRPr>
          </a:p>
          <a:p>
            <a:pPr marL="0" indent="0">
              <a:buNone/>
            </a:pPr>
            <a:r>
              <a:rPr lang="en-US" sz="2000" b="1" dirty="0">
                <a:solidFill>
                  <a:schemeClr val="tx1"/>
                </a:solidFill>
                <a:effectLst>
                  <a:outerShdw blurRad="38100" dist="38100" dir="2700000" algn="tl">
                    <a:srgbClr val="000000">
                      <a:alpha val="43137"/>
                    </a:srgbClr>
                  </a:outerShdw>
                </a:effectLst>
              </a:rPr>
              <a:t> </a:t>
            </a:r>
            <a:endParaRPr lang="en-US" sz="2000" dirty="0">
              <a:solidFill>
                <a:schemeClr val="tx1"/>
              </a:solidFill>
            </a:endParaRPr>
          </a:p>
        </p:txBody>
      </p:sp>
    </p:spTree>
    <p:extLst>
      <p:ext uri="{BB962C8B-B14F-4D97-AF65-F5344CB8AC3E}">
        <p14:creationId xmlns:p14="http://schemas.microsoft.com/office/powerpoint/2010/main" val="2538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16</a:t>
            </a:fld>
            <a:endParaRPr lang="en-US" dirty="0"/>
          </a:p>
        </p:txBody>
      </p:sp>
      <p:sp>
        <p:nvSpPr>
          <p:cNvPr id="3" name="Title 5"/>
          <p:cNvSpPr txBox="1">
            <a:spLocks/>
          </p:cNvSpPr>
          <p:nvPr/>
        </p:nvSpPr>
        <p:spPr>
          <a:xfrm>
            <a:off x="619394" y="436426"/>
            <a:ext cx="10323786" cy="707887"/>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pPr algn="ctr"/>
            <a:r>
              <a:rPr lang="en-US" sz="4000" dirty="0">
                <a:latin typeface="+mj-lt"/>
              </a:rPr>
              <a:t>Department reconciliation:</a:t>
            </a:r>
            <a:endParaRPr lang="en-US" sz="4000" dirty="0">
              <a:solidFill>
                <a:srgbClr val="006747"/>
              </a:solidFill>
              <a:latin typeface="+mj-lt"/>
            </a:endParaRPr>
          </a:p>
        </p:txBody>
      </p:sp>
      <p:sp>
        <p:nvSpPr>
          <p:cNvPr id="5" name="Rectangle 4">
            <a:extLst>
              <a:ext uri="{FF2B5EF4-FFF2-40B4-BE49-F238E27FC236}">
                <a16:creationId xmlns:a16="http://schemas.microsoft.com/office/drawing/2014/main" id="{9C624CE3-F63E-43D6-BE52-B822DBA79F92}"/>
              </a:ext>
            </a:extLst>
          </p:cNvPr>
          <p:cNvSpPr/>
          <p:nvPr/>
        </p:nvSpPr>
        <p:spPr>
          <a:xfrm>
            <a:off x="927303" y="1243786"/>
            <a:ext cx="4717716" cy="4370427"/>
          </a:xfrm>
          <a:prstGeom prst="rect">
            <a:avLst/>
          </a:prstGeom>
        </p:spPr>
        <p:txBody>
          <a:bodyPr wrap="square">
            <a:spAutoFit/>
          </a:bodyPr>
          <a:lstStyle/>
          <a:p>
            <a:pPr algn="ctr"/>
            <a:r>
              <a:rPr lang="en-US" sz="2000" b="1" dirty="0">
                <a:cs typeface="Aharoni" pitchFamily="2" charset="-79"/>
              </a:rPr>
              <a:t>Finance Mart</a:t>
            </a:r>
          </a:p>
          <a:p>
            <a:pPr algn="ctr"/>
            <a:endParaRPr lang="en-US" b="1" dirty="0">
              <a:cs typeface="Aharoni" pitchFamily="2" charset="-79"/>
            </a:endParaRPr>
          </a:p>
          <a:p>
            <a:pPr marL="342900" indent="-342900">
              <a:buFont typeface="Arial" panose="020B0604020202020204" pitchFamily="34" charset="0"/>
              <a:buChar char="•"/>
            </a:pPr>
            <a:r>
              <a:rPr lang="en-US" sz="2000" dirty="0">
                <a:solidFill>
                  <a:srgbClr val="007851"/>
                </a:solidFill>
                <a:ea typeface="Arial Unicode MS" pitchFamily="34" charset="-128"/>
                <a:cs typeface="Arial Unicode MS" pitchFamily="34" charset="-128"/>
              </a:rPr>
              <a:t>Go to MyUSF </a:t>
            </a:r>
          </a:p>
          <a:p>
            <a:pPr marL="342900" indent="-342900">
              <a:buFont typeface="Arial" panose="020B0604020202020204" pitchFamily="34" charset="0"/>
              <a:buChar char="•"/>
            </a:pPr>
            <a:r>
              <a:rPr lang="en-US" sz="2000" dirty="0">
                <a:solidFill>
                  <a:srgbClr val="007851"/>
                </a:solidFill>
                <a:ea typeface="Arial Unicode MS" pitchFamily="34" charset="-128"/>
                <a:cs typeface="Arial Unicode MS" pitchFamily="34" charset="-128"/>
              </a:rPr>
              <a:t>Data mart</a:t>
            </a:r>
          </a:p>
          <a:p>
            <a:pPr marL="342900" indent="-342900">
              <a:buFont typeface="Arial" panose="020B0604020202020204" pitchFamily="34" charset="0"/>
              <a:buChar char="•"/>
            </a:pPr>
            <a:r>
              <a:rPr lang="en-US" sz="2000" dirty="0">
                <a:solidFill>
                  <a:srgbClr val="007851"/>
                </a:solidFill>
                <a:ea typeface="Arial Unicode MS" pitchFamily="34" charset="-128"/>
                <a:cs typeface="Arial Unicode MS" pitchFamily="34" charset="-128"/>
              </a:rPr>
              <a:t>Finance Mart </a:t>
            </a:r>
          </a:p>
          <a:p>
            <a:pPr marL="342900" indent="-342900">
              <a:buFont typeface="Arial" panose="020B0604020202020204" pitchFamily="34" charset="0"/>
              <a:buChar char="•"/>
            </a:pPr>
            <a:r>
              <a:rPr lang="en-US" sz="2000" b="1" dirty="0">
                <a:solidFill>
                  <a:srgbClr val="007851"/>
                </a:solidFill>
                <a:ea typeface="Arial Unicode MS" pitchFamily="34" charset="-128"/>
                <a:cs typeface="Arial Unicode MS" pitchFamily="34" charset="-128"/>
              </a:rPr>
              <a:t>On report type select</a:t>
            </a:r>
          </a:p>
          <a:p>
            <a:pPr marL="800100" lvl="1" indent="-342900">
              <a:buFont typeface="Courier New" panose="02070309020205020404" pitchFamily="49" charset="0"/>
              <a:buChar char="o"/>
            </a:pPr>
            <a:r>
              <a:rPr lang="en-US" sz="2000" dirty="0">
                <a:solidFill>
                  <a:srgbClr val="007851"/>
                </a:solidFill>
                <a:ea typeface="Arial Unicode MS" pitchFamily="34" charset="-128"/>
                <a:cs typeface="Arial Unicode MS" pitchFamily="34" charset="-128"/>
              </a:rPr>
              <a:t>Balance Sheet Summary</a:t>
            </a:r>
          </a:p>
          <a:p>
            <a:pPr marL="800100" lvl="1" indent="-342900">
              <a:buFont typeface="Courier New" panose="02070309020205020404" pitchFamily="49" charset="0"/>
              <a:buChar char="o"/>
            </a:pPr>
            <a:r>
              <a:rPr lang="en-US" sz="2000" dirty="0">
                <a:solidFill>
                  <a:srgbClr val="007851"/>
                </a:solidFill>
                <a:ea typeface="Arial Unicode MS" pitchFamily="34" charset="-128"/>
                <a:cs typeface="Arial Unicode MS" pitchFamily="34" charset="-128"/>
              </a:rPr>
              <a:t>Enter the department # and the fund</a:t>
            </a:r>
          </a:p>
          <a:p>
            <a:pPr marL="342900" indent="-342900">
              <a:buFont typeface="Arial" panose="020B0604020202020204" pitchFamily="34" charset="0"/>
              <a:buChar char="•"/>
            </a:pPr>
            <a:r>
              <a:rPr lang="en-US" sz="2000" dirty="0">
                <a:solidFill>
                  <a:srgbClr val="007851"/>
                </a:solidFill>
                <a:ea typeface="Arial Unicode MS" pitchFamily="34" charset="-128"/>
                <a:cs typeface="Arial Unicode MS" pitchFamily="34" charset="-128"/>
              </a:rPr>
              <a:t>Select : check to enable period selection</a:t>
            </a:r>
          </a:p>
          <a:p>
            <a:pPr marL="342900" indent="-342900">
              <a:buFont typeface="Arial" panose="020B0604020202020204" pitchFamily="34" charset="0"/>
              <a:buChar char="•"/>
            </a:pPr>
            <a:r>
              <a:rPr lang="en-US" sz="2000" b="1" dirty="0">
                <a:solidFill>
                  <a:srgbClr val="007851"/>
                </a:solidFill>
                <a:ea typeface="Arial Unicode MS" pitchFamily="34" charset="-128"/>
                <a:cs typeface="Arial Unicode MS" pitchFamily="34" charset="-128"/>
              </a:rPr>
              <a:t>View Report</a:t>
            </a:r>
          </a:p>
          <a:p>
            <a:pPr marL="800100" lvl="1" indent="-342900">
              <a:buFont typeface="Courier New" panose="02070309020205020404" pitchFamily="49" charset="0"/>
              <a:buChar char="o"/>
            </a:pPr>
            <a:r>
              <a:rPr lang="en-US" sz="2000" dirty="0">
                <a:solidFill>
                  <a:srgbClr val="007851"/>
                </a:solidFill>
                <a:ea typeface="Arial Unicode MS" pitchFamily="34" charset="-128"/>
                <a:cs typeface="Arial Unicode MS" pitchFamily="34" charset="-128"/>
              </a:rPr>
              <a:t>Select  10999 Total Cash</a:t>
            </a:r>
          </a:p>
          <a:p>
            <a:pPr marL="800100" lvl="1" indent="-342900">
              <a:buFont typeface="Courier New" panose="02070309020205020404" pitchFamily="49" charset="0"/>
              <a:buChar char="o"/>
            </a:pPr>
            <a:r>
              <a:rPr lang="en-US" sz="2000" dirty="0">
                <a:solidFill>
                  <a:srgbClr val="007851"/>
                </a:solidFill>
                <a:ea typeface="Arial Unicode MS" pitchFamily="34" charset="-128"/>
                <a:cs typeface="Arial Unicode MS" pitchFamily="34" charset="-128"/>
              </a:rPr>
              <a:t>Select account 10061 which is the credit cards  GL account</a:t>
            </a:r>
          </a:p>
        </p:txBody>
      </p:sp>
      <p:sp>
        <p:nvSpPr>
          <p:cNvPr id="6" name="Rectangle 5">
            <a:extLst>
              <a:ext uri="{FF2B5EF4-FFF2-40B4-BE49-F238E27FC236}">
                <a16:creationId xmlns:a16="http://schemas.microsoft.com/office/drawing/2014/main" id="{5356242E-FB74-4207-84DD-CC8217648ABC}"/>
              </a:ext>
            </a:extLst>
          </p:cNvPr>
          <p:cNvSpPr/>
          <p:nvPr/>
        </p:nvSpPr>
        <p:spPr>
          <a:xfrm>
            <a:off x="6546983" y="1617397"/>
            <a:ext cx="4982546" cy="4093428"/>
          </a:xfrm>
          <a:prstGeom prst="rect">
            <a:avLst/>
          </a:prstGeom>
        </p:spPr>
        <p:txBody>
          <a:bodyPr wrap="square">
            <a:spAutoFit/>
          </a:bodyPr>
          <a:lstStyle/>
          <a:p>
            <a:pPr algn="ctr"/>
            <a:r>
              <a:rPr lang="en-US" sz="2000" b="1" dirty="0">
                <a:cs typeface="Aharoni" pitchFamily="2" charset="-79"/>
              </a:rPr>
              <a:t>Bank Merchant Statements</a:t>
            </a:r>
          </a:p>
          <a:p>
            <a:pPr marL="342900" indent="-342900" algn="ctr">
              <a:buFont typeface="Arial" panose="020B0604020202020204" pitchFamily="34" charset="0"/>
              <a:buChar char="•"/>
            </a:pPr>
            <a:endParaRPr lang="en-US" sz="2000" b="1" dirty="0">
              <a:cs typeface="Aharoni" pitchFamily="2" charset="-79"/>
            </a:endParaRPr>
          </a:p>
          <a:p>
            <a:pPr marL="342900" indent="-342900">
              <a:buFont typeface="Arial" panose="020B0604020202020204" pitchFamily="34" charset="0"/>
              <a:buChar char="•"/>
            </a:pPr>
            <a:r>
              <a:rPr lang="en-US" sz="2000" dirty="0">
                <a:solidFill>
                  <a:srgbClr val="007851"/>
                </a:solidFill>
                <a:ea typeface="Arial Unicode MS" pitchFamily="34" charset="-128"/>
                <a:cs typeface="Arial Unicode MS" pitchFamily="34" charset="-128"/>
              </a:rPr>
              <a:t>Go to </a:t>
            </a:r>
            <a:r>
              <a:rPr lang="en-US" sz="2000" dirty="0">
                <a:solidFill>
                  <a:srgbClr val="007851"/>
                </a:solidFill>
                <a:ea typeface="Arial Unicode MS" pitchFamily="34" charset="-128"/>
                <a:cs typeface="Arial Unicode MS" pitchFamily="34" charset="-128"/>
                <a:hlinkClick r:id="rId2"/>
              </a:rPr>
              <a:t>www.myclientline.net</a:t>
            </a:r>
            <a:r>
              <a:rPr lang="en-US" sz="2000" dirty="0">
                <a:solidFill>
                  <a:srgbClr val="007851"/>
                </a:solidFill>
                <a:ea typeface="Arial Unicode MS" pitchFamily="34" charset="-128"/>
                <a:cs typeface="Arial Unicode MS" pitchFamily="34" charset="-128"/>
              </a:rPr>
              <a:t> </a:t>
            </a:r>
          </a:p>
          <a:p>
            <a:pPr marL="342900" indent="-342900">
              <a:buFont typeface="Arial" panose="020B0604020202020204" pitchFamily="34" charset="0"/>
              <a:buChar char="•"/>
            </a:pPr>
            <a:r>
              <a:rPr lang="en-US" sz="2000" dirty="0">
                <a:solidFill>
                  <a:srgbClr val="007851"/>
                </a:solidFill>
                <a:ea typeface="Arial Unicode MS" pitchFamily="34" charset="-128"/>
                <a:cs typeface="Arial Unicode MS" pitchFamily="34" charset="-128"/>
              </a:rPr>
              <a:t>Go to merchant login and enter your user id and password.  </a:t>
            </a:r>
          </a:p>
          <a:p>
            <a:pPr marL="342900" indent="-342900">
              <a:buFont typeface="Arial" panose="020B0604020202020204" pitchFamily="34" charset="0"/>
              <a:buChar char="•"/>
            </a:pPr>
            <a:r>
              <a:rPr lang="en-US" sz="2000" dirty="0">
                <a:solidFill>
                  <a:srgbClr val="007851"/>
                </a:solidFill>
                <a:ea typeface="Arial Unicode MS" pitchFamily="34" charset="-128"/>
                <a:cs typeface="Arial Unicode MS" pitchFamily="34" charset="-128"/>
              </a:rPr>
              <a:t>Select from Statements</a:t>
            </a:r>
          </a:p>
          <a:p>
            <a:pPr marL="800100" lvl="1" indent="-342900">
              <a:buFont typeface="Courier New" panose="02070309020205020404" pitchFamily="49" charset="0"/>
              <a:buChar char="o"/>
            </a:pPr>
            <a:r>
              <a:rPr lang="en-US" sz="2000" dirty="0">
                <a:solidFill>
                  <a:srgbClr val="007851"/>
                </a:solidFill>
                <a:ea typeface="Arial Unicode MS" pitchFamily="34" charset="-128"/>
                <a:cs typeface="Arial Unicode MS" pitchFamily="34" charset="-128"/>
              </a:rPr>
              <a:t>Card Processing Statements</a:t>
            </a:r>
          </a:p>
          <a:p>
            <a:pPr marL="342900" indent="-342900">
              <a:buFont typeface="Arial" panose="020B0604020202020204" pitchFamily="34" charset="0"/>
              <a:buChar char="•"/>
            </a:pPr>
            <a:r>
              <a:rPr lang="en-US" sz="2000" dirty="0">
                <a:solidFill>
                  <a:srgbClr val="007851"/>
                </a:solidFill>
                <a:ea typeface="Arial Unicode MS" pitchFamily="34" charset="-128"/>
                <a:cs typeface="Arial Unicode MS" pitchFamily="34" charset="-128"/>
              </a:rPr>
              <a:t>Print the Statement</a:t>
            </a:r>
          </a:p>
          <a:p>
            <a:pPr marL="342900" indent="-342900">
              <a:buFont typeface="Arial" panose="020B0604020202020204" pitchFamily="34" charset="0"/>
              <a:buChar char="•"/>
            </a:pPr>
            <a:r>
              <a:rPr lang="en-US" sz="2000" dirty="0">
                <a:solidFill>
                  <a:srgbClr val="007851"/>
                </a:solidFill>
                <a:ea typeface="Arial Unicode MS" pitchFamily="34" charset="-128"/>
                <a:cs typeface="Arial Unicode MS" pitchFamily="34" charset="-128"/>
              </a:rPr>
              <a:t>Compare deposits from the Finance Mart Report with the Merchant statements report from Wells Fargo Merchant Services.</a:t>
            </a:r>
            <a:endParaRPr lang="en-US" sz="2000" dirty="0">
              <a:solidFill>
                <a:srgbClr val="007851"/>
              </a:solidFill>
            </a:endParaRPr>
          </a:p>
          <a:p>
            <a:pPr algn="ctr"/>
            <a:endParaRPr lang="en-US" sz="2000" b="1" dirty="0">
              <a:cs typeface="Aharoni" pitchFamily="2" charset="-79"/>
            </a:endParaRPr>
          </a:p>
        </p:txBody>
      </p:sp>
    </p:spTree>
    <p:extLst>
      <p:ext uri="{BB962C8B-B14F-4D97-AF65-F5344CB8AC3E}">
        <p14:creationId xmlns:p14="http://schemas.microsoft.com/office/powerpoint/2010/main" val="1955322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17</a:t>
            </a:fld>
            <a:endParaRPr lang="en-US" dirty="0"/>
          </a:p>
        </p:txBody>
      </p:sp>
      <p:sp>
        <p:nvSpPr>
          <p:cNvPr id="3" name="Title 5"/>
          <p:cNvSpPr txBox="1">
            <a:spLocks/>
          </p:cNvSpPr>
          <p:nvPr/>
        </p:nvSpPr>
        <p:spPr>
          <a:xfrm>
            <a:off x="934107" y="556100"/>
            <a:ext cx="10323786" cy="703533"/>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pPr algn="ctr"/>
            <a:r>
              <a:rPr lang="en-US" sz="4000" dirty="0">
                <a:latin typeface="+mj-lt"/>
              </a:rPr>
              <a:t>Chargeback recording:</a:t>
            </a:r>
            <a:endParaRPr lang="en-US" sz="4000" dirty="0">
              <a:solidFill>
                <a:srgbClr val="006747"/>
              </a:solidFill>
              <a:latin typeface="+mj-lt"/>
            </a:endParaRPr>
          </a:p>
        </p:txBody>
      </p:sp>
      <p:sp>
        <p:nvSpPr>
          <p:cNvPr id="4" name="Content Placeholder 2"/>
          <p:cNvSpPr txBox="1">
            <a:spLocks/>
          </p:cNvSpPr>
          <p:nvPr/>
        </p:nvSpPr>
        <p:spPr>
          <a:xfrm>
            <a:off x="258897" y="1879564"/>
            <a:ext cx="11674206" cy="3544800"/>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AutoNum type="arabicPeriod"/>
            </a:pPr>
            <a:r>
              <a:rPr lang="en-US" sz="2000" dirty="0">
                <a:ea typeface="Arial Unicode MS" pitchFamily="34" charset="-128"/>
                <a:cs typeface="Arial Unicode MS" pitchFamily="34" charset="-128"/>
              </a:rPr>
              <a:t> The contact person for the department will receive a chargeback document that the bank sends General Accounting and they make a copy and send to the contact person via campus mail .</a:t>
            </a:r>
          </a:p>
          <a:p>
            <a:pPr>
              <a:buAutoNum type="arabicPeriod"/>
            </a:pPr>
            <a:r>
              <a:rPr lang="en-US" sz="2000" dirty="0">
                <a:ea typeface="Arial Unicode MS" pitchFamily="34" charset="-128"/>
                <a:cs typeface="Arial Unicode MS" pitchFamily="34" charset="-128"/>
              </a:rPr>
              <a:t> It is your responsibility to print your merchant statement and review if any chargeback has been charged to your account, follow up with the student or owner of the credit card.  Dispute and send any information, the bank is requesting.  </a:t>
            </a:r>
          </a:p>
          <a:p>
            <a:pPr>
              <a:buAutoNum type="arabicPeriod"/>
            </a:pPr>
            <a:r>
              <a:rPr lang="en-US" sz="2000" dirty="0">
                <a:ea typeface="Arial Unicode MS" pitchFamily="34" charset="-128"/>
                <a:cs typeface="Arial Unicode MS" pitchFamily="34" charset="-128"/>
              </a:rPr>
              <a:t> Send the appropriate Miscellaneous Receipts form with the posting of the chargeback to the cashier’s office.  Also remember to write a note and include any backup paperwork. </a:t>
            </a:r>
          </a:p>
          <a:p>
            <a:pPr marL="457200" lvl="1" indent="0">
              <a:buNone/>
              <a:defRPr/>
            </a:pPr>
            <a:endParaRPr lang="en-US" sz="2000" dirty="0">
              <a:solidFill>
                <a:schemeClr val="tx1"/>
              </a:solidFill>
            </a:endParaRPr>
          </a:p>
        </p:txBody>
      </p:sp>
    </p:spTree>
    <p:extLst>
      <p:ext uri="{BB962C8B-B14F-4D97-AF65-F5344CB8AC3E}">
        <p14:creationId xmlns:p14="http://schemas.microsoft.com/office/powerpoint/2010/main" val="1686747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18</a:t>
            </a:fld>
            <a:endParaRPr lang="en-US" dirty="0"/>
          </a:p>
        </p:txBody>
      </p:sp>
      <p:sp>
        <p:nvSpPr>
          <p:cNvPr id="3" name="Title 5"/>
          <p:cNvSpPr txBox="1">
            <a:spLocks/>
          </p:cNvSpPr>
          <p:nvPr/>
        </p:nvSpPr>
        <p:spPr>
          <a:xfrm>
            <a:off x="319489" y="544284"/>
            <a:ext cx="11643911" cy="1397291"/>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pPr algn="ctr"/>
            <a:r>
              <a:rPr lang="en-US" sz="4000" dirty="0">
                <a:latin typeface="+mj-lt"/>
              </a:rPr>
              <a:t>All corrections and chargebacks posting should be on the same month:</a:t>
            </a:r>
            <a:endParaRPr lang="en-US" sz="4000" dirty="0">
              <a:solidFill>
                <a:srgbClr val="006747"/>
              </a:solidFill>
              <a:latin typeface="+mj-lt"/>
            </a:endParaRPr>
          </a:p>
        </p:txBody>
      </p:sp>
      <p:sp>
        <p:nvSpPr>
          <p:cNvPr id="8" name="Rectangle 7">
            <a:extLst>
              <a:ext uri="{FF2B5EF4-FFF2-40B4-BE49-F238E27FC236}">
                <a16:creationId xmlns:a16="http://schemas.microsoft.com/office/drawing/2014/main" id="{967E36B8-B2DF-44D6-AEB9-4805EF150B5A}"/>
              </a:ext>
            </a:extLst>
          </p:cNvPr>
          <p:cNvSpPr/>
          <p:nvPr/>
        </p:nvSpPr>
        <p:spPr>
          <a:xfrm>
            <a:off x="319489" y="2274838"/>
            <a:ext cx="11745511" cy="2369880"/>
          </a:xfrm>
          <a:prstGeom prst="rect">
            <a:avLst/>
          </a:prstGeom>
        </p:spPr>
        <p:txBody>
          <a:bodyPr wrap="square">
            <a:spAutoFit/>
          </a:bodyPr>
          <a:lstStyle/>
          <a:p>
            <a:pPr>
              <a:buAutoNum type="arabicPeriod"/>
            </a:pPr>
            <a:r>
              <a:rPr lang="en-US" sz="2000" dirty="0">
                <a:solidFill>
                  <a:srgbClr val="007851"/>
                </a:solidFill>
                <a:ea typeface="Arial Unicode MS" pitchFamily="34" charset="-128"/>
                <a:cs typeface="Arial Unicode MS" pitchFamily="34" charset="-128"/>
              </a:rPr>
              <a:t> All prior month corrections should be stated in a note in the Miscellaneous Receipts form sent to the cashiers.  </a:t>
            </a:r>
          </a:p>
          <a:p>
            <a:pPr marL="800100" lvl="1" indent="-342900">
              <a:buFont typeface="Courier New" panose="02070309020205020404" pitchFamily="49" charset="0"/>
              <a:buChar char="o"/>
            </a:pPr>
            <a:r>
              <a:rPr lang="en-US" sz="2000" dirty="0">
                <a:solidFill>
                  <a:srgbClr val="007851"/>
                </a:solidFill>
                <a:ea typeface="Arial Unicode MS" pitchFamily="34" charset="-128"/>
                <a:cs typeface="Arial Unicode MS" pitchFamily="34" charset="-128"/>
              </a:rPr>
              <a:t>Include as much information to be able to tie the correction to the original transaction.</a:t>
            </a:r>
          </a:p>
          <a:p>
            <a:pPr>
              <a:buAutoNum type="arabicPeriod"/>
            </a:pPr>
            <a:r>
              <a:rPr lang="en-US" sz="2000" dirty="0">
                <a:solidFill>
                  <a:srgbClr val="007851"/>
                </a:solidFill>
                <a:ea typeface="Arial Unicode MS" pitchFamily="34" charset="-128"/>
                <a:cs typeface="Arial Unicode MS" pitchFamily="34" charset="-128"/>
              </a:rPr>
              <a:t> All chargebacks are always in the first page of your merchant statements.</a:t>
            </a:r>
          </a:p>
          <a:p>
            <a:pPr>
              <a:buAutoNum type="arabicPeriod"/>
            </a:pPr>
            <a:r>
              <a:rPr lang="en-US" sz="2000" dirty="0">
                <a:solidFill>
                  <a:srgbClr val="007851"/>
                </a:solidFill>
                <a:ea typeface="Arial Unicode MS" pitchFamily="34" charset="-128"/>
                <a:cs typeface="Arial Unicode MS" pitchFamily="34" charset="-128"/>
              </a:rPr>
              <a:t> All corrections and chargebacks should be posted or corrected  in the same month .</a:t>
            </a:r>
          </a:p>
          <a:p>
            <a:pPr>
              <a:buAutoNum type="arabicPeriod"/>
            </a:pPr>
            <a:r>
              <a:rPr lang="en-US" sz="2000" dirty="0">
                <a:solidFill>
                  <a:srgbClr val="007851"/>
                </a:solidFill>
                <a:ea typeface="Arial Unicode MS" pitchFamily="34" charset="-128"/>
                <a:cs typeface="Arial Unicode MS" pitchFamily="34" charset="-128"/>
              </a:rPr>
              <a:t> Chargebacks are also known as debits in your </a:t>
            </a:r>
            <a:r>
              <a:rPr lang="en-US" sz="2000" dirty="0">
                <a:solidFill>
                  <a:srgbClr val="007851"/>
                </a:solidFill>
              </a:rPr>
              <a:t>merchant statements and they are negative amounts.</a:t>
            </a:r>
          </a:p>
          <a:p>
            <a:pPr>
              <a:defRPr/>
            </a:pPr>
            <a:endParaRPr lang="en-US" altLang="en-US" sz="2800" dirty="0">
              <a:solidFill>
                <a:srgbClr val="007851"/>
              </a:solidFill>
            </a:endParaRPr>
          </a:p>
        </p:txBody>
      </p:sp>
    </p:spTree>
    <p:extLst>
      <p:ext uri="{BB962C8B-B14F-4D97-AF65-F5344CB8AC3E}">
        <p14:creationId xmlns:p14="http://schemas.microsoft.com/office/powerpoint/2010/main" val="608122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EB901-64B2-4401-BE72-382454ABD93C}"/>
              </a:ext>
            </a:extLst>
          </p:cNvPr>
          <p:cNvSpPr>
            <a:spLocks noGrp="1"/>
          </p:cNvSpPr>
          <p:nvPr>
            <p:ph type="title"/>
          </p:nvPr>
        </p:nvSpPr>
        <p:spPr>
          <a:xfrm>
            <a:off x="476250" y="717290"/>
            <a:ext cx="11239500" cy="775217"/>
          </a:xfrm>
        </p:spPr>
        <p:txBody>
          <a:bodyPr/>
          <a:lstStyle/>
          <a:p>
            <a:pPr algn="ctr"/>
            <a:r>
              <a:rPr lang="en-US" sz="4000" dirty="0">
                <a:latin typeface="+mj-lt"/>
              </a:rPr>
              <a:t>General accounting reconciliation process:</a:t>
            </a:r>
          </a:p>
        </p:txBody>
      </p:sp>
      <p:sp>
        <p:nvSpPr>
          <p:cNvPr id="3" name="Content Placeholder 2">
            <a:extLst>
              <a:ext uri="{FF2B5EF4-FFF2-40B4-BE49-F238E27FC236}">
                <a16:creationId xmlns:a16="http://schemas.microsoft.com/office/drawing/2014/main" id="{93011BE6-7298-4CCB-AE9F-712BE585CA08}"/>
              </a:ext>
            </a:extLst>
          </p:cNvPr>
          <p:cNvSpPr>
            <a:spLocks noGrp="1"/>
          </p:cNvSpPr>
          <p:nvPr>
            <p:ph idx="1"/>
          </p:nvPr>
        </p:nvSpPr>
        <p:spPr>
          <a:xfrm>
            <a:off x="539881" y="1990073"/>
            <a:ext cx="11112238" cy="3556656"/>
          </a:xfrm>
        </p:spPr>
        <p:txBody>
          <a:bodyPr/>
          <a:lstStyle/>
          <a:p>
            <a:r>
              <a:rPr lang="en-US" sz="2000" dirty="0">
                <a:ea typeface="Arial Unicode MS" pitchFamily="34" charset="-128"/>
                <a:cs typeface="Arial Unicode MS" pitchFamily="34" charset="-128"/>
              </a:rPr>
              <a:t>The accountant has 30 days to reconcile the accounts for all the credit card  departments.</a:t>
            </a:r>
          </a:p>
          <a:p>
            <a:r>
              <a:rPr lang="en-US" sz="2000" dirty="0">
                <a:ea typeface="Arial Unicode MS" pitchFamily="34" charset="-128"/>
                <a:cs typeface="Arial Unicode MS" pitchFamily="34" charset="-128"/>
              </a:rPr>
              <a:t>There is 30 days to make corrections for the current month.</a:t>
            </a:r>
          </a:p>
          <a:p>
            <a:r>
              <a:rPr lang="en-US" sz="2000" dirty="0">
                <a:ea typeface="Arial Unicode MS" pitchFamily="34" charset="-128"/>
                <a:cs typeface="Arial Unicode MS" pitchFamily="34" charset="-128"/>
              </a:rPr>
              <a:t>After 60 days all corrections are going to be addressed by the Staff Accountant and the General Accounting Supervisor.</a:t>
            </a:r>
          </a:p>
          <a:p>
            <a:r>
              <a:rPr lang="en-US" sz="2000" dirty="0">
                <a:ea typeface="Arial Unicode MS" pitchFamily="34" charset="-128"/>
                <a:cs typeface="Arial Unicode MS" pitchFamily="34" charset="-128"/>
              </a:rPr>
              <a:t>Prior to year end old outstanding items will be removed from the Credit Card account and placed in a suspense account.  After a  year they will be taken against merchant fees or revenue if the department doesn’t provide another chart field where they would like it to be posted.</a:t>
            </a:r>
            <a:endParaRPr lang="en-US" sz="2000" dirty="0"/>
          </a:p>
        </p:txBody>
      </p:sp>
      <p:sp>
        <p:nvSpPr>
          <p:cNvPr id="4" name="Slide Number Placeholder 3">
            <a:extLst>
              <a:ext uri="{FF2B5EF4-FFF2-40B4-BE49-F238E27FC236}">
                <a16:creationId xmlns:a16="http://schemas.microsoft.com/office/drawing/2014/main" id="{1CCDD0D9-B455-428B-B093-9611168F83D1}"/>
              </a:ext>
            </a:extLst>
          </p:cNvPr>
          <p:cNvSpPr>
            <a:spLocks noGrp="1"/>
          </p:cNvSpPr>
          <p:nvPr>
            <p:ph type="sldNum" sz="quarter" idx="12"/>
          </p:nvPr>
        </p:nvSpPr>
        <p:spPr/>
        <p:txBody>
          <a:bodyPr/>
          <a:lstStyle/>
          <a:p>
            <a:fld id="{C6429477-D61A-7D49-A13C-58DC364142A2}" type="slidenum">
              <a:rPr lang="en-US" smtClean="0"/>
              <a:t>19</a:t>
            </a:fld>
            <a:endParaRPr lang="en-US" dirty="0"/>
          </a:p>
        </p:txBody>
      </p:sp>
    </p:spTree>
    <p:extLst>
      <p:ext uri="{BB962C8B-B14F-4D97-AF65-F5344CB8AC3E}">
        <p14:creationId xmlns:p14="http://schemas.microsoft.com/office/powerpoint/2010/main" val="3429877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7985" y="1642188"/>
            <a:ext cx="9876030" cy="2917196"/>
          </a:xfrm>
        </p:spPr>
        <p:txBody>
          <a:bodyPr lIns="0" tIns="0" bIns="0">
            <a:noAutofit/>
          </a:bodyPr>
          <a:lstStyle/>
          <a:p>
            <a:pPr algn="ctr">
              <a:lnSpc>
                <a:spcPct val="90000"/>
              </a:lnSpc>
            </a:pPr>
            <a:r>
              <a:rPr lang="en-US" sz="8000" b="1" dirty="0">
                <a:solidFill>
                  <a:srgbClr val="D4CA9D"/>
                </a:solidFill>
                <a:latin typeface="Trade Gothic LT Std Cn" panose="020B0606020502020204" pitchFamily="34" charset="0"/>
              </a:rPr>
              <a:t>Credit Card Reconciliation Process</a:t>
            </a:r>
            <a:br>
              <a:rPr lang="en-US" sz="8000" b="1" dirty="0">
                <a:solidFill>
                  <a:srgbClr val="D4CA9D"/>
                </a:solidFill>
                <a:latin typeface="Trade Gothic LT Std Cn" panose="020B0606020502020204" pitchFamily="34" charset="0"/>
              </a:rPr>
            </a:br>
            <a:endParaRPr lang="en-US" sz="3000" b="1" dirty="0">
              <a:solidFill>
                <a:srgbClr val="D4CA9D"/>
              </a:solidFill>
              <a:latin typeface="Trade Gothic LT Std Cn" panose="020B0606020502020204" pitchFamily="34" charset="0"/>
            </a:endParaRPr>
          </a:p>
        </p:txBody>
      </p:sp>
    </p:spTree>
    <p:extLst>
      <p:ext uri="{BB962C8B-B14F-4D97-AF65-F5344CB8AC3E}">
        <p14:creationId xmlns:p14="http://schemas.microsoft.com/office/powerpoint/2010/main" val="2149311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C54E4-E336-4AA8-94A0-ECF858CCCCB9}"/>
              </a:ext>
            </a:extLst>
          </p:cNvPr>
          <p:cNvSpPr>
            <a:spLocks noGrp="1"/>
          </p:cNvSpPr>
          <p:nvPr>
            <p:ph type="title"/>
          </p:nvPr>
        </p:nvSpPr>
        <p:spPr>
          <a:xfrm>
            <a:off x="716124" y="688521"/>
            <a:ext cx="10759751" cy="691242"/>
          </a:xfrm>
        </p:spPr>
        <p:txBody>
          <a:bodyPr/>
          <a:lstStyle/>
          <a:p>
            <a:pPr algn="ctr"/>
            <a:r>
              <a:rPr lang="en-US" sz="4000" dirty="0">
                <a:latin typeface="+mj-lt"/>
              </a:rPr>
              <a:t>Understanding your merchant statements</a:t>
            </a:r>
          </a:p>
        </p:txBody>
      </p:sp>
      <p:sp>
        <p:nvSpPr>
          <p:cNvPr id="4" name="Slide Number Placeholder 3">
            <a:extLst>
              <a:ext uri="{FF2B5EF4-FFF2-40B4-BE49-F238E27FC236}">
                <a16:creationId xmlns:a16="http://schemas.microsoft.com/office/drawing/2014/main" id="{B527AFAE-AACF-48FC-8339-0CD55BE25C95}"/>
              </a:ext>
            </a:extLst>
          </p:cNvPr>
          <p:cNvSpPr>
            <a:spLocks noGrp="1"/>
          </p:cNvSpPr>
          <p:nvPr>
            <p:ph type="sldNum" sz="quarter" idx="12"/>
          </p:nvPr>
        </p:nvSpPr>
        <p:spPr/>
        <p:txBody>
          <a:bodyPr/>
          <a:lstStyle/>
          <a:p>
            <a:fld id="{C6429477-D61A-7D49-A13C-58DC364142A2}" type="slidenum">
              <a:rPr lang="en-US" smtClean="0"/>
              <a:t>20</a:t>
            </a:fld>
            <a:endParaRPr lang="en-US" dirty="0"/>
          </a:p>
        </p:txBody>
      </p:sp>
      <p:pic>
        <p:nvPicPr>
          <p:cNvPr id="5" name="Picture 2" descr="C:\Users\nmerced\AppData\Local\Microsoft\Windows\Temporary Internet Files\Content.IE5\HYWSWYPC\MC900229825[1].wmf">
            <a:extLst>
              <a:ext uri="{FF2B5EF4-FFF2-40B4-BE49-F238E27FC236}">
                <a16:creationId xmlns:a16="http://schemas.microsoft.com/office/drawing/2014/main" id="{5089A073-A4F0-42B9-B58A-3839F1DC3DCC}"/>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109181" y="1610439"/>
            <a:ext cx="3973635" cy="3637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216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21</a:t>
            </a:fld>
            <a:endParaRPr lang="en-US" dirty="0"/>
          </a:p>
        </p:txBody>
      </p:sp>
      <p:sp>
        <p:nvSpPr>
          <p:cNvPr id="3" name="Title 1"/>
          <p:cNvSpPr txBox="1">
            <a:spLocks/>
          </p:cNvSpPr>
          <p:nvPr/>
        </p:nvSpPr>
        <p:spPr>
          <a:xfrm>
            <a:off x="777791" y="544284"/>
            <a:ext cx="10636418" cy="1181108"/>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pPr algn="ctr"/>
            <a:r>
              <a:rPr lang="en-US" sz="4000" dirty="0">
                <a:latin typeface="+mj-lt"/>
              </a:rPr>
              <a:t>Visa, Master Card and Discover merchant statements:</a:t>
            </a:r>
            <a:endParaRPr lang="en-US" sz="4000" dirty="0">
              <a:solidFill>
                <a:srgbClr val="006747"/>
              </a:solidFill>
              <a:latin typeface="+mj-lt"/>
            </a:endParaRPr>
          </a:p>
        </p:txBody>
      </p:sp>
      <p:sp>
        <p:nvSpPr>
          <p:cNvPr id="4" name="Content Placeholder 2"/>
          <p:cNvSpPr txBox="1">
            <a:spLocks/>
          </p:cNvSpPr>
          <p:nvPr/>
        </p:nvSpPr>
        <p:spPr>
          <a:xfrm>
            <a:off x="873041" y="1973863"/>
            <a:ext cx="10445918" cy="38375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ea typeface="Arial Unicode MS" pitchFamily="34" charset="-128"/>
                <a:cs typeface="Arial Unicode MS" pitchFamily="34" charset="-128"/>
              </a:rPr>
              <a:t> Go to : </a:t>
            </a:r>
            <a:r>
              <a:rPr lang="en-US" sz="2000" dirty="0">
                <a:solidFill>
                  <a:srgbClr val="FF0000"/>
                </a:solidFill>
                <a:ea typeface="Arial Unicode MS" pitchFamily="34" charset="-128"/>
                <a:cs typeface="Arial Unicode MS" pitchFamily="34" charset="-128"/>
                <a:hlinkClick r:id="rId2"/>
              </a:rPr>
              <a:t>https://www.myclientline.net</a:t>
            </a:r>
            <a:r>
              <a:rPr lang="en-US" sz="2000" dirty="0">
                <a:solidFill>
                  <a:srgbClr val="FF0000"/>
                </a:solidFill>
                <a:ea typeface="Arial Unicode MS" pitchFamily="34" charset="-128"/>
                <a:cs typeface="Arial Unicode MS" pitchFamily="34" charset="-128"/>
              </a:rPr>
              <a:t> </a:t>
            </a:r>
          </a:p>
          <a:p>
            <a:pPr lvl="1"/>
            <a:r>
              <a:rPr lang="en-US" sz="2000" dirty="0">
                <a:ea typeface="Arial Unicode MS" pitchFamily="34" charset="-128"/>
                <a:cs typeface="Arial Unicode MS" pitchFamily="34" charset="-128"/>
              </a:rPr>
              <a:t>Log in with your user Id and password</a:t>
            </a:r>
          </a:p>
          <a:p>
            <a:pPr lvl="1"/>
            <a:r>
              <a:rPr lang="en-US" sz="2000" dirty="0">
                <a:ea typeface="Arial Unicode MS" pitchFamily="34" charset="-128"/>
                <a:cs typeface="Arial Unicode MS" pitchFamily="34" charset="-128"/>
              </a:rPr>
              <a:t>Proceed to Statements on your right side</a:t>
            </a:r>
          </a:p>
          <a:p>
            <a:pPr lvl="1"/>
            <a:r>
              <a:rPr lang="en-US" sz="2000" dirty="0">
                <a:ea typeface="Arial Unicode MS" pitchFamily="34" charset="-128"/>
                <a:cs typeface="Arial Unicode MS" pitchFamily="34" charset="-128"/>
              </a:rPr>
              <a:t>Select Statement Type - Location</a:t>
            </a:r>
          </a:p>
          <a:p>
            <a:pPr lvl="1"/>
            <a:r>
              <a:rPr lang="en-US" sz="2000" dirty="0">
                <a:ea typeface="Arial Unicode MS" pitchFamily="34" charset="-128"/>
                <a:cs typeface="Arial Unicode MS" pitchFamily="34" charset="-128"/>
              </a:rPr>
              <a:t>Select the date year and month</a:t>
            </a:r>
          </a:p>
          <a:p>
            <a:pPr lvl="1"/>
            <a:r>
              <a:rPr lang="en-US" sz="2000" dirty="0">
                <a:ea typeface="Arial Unicode MS" pitchFamily="34" charset="-128"/>
                <a:cs typeface="Arial Unicode MS" pitchFamily="34" charset="-128"/>
              </a:rPr>
              <a:t>Open the statements</a:t>
            </a:r>
          </a:p>
          <a:p>
            <a:pPr lvl="1"/>
            <a:r>
              <a:rPr lang="en-US" sz="2000" dirty="0">
                <a:ea typeface="Arial Unicode MS" pitchFamily="34" charset="-128"/>
                <a:cs typeface="Arial Unicode MS" pitchFamily="34" charset="-128"/>
              </a:rPr>
              <a:t>Print statement</a:t>
            </a:r>
            <a:r>
              <a:rPr lang="en-US" sz="2000" b="1" dirty="0">
                <a:effectLst>
                  <a:outerShdw blurRad="38100" dist="38100" dir="2700000" algn="tl">
                    <a:srgbClr val="000000">
                      <a:alpha val="43137"/>
                    </a:srgbClr>
                  </a:outerShdw>
                </a:effectLst>
              </a:rPr>
              <a:t>  </a:t>
            </a:r>
            <a:endParaRPr lang="en-US" sz="2000" dirty="0"/>
          </a:p>
        </p:txBody>
      </p:sp>
    </p:spTree>
    <p:extLst>
      <p:ext uri="{BB962C8B-B14F-4D97-AF65-F5344CB8AC3E}">
        <p14:creationId xmlns:p14="http://schemas.microsoft.com/office/powerpoint/2010/main" val="3909208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423532-D69C-494B-A09B-C5557B9237F9}"/>
              </a:ext>
            </a:extLst>
          </p:cNvPr>
          <p:cNvSpPr>
            <a:spLocks noGrp="1"/>
          </p:cNvSpPr>
          <p:nvPr>
            <p:ph type="sldNum" sz="quarter" idx="12"/>
          </p:nvPr>
        </p:nvSpPr>
        <p:spPr/>
        <p:txBody>
          <a:bodyPr/>
          <a:lstStyle/>
          <a:p>
            <a:fld id="{C6429477-D61A-7D49-A13C-58DC364142A2}" type="slidenum">
              <a:rPr lang="en-US" smtClean="0"/>
              <a:t>22</a:t>
            </a:fld>
            <a:endParaRPr lang="en-US" dirty="0"/>
          </a:p>
        </p:txBody>
      </p:sp>
      <p:pic>
        <p:nvPicPr>
          <p:cNvPr id="5" name="Picture 4">
            <a:extLst>
              <a:ext uri="{FF2B5EF4-FFF2-40B4-BE49-F238E27FC236}">
                <a16:creationId xmlns:a16="http://schemas.microsoft.com/office/drawing/2014/main" id="{5A62781A-0806-4A00-B51F-58C8545668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404" y="544284"/>
            <a:ext cx="11499191" cy="5337731"/>
          </a:xfrm>
          <a:prstGeom prst="rect">
            <a:avLst/>
          </a:prstGeom>
        </p:spPr>
      </p:pic>
    </p:spTree>
    <p:extLst>
      <p:ext uri="{BB962C8B-B14F-4D97-AF65-F5344CB8AC3E}">
        <p14:creationId xmlns:p14="http://schemas.microsoft.com/office/powerpoint/2010/main" val="2035506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4F8CF0-FB77-4A07-889D-F7F75061DE79}"/>
              </a:ext>
            </a:extLst>
          </p:cNvPr>
          <p:cNvSpPr>
            <a:spLocks noGrp="1"/>
          </p:cNvSpPr>
          <p:nvPr>
            <p:ph type="sldNum" sz="quarter" idx="12"/>
          </p:nvPr>
        </p:nvSpPr>
        <p:spPr/>
        <p:txBody>
          <a:bodyPr/>
          <a:lstStyle/>
          <a:p>
            <a:fld id="{C6429477-D61A-7D49-A13C-58DC364142A2}" type="slidenum">
              <a:rPr lang="en-US" smtClean="0"/>
              <a:t>23</a:t>
            </a:fld>
            <a:endParaRPr lang="en-US" dirty="0"/>
          </a:p>
        </p:txBody>
      </p:sp>
      <p:pic>
        <p:nvPicPr>
          <p:cNvPr id="5" name="Picture 4">
            <a:extLst>
              <a:ext uri="{FF2B5EF4-FFF2-40B4-BE49-F238E27FC236}">
                <a16:creationId xmlns:a16="http://schemas.microsoft.com/office/drawing/2014/main" id="{4BDDB80D-DD3F-4E79-B365-29699B4121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314" y="354048"/>
            <a:ext cx="11159372" cy="5396200"/>
          </a:xfrm>
          <a:prstGeom prst="rect">
            <a:avLst/>
          </a:prstGeom>
        </p:spPr>
      </p:pic>
    </p:spTree>
    <p:extLst>
      <p:ext uri="{BB962C8B-B14F-4D97-AF65-F5344CB8AC3E}">
        <p14:creationId xmlns:p14="http://schemas.microsoft.com/office/powerpoint/2010/main" val="1550462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F6FFF8-8EE6-4725-9C84-BA80DA672055}"/>
              </a:ext>
            </a:extLst>
          </p:cNvPr>
          <p:cNvSpPr>
            <a:spLocks noGrp="1"/>
          </p:cNvSpPr>
          <p:nvPr>
            <p:ph type="sldNum" sz="quarter" idx="12"/>
          </p:nvPr>
        </p:nvSpPr>
        <p:spPr/>
        <p:txBody>
          <a:bodyPr/>
          <a:lstStyle/>
          <a:p>
            <a:fld id="{C6429477-D61A-7D49-A13C-58DC364142A2}" type="slidenum">
              <a:rPr lang="en-US" smtClean="0"/>
              <a:t>24</a:t>
            </a:fld>
            <a:endParaRPr lang="en-US" dirty="0"/>
          </a:p>
        </p:txBody>
      </p:sp>
      <p:pic>
        <p:nvPicPr>
          <p:cNvPr id="5" name="Content Placeholder 4">
            <a:extLst>
              <a:ext uri="{FF2B5EF4-FFF2-40B4-BE49-F238E27FC236}">
                <a16:creationId xmlns:a16="http://schemas.microsoft.com/office/drawing/2014/main" id="{815916E1-4092-4FAB-89A4-E603277309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2300" y="372705"/>
            <a:ext cx="10947400" cy="5473700"/>
          </a:xfrm>
          <a:prstGeom prst="rect">
            <a:avLst/>
          </a:prstGeom>
        </p:spPr>
      </p:pic>
    </p:spTree>
    <p:extLst>
      <p:ext uri="{BB962C8B-B14F-4D97-AF65-F5344CB8AC3E}">
        <p14:creationId xmlns:p14="http://schemas.microsoft.com/office/powerpoint/2010/main" val="4156001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F07EE2-FB2D-4162-A34A-231718296767}"/>
              </a:ext>
            </a:extLst>
          </p:cNvPr>
          <p:cNvSpPr>
            <a:spLocks noGrp="1"/>
          </p:cNvSpPr>
          <p:nvPr>
            <p:ph type="sldNum" sz="quarter" idx="12"/>
          </p:nvPr>
        </p:nvSpPr>
        <p:spPr/>
        <p:txBody>
          <a:bodyPr/>
          <a:lstStyle/>
          <a:p>
            <a:fld id="{C6429477-D61A-7D49-A13C-58DC364142A2}" type="slidenum">
              <a:rPr lang="en-US" smtClean="0"/>
              <a:t>25</a:t>
            </a:fld>
            <a:endParaRPr lang="en-US" dirty="0"/>
          </a:p>
        </p:txBody>
      </p:sp>
      <p:pic>
        <p:nvPicPr>
          <p:cNvPr id="5" name="Content Placeholder 4">
            <a:extLst>
              <a:ext uri="{FF2B5EF4-FFF2-40B4-BE49-F238E27FC236}">
                <a16:creationId xmlns:a16="http://schemas.microsoft.com/office/drawing/2014/main" id="{6C0D12E6-F153-4D96-80CA-D5EFD47532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468085"/>
            <a:ext cx="11277600" cy="5333999"/>
          </a:xfrm>
          <a:prstGeom prst="rect">
            <a:avLst/>
          </a:prstGeom>
        </p:spPr>
      </p:pic>
    </p:spTree>
    <p:extLst>
      <p:ext uri="{BB962C8B-B14F-4D97-AF65-F5344CB8AC3E}">
        <p14:creationId xmlns:p14="http://schemas.microsoft.com/office/powerpoint/2010/main" val="1416565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28E6B9-F96C-4846-AB96-74663FD270DC}"/>
              </a:ext>
            </a:extLst>
          </p:cNvPr>
          <p:cNvSpPr>
            <a:spLocks noGrp="1"/>
          </p:cNvSpPr>
          <p:nvPr>
            <p:ph type="sldNum" sz="quarter" idx="12"/>
          </p:nvPr>
        </p:nvSpPr>
        <p:spPr/>
        <p:txBody>
          <a:bodyPr/>
          <a:lstStyle/>
          <a:p>
            <a:fld id="{C6429477-D61A-7D49-A13C-58DC364142A2}" type="slidenum">
              <a:rPr lang="en-US" smtClean="0"/>
              <a:t>26</a:t>
            </a:fld>
            <a:endParaRPr lang="en-US" dirty="0"/>
          </a:p>
        </p:txBody>
      </p:sp>
      <p:pic>
        <p:nvPicPr>
          <p:cNvPr id="5" name="Content Placeholder 4">
            <a:extLst>
              <a:ext uri="{FF2B5EF4-FFF2-40B4-BE49-F238E27FC236}">
                <a16:creationId xmlns:a16="http://schemas.microsoft.com/office/drawing/2014/main" id="{7620D414-8A90-427C-BE4E-56E35197C7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8050" y="419101"/>
            <a:ext cx="10375900" cy="5333999"/>
          </a:xfrm>
          <a:prstGeom prst="rect">
            <a:avLst/>
          </a:prstGeom>
        </p:spPr>
      </p:pic>
    </p:spTree>
    <p:extLst>
      <p:ext uri="{BB962C8B-B14F-4D97-AF65-F5344CB8AC3E}">
        <p14:creationId xmlns:p14="http://schemas.microsoft.com/office/powerpoint/2010/main" val="1483997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93E52-12CE-4036-A441-C1923618CEA2}"/>
              </a:ext>
            </a:extLst>
          </p:cNvPr>
          <p:cNvSpPr>
            <a:spLocks noGrp="1"/>
          </p:cNvSpPr>
          <p:nvPr>
            <p:ph type="title"/>
          </p:nvPr>
        </p:nvSpPr>
        <p:spPr>
          <a:xfrm>
            <a:off x="476250" y="516292"/>
            <a:ext cx="11239500" cy="803209"/>
          </a:xfrm>
        </p:spPr>
        <p:txBody>
          <a:bodyPr/>
          <a:lstStyle/>
          <a:p>
            <a:pPr algn="ctr"/>
            <a:r>
              <a:rPr lang="en-US" sz="4000" dirty="0">
                <a:latin typeface="+mj-lt"/>
              </a:rPr>
              <a:t>How to create a report</a:t>
            </a:r>
            <a:r>
              <a:rPr lang="en-US" sz="5000" dirty="0">
                <a:latin typeface="+mj-lt"/>
              </a:rPr>
              <a:t>:</a:t>
            </a:r>
          </a:p>
        </p:txBody>
      </p:sp>
      <p:sp>
        <p:nvSpPr>
          <p:cNvPr id="3" name="Content Placeholder 2">
            <a:extLst>
              <a:ext uri="{FF2B5EF4-FFF2-40B4-BE49-F238E27FC236}">
                <a16:creationId xmlns:a16="http://schemas.microsoft.com/office/drawing/2014/main" id="{BD8EC224-2D76-429B-A7D6-8C940B842158}"/>
              </a:ext>
            </a:extLst>
          </p:cNvPr>
          <p:cNvSpPr>
            <a:spLocks noGrp="1"/>
          </p:cNvSpPr>
          <p:nvPr>
            <p:ph idx="1"/>
          </p:nvPr>
        </p:nvSpPr>
        <p:spPr>
          <a:xfrm>
            <a:off x="1265745" y="1642186"/>
            <a:ext cx="9660510" cy="4079422"/>
          </a:xfrm>
        </p:spPr>
        <p:txBody>
          <a:bodyPr/>
          <a:lstStyle/>
          <a:p>
            <a:r>
              <a:rPr lang="en-US" sz="2000" dirty="0"/>
              <a:t>Go to Applications on your top left hand side</a:t>
            </a:r>
          </a:p>
          <a:p>
            <a:r>
              <a:rPr lang="en-US" sz="2000" dirty="0"/>
              <a:t>Go to Reports / Create a  Report</a:t>
            </a:r>
          </a:p>
          <a:p>
            <a:pPr lvl="1">
              <a:buFont typeface="Courier New" panose="02070309020205020404" pitchFamily="49" charset="0"/>
              <a:buChar char="o"/>
            </a:pPr>
            <a:r>
              <a:rPr lang="en-US" sz="2000" dirty="0"/>
              <a:t>Select : Sales/Funding, Transactions</a:t>
            </a:r>
          </a:p>
          <a:p>
            <a:pPr lvl="1">
              <a:buFont typeface="Courier New" panose="02070309020205020404" pitchFamily="49" charset="0"/>
              <a:buChar char="o"/>
            </a:pPr>
            <a:r>
              <a:rPr lang="en-US" sz="2000" dirty="0"/>
              <a:t>On Date Type:  Select Funded Date to match the bank</a:t>
            </a:r>
          </a:p>
          <a:p>
            <a:pPr lvl="1">
              <a:buFont typeface="Courier New" panose="02070309020205020404" pitchFamily="49" charset="0"/>
              <a:buChar char="o"/>
            </a:pPr>
            <a:r>
              <a:rPr lang="en-US" sz="2000" dirty="0"/>
              <a:t>On Report Type:  Select Detail</a:t>
            </a:r>
          </a:p>
          <a:p>
            <a:pPr lvl="2">
              <a:buFont typeface="Wingdings" panose="05000000000000000000" pitchFamily="2" charset="2"/>
              <a:buChar char="§"/>
            </a:pPr>
            <a:r>
              <a:rPr lang="en-US" sz="2000" dirty="0"/>
              <a:t>Select the Date Range needed</a:t>
            </a:r>
          </a:p>
          <a:p>
            <a:r>
              <a:rPr lang="en-US" sz="2000" dirty="0"/>
              <a:t>Then Hit Next</a:t>
            </a:r>
          </a:p>
          <a:p>
            <a:r>
              <a:rPr lang="en-US" sz="2000" dirty="0"/>
              <a:t>Hit Run Now on your Right hand side</a:t>
            </a:r>
          </a:p>
          <a:p>
            <a:r>
              <a:rPr lang="en-US" sz="2000" dirty="0"/>
              <a:t>The report will be available and you can export it as a PDF file, Excel Spreadsheet, CSV or HTML.</a:t>
            </a:r>
          </a:p>
          <a:p>
            <a:endParaRPr lang="en-US" sz="2000" dirty="0"/>
          </a:p>
        </p:txBody>
      </p:sp>
      <p:sp>
        <p:nvSpPr>
          <p:cNvPr id="4" name="Slide Number Placeholder 3">
            <a:extLst>
              <a:ext uri="{FF2B5EF4-FFF2-40B4-BE49-F238E27FC236}">
                <a16:creationId xmlns:a16="http://schemas.microsoft.com/office/drawing/2014/main" id="{F480DAEA-F3B6-4AAB-BFFC-CF6E6D2B2B8F}"/>
              </a:ext>
            </a:extLst>
          </p:cNvPr>
          <p:cNvSpPr>
            <a:spLocks noGrp="1"/>
          </p:cNvSpPr>
          <p:nvPr>
            <p:ph type="sldNum" sz="quarter" idx="12"/>
          </p:nvPr>
        </p:nvSpPr>
        <p:spPr/>
        <p:txBody>
          <a:bodyPr/>
          <a:lstStyle/>
          <a:p>
            <a:fld id="{C6429477-D61A-7D49-A13C-58DC364142A2}" type="slidenum">
              <a:rPr lang="en-US" smtClean="0"/>
              <a:t>27</a:t>
            </a:fld>
            <a:endParaRPr lang="en-US" dirty="0"/>
          </a:p>
        </p:txBody>
      </p:sp>
    </p:spTree>
    <p:extLst>
      <p:ext uri="{BB962C8B-B14F-4D97-AF65-F5344CB8AC3E}">
        <p14:creationId xmlns:p14="http://schemas.microsoft.com/office/powerpoint/2010/main" val="1243237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777988-AC21-4E84-A729-FF3897058BDF}"/>
              </a:ext>
            </a:extLst>
          </p:cNvPr>
          <p:cNvSpPr>
            <a:spLocks noGrp="1"/>
          </p:cNvSpPr>
          <p:nvPr>
            <p:ph type="sldNum" sz="quarter" idx="12"/>
          </p:nvPr>
        </p:nvSpPr>
        <p:spPr/>
        <p:txBody>
          <a:bodyPr/>
          <a:lstStyle/>
          <a:p>
            <a:fld id="{C6429477-D61A-7D49-A13C-58DC364142A2}" type="slidenum">
              <a:rPr lang="en-US" smtClean="0"/>
              <a:t>28</a:t>
            </a:fld>
            <a:endParaRPr lang="en-US" dirty="0"/>
          </a:p>
        </p:txBody>
      </p:sp>
      <p:pic>
        <p:nvPicPr>
          <p:cNvPr id="5" name="Content Placeholder 4">
            <a:extLst>
              <a:ext uri="{FF2B5EF4-FFF2-40B4-BE49-F238E27FC236}">
                <a16:creationId xmlns:a16="http://schemas.microsoft.com/office/drawing/2014/main" id="{8BAD3548-CDEE-4853-8B42-8BD398A1D6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4994" y="460308"/>
            <a:ext cx="10662012" cy="5321300"/>
          </a:xfrm>
          <a:prstGeom prst="rect">
            <a:avLst/>
          </a:prstGeom>
        </p:spPr>
      </p:pic>
    </p:spTree>
    <p:extLst>
      <p:ext uri="{BB962C8B-B14F-4D97-AF65-F5344CB8AC3E}">
        <p14:creationId xmlns:p14="http://schemas.microsoft.com/office/powerpoint/2010/main" val="4139325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B15C8C-7051-4F56-B777-2AD3240A5FE9}"/>
              </a:ext>
            </a:extLst>
          </p:cNvPr>
          <p:cNvSpPr>
            <a:spLocks noGrp="1"/>
          </p:cNvSpPr>
          <p:nvPr>
            <p:ph type="sldNum" sz="quarter" idx="12"/>
          </p:nvPr>
        </p:nvSpPr>
        <p:spPr/>
        <p:txBody>
          <a:bodyPr/>
          <a:lstStyle/>
          <a:p>
            <a:fld id="{C6429477-D61A-7D49-A13C-58DC364142A2}" type="slidenum">
              <a:rPr lang="en-US" smtClean="0"/>
              <a:t>29</a:t>
            </a:fld>
            <a:endParaRPr lang="en-US" dirty="0"/>
          </a:p>
        </p:txBody>
      </p:sp>
      <p:pic>
        <p:nvPicPr>
          <p:cNvPr id="5" name="Content Placeholder 4">
            <a:extLst>
              <a:ext uri="{FF2B5EF4-FFF2-40B4-BE49-F238E27FC236}">
                <a16:creationId xmlns:a16="http://schemas.microsoft.com/office/drawing/2014/main" id="{43DEE759-FA51-4D03-8B87-C7BDAEA4F4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9450" y="544284"/>
            <a:ext cx="10833099" cy="5270499"/>
          </a:xfrm>
          <a:prstGeom prst="rect">
            <a:avLst/>
          </a:prstGeom>
        </p:spPr>
      </p:pic>
    </p:spTree>
    <p:extLst>
      <p:ext uri="{BB962C8B-B14F-4D97-AF65-F5344CB8AC3E}">
        <p14:creationId xmlns:p14="http://schemas.microsoft.com/office/powerpoint/2010/main" val="2532927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3</a:t>
            </a:fld>
            <a:endParaRPr lang="en-US" dirty="0"/>
          </a:p>
        </p:txBody>
      </p:sp>
      <p:sp>
        <p:nvSpPr>
          <p:cNvPr id="3" name="Title 1"/>
          <p:cNvSpPr txBox="1">
            <a:spLocks/>
          </p:cNvSpPr>
          <p:nvPr/>
        </p:nvSpPr>
        <p:spPr>
          <a:xfrm>
            <a:off x="251552" y="698621"/>
            <a:ext cx="11570334" cy="1470025"/>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pPr algn="ctr"/>
            <a:r>
              <a:rPr lang="en-US" dirty="0">
                <a:latin typeface="+mj-lt"/>
              </a:rPr>
              <a:t>Banking, Cash Collections and Reconciliation Training</a:t>
            </a:r>
            <a:endParaRPr lang="en-US" dirty="0">
              <a:solidFill>
                <a:srgbClr val="005D41"/>
              </a:solidFill>
              <a:latin typeface="+mj-lt"/>
              <a:ea typeface="Cabin" charset="0"/>
              <a:cs typeface="Cabin" charset="0"/>
            </a:endParaRPr>
          </a:p>
        </p:txBody>
      </p:sp>
      <p:sp>
        <p:nvSpPr>
          <p:cNvPr id="4" name="Subtitle 2"/>
          <p:cNvSpPr txBox="1">
            <a:spLocks/>
          </p:cNvSpPr>
          <p:nvPr/>
        </p:nvSpPr>
        <p:spPr>
          <a:xfrm>
            <a:off x="3362649" y="3371458"/>
            <a:ext cx="8534400" cy="14700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20000"/>
              </a:spcBef>
              <a:buClr>
                <a:schemeClr val="tx2"/>
              </a:buClr>
              <a:buSzPct val="70000"/>
              <a:buNone/>
              <a:defRPr/>
            </a:pPr>
            <a:r>
              <a:rPr lang="en-US" sz="2600" dirty="0"/>
              <a:t>Today’s training has been design for all departments that accept credit cards and new staff that need to understand the process of reconciling credit cards. </a:t>
            </a:r>
          </a:p>
        </p:txBody>
      </p:sp>
      <p:pic>
        <p:nvPicPr>
          <p:cNvPr id="5" name="Picture 4">
            <a:extLst>
              <a:ext uri="{FF2B5EF4-FFF2-40B4-BE49-F238E27FC236}">
                <a16:creationId xmlns:a16="http://schemas.microsoft.com/office/drawing/2014/main" id="{D3206ED6-5325-425C-A26D-C0EEEDC4AFE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82600" y="3192071"/>
            <a:ext cx="2514600" cy="1828800"/>
          </a:xfrm>
          <a:prstGeom prst="rect">
            <a:avLst/>
          </a:prstGeom>
        </p:spPr>
      </p:pic>
    </p:spTree>
    <p:extLst>
      <p:ext uri="{BB962C8B-B14F-4D97-AF65-F5344CB8AC3E}">
        <p14:creationId xmlns:p14="http://schemas.microsoft.com/office/powerpoint/2010/main" val="4023356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388270-D789-4F42-8D9E-FD10E49178FC}"/>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71479022-F954-4477-A66A-50724B7D77A8}"/>
              </a:ext>
            </a:extLst>
          </p:cNvPr>
          <p:cNvSpPr>
            <a:spLocks noGrp="1"/>
          </p:cNvSpPr>
          <p:nvPr>
            <p:ph type="sldNum" sz="quarter" idx="12"/>
          </p:nvPr>
        </p:nvSpPr>
        <p:spPr/>
        <p:txBody>
          <a:bodyPr/>
          <a:lstStyle/>
          <a:p>
            <a:fld id="{C6429477-D61A-7D49-A13C-58DC364142A2}" type="slidenum">
              <a:rPr lang="en-US" smtClean="0"/>
              <a:t>30</a:t>
            </a:fld>
            <a:endParaRPr lang="en-US" dirty="0"/>
          </a:p>
        </p:txBody>
      </p:sp>
      <p:pic>
        <p:nvPicPr>
          <p:cNvPr id="5" name="Picture 4">
            <a:extLst>
              <a:ext uri="{FF2B5EF4-FFF2-40B4-BE49-F238E27FC236}">
                <a16:creationId xmlns:a16="http://schemas.microsoft.com/office/drawing/2014/main" id="{B8FA3BB4-BA42-45D0-B09C-38FA3DB80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550" y="533401"/>
            <a:ext cx="11518900" cy="5219700"/>
          </a:xfrm>
          <a:prstGeom prst="rect">
            <a:avLst/>
          </a:prstGeom>
        </p:spPr>
      </p:pic>
    </p:spTree>
    <p:extLst>
      <p:ext uri="{BB962C8B-B14F-4D97-AF65-F5344CB8AC3E}">
        <p14:creationId xmlns:p14="http://schemas.microsoft.com/office/powerpoint/2010/main" val="1147559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6E5190-5B09-4CDE-9744-74D5080658D7}"/>
              </a:ext>
            </a:extLst>
          </p:cNvPr>
          <p:cNvSpPr>
            <a:spLocks noGrp="1"/>
          </p:cNvSpPr>
          <p:nvPr>
            <p:ph type="sldNum" sz="quarter" idx="12"/>
          </p:nvPr>
        </p:nvSpPr>
        <p:spPr/>
        <p:txBody>
          <a:bodyPr/>
          <a:lstStyle/>
          <a:p>
            <a:fld id="{C6429477-D61A-7D49-A13C-58DC364142A2}" type="slidenum">
              <a:rPr lang="en-US" smtClean="0"/>
              <a:t>31</a:t>
            </a:fld>
            <a:endParaRPr lang="en-US" dirty="0"/>
          </a:p>
        </p:txBody>
      </p:sp>
      <p:pic>
        <p:nvPicPr>
          <p:cNvPr id="5" name="Content Placeholder 4">
            <a:extLst>
              <a:ext uri="{FF2B5EF4-FFF2-40B4-BE49-F238E27FC236}">
                <a16:creationId xmlns:a16="http://schemas.microsoft.com/office/drawing/2014/main" id="{823DBA13-4315-4A3D-8C69-C936E024D2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350" y="571500"/>
            <a:ext cx="11671300" cy="5181600"/>
          </a:xfrm>
          <a:prstGeom prst="rect">
            <a:avLst/>
          </a:prstGeom>
        </p:spPr>
      </p:pic>
    </p:spTree>
    <p:extLst>
      <p:ext uri="{BB962C8B-B14F-4D97-AF65-F5344CB8AC3E}">
        <p14:creationId xmlns:p14="http://schemas.microsoft.com/office/powerpoint/2010/main" val="2419792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B6D18B-B547-4F60-9388-5CAFB3137195}"/>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99CC7E77-F48E-4404-8E27-C90865F911E0}"/>
              </a:ext>
            </a:extLst>
          </p:cNvPr>
          <p:cNvSpPr>
            <a:spLocks noGrp="1"/>
          </p:cNvSpPr>
          <p:nvPr>
            <p:ph type="sldNum" sz="quarter" idx="12"/>
          </p:nvPr>
        </p:nvSpPr>
        <p:spPr/>
        <p:txBody>
          <a:bodyPr/>
          <a:lstStyle/>
          <a:p>
            <a:fld id="{C6429477-D61A-7D49-A13C-58DC364142A2}" type="slidenum">
              <a:rPr lang="en-US" smtClean="0"/>
              <a:t>32</a:t>
            </a:fld>
            <a:endParaRPr lang="en-US" dirty="0"/>
          </a:p>
        </p:txBody>
      </p:sp>
      <p:pic>
        <p:nvPicPr>
          <p:cNvPr id="5" name="Picture 4">
            <a:extLst>
              <a:ext uri="{FF2B5EF4-FFF2-40B4-BE49-F238E27FC236}">
                <a16:creationId xmlns:a16="http://schemas.microsoft.com/office/drawing/2014/main" id="{85004468-678E-45DA-A72D-2AF8AEC0FD5D}"/>
              </a:ext>
            </a:extLst>
          </p:cNvPr>
          <p:cNvPicPr>
            <a:picLocks noChangeAspect="1"/>
          </p:cNvPicPr>
          <p:nvPr/>
        </p:nvPicPr>
        <p:blipFill rotWithShape="1">
          <a:blip r:embed="rId2">
            <a:extLst>
              <a:ext uri="{28A0092B-C50C-407E-A947-70E740481C1C}">
                <a14:useLocalDpi xmlns:a14="http://schemas.microsoft.com/office/drawing/2010/main" val="0"/>
              </a:ext>
            </a:extLst>
          </a:blip>
          <a:srcRect t="1221"/>
          <a:stretch/>
        </p:blipFill>
        <p:spPr>
          <a:xfrm>
            <a:off x="342900" y="447868"/>
            <a:ext cx="11506200" cy="5406831"/>
          </a:xfrm>
          <a:prstGeom prst="rect">
            <a:avLst/>
          </a:prstGeom>
        </p:spPr>
      </p:pic>
    </p:spTree>
    <p:extLst>
      <p:ext uri="{BB962C8B-B14F-4D97-AF65-F5344CB8AC3E}">
        <p14:creationId xmlns:p14="http://schemas.microsoft.com/office/powerpoint/2010/main" val="3066999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4E676F-26F2-45F3-AAE9-1DFADCBE6455}"/>
              </a:ext>
            </a:extLst>
          </p:cNvPr>
          <p:cNvSpPr>
            <a:spLocks noGrp="1"/>
          </p:cNvSpPr>
          <p:nvPr>
            <p:ph type="sldNum" sz="quarter" idx="12"/>
          </p:nvPr>
        </p:nvSpPr>
        <p:spPr/>
        <p:txBody>
          <a:bodyPr/>
          <a:lstStyle/>
          <a:p>
            <a:fld id="{C6429477-D61A-7D49-A13C-58DC364142A2}" type="slidenum">
              <a:rPr lang="en-US" smtClean="0"/>
              <a:t>33</a:t>
            </a:fld>
            <a:endParaRPr lang="en-US" dirty="0"/>
          </a:p>
        </p:txBody>
      </p:sp>
      <p:pic>
        <p:nvPicPr>
          <p:cNvPr id="5" name="Content Placeholder 4">
            <a:extLst>
              <a:ext uri="{FF2B5EF4-FFF2-40B4-BE49-F238E27FC236}">
                <a16:creationId xmlns:a16="http://schemas.microsoft.com/office/drawing/2014/main" id="{D12B3FBA-297F-4752-B594-A17F6607BE4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373"/>
          <a:stretch/>
        </p:blipFill>
        <p:spPr>
          <a:xfrm>
            <a:off x="466544" y="544284"/>
            <a:ext cx="11258911" cy="5137280"/>
          </a:xfrm>
          <a:prstGeom prst="rect">
            <a:avLst/>
          </a:prstGeom>
        </p:spPr>
      </p:pic>
    </p:spTree>
    <p:extLst>
      <p:ext uri="{BB962C8B-B14F-4D97-AF65-F5344CB8AC3E}">
        <p14:creationId xmlns:p14="http://schemas.microsoft.com/office/powerpoint/2010/main" val="28616417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6257FD-77D0-4645-8707-52301B009BDB}"/>
              </a:ext>
            </a:extLst>
          </p:cNvPr>
          <p:cNvSpPr>
            <a:spLocks noGrp="1"/>
          </p:cNvSpPr>
          <p:nvPr>
            <p:ph type="sldNum" sz="quarter" idx="12"/>
          </p:nvPr>
        </p:nvSpPr>
        <p:spPr/>
        <p:txBody>
          <a:bodyPr/>
          <a:lstStyle/>
          <a:p>
            <a:fld id="{C6429477-D61A-7D49-A13C-58DC364142A2}" type="slidenum">
              <a:rPr lang="en-US" smtClean="0"/>
              <a:t>34</a:t>
            </a:fld>
            <a:endParaRPr lang="en-US" dirty="0"/>
          </a:p>
        </p:txBody>
      </p:sp>
      <p:pic>
        <p:nvPicPr>
          <p:cNvPr id="7" name="Content Placeholder 6">
            <a:extLst>
              <a:ext uri="{FF2B5EF4-FFF2-40B4-BE49-F238E27FC236}">
                <a16:creationId xmlns:a16="http://schemas.microsoft.com/office/drawing/2014/main" id="{F17FD406-CFCB-4F80-93BE-E4FA763DCB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6250" y="1457780"/>
            <a:ext cx="11239500" cy="3302000"/>
          </a:xfrm>
          <a:prstGeom prst="rect">
            <a:avLst/>
          </a:prstGeom>
        </p:spPr>
      </p:pic>
    </p:spTree>
    <p:extLst>
      <p:ext uri="{BB962C8B-B14F-4D97-AF65-F5344CB8AC3E}">
        <p14:creationId xmlns:p14="http://schemas.microsoft.com/office/powerpoint/2010/main" val="27255462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3618F-EA28-4BC9-BAB2-F9187E43F039}"/>
              </a:ext>
            </a:extLst>
          </p:cNvPr>
          <p:cNvSpPr>
            <a:spLocks noGrp="1"/>
          </p:cNvSpPr>
          <p:nvPr>
            <p:ph type="title"/>
          </p:nvPr>
        </p:nvSpPr>
        <p:spPr>
          <a:xfrm>
            <a:off x="476250" y="544284"/>
            <a:ext cx="11239500" cy="756556"/>
          </a:xfrm>
        </p:spPr>
        <p:txBody>
          <a:bodyPr/>
          <a:lstStyle/>
          <a:p>
            <a:pPr algn="ctr"/>
            <a:r>
              <a:rPr lang="en-US" sz="4000" dirty="0">
                <a:latin typeface="+mj-lt"/>
              </a:rPr>
              <a:t>American Express merchant statements:</a:t>
            </a:r>
          </a:p>
        </p:txBody>
      </p:sp>
      <p:sp>
        <p:nvSpPr>
          <p:cNvPr id="3" name="Content Placeholder 2">
            <a:extLst>
              <a:ext uri="{FF2B5EF4-FFF2-40B4-BE49-F238E27FC236}">
                <a16:creationId xmlns:a16="http://schemas.microsoft.com/office/drawing/2014/main" id="{32600EF6-3944-42C7-8AB4-111D139D0C9A}"/>
              </a:ext>
            </a:extLst>
          </p:cNvPr>
          <p:cNvSpPr>
            <a:spLocks noGrp="1"/>
          </p:cNvSpPr>
          <p:nvPr>
            <p:ph idx="1"/>
          </p:nvPr>
        </p:nvSpPr>
        <p:spPr>
          <a:xfrm>
            <a:off x="556180" y="1574276"/>
            <a:ext cx="11134531" cy="3968108"/>
          </a:xfrm>
        </p:spPr>
        <p:txBody>
          <a:bodyPr/>
          <a:lstStyle/>
          <a:p>
            <a:r>
              <a:rPr lang="en-US" sz="2000" dirty="0"/>
              <a:t>Go to </a:t>
            </a:r>
            <a:r>
              <a:rPr lang="en-US" sz="2000" dirty="0">
                <a:hlinkClick r:id="rId2"/>
              </a:rPr>
              <a:t>https://sso.americanexpress.com</a:t>
            </a:r>
            <a:endParaRPr lang="en-US" sz="2000" dirty="0"/>
          </a:p>
          <a:p>
            <a:r>
              <a:rPr lang="en-US" sz="2000" dirty="0"/>
              <a:t>Log in with your user id and password</a:t>
            </a:r>
          </a:p>
          <a:p>
            <a:r>
              <a:rPr lang="en-US" sz="2000" dirty="0"/>
              <a:t>Select the month you need to view an hit view statement</a:t>
            </a:r>
          </a:p>
          <a:p>
            <a:r>
              <a:rPr lang="en-US" sz="2000" dirty="0"/>
              <a:t>If you need to view a prior month statement go to customize statement</a:t>
            </a:r>
          </a:p>
          <a:p>
            <a:r>
              <a:rPr lang="en-US" sz="2000" dirty="0"/>
              <a:t>Select the month and hit Go</a:t>
            </a:r>
          </a:p>
          <a:p>
            <a:r>
              <a:rPr lang="en-US" sz="2000" dirty="0"/>
              <a:t>Select view E statement</a:t>
            </a:r>
          </a:p>
          <a:p>
            <a:r>
              <a:rPr lang="en-US" sz="2000" dirty="0"/>
              <a:t>Select print</a:t>
            </a:r>
          </a:p>
          <a:p>
            <a:r>
              <a:rPr lang="en-US" sz="2000" dirty="0"/>
              <a:t>The merchant fees are called Discount Amount on the American Express statements.</a:t>
            </a:r>
          </a:p>
          <a:p>
            <a:endParaRPr lang="en-US" dirty="0"/>
          </a:p>
        </p:txBody>
      </p:sp>
      <p:sp>
        <p:nvSpPr>
          <p:cNvPr id="4" name="Slide Number Placeholder 3">
            <a:extLst>
              <a:ext uri="{FF2B5EF4-FFF2-40B4-BE49-F238E27FC236}">
                <a16:creationId xmlns:a16="http://schemas.microsoft.com/office/drawing/2014/main" id="{48B12BBB-06B2-4D75-99E3-7CDE8F2BC701}"/>
              </a:ext>
            </a:extLst>
          </p:cNvPr>
          <p:cNvSpPr>
            <a:spLocks noGrp="1"/>
          </p:cNvSpPr>
          <p:nvPr>
            <p:ph type="sldNum" sz="quarter" idx="12"/>
          </p:nvPr>
        </p:nvSpPr>
        <p:spPr/>
        <p:txBody>
          <a:bodyPr/>
          <a:lstStyle/>
          <a:p>
            <a:fld id="{C6429477-D61A-7D49-A13C-58DC364142A2}" type="slidenum">
              <a:rPr lang="en-US" smtClean="0"/>
              <a:t>35</a:t>
            </a:fld>
            <a:endParaRPr lang="en-US" dirty="0"/>
          </a:p>
        </p:txBody>
      </p:sp>
    </p:spTree>
    <p:extLst>
      <p:ext uri="{BB962C8B-B14F-4D97-AF65-F5344CB8AC3E}">
        <p14:creationId xmlns:p14="http://schemas.microsoft.com/office/powerpoint/2010/main" val="2000557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1D3BC1-DF92-43AA-9EE6-6BEC8C3BCAFD}"/>
              </a:ext>
            </a:extLst>
          </p:cNvPr>
          <p:cNvSpPr>
            <a:spLocks noGrp="1"/>
          </p:cNvSpPr>
          <p:nvPr>
            <p:ph type="sldNum" sz="quarter" idx="12"/>
          </p:nvPr>
        </p:nvSpPr>
        <p:spPr/>
        <p:txBody>
          <a:bodyPr/>
          <a:lstStyle/>
          <a:p>
            <a:fld id="{C6429477-D61A-7D49-A13C-58DC364142A2}" type="slidenum">
              <a:rPr lang="en-US" smtClean="0"/>
              <a:t>36</a:t>
            </a:fld>
            <a:endParaRPr lang="en-US" dirty="0"/>
          </a:p>
        </p:txBody>
      </p:sp>
      <p:pic>
        <p:nvPicPr>
          <p:cNvPr id="5" name="Picture 2" descr="C:\Users\nmerced\Desktop\Training Handouts\VISA and American Express Merchant Statements\Capture 8.PNG">
            <a:extLst>
              <a:ext uri="{FF2B5EF4-FFF2-40B4-BE49-F238E27FC236}">
                <a16:creationId xmlns:a16="http://schemas.microsoft.com/office/drawing/2014/main" id="{16D4C1A5-CFCA-4E2D-AEB2-A4122477EC9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3700" y="571500"/>
            <a:ext cx="114046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1349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D4079-E653-43BC-A0EC-E743A69B2978}"/>
              </a:ext>
            </a:extLst>
          </p:cNvPr>
          <p:cNvSpPr>
            <a:spLocks noGrp="1"/>
          </p:cNvSpPr>
          <p:nvPr>
            <p:ph type="title"/>
          </p:nvPr>
        </p:nvSpPr>
        <p:spPr>
          <a:xfrm>
            <a:off x="476250" y="572276"/>
            <a:ext cx="11239500" cy="765887"/>
          </a:xfrm>
        </p:spPr>
        <p:txBody>
          <a:bodyPr/>
          <a:lstStyle/>
          <a:p>
            <a:r>
              <a:rPr lang="en-US" dirty="0">
                <a:latin typeface="+mj-lt"/>
              </a:rPr>
              <a:t>		</a:t>
            </a:r>
            <a:r>
              <a:rPr lang="en-US" sz="4000" dirty="0">
                <a:latin typeface="+mj-lt"/>
              </a:rPr>
              <a:t>Credit card machine replacement:</a:t>
            </a:r>
          </a:p>
        </p:txBody>
      </p:sp>
      <p:sp>
        <p:nvSpPr>
          <p:cNvPr id="3" name="Content Placeholder 2">
            <a:extLst>
              <a:ext uri="{FF2B5EF4-FFF2-40B4-BE49-F238E27FC236}">
                <a16:creationId xmlns:a16="http://schemas.microsoft.com/office/drawing/2014/main" id="{2DDF7841-2A25-4C3A-B2BD-8C0E9B55DE0D}"/>
              </a:ext>
            </a:extLst>
          </p:cNvPr>
          <p:cNvSpPr>
            <a:spLocks noGrp="1"/>
          </p:cNvSpPr>
          <p:nvPr>
            <p:ph idx="1"/>
          </p:nvPr>
        </p:nvSpPr>
        <p:spPr>
          <a:xfrm>
            <a:off x="476250" y="2359867"/>
            <a:ext cx="11239500" cy="2138265"/>
          </a:xfrm>
        </p:spPr>
        <p:txBody>
          <a:bodyPr/>
          <a:lstStyle/>
          <a:p>
            <a:pPr marL="0" indent="0" algn="ctr">
              <a:buNone/>
            </a:pPr>
            <a:r>
              <a:rPr lang="en-US" sz="2000" dirty="0"/>
              <a:t>Please contact Cherie Carson or Noemi Merced  in General Accounting to find out if your credit card is still under warranty.  </a:t>
            </a:r>
          </a:p>
          <a:p>
            <a:pPr marL="0" indent="0" algn="ctr">
              <a:buNone/>
            </a:pPr>
            <a:r>
              <a:rPr lang="en-US" sz="2000" dirty="0"/>
              <a:t>All replacements should be done thru us so we can get the best deal for your department according to our contract with Wells Fargo Merchant Services.</a:t>
            </a:r>
          </a:p>
        </p:txBody>
      </p:sp>
      <p:sp>
        <p:nvSpPr>
          <p:cNvPr id="4" name="Slide Number Placeholder 3">
            <a:extLst>
              <a:ext uri="{FF2B5EF4-FFF2-40B4-BE49-F238E27FC236}">
                <a16:creationId xmlns:a16="http://schemas.microsoft.com/office/drawing/2014/main" id="{29444CA2-06AA-4115-B82E-ED023A79A842}"/>
              </a:ext>
            </a:extLst>
          </p:cNvPr>
          <p:cNvSpPr>
            <a:spLocks noGrp="1"/>
          </p:cNvSpPr>
          <p:nvPr>
            <p:ph type="sldNum" sz="quarter" idx="12"/>
          </p:nvPr>
        </p:nvSpPr>
        <p:spPr/>
        <p:txBody>
          <a:bodyPr/>
          <a:lstStyle/>
          <a:p>
            <a:fld id="{C6429477-D61A-7D49-A13C-58DC364142A2}" type="slidenum">
              <a:rPr lang="en-US" smtClean="0"/>
              <a:t>37</a:t>
            </a:fld>
            <a:endParaRPr lang="en-US" dirty="0"/>
          </a:p>
        </p:txBody>
      </p:sp>
    </p:spTree>
    <p:extLst>
      <p:ext uri="{BB962C8B-B14F-4D97-AF65-F5344CB8AC3E}">
        <p14:creationId xmlns:p14="http://schemas.microsoft.com/office/powerpoint/2010/main" val="8759385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7985" y="1642188"/>
            <a:ext cx="9876030" cy="2917196"/>
          </a:xfrm>
        </p:spPr>
        <p:txBody>
          <a:bodyPr lIns="0" tIns="0" bIns="0">
            <a:noAutofit/>
          </a:bodyPr>
          <a:lstStyle/>
          <a:p>
            <a:pPr algn="ctr">
              <a:lnSpc>
                <a:spcPct val="90000"/>
              </a:lnSpc>
            </a:pPr>
            <a:r>
              <a:rPr lang="en-US" sz="8000" b="1" dirty="0">
                <a:solidFill>
                  <a:srgbClr val="D4CA9D"/>
                </a:solidFill>
                <a:latin typeface="Trade Gothic LT Std Cn" panose="020B0606020502020204" pitchFamily="34" charset="0"/>
              </a:rPr>
              <a:t>Payment Collection and Internal Controls</a:t>
            </a:r>
            <a:br>
              <a:rPr lang="en-US" sz="8000" b="1" dirty="0">
                <a:solidFill>
                  <a:srgbClr val="D4CA9D"/>
                </a:solidFill>
                <a:latin typeface="Trade Gothic LT Std Cn" panose="020B0606020502020204" pitchFamily="34" charset="0"/>
              </a:rPr>
            </a:br>
            <a:endParaRPr lang="en-US" sz="3000" b="1" dirty="0">
              <a:solidFill>
                <a:srgbClr val="D4CA9D"/>
              </a:solidFill>
              <a:latin typeface="Trade Gothic LT Std Cn" panose="020B0606020502020204" pitchFamily="34" charset="0"/>
            </a:endParaRPr>
          </a:p>
        </p:txBody>
      </p:sp>
    </p:spTree>
    <p:extLst>
      <p:ext uri="{BB962C8B-B14F-4D97-AF65-F5344CB8AC3E}">
        <p14:creationId xmlns:p14="http://schemas.microsoft.com/office/powerpoint/2010/main" val="750291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5A351-53A8-40D7-925E-0304F0D2189C}"/>
              </a:ext>
            </a:extLst>
          </p:cNvPr>
          <p:cNvSpPr>
            <a:spLocks noGrp="1"/>
          </p:cNvSpPr>
          <p:nvPr>
            <p:ph type="title"/>
          </p:nvPr>
        </p:nvSpPr>
        <p:spPr/>
        <p:txBody>
          <a:bodyPr/>
          <a:lstStyle/>
          <a:p>
            <a:r>
              <a:rPr lang="en-US" dirty="0">
                <a:latin typeface="+mj-lt"/>
              </a:rPr>
              <a:t>Agenda</a:t>
            </a:r>
          </a:p>
        </p:txBody>
      </p:sp>
      <p:sp>
        <p:nvSpPr>
          <p:cNvPr id="3" name="Content Placeholder 2">
            <a:extLst>
              <a:ext uri="{FF2B5EF4-FFF2-40B4-BE49-F238E27FC236}">
                <a16:creationId xmlns:a16="http://schemas.microsoft.com/office/drawing/2014/main" id="{DA3CE9F8-4339-4CBE-BC1B-818E3B4B0176}"/>
              </a:ext>
            </a:extLst>
          </p:cNvPr>
          <p:cNvSpPr>
            <a:spLocks noGrp="1"/>
          </p:cNvSpPr>
          <p:nvPr>
            <p:ph idx="1"/>
          </p:nvPr>
        </p:nvSpPr>
        <p:spPr>
          <a:xfrm>
            <a:off x="457200" y="1540676"/>
            <a:ext cx="10968912" cy="1778259"/>
          </a:xfrm>
        </p:spPr>
        <p:txBody>
          <a:bodyPr/>
          <a:lstStyle/>
          <a:p>
            <a:r>
              <a:rPr lang="en-US" altLang="en-US" dirty="0"/>
              <a:t>Enhance USF Business Practices</a:t>
            </a:r>
          </a:p>
          <a:p>
            <a:r>
              <a:rPr lang="en-US" altLang="en-US" dirty="0"/>
              <a:t>Establish Internal Controls related to accepting payments at the University</a:t>
            </a:r>
          </a:p>
          <a:p>
            <a:r>
              <a:rPr lang="en-US" altLang="en-US" dirty="0"/>
              <a:t>How to apply appropriate segregation of duties </a:t>
            </a:r>
          </a:p>
          <a:p>
            <a:r>
              <a:rPr lang="en-US" altLang="en-US" dirty="0"/>
              <a:t>The roles, responsibilities, procedures and constraints associated with each step</a:t>
            </a:r>
          </a:p>
        </p:txBody>
      </p:sp>
      <p:sp>
        <p:nvSpPr>
          <p:cNvPr id="4" name="Slide Number Placeholder 3">
            <a:extLst>
              <a:ext uri="{FF2B5EF4-FFF2-40B4-BE49-F238E27FC236}">
                <a16:creationId xmlns:a16="http://schemas.microsoft.com/office/drawing/2014/main" id="{377218E4-DC96-4584-9123-FD1FF636B2E2}"/>
              </a:ext>
            </a:extLst>
          </p:cNvPr>
          <p:cNvSpPr>
            <a:spLocks noGrp="1"/>
          </p:cNvSpPr>
          <p:nvPr>
            <p:ph type="sldNum" sz="quarter" idx="12"/>
          </p:nvPr>
        </p:nvSpPr>
        <p:spPr/>
        <p:txBody>
          <a:bodyPr/>
          <a:lstStyle/>
          <a:p>
            <a:fld id="{C6429477-D61A-7D49-A13C-58DC364142A2}" type="slidenum">
              <a:rPr lang="en-US" smtClean="0"/>
              <a:t>39</a:t>
            </a:fld>
            <a:endParaRPr lang="en-US" dirty="0"/>
          </a:p>
        </p:txBody>
      </p:sp>
      <p:sp>
        <p:nvSpPr>
          <p:cNvPr id="5" name="Content Placeholder 2">
            <a:extLst>
              <a:ext uri="{FF2B5EF4-FFF2-40B4-BE49-F238E27FC236}">
                <a16:creationId xmlns:a16="http://schemas.microsoft.com/office/drawing/2014/main" id="{FCC521CD-0899-4869-9AAF-48ACD2F54EFC}"/>
              </a:ext>
            </a:extLst>
          </p:cNvPr>
          <p:cNvSpPr txBox="1">
            <a:spLocks/>
          </p:cNvSpPr>
          <p:nvPr/>
        </p:nvSpPr>
        <p:spPr>
          <a:xfrm>
            <a:off x="3338901" y="3488139"/>
            <a:ext cx="5514197" cy="5041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Four Functions of Segregation of Duties</a:t>
            </a:r>
          </a:p>
        </p:txBody>
      </p:sp>
      <p:graphicFrame>
        <p:nvGraphicFramePr>
          <p:cNvPr id="14" name="Diagram 13">
            <a:extLst>
              <a:ext uri="{FF2B5EF4-FFF2-40B4-BE49-F238E27FC236}">
                <a16:creationId xmlns:a16="http://schemas.microsoft.com/office/drawing/2014/main" id="{D623C33F-12B0-42B6-B78D-80EE062179D5}"/>
              </a:ext>
            </a:extLst>
          </p:cNvPr>
          <p:cNvGraphicFramePr/>
          <p:nvPr/>
        </p:nvGraphicFramePr>
        <p:xfrm>
          <a:off x="1197299" y="3407573"/>
          <a:ext cx="9759302" cy="3031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9805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4</a:t>
            </a:fld>
            <a:endParaRPr lang="en-US" dirty="0"/>
          </a:p>
        </p:txBody>
      </p:sp>
      <p:sp>
        <p:nvSpPr>
          <p:cNvPr id="3" name="Title 9"/>
          <p:cNvSpPr txBox="1">
            <a:spLocks/>
          </p:cNvSpPr>
          <p:nvPr/>
        </p:nvSpPr>
        <p:spPr>
          <a:xfrm>
            <a:off x="4183826" y="1021019"/>
            <a:ext cx="3699387" cy="1470025"/>
          </a:xfrm>
          <a:prstGeom prst="rect">
            <a:avLst/>
          </a:prstGeom>
        </p:spPr>
        <p:txBody>
          <a:bodyPr>
            <a:normAutofit/>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endParaRPr lang="en-US" sz="8800" dirty="0">
              <a:solidFill>
                <a:srgbClr val="006747"/>
              </a:solidFill>
              <a:ea typeface="Cabin" charset="0"/>
              <a:cs typeface="Cabin" charset="0"/>
            </a:endParaRPr>
          </a:p>
        </p:txBody>
      </p:sp>
      <p:sp>
        <p:nvSpPr>
          <p:cNvPr id="4" name="Content Placeholder 2"/>
          <p:cNvSpPr txBox="1">
            <a:spLocks/>
          </p:cNvSpPr>
          <p:nvPr/>
        </p:nvSpPr>
        <p:spPr>
          <a:xfrm>
            <a:off x="800508" y="2492864"/>
            <a:ext cx="10466024" cy="3028586"/>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endParaRPr lang="en-US" dirty="0">
              <a:solidFill>
                <a:schemeClr val="tx1"/>
              </a:solidFill>
              <a:sym typeface="Gill Sans" charset="0"/>
            </a:endParaRPr>
          </a:p>
        </p:txBody>
      </p:sp>
      <p:sp>
        <p:nvSpPr>
          <p:cNvPr id="6" name="Rectangle 5">
            <a:extLst>
              <a:ext uri="{FF2B5EF4-FFF2-40B4-BE49-F238E27FC236}">
                <a16:creationId xmlns:a16="http://schemas.microsoft.com/office/drawing/2014/main" id="{308A3463-7225-4E5E-8513-F063AF634040}"/>
              </a:ext>
            </a:extLst>
          </p:cNvPr>
          <p:cNvSpPr/>
          <p:nvPr/>
        </p:nvSpPr>
        <p:spPr>
          <a:xfrm>
            <a:off x="426469" y="1446983"/>
            <a:ext cx="11214100" cy="4401205"/>
          </a:xfrm>
          <a:prstGeom prst="rect">
            <a:avLst/>
          </a:prstGeom>
        </p:spPr>
        <p:txBody>
          <a:bodyPr wrap="square">
            <a:spAutoFit/>
          </a:bodyPr>
          <a:lstStyle/>
          <a:p>
            <a:r>
              <a:rPr lang="en-US" sz="2000" dirty="0">
                <a:solidFill>
                  <a:srgbClr val="007851"/>
                </a:solidFill>
                <a:ea typeface="Arial Unicode MS" pitchFamily="34" charset="-128"/>
                <a:cs typeface="Arial Unicode MS" pitchFamily="34" charset="-128"/>
              </a:rPr>
              <a:t>On this training we will talk about  the credit card accounts. </a:t>
            </a:r>
          </a:p>
          <a:p>
            <a:r>
              <a:rPr lang="en-US" sz="2000" dirty="0">
                <a:solidFill>
                  <a:srgbClr val="007851"/>
                </a:solidFill>
                <a:ea typeface="Arial Unicode MS" pitchFamily="34" charset="-128"/>
                <a:cs typeface="Arial Unicode MS" pitchFamily="34" charset="-128"/>
              </a:rPr>
              <a:t>There are two main credit card accounts:</a:t>
            </a:r>
          </a:p>
          <a:p>
            <a:pPr marL="742950" lvl="1" indent="-285750">
              <a:buFont typeface="Arial" panose="020B0604020202020204" pitchFamily="34" charset="0"/>
              <a:buChar char="•"/>
            </a:pPr>
            <a:r>
              <a:rPr lang="en-US" sz="2000" b="1" dirty="0">
                <a:solidFill>
                  <a:srgbClr val="007851"/>
                </a:solidFill>
                <a:ea typeface="Arial Unicode MS" pitchFamily="34" charset="-128"/>
                <a:cs typeface="Arial Unicode MS" pitchFamily="34" charset="-128"/>
              </a:rPr>
              <a:t>Regular Credit Card </a:t>
            </a:r>
          </a:p>
          <a:p>
            <a:pPr marL="742950" lvl="1" indent="-285750">
              <a:buFont typeface="Arial" panose="020B0604020202020204" pitchFamily="34" charset="0"/>
              <a:buChar char="•"/>
            </a:pPr>
            <a:r>
              <a:rPr lang="en-US" sz="2000" b="1" dirty="0">
                <a:solidFill>
                  <a:srgbClr val="007851"/>
                </a:solidFill>
                <a:ea typeface="Arial Unicode MS" pitchFamily="34" charset="-128"/>
                <a:cs typeface="Arial Unicode MS" pitchFamily="34" charset="-128"/>
              </a:rPr>
              <a:t>Student Tuition Account</a:t>
            </a:r>
            <a:r>
              <a:rPr lang="en-US" sz="2000" dirty="0">
                <a:solidFill>
                  <a:srgbClr val="007851"/>
                </a:solidFill>
                <a:ea typeface="Arial Unicode MS" pitchFamily="34" charset="-128"/>
                <a:cs typeface="Arial Unicode MS" pitchFamily="34" charset="-128"/>
              </a:rPr>
              <a:t> </a:t>
            </a:r>
          </a:p>
          <a:p>
            <a:r>
              <a:rPr lang="en-US" sz="2000" dirty="0">
                <a:solidFill>
                  <a:srgbClr val="007851"/>
                </a:solidFill>
                <a:ea typeface="Arial Unicode MS" pitchFamily="34" charset="-128"/>
                <a:cs typeface="Arial Unicode MS" pitchFamily="34" charset="-128"/>
              </a:rPr>
              <a:t>In the general ledger they both have a different account number. </a:t>
            </a:r>
          </a:p>
          <a:p>
            <a:r>
              <a:rPr lang="en-US" sz="2000" b="1" u="sng" dirty="0">
                <a:solidFill>
                  <a:srgbClr val="007851"/>
                </a:solidFill>
                <a:ea typeface="Arial Unicode MS" pitchFamily="34" charset="-128"/>
                <a:cs typeface="Arial Unicode MS" pitchFamily="34" charset="-128"/>
              </a:rPr>
              <a:t>Account</a:t>
            </a:r>
            <a:r>
              <a:rPr lang="en-US" sz="2000" b="1" dirty="0">
                <a:solidFill>
                  <a:srgbClr val="007851"/>
                </a:solidFill>
                <a:ea typeface="Arial Unicode MS" pitchFamily="34" charset="-128"/>
                <a:cs typeface="Arial Unicode MS" pitchFamily="34" charset="-128"/>
              </a:rPr>
              <a:t>                                                    </a:t>
            </a:r>
            <a:r>
              <a:rPr lang="en-US" sz="2000" b="1" u="sng" dirty="0">
                <a:solidFill>
                  <a:srgbClr val="007851"/>
                </a:solidFill>
                <a:ea typeface="Arial Unicode MS" pitchFamily="34" charset="-128"/>
                <a:cs typeface="Arial Unicode MS" pitchFamily="34" charset="-128"/>
              </a:rPr>
              <a:t>General Ledger account</a:t>
            </a:r>
          </a:p>
          <a:p>
            <a:r>
              <a:rPr lang="en-US" sz="2000" dirty="0">
                <a:solidFill>
                  <a:srgbClr val="007851"/>
                </a:solidFill>
                <a:ea typeface="Arial Unicode MS" pitchFamily="34" charset="-128"/>
                <a:cs typeface="Arial Unicode MS" pitchFamily="34" charset="-128"/>
              </a:rPr>
              <a:t>Regular Credit Card                                              10061</a:t>
            </a:r>
          </a:p>
          <a:p>
            <a:r>
              <a:rPr lang="en-US" sz="2000" dirty="0">
                <a:solidFill>
                  <a:srgbClr val="007851"/>
                </a:solidFill>
                <a:ea typeface="Arial Unicode MS" pitchFamily="34" charset="-128"/>
                <a:cs typeface="Arial Unicode MS" pitchFamily="34" charset="-128"/>
              </a:rPr>
              <a:t>Student Tuition Account                                      10071</a:t>
            </a:r>
          </a:p>
          <a:p>
            <a:endParaRPr lang="en-US" sz="2000" dirty="0">
              <a:solidFill>
                <a:srgbClr val="007851"/>
              </a:solidFill>
              <a:ea typeface="Arial Unicode MS" pitchFamily="34" charset="-128"/>
              <a:cs typeface="Arial Unicode MS" pitchFamily="34" charset="-128"/>
            </a:endParaRPr>
          </a:p>
          <a:p>
            <a:r>
              <a:rPr lang="en-US" sz="2000" dirty="0">
                <a:solidFill>
                  <a:srgbClr val="007851"/>
                </a:solidFill>
                <a:ea typeface="Arial Unicode MS" pitchFamily="34" charset="-128"/>
                <a:cs typeface="Arial Unicode MS" pitchFamily="34" charset="-128"/>
              </a:rPr>
              <a:t>We also have two different systems Banner (Oasis) used for all student transactions and People Soft (Fast) used for all other transactions.</a:t>
            </a:r>
          </a:p>
          <a:p>
            <a:endParaRPr lang="en-US" sz="2000" dirty="0">
              <a:solidFill>
                <a:srgbClr val="007851"/>
              </a:solidFill>
              <a:ea typeface="Arial Unicode MS" pitchFamily="34" charset="-128"/>
              <a:cs typeface="Arial Unicode MS" pitchFamily="34" charset="-128"/>
            </a:endParaRPr>
          </a:p>
          <a:p>
            <a:r>
              <a:rPr lang="en-US" sz="2000" dirty="0">
                <a:solidFill>
                  <a:srgbClr val="007851"/>
                </a:solidFill>
                <a:ea typeface="Arial Unicode MS" pitchFamily="34" charset="-128"/>
                <a:cs typeface="Arial Unicode MS" pitchFamily="34" charset="-128"/>
              </a:rPr>
              <a:t>If the deposit number or the paperwork submitted to the cashiers office is not properly identified, a deposit could be posted in the incorrect general ledger account.</a:t>
            </a:r>
          </a:p>
        </p:txBody>
      </p:sp>
      <p:sp>
        <p:nvSpPr>
          <p:cNvPr id="8" name="Rectangle 7">
            <a:extLst>
              <a:ext uri="{FF2B5EF4-FFF2-40B4-BE49-F238E27FC236}">
                <a16:creationId xmlns:a16="http://schemas.microsoft.com/office/drawing/2014/main" id="{B2EFC33A-8085-41BF-A7AD-87F47993E81D}"/>
              </a:ext>
            </a:extLst>
          </p:cNvPr>
          <p:cNvSpPr/>
          <p:nvPr/>
        </p:nvSpPr>
        <p:spPr>
          <a:xfrm>
            <a:off x="977900" y="544284"/>
            <a:ext cx="10236200" cy="707886"/>
          </a:xfrm>
          <a:prstGeom prst="rect">
            <a:avLst/>
          </a:prstGeom>
        </p:spPr>
        <p:txBody>
          <a:bodyPr wrap="square">
            <a:spAutoFit/>
          </a:bodyPr>
          <a:lstStyle/>
          <a:p>
            <a:pPr algn="ctr"/>
            <a:r>
              <a:rPr lang="en-US" sz="4000" b="1" dirty="0">
                <a:solidFill>
                  <a:srgbClr val="007851"/>
                </a:solidFill>
                <a:latin typeface="+mj-lt"/>
              </a:rPr>
              <a:t>University General Ledger Accounts</a:t>
            </a:r>
            <a:endParaRPr lang="en-US" dirty="0">
              <a:latin typeface="+mj-lt"/>
            </a:endParaRPr>
          </a:p>
        </p:txBody>
      </p:sp>
    </p:spTree>
    <p:extLst>
      <p:ext uri="{BB962C8B-B14F-4D97-AF65-F5344CB8AC3E}">
        <p14:creationId xmlns:p14="http://schemas.microsoft.com/office/powerpoint/2010/main" val="36415696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E5B2F-453C-414B-957A-56FEAD2B0FC2}"/>
              </a:ext>
            </a:extLst>
          </p:cNvPr>
          <p:cNvSpPr>
            <a:spLocks noGrp="1"/>
          </p:cNvSpPr>
          <p:nvPr>
            <p:ph type="ctrTitle"/>
          </p:nvPr>
        </p:nvSpPr>
        <p:spPr>
          <a:xfrm>
            <a:off x="457200" y="1419215"/>
            <a:ext cx="11280710" cy="1017257"/>
          </a:xfrm>
        </p:spPr>
        <p:txBody>
          <a:bodyPr/>
          <a:lstStyle/>
          <a:p>
            <a:r>
              <a:rPr lang="en-US" dirty="0"/>
              <a:t>Accountability &amp; Internal Controls</a:t>
            </a:r>
          </a:p>
        </p:txBody>
      </p:sp>
      <p:sp>
        <p:nvSpPr>
          <p:cNvPr id="3" name="Subtitle 2">
            <a:extLst>
              <a:ext uri="{FF2B5EF4-FFF2-40B4-BE49-F238E27FC236}">
                <a16:creationId xmlns:a16="http://schemas.microsoft.com/office/drawing/2014/main" id="{520AC9EE-AA45-43D2-B63F-492816ACC991}"/>
              </a:ext>
            </a:extLst>
          </p:cNvPr>
          <p:cNvSpPr>
            <a:spLocks noGrp="1"/>
          </p:cNvSpPr>
          <p:nvPr>
            <p:ph type="subTitle" idx="1"/>
          </p:nvPr>
        </p:nvSpPr>
        <p:spPr>
          <a:xfrm>
            <a:off x="457200" y="2612943"/>
            <a:ext cx="6923314" cy="1632113"/>
          </a:xfrm>
        </p:spPr>
        <p:txBody>
          <a:bodyPr/>
          <a:lstStyle/>
          <a:p>
            <a:pPr marL="342900" indent="-342900">
              <a:buFont typeface="Arial" panose="020B0604020202020204" pitchFamily="34" charset="0"/>
              <a:buChar char="•"/>
            </a:pPr>
            <a:r>
              <a:rPr lang="en-US" dirty="0"/>
              <a:t>Defining Accountability</a:t>
            </a:r>
          </a:p>
          <a:p>
            <a:pPr marL="342900" indent="-342900">
              <a:buFont typeface="Arial" panose="020B0604020202020204" pitchFamily="34" charset="0"/>
              <a:buChar char="•"/>
            </a:pPr>
            <a:r>
              <a:rPr lang="en-US" dirty="0"/>
              <a:t>Internal Controls</a:t>
            </a:r>
          </a:p>
          <a:p>
            <a:pPr marL="342900" indent="-342900">
              <a:buFont typeface="Arial" panose="020B0604020202020204" pitchFamily="34" charset="0"/>
              <a:buChar char="•"/>
            </a:pPr>
            <a:r>
              <a:rPr lang="en-US" dirty="0"/>
              <a:t>Examples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0326537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9072F-10AB-41D6-A915-7BE9A47A25D9}"/>
              </a:ext>
            </a:extLst>
          </p:cNvPr>
          <p:cNvSpPr>
            <a:spLocks noGrp="1"/>
          </p:cNvSpPr>
          <p:nvPr>
            <p:ph type="title"/>
          </p:nvPr>
        </p:nvSpPr>
        <p:spPr/>
        <p:txBody>
          <a:bodyPr/>
          <a:lstStyle/>
          <a:p>
            <a:r>
              <a:rPr lang="en-US" altLang="en-US" dirty="0">
                <a:latin typeface="+mj-lt"/>
              </a:rPr>
              <a:t>Defining Accountability</a:t>
            </a:r>
            <a:endParaRPr lang="en-US" sz="3200" dirty="0">
              <a:latin typeface="+mj-lt"/>
            </a:endParaRPr>
          </a:p>
        </p:txBody>
      </p:sp>
      <p:sp>
        <p:nvSpPr>
          <p:cNvPr id="3" name="Content Placeholder 2">
            <a:extLst>
              <a:ext uri="{FF2B5EF4-FFF2-40B4-BE49-F238E27FC236}">
                <a16:creationId xmlns:a16="http://schemas.microsoft.com/office/drawing/2014/main" id="{713E96AD-6069-4870-81C4-83FE14CB53A0}"/>
              </a:ext>
            </a:extLst>
          </p:cNvPr>
          <p:cNvSpPr>
            <a:spLocks noGrp="1"/>
          </p:cNvSpPr>
          <p:nvPr>
            <p:ph idx="1"/>
          </p:nvPr>
        </p:nvSpPr>
        <p:spPr>
          <a:xfrm>
            <a:off x="457200" y="1360715"/>
            <a:ext cx="11239500" cy="2763415"/>
          </a:xfrm>
        </p:spPr>
        <p:txBody>
          <a:bodyPr/>
          <a:lstStyle/>
          <a:p>
            <a:r>
              <a:rPr lang="en-US" altLang="en-US" dirty="0"/>
              <a:t>Delegation of authority to qualified persons to:</a:t>
            </a:r>
          </a:p>
          <a:p>
            <a:pPr lvl="1">
              <a:buFont typeface="Courier New" panose="02070309020205020404" pitchFamily="49" charset="0"/>
              <a:buChar char="o"/>
            </a:pPr>
            <a:r>
              <a:rPr lang="en-US" altLang="en-US" sz="2000" dirty="0"/>
              <a:t>Initiate, approve, process and review business transactions</a:t>
            </a:r>
          </a:p>
          <a:p>
            <a:pPr lvl="1">
              <a:buNone/>
            </a:pPr>
            <a:endParaRPr lang="en-US" altLang="en-US" sz="2800" dirty="0"/>
          </a:p>
          <a:p>
            <a:r>
              <a:rPr lang="en-US" altLang="en-US" dirty="0"/>
              <a:t>Holding these persons responsible for:</a:t>
            </a:r>
          </a:p>
          <a:p>
            <a:pPr lvl="1">
              <a:buFont typeface="Courier New" panose="02070309020205020404" pitchFamily="49" charset="0"/>
              <a:buChar char="o"/>
            </a:pPr>
            <a:r>
              <a:rPr lang="en-US" altLang="en-US" sz="2000" dirty="0"/>
              <a:t>The validity, correctness and appropriateness of their actions</a:t>
            </a:r>
          </a:p>
        </p:txBody>
      </p:sp>
      <p:sp>
        <p:nvSpPr>
          <p:cNvPr id="4" name="Slide Number Placeholder 3">
            <a:extLst>
              <a:ext uri="{FF2B5EF4-FFF2-40B4-BE49-F238E27FC236}">
                <a16:creationId xmlns:a16="http://schemas.microsoft.com/office/drawing/2014/main" id="{F5EB189D-67D9-441B-908D-89415902BCB7}"/>
              </a:ext>
            </a:extLst>
          </p:cNvPr>
          <p:cNvSpPr>
            <a:spLocks noGrp="1"/>
          </p:cNvSpPr>
          <p:nvPr>
            <p:ph type="sldNum" sz="quarter" idx="12"/>
          </p:nvPr>
        </p:nvSpPr>
        <p:spPr/>
        <p:txBody>
          <a:bodyPr/>
          <a:lstStyle/>
          <a:p>
            <a:fld id="{C6429477-D61A-7D49-A13C-58DC364142A2}" type="slidenum">
              <a:rPr lang="en-US" smtClean="0"/>
              <a:t>41</a:t>
            </a:fld>
            <a:endParaRPr lang="en-US" dirty="0"/>
          </a:p>
        </p:txBody>
      </p:sp>
    </p:spTree>
    <p:extLst>
      <p:ext uri="{BB962C8B-B14F-4D97-AF65-F5344CB8AC3E}">
        <p14:creationId xmlns:p14="http://schemas.microsoft.com/office/powerpoint/2010/main" val="15175240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2FD3E-5002-4AAD-A8CD-3F221056C322}"/>
              </a:ext>
            </a:extLst>
          </p:cNvPr>
          <p:cNvSpPr>
            <a:spLocks noGrp="1"/>
          </p:cNvSpPr>
          <p:nvPr>
            <p:ph type="title"/>
          </p:nvPr>
        </p:nvSpPr>
        <p:spPr/>
        <p:txBody>
          <a:bodyPr/>
          <a:lstStyle/>
          <a:p>
            <a:r>
              <a:rPr lang="en-US" dirty="0">
                <a:latin typeface="+mj-lt"/>
              </a:rPr>
              <a:t>Accountability</a:t>
            </a:r>
          </a:p>
        </p:txBody>
      </p:sp>
      <p:sp>
        <p:nvSpPr>
          <p:cNvPr id="3" name="Content Placeholder 2">
            <a:extLst>
              <a:ext uri="{FF2B5EF4-FFF2-40B4-BE49-F238E27FC236}">
                <a16:creationId xmlns:a16="http://schemas.microsoft.com/office/drawing/2014/main" id="{D49394FE-1467-4C08-9784-D4F1FEDB2FEA}"/>
              </a:ext>
            </a:extLst>
          </p:cNvPr>
          <p:cNvSpPr>
            <a:spLocks noGrp="1"/>
          </p:cNvSpPr>
          <p:nvPr>
            <p:ph idx="1"/>
          </p:nvPr>
        </p:nvSpPr>
        <p:spPr>
          <a:xfrm>
            <a:off x="457200" y="1210907"/>
            <a:ext cx="11239500" cy="4723361"/>
          </a:xfrm>
        </p:spPr>
        <p:txBody>
          <a:bodyPr/>
          <a:lstStyle/>
          <a:p>
            <a:pPr>
              <a:lnSpc>
                <a:spcPct val="80000"/>
              </a:lnSpc>
              <a:defRPr/>
            </a:pPr>
            <a:r>
              <a:rPr lang="en-US" altLang="en-US" sz="2200" dirty="0"/>
              <a:t>Everyone is accountable for their actions</a:t>
            </a:r>
            <a:endParaRPr lang="en-US" altLang="en-US" dirty="0"/>
          </a:p>
          <a:p>
            <a:pPr>
              <a:lnSpc>
                <a:spcPct val="80000"/>
              </a:lnSpc>
              <a:defRPr/>
            </a:pPr>
            <a:r>
              <a:rPr lang="en-US" altLang="en-US" sz="2200" dirty="0"/>
              <a:t>Of all the individuals involved in the receipt, recording and balancing of funds, the person of ultimate responsibility is the custodian</a:t>
            </a:r>
            <a:endParaRPr lang="en-US" altLang="en-US" sz="1300" dirty="0"/>
          </a:p>
          <a:p>
            <a:pPr>
              <a:lnSpc>
                <a:spcPct val="80000"/>
              </a:lnSpc>
              <a:defRPr/>
            </a:pPr>
            <a:r>
              <a:rPr lang="en-US" altLang="en-US" sz="2200" dirty="0"/>
              <a:t>Payment processors are accountable for</a:t>
            </a:r>
          </a:p>
          <a:p>
            <a:pPr lvl="1">
              <a:lnSpc>
                <a:spcPct val="80000"/>
              </a:lnSpc>
              <a:buFont typeface="Courier New" panose="02070309020205020404" pitchFamily="49" charset="0"/>
              <a:buChar char="o"/>
              <a:defRPr/>
            </a:pPr>
            <a:r>
              <a:rPr lang="en-US" altLang="en-US" sz="2000" dirty="0"/>
              <a:t>Recording payments accurately</a:t>
            </a:r>
          </a:p>
          <a:p>
            <a:pPr lvl="1">
              <a:lnSpc>
                <a:spcPct val="80000"/>
              </a:lnSpc>
              <a:buFont typeface="Courier New" panose="02070309020205020404" pitchFamily="49" charset="0"/>
              <a:buChar char="o"/>
              <a:defRPr/>
            </a:pPr>
            <a:r>
              <a:rPr lang="en-US" altLang="en-US" sz="2000" dirty="0"/>
              <a:t>Observing all of the USF internal controls</a:t>
            </a:r>
          </a:p>
          <a:p>
            <a:pPr lvl="1">
              <a:lnSpc>
                <a:spcPct val="80000"/>
              </a:lnSpc>
              <a:buFont typeface="Courier New" panose="02070309020205020404" pitchFamily="49" charset="0"/>
              <a:buChar char="o"/>
              <a:defRPr/>
            </a:pPr>
            <a:r>
              <a:rPr lang="en-US" altLang="en-US" sz="2000" dirty="0"/>
              <a:t>Protecting the cardholders information</a:t>
            </a:r>
          </a:p>
          <a:p>
            <a:pPr>
              <a:defRPr/>
            </a:pPr>
            <a:r>
              <a:rPr lang="en-US" altLang="en-US" sz="2200" dirty="0"/>
              <a:t>Supervisors are accountable for</a:t>
            </a:r>
          </a:p>
          <a:p>
            <a:pPr lvl="1">
              <a:buFont typeface="Courier New" panose="02070309020205020404" pitchFamily="49" charset="0"/>
              <a:buChar char="o"/>
              <a:defRPr/>
            </a:pPr>
            <a:r>
              <a:rPr lang="en-US" altLang="en-US" sz="2000" dirty="0"/>
              <a:t>Proper allocations of payments</a:t>
            </a:r>
          </a:p>
          <a:p>
            <a:pPr lvl="1">
              <a:buFont typeface="Courier New" panose="02070309020205020404" pitchFamily="49" charset="0"/>
              <a:buChar char="o"/>
              <a:defRPr/>
            </a:pPr>
            <a:r>
              <a:rPr lang="en-US" altLang="en-US" sz="2000" dirty="0"/>
              <a:t>Assignment of duties that comply with separation of duties guidelines</a:t>
            </a:r>
            <a:endParaRPr lang="en-US" altLang="en-US" sz="1100" dirty="0"/>
          </a:p>
          <a:p>
            <a:pPr>
              <a:defRPr/>
            </a:pPr>
            <a:r>
              <a:rPr lang="en-US" altLang="en-US" sz="2200" dirty="0"/>
              <a:t>Others are accountable for</a:t>
            </a:r>
          </a:p>
          <a:p>
            <a:pPr lvl="1">
              <a:buFont typeface="Courier New" panose="02070309020205020404" pitchFamily="49" charset="0"/>
              <a:buChar char="o"/>
              <a:defRPr/>
            </a:pPr>
            <a:r>
              <a:rPr lang="en-US" altLang="en-US" sz="2000" dirty="0"/>
              <a:t>Proper transfer of custody of payments</a:t>
            </a:r>
          </a:p>
          <a:p>
            <a:pPr marL="400050">
              <a:defRPr/>
            </a:pPr>
            <a:r>
              <a:rPr lang="en-US" altLang="en-US" sz="2000" dirty="0"/>
              <a:t>Accountable officers are ultimately responsible for payment transactions.</a:t>
            </a:r>
          </a:p>
          <a:p>
            <a:pPr>
              <a:lnSpc>
                <a:spcPct val="80000"/>
              </a:lnSpc>
              <a:defRPr/>
            </a:pPr>
            <a:endParaRPr lang="en-US" altLang="en-US" sz="1800" dirty="0"/>
          </a:p>
        </p:txBody>
      </p:sp>
      <p:sp>
        <p:nvSpPr>
          <p:cNvPr id="4" name="Slide Number Placeholder 3">
            <a:extLst>
              <a:ext uri="{FF2B5EF4-FFF2-40B4-BE49-F238E27FC236}">
                <a16:creationId xmlns:a16="http://schemas.microsoft.com/office/drawing/2014/main" id="{163ABFFC-5AC6-4D9E-AFE0-24D4E5B9D422}"/>
              </a:ext>
            </a:extLst>
          </p:cNvPr>
          <p:cNvSpPr>
            <a:spLocks noGrp="1"/>
          </p:cNvSpPr>
          <p:nvPr>
            <p:ph type="sldNum" sz="quarter" idx="12"/>
          </p:nvPr>
        </p:nvSpPr>
        <p:spPr/>
        <p:txBody>
          <a:bodyPr/>
          <a:lstStyle/>
          <a:p>
            <a:fld id="{C6429477-D61A-7D49-A13C-58DC364142A2}" type="slidenum">
              <a:rPr lang="en-US" smtClean="0"/>
              <a:t>42</a:t>
            </a:fld>
            <a:endParaRPr lang="en-US" dirty="0"/>
          </a:p>
        </p:txBody>
      </p:sp>
    </p:spTree>
    <p:extLst>
      <p:ext uri="{BB962C8B-B14F-4D97-AF65-F5344CB8AC3E}">
        <p14:creationId xmlns:p14="http://schemas.microsoft.com/office/powerpoint/2010/main" val="35431290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0F65D-30D3-46F3-A426-F652B57D7451}"/>
              </a:ext>
            </a:extLst>
          </p:cNvPr>
          <p:cNvSpPr>
            <a:spLocks noGrp="1"/>
          </p:cNvSpPr>
          <p:nvPr>
            <p:ph type="title"/>
          </p:nvPr>
        </p:nvSpPr>
        <p:spPr/>
        <p:txBody>
          <a:bodyPr/>
          <a:lstStyle/>
          <a:p>
            <a:r>
              <a:rPr lang="en-US" dirty="0">
                <a:latin typeface="+mj-lt"/>
              </a:rPr>
              <a:t>Internal Controls</a:t>
            </a:r>
          </a:p>
        </p:txBody>
      </p:sp>
      <p:sp>
        <p:nvSpPr>
          <p:cNvPr id="3" name="Content Placeholder 2">
            <a:extLst>
              <a:ext uri="{FF2B5EF4-FFF2-40B4-BE49-F238E27FC236}">
                <a16:creationId xmlns:a16="http://schemas.microsoft.com/office/drawing/2014/main" id="{D23C60F8-A385-4FFF-A362-1C7B19FA39A4}"/>
              </a:ext>
            </a:extLst>
          </p:cNvPr>
          <p:cNvSpPr>
            <a:spLocks noGrp="1"/>
          </p:cNvSpPr>
          <p:nvPr>
            <p:ph idx="1"/>
          </p:nvPr>
        </p:nvSpPr>
        <p:spPr/>
        <p:txBody>
          <a:bodyPr/>
          <a:lstStyle/>
          <a:p>
            <a:pPr>
              <a:defRPr/>
            </a:pPr>
            <a:r>
              <a:rPr lang="en-US" altLang="en-US" dirty="0"/>
              <a:t>Protect</a:t>
            </a:r>
          </a:p>
          <a:p>
            <a:pPr lvl="1">
              <a:buFont typeface="Courier New" panose="02070309020205020404" pitchFamily="49" charset="0"/>
              <a:buChar char="o"/>
              <a:defRPr/>
            </a:pPr>
            <a:r>
              <a:rPr lang="en-US" altLang="en-US" sz="2200" dirty="0"/>
              <a:t>USF</a:t>
            </a:r>
          </a:p>
          <a:p>
            <a:pPr lvl="1">
              <a:buFont typeface="Courier New" panose="02070309020205020404" pitchFamily="49" charset="0"/>
              <a:buChar char="o"/>
              <a:defRPr/>
            </a:pPr>
            <a:r>
              <a:rPr lang="en-US" altLang="en-US" sz="2200" dirty="0"/>
              <a:t>USF staff</a:t>
            </a:r>
          </a:p>
          <a:p>
            <a:pPr marL="457200" lvl="1" indent="0">
              <a:buNone/>
              <a:defRPr/>
            </a:pPr>
            <a:endParaRPr lang="en-US" altLang="en-US" sz="3600" dirty="0"/>
          </a:p>
          <a:p>
            <a:pPr>
              <a:defRPr/>
            </a:pPr>
            <a:r>
              <a:rPr lang="en-US" altLang="en-US" dirty="0"/>
              <a:t>Are designed to provide reasonable assurance regarding:</a:t>
            </a:r>
          </a:p>
          <a:p>
            <a:pPr lvl="1">
              <a:buFont typeface="Courier New" panose="02070309020205020404" pitchFamily="49" charset="0"/>
              <a:buChar char="o"/>
              <a:defRPr/>
            </a:pPr>
            <a:r>
              <a:rPr lang="en-US" altLang="en-US" sz="2200" dirty="0"/>
              <a:t>Effectiveness and efficiency of operations</a:t>
            </a:r>
          </a:p>
          <a:p>
            <a:pPr lvl="1">
              <a:buFont typeface="Courier New" panose="02070309020205020404" pitchFamily="49" charset="0"/>
              <a:buChar char="o"/>
              <a:defRPr/>
            </a:pPr>
            <a:r>
              <a:rPr lang="en-US" altLang="en-US" sz="2200" dirty="0"/>
              <a:t>Reliability of reporting</a:t>
            </a:r>
          </a:p>
          <a:p>
            <a:pPr lvl="1">
              <a:buFont typeface="Courier New" panose="02070309020205020404" pitchFamily="49" charset="0"/>
              <a:buChar char="o"/>
              <a:defRPr/>
            </a:pPr>
            <a:r>
              <a:rPr lang="en-US" altLang="en-US" sz="2200" dirty="0"/>
              <a:t>Compliance with applicable rules, laws, and regulations </a:t>
            </a:r>
          </a:p>
          <a:p>
            <a:endParaRPr lang="en-US" dirty="0"/>
          </a:p>
        </p:txBody>
      </p:sp>
      <p:sp>
        <p:nvSpPr>
          <p:cNvPr id="4" name="Slide Number Placeholder 3">
            <a:extLst>
              <a:ext uri="{FF2B5EF4-FFF2-40B4-BE49-F238E27FC236}">
                <a16:creationId xmlns:a16="http://schemas.microsoft.com/office/drawing/2014/main" id="{FFB97688-FEA5-4E14-8938-88EA35B8D2A8}"/>
              </a:ext>
            </a:extLst>
          </p:cNvPr>
          <p:cNvSpPr>
            <a:spLocks noGrp="1"/>
          </p:cNvSpPr>
          <p:nvPr>
            <p:ph type="sldNum" sz="quarter" idx="12"/>
          </p:nvPr>
        </p:nvSpPr>
        <p:spPr/>
        <p:txBody>
          <a:bodyPr/>
          <a:lstStyle/>
          <a:p>
            <a:fld id="{C6429477-D61A-7D49-A13C-58DC364142A2}" type="slidenum">
              <a:rPr lang="en-US" smtClean="0"/>
              <a:t>43</a:t>
            </a:fld>
            <a:endParaRPr lang="en-US" dirty="0"/>
          </a:p>
        </p:txBody>
      </p:sp>
    </p:spTree>
    <p:extLst>
      <p:ext uri="{BB962C8B-B14F-4D97-AF65-F5344CB8AC3E}">
        <p14:creationId xmlns:p14="http://schemas.microsoft.com/office/powerpoint/2010/main" val="33137231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05370-5F52-49EA-BDA8-839AE2FB10DD}"/>
              </a:ext>
            </a:extLst>
          </p:cNvPr>
          <p:cNvSpPr>
            <a:spLocks noGrp="1"/>
          </p:cNvSpPr>
          <p:nvPr>
            <p:ph type="title"/>
          </p:nvPr>
        </p:nvSpPr>
        <p:spPr>
          <a:xfrm>
            <a:off x="167951" y="419101"/>
            <a:ext cx="11528749" cy="685798"/>
          </a:xfrm>
        </p:spPr>
        <p:txBody>
          <a:bodyPr/>
          <a:lstStyle/>
          <a:p>
            <a:pPr algn="ctr"/>
            <a:r>
              <a:rPr lang="en-US" altLang="en-US" sz="4000" dirty="0">
                <a:latin typeface="+mj-lt"/>
              </a:rPr>
              <a:t>Internal Controls as They Relate To Cash Management</a:t>
            </a:r>
            <a:endParaRPr lang="en-US" sz="4000" dirty="0">
              <a:latin typeface="+mj-lt"/>
            </a:endParaRPr>
          </a:p>
        </p:txBody>
      </p:sp>
      <p:sp>
        <p:nvSpPr>
          <p:cNvPr id="3" name="Content Placeholder 2">
            <a:extLst>
              <a:ext uri="{FF2B5EF4-FFF2-40B4-BE49-F238E27FC236}">
                <a16:creationId xmlns:a16="http://schemas.microsoft.com/office/drawing/2014/main" id="{A1359EC5-9FF3-434F-A82C-51CD7FD3FE7D}"/>
              </a:ext>
            </a:extLst>
          </p:cNvPr>
          <p:cNvSpPr>
            <a:spLocks noGrp="1"/>
          </p:cNvSpPr>
          <p:nvPr>
            <p:ph idx="1"/>
          </p:nvPr>
        </p:nvSpPr>
        <p:spPr>
          <a:xfrm>
            <a:off x="476250" y="1332722"/>
            <a:ext cx="11239500" cy="4000501"/>
          </a:xfrm>
        </p:spPr>
        <p:txBody>
          <a:bodyPr/>
          <a:lstStyle/>
          <a:p>
            <a:r>
              <a:rPr lang="en-US" altLang="en-US" dirty="0"/>
              <a:t>Internal controls specifically ensure:</a:t>
            </a:r>
          </a:p>
          <a:p>
            <a:pPr lvl="1">
              <a:buFont typeface="Courier New" panose="02070309020205020404" pitchFamily="49" charset="0"/>
              <a:buChar char="o"/>
            </a:pPr>
            <a:r>
              <a:rPr lang="en-US" altLang="en-US" sz="2200" dirty="0"/>
              <a:t>The safety of all funds</a:t>
            </a:r>
          </a:p>
          <a:p>
            <a:pPr lvl="1">
              <a:buFont typeface="Courier New" panose="02070309020205020404" pitchFamily="49" charset="0"/>
              <a:buChar char="o"/>
            </a:pPr>
            <a:r>
              <a:rPr lang="en-US" altLang="en-US" sz="2200" dirty="0"/>
              <a:t>The timeliness of recording the receipt of all funds</a:t>
            </a:r>
          </a:p>
          <a:p>
            <a:pPr lvl="1">
              <a:buFont typeface="Courier New" panose="02070309020205020404" pitchFamily="49" charset="0"/>
              <a:buChar char="o"/>
            </a:pPr>
            <a:r>
              <a:rPr lang="en-US" altLang="en-US" sz="2200" dirty="0"/>
              <a:t>That assignment of duties complies with separation of duties guidelines</a:t>
            </a:r>
          </a:p>
          <a:p>
            <a:pPr lvl="1">
              <a:buFont typeface="Courier New" panose="02070309020205020404" pitchFamily="49" charset="0"/>
              <a:buChar char="o"/>
            </a:pPr>
            <a:r>
              <a:rPr lang="en-US" altLang="en-US" sz="2200" dirty="0"/>
              <a:t>That reconciliations are completed and reviewed on a monthly schedule</a:t>
            </a:r>
          </a:p>
          <a:p>
            <a:pPr lvl="1">
              <a:buFont typeface="Courier New" panose="02070309020205020404" pitchFamily="49" charset="0"/>
              <a:buChar char="o"/>
            </a:pPr>
            <a:r>
              <a:rPr lang="en-US" altLang="en-US" sz="2200" dirty="0"/>
              <a:t>A sound audit trail and adequate documentation are created</a:t>
            </a:r>
          </a:p>
          <a:p>
            <a:r>
              <a:rPr lang="en-US" altLang="en-US" dirty="0"/>
              <a:t>Find specifics on internal controls on:</a:t>
            </a:r>
          </a:p>
          <a:p>
            <a:pPr lvl="1"/>
            <a:r>
              <a:rPr lang="en-US" altLang="en-US" sz="2200" b="1" dirty="0">
                <a:solidFill>
                  <a:srgbClr val="00B050"/>
                </a:solidFill>
              </a:rPr>
              <a:t>www.usf.edu/businessprocesses</a:t>
            </a:r>
            <a:endParaRPr lang="en-US" altLang="en-US" sz="2200" dirty="0"/>
          </a:p>
        </p:txBody>
      </p:sp>
      <p:sp>
        <p:nvSpPr>
          <p:cNvPr id="4" name="Slide Number Placeholder 3">
            <a:extLst>
              <a:ext uri="{FF2B5EF4-FFF2-40B4-BE49-F238E27FC236}">
                <a16:creationId xmlns:a16="http://schemas.microsoft.com/office/drawing/2014/main" id="{7519B1B6-96B6-48B9-8C23-4F4CED6BDA9D}"/>
              </a:ext>
            </a:extLst>
          </p:cNvPr>
          <p:cNvSpPr>
            <a:spLocks noGrp="1"/>
          </p:cNvSpPr>
          <p:nvPr>
            <p:ph type="sldNum" sz="quarter" idx="12"/>
          </p:nvPr>
        </p:nvSpPr>
        <p:spPr/>
        <p:txBody>
          <a:bodyPr/>
          <a:lstStyle/>
          <a:p>
            <a:fld id="{C6429477-D61A-7D49-A13C-58DC364142A2}" type="slidenum">
              <a:rPr lang="en-US" smtClean="0"/>
              <a:t>44</a:t>
            </a:fld>
            <a:endParaRPr lang="en-US" dirty="0"/>
          </a:p>
        </p:txBody>
      </p:sp>
    </p:spTree>
    <p:extLst>
      <p:ext uri="{BB962C8B-B14F-4D97-AF65-F5344CB8AC3E}">
        <p14:creationId xmlns:p14="http://schemas.microsoft.com/office/powerpoint/2010/main" val="1678103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AA202-72FF-448D-8E52-C5CE70B1F79C}"/>
              </a:ext>
            </a:extLst>
          </p:cNvPr>
          <p:cNvSpPr>
            <a:spLocks noGrp="1"/>
          </p:cNvSpPr>
          <p:nvPr>
            <p:ph type="title"/>
          </p:nvPr>
        </p:nvSpPr>
        <p:spPr/>
        <p:txBody>
          <a:bodyPr/>
          <a:lstStyle/>
          <a:p>
            <a:r>
              <a:rPr lang="en-US" dirty="0">
                <a:latin typeface="+mj-lt"/>
              </a:rPr>
              <a:t>Internal Controls - Examples</a:t>
            </a:r>
          </a:p>
        </p:txBody>
      </p:sp>
      <p:sp>
        <p:nvSpPr>
          <p:cNvPr id="3" name="Content Placeholder 2">
            <a:extLst>
              <a:ext uri="{FF2B5EF4-FFF2-40B4-BE49-F238E27FC236}">
                <a16:creationId xmlns:a16="http://schemas.microsoft.com/office/drawing/2014/main" id="{B36E1441-828B-442D-BF37-A25F081DFA64}"/>
              </a:ext>
            </a:extLst>
          </p:cNvPr>
          <p:cNvSpPr>
            <a:spLocks noGrp="1"/>
          </p:cNvSpPr>
          <p:nvPr>
            <p:ph idx="1"/>
          </p:nvPr>
        </p:nvSpPr>
        <p:spPr/>
        <p:txBody>
          <a:bodyPr/>
          <a:lstStyle/>
          <a:p>
            <a:r>
              <a:rPr lang="en-US" altLang="en-US" sz="2200" dirty="0"/>
              <a:t>Generally, access to credit card terminals and POS systems must be limited to a primary and a secondary custodian</a:t>
            </a:r>
          </a:p>
          <a:p>
            <a:r>
              <a:rPr lang="en-US" altLang="en-US" sz="2200" dirty="0"/>
              <a:t>Physical safety of the information and equipment must be ensured at point of collection and then stored overnight</a:t>
            </a:r>
          </a:p>
          <a:p>
            <a:r>
              <a:rPr lang="en-US" altLang="en-US" sz="2200" dirty="0"/>
              <a:t>All adjustments must be documented and approved by a supervisor (authorizer)</a:t>
            </a:r>
          </a:p>
          <a:p>
            <a:r>
              <a:rPr lang="en-US" altLang="en-US" sz="2200" dirty="0"/>
              <a:t>The payments must balance to the system where the payments were recorded</a:t>
            </a:r>
          </a:p>
          <a:p>
            <a:r>
              <a:rPr lang="en-US" altLang="en-US" sz="2200" dirty="0"/>
              <a:t>Deposits must be reconciled to the general ledger</a:t>
            </a:r>
          </a:p>
          <a:p>
            <a:endParaRPr lang="en-US" dirty="0"/>
          </a:p>
        </p:txBody>
      </p:sp>
      <p:sp>
        <p:nvSpPr>
          <p:cNvPr id="4" name="Slide Number Placeholder 3">
            <a:extLst>
              <a:ext uri="{FF2B5EF4-FFF2-40B4-BE49-F238E27FC236}">
                <a16:creationId xmlns:a16="http://schemas.microsoft.com/office/drawing/2014/main" id="{F8497620-62A0-4577-B626-83FD4CD95742}"/>
              </a:ext>
            </a:extLst>
          </p:cNvPr>
          <p:cNvSpPr>
            <a:spLocks noGrp="1"/>
          </p:cNvSpPr>
          <p:nvPr>
            <p:ph type="sldNum" sz="quarter" idx="12"/>
          </p:nvPr>
        </p:nvSpPr>
        <p:spPr/>
        <p:txBody>
          <a:bodyPr/>
          <a:lstStyle/>
          <a:p>
            <a:fld id="{C6429477-D61A-7D49-A13C-58DC364142A2}" type="slidenum">
              <a:rPr lang="en-US" smtClean="0"/>
              <a:t>45</a:t>
            </a:fld>
            <a:endParaRPr lang="en-US" dirty="0"/>
          </a:p>
        </p:txBody>
      </p:sp>
    </p:spTree>
    <p:extLst>
      <p:ext uri="{BB962C8B-B14F-4D97-AF65-F5344CB8AC3E}">
        <p14:creationId xmlns:p14="http://schemas.microsoft.com/office/powerpoint/2010/main" val="18198760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316B8-9C95-4B6D-81E3-97681E70A32D}"/>
              </a:ext>
            </a:extLst>
          </p:cNvPr>
          <p:cNvSpPr>
            <a:spLocks noGrp="1"/>
          </p:cNvSpPr>
          <p:nvPr>
            <p:ph type="ctrTitle"/>
          </p:nvPr>
        </p:nvSpPr>
        <p:spPr>
          <a:xfrm>
            <a:off x="457199" y="933060"/>
            <a:ext cx="10982131" cy="877297"/>
          </a:xfrm>
        </p:spPr>
        <p:txBody>
          <a:bodyPr/>
          <a:lstStyle/>
          <a:p>
            <a:r>
              <a:rPr lang="en-US" dirty="0"/>
              <a:t>Segregation of Duties</a:t>
            </a:r>
          </a:p>
        </p:txBody>
      </p:sp>
      <p:sp>
        <p:nvSpPr>
          <p:cNvPr id="3" name="Subtitle 2">
            <a:extLst>
              <a:ext uri="{FF2B5EF4-FFF2-40B4-BE49-F238E27FC236}">
                <a16:creationId xmlns:a16="http://schemas.microsoft.com/office/drawing/2014/main" id="{B8AA3315-C778-4BDF-B028-01BFDB0B795B}"/>
              </a:ext>
            </a:extLst>
          </p:cNvPr>
          <p:cNvSpPr>
            <a:spLocks noGrp="1"/>
          </p:cNvSpPr>
          <p:nvPr>
            <p:ph type="subTitle" idx="1"/>
          </p:nvPr>
        </p:nvSpPr>
        <p:spPr>
          <a:xfrm>
            <a:off x="457199" y="1922850"/>
            <a:ext cx="6923314" cy="3330285"/>
          </a:xfrm>
        </p:spPr>
        <p:txBody>
          <a:bodyPr/>
          <a:lstStyle/>
          <a:p>
            <a:pPr marL="342900" indent="-342900">
              <a:buFont typeface="Arial" panose="020B0604020202020204" pitchFamily="34" charset="0"/>
              <a:buChar char="•"/>
            </a:pPr>
            <a:r>
              <a:rPr lang="en-US" dirty="0"/>
              <a:t>Defining Segregation of Duties</a:t>
            </a:r>
          </a:p>
          <a:p>
            <a:pPr marL="342900" indent="-342900">
              <a:buFont typeface="Arial" panose="020B0604020202020204" pitchFamily="34" charset="0"/>
              <a:buChar char="•"/>
            </a:pPr>
            <a:r>
              <a:rPr lang="en-US" dirty="0"/>
              <a:t>The Four Functions of Segregation of Duties</a:t>
            </a:r>
          </a:p>
          <a:p>
            <a:pPr marL="800100" lvl="1" indent="-342900" algn="l">
              <a:buFont typeface="Arial" panose="020B0604020202020204" pitchFamily="34" charset="0"/>
              <a:buChar char="•"/>
            </a:pPr>
            <a:r>
              <a:rPr lang="en-US" dirty="0">
                <a:solidFill>
                  <a:schemeClr val="bg1"/>
                </a:solidFill>
              </a:rPr>
              <a:t>Record Keeping</a:t>
            </a:r>
          </a:p>
          <a:p>
            <a:pPr marL="800100" lvl="1" indent="-342900" algn="l">
              <a:buFont typeface="Arial" panose="020B0604020202020204" pitchFamily="34" charset="0"/>
              <a:buChar char="•"/>
            </a:pPr>
            <a:r>
              <a:rPr lang="en-US" dirty="0">
                <a:solidFill>
                  <a:schemeClr val="bg1"/>
                </a:solidFill>
              </a:rPr>
              <a:t>Authorization</a:t>
            </a:r>
          </a:p>
          <a:p>
            <a:pPr marL="800100" lvl="1" indent="-342900" algn="l">
              <a:buFont typeface="Arial" panose="020B0604020202020204" pitchFamily="34" charset="0"/>
              <a:buChar char="•"/>
            </a:pPr>
            <a:r>
              <a:rPr lang="en-US" dirty="0">
                <a:solidFill>
                  <a:schemeClr val="bg1"/>
                </a:solidFill>
              </a:rPr>
              <a:t>Custody</a:t>
            </a:r>
          </a:p>
          <a:p>
            <a:pPr marL="800100" lvl="1" indent="-342900" algn="l">
              <a:buFont typeface="Arial" panose="020B0604020202020204" pitchFamily="34" charset="0"/>
              <a:buChar char="•"/>
            </a:pPr>
            <a:r>
              <a:rPr lang="en-US" dirty="0">
                <a:solidFill>
                  <a:schemeClr val="bg1"/>
                </a:solidFill>
              </a:rPr>
              <a:t>Reconciliation</a:t>
            </a:r>
          </a:p>
          <a:p>
            <a:pPr marL="342900" indent="-342900">
              <a:buFont typeface="Arial" panose="020B0604020202020204" pitchFamily="34" charset="0"/>
              <a:buChar char="•"/>
            </a:pPr>
            <a:r>
              <a:rPr lang="en-US" dirty="0"/>
              <a:t>When Segregation is </a:t>
            </a:r>
            <a:r>
              <a:rPr lang="en-US" b="1" u="sng" dirty="0"/>
              <a:t>not</a:t>
            </a:r>
            <a:r>
              <a:rPr lang="en-US" dirty="0"/>
              <a:t> possible</a:t>
            </a:r>
          </a:p>
          <a:p>
            <a:pPr marL="342900" indent="-342900">
              <a:buFont typeface="Arial" panose="020B0604020202020204" pitchFamily="34" charset="0"/>
              <a:buChar char="•"/>
            </a:pPr>
            <a:r>
              <a:rPr lang="en-US" dirty="0"/>
              <a:t>Examples</a:t>
            </a:r>
          </a:p>
          <a:p>
            <a:endParaRPr lang="en-US" dirty="0"/>
          </a:p>
        </p:txBody>
      </p:sp>
    </p:spTree>
    <p:extLst>
      <p:ext uri="{BB962C8B-B14F-4D97-AF65-F5344CB8AC3E}">
        <p14:creationId xmlns:p14="http://schemas.microsoft.com/office/powerpoint/2010/main" val="18902963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70AB8-2256-4AB8-B919-8411F0F3C573}"/>
              </a:ext>
            </a:extLst>
          </p:cNvPr>
          <p:cNvSpPr>
            <a:spLocks noGrp="1"/>
          </p:cNvSpPr>
          <p:nvPr>
            <p:ph type="title"/>
          </p:nvPr>
        </p:nvSpPr>
        <p:spPr>
          <a:xfrm>
            <a:off x="476250" y="786879"/>
            <a:ext cx="11239500" cy="1254578"/>
          </a:xfrm>
        </p:spPr>
        <p:txBody>
          <a:bodyPr/>
          <a:lstStyle/>
          <a:p>
            <a:pPr algn="ctr"/>
            <a:r>
              <a:rPr lang="en-US" dirty="0">
                <a:latin typeface="+mj-lt"/>
              </a:rPr>
              <a:t>Separation of Duties</a:t>
            </a:r>
          </a:p>
        </p:txBody>
      </p:sp>
      <p:sp>
        <p:nvSpPr>
          <p:cNvPr id="3" name="Content Placeholder 2">
            <a:extLst>
              <a:ext uri="{FF2B5EF4-FFF2-40B4-BE49-F238E27FC236}">
                <a16:creationId xmlns:a16="http://schemas.microsoft.com/office/drawing/2014/main" id="{6855F1AF-7BC3-4623-A204-7309CC335406}"/>
              </a:ext>
            </a:extLst>
          </p:cNvPr>
          <p:cNvSpPr>
            <a:spLocks noGrp="1"/>
          </p:cNvSpPr>
          <p:nvPr>
            <p:ph idx="1"/>
          </p:nvPr>
        </p:nvSpPr>
        <p:spPr>
          <a:xfrm>
            <a:off x="476250" y="2022019"/>
            <a:ext cx="11239500" cy="1382486"/>
          </a:xfrm>
        </p:spPr>
        <p:txBody>
          <a:bodyPr/>
          <a:lstStyle/>
          <a:p>
            <a:pPr marL="0" indent="0" algn="ctr">
              <a:buNone/>
            </a:pPr>
            <a:r>
              <a:rPr lang="en-US" altLang="en-US" dirty="0"/>
              <a:t>Separation of duties protects USF and the individual by ensuring that no one person has the ability to control all of the steps involved in handling and accounting for money received by USF.</a:t>
            </a:r>
          </a:p>
          <a:p>
            <a:pPr marL="0" indent="0">
              <a:buNone/>
            </a:pPr>
            <a:endParaRPr lang="en-US" dirty="0"/>
          </a:p>
        </p:txBody>
      </p:sp>
      <p:sp>
        <p:nvSpPr>
          <p:cNvPr id="4" name="Slide Number Placeholder 3">
            <a:extLst>
              <a:ext uri="{FF2B5EF4-FFF2-40B4-BE49-F238E27FC236}">
                <a16:creationId xmlns:a16="http://schemas.microsoft.com/office/drawing/2014/main" id="{2E8BE64E-16E0-487F-8373-4D0F93BE2543}"/>
              </a:ext>
            </a:extLst>
          </p:cNvPr>
          <p:cNvSpPr>
            <a:spLocks noGrp="1"/>
          </p:cNvSpPr>
          <p:nvPr>
            <p:ph type="sldNum" sz="quarter" idx="12"/>
          </p:nvPr>
        </p:nvSpPr>
        <p:spPr/>
        <p:txBody>
          <a:bodyPr/>
          <a:lstStyle/>
          <a:p>
            <a:fld id="{C6429477-D61A-7D49-A13C-58DC364142A2}" type="slidenum">
              <a:rPr lang="en-US" smtClean="0"/>
              <a:t>47</a:t>
            </a:fld>
            <a:endParaRPr lang="en-US" dirty="0"/>
          </a:p>
        </p:txBody>
      </p:sp>
      <p:sp>
        <p:nvSpPr>
          <p:cNvPr id="5" name="Rectangle 4">
            <a:extLst>
              <a:ext uri="{FF2B5EF4-FFF2-40B4-BE49-F238E27FC236}">
                <a16:creationId xmlns:a16="http://schemas.microsoft.com/office/drawing/2014/main" id="{86118A5A-722E-41A9-8460-C9EF56094B09}"/>
              </a:ext>
            </a:extLst>
          </p:cNvPr>
          <p:cNvSpPr/>
          <p:nvPr/>
        </p:nvSpPr>
        <p:spPr>
          <a:xfrm>
            <a:off x="3312364" y="3872202"/>
            <a:ext cx="2313994" cy="579276"/>
          </a:xfrm>
          <a:prstGeom prst="rect">
            <a:avLst/>
          </a:prstGeom>
          <a:noFill/>
          <a:ln w="38100">
            <a:solidFill>
              <a:srgbClr val="007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4DF0BE8-738E-4542-B50E-E42917194B56}"/>
              </a:ext>
            </a:extLst>
          </p:cNvPr>
          <p:cNvSpPr/>
          <p:nvPr/>
        </p:nvSpPr>
        <p:spPr>
          <a:xfrm>
            <a:off x="609597" y="3872203"/>
            <a:ext cx="2313994" cy="579276"/>
          </a:xfrm>
          <a:prstGeom prst="rect">
            <a:avLst/>
          </a:prstGeom>
          <a:noFill/>
          <a:ln w="38100">
            <a:solidFill>
              <a:srgbClr val="007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CEA2223-83E8-400E-B84D-01F200D0454A}"/>
              </a:ext>
            </a:extLst>
          </p:cNvPr>
          <p:cNvSpPr/>
          <p:nvPr/>
        </p:nvSpPr>
        <p:spPr>
          <a:xfrm>
            <a:off x="3312364" y="4894682"/>
            <a:ext cx="2313994" cy="579276"/>
          </a:xfrm>
          <a:prstGeom prst="rect">
            <a:avLst/>
          </a:prstGeom>
          <a:noFill/>
          <a:ln w="38100">
            <a:solidFill>
              <a:srgbClr val="007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9673934-9AB9-44D4-AAE6-F1A058860AFB}"/>
              </a:ext>
            </a:extLst>
          </p:cNvPr>
          <p:cNvSpPr/>
          <p:nvPr/>
        </p:nvSpPr>
        <p:spPr>
          <a:xfrm>
            <a:off x="609597" y="4894683"/>
            <a:ext cx="2313994" cy="579276"/>
          </a:xfrm>
          <a:prstGeom prst="rect">
            <a:avLst/>
          </a:prstGeom>
          <a:noFill/>
          <a:ln w="38100">
            <a:solidFill>
              <a:srgbClr val="007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BE20A46-C8D0-4352-BC60-95BC75878C2D}"/>
              </a:ext>
            </a:extLst>
          </p:cNvPr>
          <p:cNvSpPr txBox="1"/>
          <p:nvPr/>
        </p:nvSpPr>
        <p:spPr>
          <a:xfrm>
            <a:off x="1104120" y="3909238"/>
            <a:ext cx="1324947" cy="461665"/>
          </a:xfrm>
          <a:prstGeom prst="rect">
            <a:avLst/>
          </a:prstGeom>
          <a:noFill/>
        </p:spPr>
        <p:txBody>
          <a:bodyPr wrap="square" rtlCol="0">
            <a:spAutoFit/>
          </a:bodyPr>
          <a:lstStyle/>
          <a:p>
            <a:r>
              <a:rPr lang="en-US" sz="2400" b="1" dirty="0">
                <a:solidFill>
                  <a:srgbClr val="007851"/>
                </a:solidFill>
              </a:rPr>
              <a:t>Custody</a:t>
            </a:r>
          </a:p>
        </p:txBody>
      </p:sp>
      <p:sp>
        <p:nvSpPr>
          <p:cNvPr id="10" name="TextBox 9">
            <a:extLst>
              <a:ext uri="{FF2B5EF4-FFF2-40B4-BE49-F238E27FC236}">
                <a16:creationId xmlns:a16="http://schemas.microsoft.com/office/drawing/2014/main" id="{D53B5EF9-0793-4225-87B8-9A5114B501F9}"/>
              </a:ext>
            </a:extLst>
          </p:cNvPr>
          <p:cNvSpPr txBox="1"/>
          <p:nvPr/>
        </p:nvSpPr>
        <p:spPr>
          <a:xfrm>
            <a:off x="3391675" y="3931008"/>
            <a:ext cx="2155371" cy="461665"/>
          </a:xfrm>
          <a:prstGeom prst="rect">
            <a:avLst/>
          </a:prstGeom>
          <a:noFill/>
        </p:spPr>
        <p:txBody>
          <a:bodyPr wrap="square" rtlCol="0">
            <a:spAutoFit/>
          </a:bodyPr>
          <a:lstStyle/>
          <a:p>
            <a:r>
              <a:rPr lang="en-US" sz="2400" b="1" dirty="0">
                <a:solidFill>
                  <a:srgbClr val="007851"/>
                </a:solidFill>
              </a:rPr>
              <a:t>Record Keeping</a:t>
            </a:r>
          </a:p>
        </p:txBody>
      </p:sp>
      <p:sp>
        <p:nvSpPr>
          <p:cNvPr id="11" name="TextBox 10">
            <a:extLst>
              <a:ext uri="{FF2B5EF4-FFF2-40B4-BE49-F238E27FC236}">
                <a16:creationId xmlns:a16="http://schemas.microsoft.com/office/drawing/2014/main" id="{ABF1EB0C-0928-4EA2-B27E-7421160C9105}"/>
              </a:ext>
            </a:extLst>
          </p:cNvPr>
          <p:cNvSpPr txBox="1"/>
          <p:nvPr/>
        </p:nvSpPr>
        <p:spPr>
          <a:xfrm>
            <a:off x="795140" y="4953488"/>
            <a:ext cx="1942905" cy="461665"/>
          </a:xfrm>
          <a:prstGeom prst="rect">
            <a:avLst/>
          </a:prstGeom>
          <a:noFill/>
        </p:spPr>
        <p:txBody>
          <a:bodyPr wrap="square" rtlCol="0">
            <a:spAutoFit/>
          </a:bodyPr>
          <a:lstStyle/>
          <a:p>
            <a:r>
              <a:rPr lang="en-US" sz="2400" b="1" dirty="0">
                <a:solidFill>
                  <a:srgbClr val="007851"/>
                </a:solidFill>
              </a:rPr>
              <a:t>Authorization</a:t>
            </a:r>
          </a:p>
        </p:txBody>
      </p:sp>
      <p:sp>
        <p:nvSpPr>
          <p:cNvPr id="12" name="TextBox 11">
            <a:extLst>
              <a:ext uri="{FF2B5EF4-FFF2-40B4-BE49-F238E27FC236}">
                <a16:creationId xmlns:a16="http://schemas.microsoft.com/office/drawing/2014/main" id="{6C7582A0-7E92-426A-AEB7-C3DEA4AE6797}"/>
              </a:ext>
            </a:extLst>
          </p:cNvPr>
          <p:cNvSpPr txBox="1"/>
          <p:nvPr/>
        </p:nvSpPr>
        <p:spPr>
          <a:xfrm>
            <a:off x="3410335" y="4953487"/>
            <a:ext cx="2118049" cy="461665"/>
          </a:xfrm>
          <a:prstGeom prst="rect">
            <a:avLst/>
          </a:prstGeom>
          <a:noFill/>
        </p:spPr>
        <p:txBody>
          <a:bodyPr wrap="square" rtlCol="0">
            <a:spAutoFit/>
          </a:bodyPr>
          <a:lstStyle/>
          <a:p>
            <a:r>
              <a:rPr lang="en-US" sz="2400" b="1" dirty="0">
                <a:solidFill>
                  <a:srgbClr val="007851"/>
                </a:solidFill>
              </a:rPr>
              <a:t>Reconciliation</a:t>
            </a:r>
          </a:p>
        </p:txBody>
      </p:sp>
      <p:sp>
        <p:nvSpPr>
          <p:cNvPr id="13" name="Content Placeholder 2">
            <a:extLst>
              <a:ext uri="{FF2B5EF4-FFF2-40B4-BE49-F238E27FC236}">
                <a16:creationId xmlns:a16="http://schemas.microsoft.com/office/drawing/2014/main" id="{F423DFE7-F8A8-425C-BE21-CD8ACCE5D3AB}"/>
              </a:ext>
            </a:extLst>
          </p:cNvPr>
          <p:cNvSpPr txBox="1">
            <a:spLocks/>
          </p:cNvSpPr>
          <p:nvPr/>
        </p:nvSpPr>
        <p:spPr>
          <a:xfrm>
            <a:off x="6251121" y="4370903"/>
            <a:ext cx="5464629" cy="1054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en-US" sz="2000" dirty="0"/>
              <a:t>The ideal is that any one person performs only one function; four people are needed for the four functions</a:t>
            </a:r>
          </a:p>
        </p:txBody>
      </p:sp>
    </p:spTree>
    <p:extLst>
      <p:ext uri="{BB962C8B-B14F-4D97-AF65-F5344CB8AC3E}">
        <p14:creationId xmlns:p14="http://schemas.microsoft.com/office/powerpoint/2010/main" val="25271578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63DEF-A049-46C7-89D2-FBABD4F92DA6}"/>
              </a:ext>
            </a:extLst>
          </p:cNvPr>
          <p:cNvSpPr>
            <a:spLocks noGrp="1"/>
          </p:cNvSpPr>
          <p:nvPr>
            <p:ph type="title"/>
          </p:nvPr>
        </p:nvSpPr>
        <p:spPr/>
        <p:txBody>
          <a:bodyPr/>
          <a:lstStyle/>
          <a:p>
            <a:r>
              <a:rPr lang="en-US" dirty="0">
                <a:latin typeface="+mj-lt"/>
              </a:rPr>
              <a:t>Four Functions of Segregation of Duties</a:t>
            </a:r>
          </a:p>
        </p:txBody>
      </p:sp>
      <p:sp>
        <p:nvSpPr>
          <p:cNvPr id="3" name="Content Placeholder 2">
            <a:extLst>
              <a:ext uri="{FF2B5EF4-FFF2-40B4-BE49-F238E27FC236}">
                <a16:creationId xmlns:a16="http://schemas.microsoft.com/office/drawing/2014/main" id="{F58F6996-B046-42D4-8E99-DBEB57C42B17}"/>
              </a:ext>
            </a:extLst>
          </p:cNvPr>
          <p:cNvSpPr>
            <a:spLocks noGrp="1"/>
          </p:cNvSpPr>
          <p:nvPr>
            <p:ph idx="1"/>
          </p:nvPr>
        </p:nvSpPr>
        <p:spPr/>
        <p:txBody>
          <a:bodyPr/>
          <a:lstStyle/>
          <a:p>
            <a:r>
              <a:rPr lang="en-US" altLang="en-US" sz="2200" dirty="0"/>
              <a:t>The four functions are Record Keeping,  Authorization, Custody and Reconciliation</a:t>
            </a:r>
          </a:p>
          <a:p>
            <a:r>
              <a:rPr lang="en-US" altLang="en-US" sz="2200" dirty="0"/>
              <a:t>The ideal is that any one person performs only one function; four people are needed for the four functions</a:t>
            </a:r>
          </a:p>
          <a:p>
            <a:r>
              <a:rPr lang="en-US" altLang="en-US" sz="2200" dirty="0"/>
              <a:t>If one person performs two functions</a:t>
            </a:r>
          </a:p>
          <a:p>
            <a:pPr lvl="1">
              <a:buFont typeface="Courier New" panose="02070309020205020404" pitchFamily="49" charset="0"/>
              <a:buChar char="o"/>
            </a:pPr>
            <a:r>
              <a:rPr lang="en-US" altLang="en-US" sz="2000" dirty="0"/>
              <a:t>Risk exists that presents the opportunity for something to go wrong</a:t>
            </a:r>
          </a:p>
          <a:p>
            <a:pPr lvl="1">
              <a:buFont typeface="Courier New" panose="02070309020205020404" pitchFamily="49" charset="0"/>
              <a:buChar char="o"/>
            </a:pPr>
            <a:r>
              <a:rPr lang="en-US" altLang="en-US" sz="2000" dirty="0"/>
              <a:t>A compensating control is needed to reduce the risk</a:t>
            </a:r>
          </a:p>
          <a:p>
            <a:pPr lvl="1">
              <a:buFont typeface="Courier New" panose="02070309020205020404" pitchFamily="49" charset="0"/>
              <a:buChar char="o"/>
            </a:pPr>
            <a:r>
              <a:rPr lang="en-US" altLang="en-US" sz="2000" dirty="0"/>
              <a:t>The compensating control might be an extra layer of review</a:t>
            </a:r>
          </a:p>
          <a:p>
            <a:endParaRPr lang="en-US" dirty="0"/>
          </a:p>
        </p:txBody>
      </p:sp>
      <p:sp>
        <p:nvSpPr>
          <p:cNvPr id="4" name="Slide Number Placeholder 3">
            <a:extLst>
              <a:ext uri="{FF2B5EF4-FFF2-40B4-BE49-F238E27FC236}">
                <a16:creationId xmlns:a16="http://schemas.microsoft.com/office/drawing/2014/main" id="{C3CD20B1-E42A-4D08-AF8D-8D5D4BC26407}"/>
              </a:ext>
            </a:extLst>
          </p:cNvPr>
          <p:cNvSpPr>
            <a:spLocks noGrp="1"/>
          </p:cNvSpPr>
          <p:nvPr>
            <p:ph type="sldNum" sz="quarter" idx="12"/>
          </p:nvPr>
        </p:nvSpPr>
        <p:spPr/>
        <p:txBody>
          <a:bodyPr/>
          <a:lstStyle/>
          <a:p>
            <a:fld id="{C6429477-D61A-7D49-A13C-58DC364142A2}" type="slidenum">
              <a:rPr lang="en-US" smtClean="0"/>
              <a:t>48</a:t>
            </a:fld>
            <a:endParaRPr lang="en-US" dirty="0"/>
          </a:p>
        </p:txBody>
      </p:sp>
    </p:spTree>
    <p:extLst>
      <p:ext uri="{BB962C8B-B14F-4D97-AF65-F5344CB8AC3E}">
        <p14:creationId xmlns:p14="http://schemas.microsoft.com/office/powerpoint/2010/main" val="12186945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D7FB4-E004-49DA-9A17-CA523CE63073}"/>
              </a:ext>
            </a:extLst>
          </p:cNvPr>
          <p:cNvSpPr>
            <a:spLocks noGrp="1"/>
          </p:cNvSpPr>
          <p:nvPr>
            <p:ph type="title"/>
          </p:nvPr>
        </p:nvSpPr>
        <p:spPr/>
        <p:txBody>
          <a:bodyPr/>
          <a:lstStyle/>
          <a:p>
            <a:pPr algn="ctr"/>
            <a:r>
              <a:rPr lang="en-US" altLang="en-US" dirty="0">
                <a:latin typeface="+mj-lt"/>
              </a:rPr>
              <a:t>Segregation of Duties</a:t>
            </a:r>
            <a:endParaRPr lang="en-US" dirty="0">
              <a:latin typeface="+mj-lt"/>
            </a:endParaRPr>
          </a:p>
        </p:txBody>
      </p:sp>
      <p:sp>
        <p:nvSpPr>
          <p:cNvPr id="4" name="Slide Number Placeholder 3">
            <a:extLst>
              <a:ext uri="{FF2B5EF4-FFF2-40B4-BE49-F238E27FC236}">
                <a16:creationId xmlns:a16="http://schemas.microsoft.com/office/drawing/2014/main" id="{617418B7-0A00-4C8E-8D3B-90400648FF15}"/>
              </a:ext>
            </a:extLst>
          </p:cNvPr>
          <p:cNvSpPr>
            <a:spLocks noGrp="1"/>
          </p:cNvSpPr>
          <p:nvPr>
            <p:ph type="sldNum" sz="quarter" idx="12"/>
          </p:nvPr>
        </p:nvSpPr>
        <p:spPr/>
        <p:txBody>
          <a:bodyPr/>
          <a:lstStyle/>
          <a:p>
            <a:fld id="{C6429477-D61A-7D49-A13C-58DC364142A2}" type="slidenum">
              <a:rPr lang="en-US" smtClean="0"/>
              <a:t>49</a:t>
            </a:fld>
            <a:endParaRPr lang="en-US" dirty="0"/>
          </a:p>
        </p:txBody>
      </p:sp>
      <p:pic>
        <p:nvPicPr>
          <p:cNvPr id="5" name="Picture 9">
            <a:extLst>
              <a:ext uri="{FF2B5EF4-FFF2-40B4-BE49-F238E27FC236}">
                <a16:creationId xmlns:a16="http://schemas.microsoft.com/office/drawing/2014/main" id="{1DFCA5A5-8364-478E-8358-88F6C5C16B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4781" y="1558406"/>
            <a:ext cx="6802438"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9087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5</a:t>
            </a:fld>
            <a:endParaRPr lang="en-US" dirty="0"/>
          </a:p>
        </p:txBody>
      </p:sp>
      <p:sp>
        <p:nvSpPr>
          <p:cNvPr id="3" name="Title 1"/>
          <p:cNvSpPr txBox="1">
            <a:spLocks/>
          </p:cNvSpPr>
          <p:nvPr/>
        </p:nvSpPr>
        <p:spPr>
          <a:xfrm>
            <a:off x="488414" y="544284"/>
            <a:ext cx="11215171" cy="849949"/>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pPr algn="ctr"/>
            <a:r>
              <a:rPr lang="en-US" sz="4000" dirty="0">
                <a:latin typeface="+mj-lt"/>
              </a:rPr>
              <a:t>Credit Card Accounts</a:t>
            </a:r>
            <a:endParaRPr lang="en-US" sz="4000" dirty="0">
              <a:solidFill>
                <a:srgbClr val="006747"/>
              </a:solidFill>
              <a:latin typeface="+mj-lt"/>
            </a:endParaRPr>
          </a:p>
        </p:txBody>
      </p:sp>
      <p:sp>
        <p:nvSpPr>
          <p:cNvPr id="4" name="Content Placeholder 2"/>
          <p:cNvSpPr txBox="1">
            <a:spLocks/>
          </p:cNvSpPr>
          <p:nvPr/>
        </p:nvSpPr>
        <p:spPr>
          <a:xfrm>
            <a:off x="874904" y="1567882"/>
            <a:ext cx="10442192" cy="37222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u="sng" dirty="0"/>
              <a:t>Regular Credit Card Account:</a:t>
            </a:r>
          </a:p>
          <a:p>
            <a:pPr marL="0" indent="0">
              <a:buNone/>
            </a:pPr>
            <a:r>
              <a:rPr lang="en-US" sz="2000" dirty="0"/>
              <a:t>Account used for all University departments and all three Campus: </a:t>
            </a:r>
          </a:p>
          <a:p>
            <a:r>
              <a:rPr lang="en-US" sz="2000" dirty="0"/>
              <a:t>Tampa,</a:t>
            </a:r>
          </a:p>
          <a:p>
            <a:r>
              <a:rPr lang="en-US" sz="2000" dirty="0"/>
              <a:t>St. Pete</a:t>
            </a:r>
          </a:p>
          <a:p>
            <a:r>
              <a:rPr lang="en-US" sz="2000" dirty="0"/>
              <a:t>Sarasota</a:t>
            </a:r>
          </a:p>
          <a:p>
            <a:pPr marL="0" indent="0">
              <a:buNone/>
            </a:pPr>
            <a:endParaRPr lang="en-US" sz="2000" dirty="0"/>
          </a:p>
          <a:p>
            <a:pPr marL="0" indent="0">
              <a:buNone/>
            </a:pPr>
            <a:r>
              <a:rPr lang="en-US" sz="2000" b="1" u="sng" dirty="0"/>
              <a:t>Student Tuition Account:</a:t>
            </a:r>
          </a:p>
          <a:p>
            <a:pPr marL="0" indent="0">
              <a:buNone/>
            </a:pPr>
            <a:r>
              <a:rPr lang="en-US" sz="2000" dirty="0"/>
              <a:t>Account used for all  Student Tuition, Transcripts, Admissions and Housing.</a:t>
            </a:r>
          </a:p>
          <a:p>
            <a:endParaRPr lang="en-US" sz="3600" dirty="0">
              <a:solidFill>
                <a:schemeClr val="tx1"/>
              </a:solidFill>
            </a:endParaRPr>
          </a:p>
        </p:txBody>
      </p:sp>
    </p:spTree>
    <p:extLst>
      <p:ext uri="{BB962C8B-B14F-4D97-AF65-F5344CB8AC3E}">
        <p14:creationId xmlns:p14="http://schemas.microsoft.com/office/powerpoint/2010/main" val="10096871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A83F1-755D-4783-AFB6-67DD91389646}"/>
              </a:ext>
            </a:extLst>
          </p:cNvPr>
          <p:cNvSpPr>
            <a:spLocks noGrp="1"/>
          </p:cNvSpPr>
          <p:nvPr>
            <p:ph type="title"/>
          </p:nvPr>
        </p:nvSpPr>
        <p:spPr>
          <a:xfrm>
            <a:off x="476250" y="553615"/>
            <a:ext cx="11239500" cy="849862"/>
          </a:xfrm>
        </p:spPr>
        <p:txBody>
          <a:bodyPr/>
          <a:lstStyle/>
          <a:p>
            <a:r>
              <a:rPr lang="en-US" altLang="en-US" dirty="0">
                <a:latin typeface="+mj-lt"/>
              </a:rPr>
              <a:t>When Segregation Is Not Possible</a:t>
            </a:r>
            <a:endParaRPr lang="en-US" dirty="0">
              <a:latin typeface="+mj-lt"/>
            </a:endParaRPr>
          </a:p>
        </p:txBody>
      </p:sp>
      <p:sp>
        <p:nvSpPr>
          <p:cNvPr id="3" name="Content Placeholder 2">
            <a:extLst>
              <a:ext uri="{FF2B5EF4-FFF2-40B4-BE49-F238E27FC236}">
                <a16:creationId xmlns:a16="http://schemas.microsoft.com/office/drawing/2014/main" id="{2860454A-02F7-4135-98FB-6B1EF94ECBF3}"/>
              </a:ext>
            </a:extLst>
          </p:cNvPr>
          <p:cNvSpPr>
            <a:spLocks noGrp="1"/>
          </p:cNvSpPr>
          <p:nvPr>
            <p:ph idx="1"/>
          </p:nvPr>
        </p:nvSpPr>
        <p:spPr>
          <a:xfrm>
            <a:off x="476250" y="1716055"/>
            <a:ext cx="11239500" cy="1895669"/>
          </a:xfrm>
        </p:spPr>
        <p:txBody>
          <a:bodyPr/>
          <a:lstStyle/>
          <a:p>
            <a:r>
              <a:rPr lang="en-US" altLang="en-US" sz="3200" dirty="0"/>
              <a:t>If one person performs two or more of the functions:</a:t>
            </a:r>
          </a:p>
          <a:p>
            <a:pPr lvl="1">
              <a:buFont typeface="Courier New" panose="02070309020205020404" pitchFamily="49" charset="0"/>
              <a:buChar char="o"/>
            </a:pPr>
            <a:r>
              <a:rPr lang="en-US" altLang="en-US" dirty="0"/>
              <a:t>Risk exists that presents the opportunity for something to go wrong</a:t>
            </a:r>
          </a:p>
          <a:p>
            <a:pPr lvl="1">
              <a:buFont typeface="Courier New" panose="02070309020205020404" pitchFamily="49" charset="0"/>
              <a:buChar char="o"/>
            </a:pPr>
            <a:r>
              <a:rPr lang="en-US" altLang="en-US" dirty="0"/>
              <a:t>A compensating control is needed to reduce the risk</a:t>
            </a:r>
          </a:p>
          <a:p>
            <a:pPr lvl="1">
              <a:buFont typeface="Courier New" panose="02070309020205020404" pitchFamily="49" charset="0"/>
              <a:buChar char="o"/>
            </a:pPr>
            <a:r>
              <a:rPr lang="en-US" altLang="en-US" dirty="0"/>
              <a:t>The compensating control might be an extra layer of review</a:t>
            </a:r>
          </a:p>
        </p:txBody>
      </p:sp>
      <p:sp>
        <p:nvSpPr>
          <p:cNvPr id="4" name="Slide Number Placeholder 3">
            <a:extLst>
              <a:ext uri="{FF2B5EF4-FFF2-40B4-BE49-F238E27FC236}">
                <a16:creationId xmlns:a16="http://schemas.microsoft.com/office/drawing/2014/main" id="{19604B38-2779-4655-8B40-805844847115}"/>
              </a:ext>
            </a:extLst>
          </p:cNvPr>
          <p:cNvSpPr>
            <a:spLocks noGrp="1"/>
          </p:cNvSpPr>
          <p:nvPr>
            <p:ph type="sldNum" sz="quarter" idx="12"/>
          </p:nvPr>
        </p:nvSpPr>
        <p:spPr/>
        <p:txBody>
          <a:bodyPr/>
          <a:lstStyle/>
          <a:p>
            <a:fld id="{C6429477-D61A-7D49-A13C-58DC364142A2}" type="slidenum">
              <a:rPr lang="en-US" smtClean="0"/>
              <a:t>50</a:t>
            </a:fld>
            <a:endParaRPr lang="en-US" dirty="0"/>
          </a:p>
        </p:txBody>
      </p:sp>
    </p:spTree>
    <p:extLst>
      <p:ext uri="{BB962C8B-B14F-4D97-AF65-F5344CB8AC3E}">
        <p14:creationId xmlns:p14="http://schemas.microsoft.com/office/powerpoint/2010/main" val="18542962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E6A5D-BB0C-420F-8BE5-A1AF45C0A7BA}"/>
              </a:ext>
            </a:extLst>
          </p:cNvPr>
          <p:cNvSpPr>
            <a:spLocks noGrp="1"/>
          </p:cNvSpPr>
          <p:nvPr>
            <p:ph type="title"/>
          </p:nvPr>
        </p:nvSpPr>
        <p:spPr>
          <a:xfrm>
            <a:off x="476250" y="553423"/>
            <a:ext cx="11513976" cy="859193"/>
          </a:xfrm>
        </p:spPr>
        <p:txBody>
          <a:bodyPr/>
          <a:lstStyle/>
          <a:p>
            <a:r>
              <a:rPr lang="en-US" altLang="en-US" dirty="0">
                <a:latin typeface="+mj-lt"/>
              </a:rPr>
              <a:t>Examples of Compensating Controls</a:t>
            </a:r>
          </a:p>
        </p:txBody>
      </p:sp>
      <p:sp>
        <p:nvSpPr>
          <p:cNvPr id="4" name="Slide Number Placeholder 3">
            <a:extLst>
              <a:ext uri="{FF2B5EF4-FFF2-40B4-BE49-F238E27FC236}">
                <a16:creationId xmlns:a16="http://schemas.microsoft.com/office/drawing/2014/main" id="{A5F71E0B-B1E5-4A4F-BC16-C15DCA9689D9}"/>
              </a:ext>
            </a:extLst>
          </p:cNvPr>
          <p:cNvSpPr>
            <a:spLocks noGrp="1"/>
          </p:cNvSpPr>
          <p:nvPr>
            <p:ph type="sldNum" sz="quarter" idx="12"/>
          </p:nvPr>
        </p:nvSpPr>
        <p:spPr/>
        <p:txBody>
          <a:bodyPr/>
          <a:lstStyle/>
          <a:p>
            <a:fld id="{C6429477-D61A-7D49-A13C-58DC364142A2}" type="slidenum">
              <a:rPr lang="en-US" smtClean="0"/>
              <a:t>51</a:t>
            </a:fld>
            <a:endParaRPr lang="en-US" dirty="0"/>
          </a:p>
        </p:txBody>
      </p:sp>
      <p:sp>
        <p:nvSpPr>
          <p:cNvPr id="5" name="Content Placeholder 2">
            <a:extLst>
              <a:ext uri="{FF2B5EF4-FFF2-40B4-BE49-F238E27FC236}">
                <a16:creationId xmlns:a16="http://schemas.microsoft.com/office/drawing/2014/main" id="{1C1EC63E-36AB-4D71-B119-301609CD9DA9}"/>
              </a:ext>
            </a:extLst>
          </p:cNvPr>
          <p:cNvSpPr txBox="1">
            <a:spLocks noGrp="1"/>
          </p:cNvSpPr>
          <p:nvPr>
            <p:ph idx="1"/>
          </p:nvPr>
        </p:nvSpPr>
        <p:spPr>
          <a:xfrm>
            <a:off x="476250" y="1510005"/>
            <a:ext cx="11239500" cy="2819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A manager may perform a high level of review of detailed transaction reports</a:t>
            </a:r>
          </a:p>
          <a:p>
            <a:r>
              <a:rPr lang="en-US" altLang="en-US" dirty="0"/>
              <a:t>A manager may periodically sample transactions and request supporting documentation to ensure the transactions are complete, appropriate, and accurate.</a:t>
            </a:r>
          </a:p>
          <a:p>
            <a:r>
              <a:rPr lang="en-US" altLang="en-US" dirty="0"/>
              <a:t>Someone from an another area may perform an external review of a reconciliation. For instance two departments within a college may share responsibility to review each others reconciliations.</a:t>
            </a:r>
          </a:p>
          <a:p>
            <a:r>
              <a:rPr lang="en-US" altLang="en-US" dirty="0"/>
              <a:t>Some colleges and units have a centralized business services department</a:t>
            </a:r>
          </a:p>
        </p:txBody>
      </p:sp>
    </p:spTree>
    <p:extLst>
      <p:ext uri="{BB962C8B-B14F-4D97-AF65-F5344CB8AC3E}">
        <p14:creationId xmlns:p14="http://schemas.microsoft.com/office/powerpoint/2010/main" val="7018064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5BB65-72D4-4A3D-9788-C5B12D9E1EA5}"/>
              </a:ext>
            </a:extLst>
          </p:cNvPr>
          <p:cNvSpPr>
            <a:spLocks noGrp="1"/>
          </p:cNvSpPr>
          <p:nvPr>
            <p:ph type="ctrTitle"/>
          </p:nvPr>
        </p:nvSpPr>
        <p:spPr>
          <a:xfrm>
            <a:off x="457200" y="1436913"/>
            <a:ext cx="6923314" cy="895959"/>
          </a:xfrm>
        </p:spPr>
        <p:txBody>
          <a:bodyPr/>
          <a:lstStyle/>
          <a:p>
            <a:r>
              <a:rPr lang="en-US" dirty="0"/>
              <a:t>Record Keeping</a:t>
            </a:r>
          </a:p>
        </p:txBody>
      </p:sp>
      <p:sp>
        <p:nvSpPr>
          <p:cNvPr id="3" name="Subtitle 2">
            <a:extLst>
              <a:ext uri="{FF2B5EF4-FFF2-40B4-BE49-F238E27FC236}">
                <a16:creationId xmlns:a16="http://schemas.microsoft.com/office/drawing/2014/main" id="{C7E90364-4181-4280-861F-B23AC84D0AC5}"/>
              </a:ext>
            </a:extLst>
          </p:cNvPr>
          <p:cNvSpPr>
            <a:spLocks noGrp="1"/>
          </p:cNvSpPr>
          <p:nvPr>
            <p:ph type="subTitle" idx="1"/>
          </p:nvPr>
        </p:nvSpPr>
        <p:spPr>
          <a:xfrm>
            <a:off x="457200" y="2575993"/>
            <a:ext cx="6923314" cy="1482823"/>
          </a:xfrm>
        </p:spPr>
        <p:txBody>
          <a:bodyPr/>
          <a:lstStyle/>
          <a:p>
            <a:pPr marL="342900" indent="-342900">
              <a:buFont typeface="Arial" panose="020B0604020202020204" pitchFamily="34" charset="0"/>
              <a:buChar char="•"/>
            </a:pPr>
            <a:r>
              <a:rPr lang="en-US" dirty="0"/>
              <a:t>Defining Record Keeping</a:t>
            </a:r>
          </a:p>
          <a:p>
            <a:pPr marL="342900" indent="-342900">
              <a:buFont typeface="Arial" panose="020B0604020202020204" pitchFamily="34" charset="0"/>
              <a:buChar char="•"/>
            </a:pPr>
            <a:r>
              <a:rPr lang="en-US" dirty="0"/>
              <a:t>Retention</a:t>
            </a:r>
          </a:p>
          <a:p>
            <a:pPr marL="342900" indent="-342900">
              <a:buFont typeface="Arial" panose="020B0604020202020204" pitchFamily="34" charset="0"/>
              <a:buChar char="•"/>
            </a:pPr>
            <a:r>
              <a:rPr lang="en-US" dirty="0"/>
              <a:t>Examples</a:t>
            </a:r>
          </a:p>
          <a:p>
            <a:endParaRPr lang="en-US" dirty="0"/>
          </a:p>
        </p:txBody>
      </p:sp>
    </p:spTree>
    <p:extLst>
      <p:ext uri="{BB962C8B-B14F-4D97-AF65-F5344CB8AC3E}">
        <p14:creationId xmlns:p14="http://schemas.microsoft.com/office/powerpoint/2010/main" val="31096592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6F30C-3FEA-48D1-BFC4-0E07085EC372}"/>
              </a:ext>
            </a:extLst>
          </p:cNvPr>
          <p:cNvSpPr>
            <a:spLocks noGrp="1"/>
          </p:cNvSpPr>
          <p:nvPr>
            <p:ph type="title"/>
          </p:nvPr>
        </p:nvSpPr>
        <p:spPr/>
        <p:txBody>
          <a:bodyPr/>
          <a:lstStyle/>
          <a:p>
            <a:r>
              <a:rPr lang="en-US" dirty="0">
                <a:latin typeface="+mj-lt"/>
              </a:rPr>
              <a:t>Record Keeping</a:t>
            </a:r>
          </a:p>
        </p:txBody>
      </p:sp>
      <p:sp>
        <p:nvSpPr>
          <p:cNvPr id="4" name="Slide Number Placeholder 3">
            <a:extLst>
              <a:ext uri="{FF2B5EF4-FFF2-40B4-BE49-F238E27FC236}">
                <a16:creationId xmlns:a16="http://schemas.microsoft.com/office/drawing/2014/main" id="{FEF82123-40F7-4967-BB60-50AFD74353C0}"/>
              </a:ext>
            </a:extLst>
          </p:cNvPr>
          <p:cNvSpPr>
            <a:spLocks noGrp="1"/>
          </p:cNvSpPr>
          <p:nvPr>
            <p:ph type="sldNum" sz="quarter" idx="12"/>
          </p:nvPr>
        </p:nvSpPr>
        <p:spPr/>
        <p:txBody>
          <a:bodyPr/>
          <a:lstStyle/>
          <a:p>
            <a:fld id="{C6429477-D61A-7D49-A13C-58DC364142A2}" type="slidenum">
              <a:rPr lang="en-US" smtClean="0"/>
              <a:t>53</a:t>
            </a:fld>
            <a:endParaRPr lang="en-US" dirty="0"/>
          </a:p>
        </p:txBody>
      </p:sp>
      <p:sp>
        <p:nvSpPr>
          <p:cNvPr id="5" name="Content Placeholder 2">
            <a:extLst>
              <a:ext uri="{FF2B5EF4-FFF2-40B4-BE49-F238E27FC236}">
                <a16:creationId xmlns:a16="http://schemas.microsoft.com/office/drawing/2014/main" id="{0A0AA589-7766-4C28-A7FD-78CB370C7E77}"/>
              </a:ext>
            </a:extLst>
          </p:cNvPr>
          <p:cNvSpPr txBox="1">
            <a:spLocks/>
          </p:cNvSpPr>
          <p:nvPr/>
        </p:nvSpPr>
        <p:spPr>
          <a:xfrm>
            <a:off x="451212" y="1331358"/>
            <a:ext cx="11239500" cy="43696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200" dirty="0"/>
              <a:t>Record keeping is the process of creating and maintaining official records</a:t>
            </a:r>
          </a:p>
          <a:p>
            <a:r>
              <a:rPr lang="en-US" altLang="en-US" sz="2200" dirty="0"/>
              <a:t>Record keeping may occur manually or through an automated data system</a:t>
            </a:r>
          </a:p>
          <a:p>
            <a:r>
              <a:rPr lang="en-US" altLang="en-US" sz="2200" dirty="0"/>
              <a:t>Record Keeping Examples:</a:t>
            </a:r>
          </a:p>
          <a:p>
            <a:pPr lvl="1">
              <a:buFont typeface="Courier New" panose="02070309020205020404" pitchFamily="49" charset="0"/>
              <a:buChar char="o"/>
            </a:pPr>
            <a:r>
              <a:rPr lang="en-US" altLang="en-US" sz="2000" dirty="0"/>
              <a:t>Mail log – paper or electronic</a:t>
            </a:r>
          </a:p>
          <a:p>
            <a:pPr lvl="1">
              <a:buFont typeface="Courier New" panose="02070309020205020404" pitchFamily="49" charset="0"/>
              <a:buChar char="o"/>
            </a:pPr>
            <a:r>
              <a:rPr lang="en-US" altLang="en-US" sz="2000" dirty="0"/>
              <a:t>Customer receipts</a:t>
            </a:r>
          </a:p>
          <a:p>
            <a:pPr lvl="2">
              <a:buFont typeface="Wingdings" panose="05000000000000000000" pitchFamily="2" charset="2"/>
              <a:buChar char="§"/>
            </a:pPr>
            <a:r>
              <a:rPr lang="en-US" altLang="en-US" sz="1800" dirty="0"/>
              <a:t>Official USF pre-numbered cash receipts</a:t>
            </a:r>
          </a:p>
          <a:p>
            <a:pPr lvl="2">
              <a:buFont typeface="Wingdings" panose="05000000000000000000" pitchFamily="2" charset="2"/>
              <a:buChar char="§"/>
            </a:pPr>
            <a:r>
              <a:rPr lang="en-US" altLang="en-US" sz="1800" dirty="0"/>
              <a:t>System generated cash receipts</a:t>
            </a:r>
          </a:p>
          <a:p>
            <a:pPr lvl="1">
              <a:buFont typeface="Courier New" panose="02070309020205020404" pitchFamily="49" charset="0"/>
              <a:buChar char="o"/>
            </a:pPr>
            <a:r>
              <a:rPr lang="en-US" altLang="en-US" sz="2000" dirty="0"/>
              <a:t>Deposit slips</a:t>
            </a:r>
          </a:p>
          <a:p>
            <a:pPr lvl="1">
              <a:buFont typeface="Courier New" panose="02070309020205020404" pitchFamily="49" charset="0"/>
              <a:buChar char="o"/>
            </a:pPr>
            <a:r>
              <a:rPr lang="en-US" altLang="en-US" sz="2000" dirty="0"/>
              <a:t>Credit card receipts</a:t>
            </a:r>
          </a:p>
          <a:p>
            <a:pPr lvl="1">
              <a:buFont typeface="Courier New" panose="02070309020205020404" pitchFamily="49" charset="0"/>
              <a:buChar char="o"/>
            </a:pPr>
            <a:r>
              <a:rPr lang="en-US" altLang="en-US" sz="2000" dirty="0"/>
              <a:t>Cash register reports</a:t>
            </a:r>
          </a:p>
          <a:p>
            <a:pPr lvl="1">
              <a:buFont typeface="Courier New" panose="02070309020205020404" pitchFamily="49" charset="0"/>
              <a:buChar char="o"/>
            </a:pPr>
            <a:r>
              <a:rPr lang="en-US" altLang="en-US" sz="2000" dirty="0"/>
              <a:t>EFT (electronic funds) payment documents</a:t>
            </a:r>
          </a:p>
          <a:p>
            <a:pPr lvl="1">
              <a:buFont typeface="Courier New" panose="02070309020205020404" pitchFamily="49" charset="0"/>
              <a:buChar char="o"/>
            </a:pPr>
            <a:r>
              <a:rPr lang="en-US" altLang="en-US" sz="2000" dirty="0"/>
              <a:t>Balancing and reconciliation reports</a:t>
            </a:r>
          </a:p>
        </p:txBody>
      </p:sp>
    </p:spTree>
    <p:extLst>
      <p:ext uri="{BB962C8B-B14F-4D97-AF65-F5344CB8AC3E}">
        <p14:creationId xmlns:p14="http://schemas.microsoft.com/office/powerpoint/2010/main" val="20084459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1DE37-4D39-4F90-B7F0-19DBB03BC83F}"/>
              </a:ext>
            </a:extLst>
          </p:cNvPr>
          <p:cNvSpPr>
            <a:spLocks noGrp="1"/>
          </p:cNvSpPr>
          <p:nvPr>
            <p:ph type="title"/>
          </p:nvPr>
        </p:nvSpPr>
        <p:spPr/>
        <p:txBody>
          <a:bodyPr/>
          <a:lstStyle/>
          <a:p>
            <a:r>
              <a:rPr lang="en-US" altLang="en-US" dirty="0">
                <a:latin typeface="+mj-lt"/>
              </a:rPr>
              <a:t>Record Keeping - Retention</a:t>
            </a:r>
            <a:endParaRPr lang="en-US" dirty="0">
              <a:latin typeface="+mj-lt"/>
            </a:endParaRPr>
          </a:p>
        </p:txBody>
      </p:sp>
      <p:sp>
        <p:nvSpPr>
          <p:cNvPr id="3" name="Content Placeholder 2">
            <a:extLst>
              <a:ext uri="{FF2B5EF4-FFF2-40B4-BE49-F238E27FC236}">
                <a16:creationId xmlns:a16="http://schemas.microsoft.com/office/drawing/2014/main" id="{4AB52DEF-E0A5-4082-AC0A-85171458A064}"/>
              </a:ext>
            </a:extLst>
          </p:cNvPr>
          <p:cNvSpPr>
            <a:spLocks noGrp="1"/>
          </p:cNvSpPr>
          <p:nvPr>
            <p:ph idx="1"/>
          </p:nvPr>
        </p:nvSpPr>
        <p:spPr/>
        <p:txBody>
          <a:bodyPr/>
          <a:lstStyle/>
          <a:p>
            <a:pPr>
              <a:defRPr/>
            </a:pPr>
            <a:r>
              <a:rPr lang="en-US" dirty="0"/>
              <a:t>Observe record retention requirements</a:t>
            </a:r>
          </a:p>
          <a:p>
            <a:pPr marL="952500" lvl="1" indent="-552450">
              <a:buFontTx/>
              <a:buChar char="o"/>
              <a:defRPr/>
            </a:pPr>
            <a:r>
              <a:rPr lang="en-US" sz="2000" dirty="0"/>
              <a:t>Find information on </a:t>
            </a:r>
            <a:r>
              <a:rPr lang="en-US" sz="2000" b="1" dirty="0">
                <a:solidFill>
                  <a:srgbClr val="00B050"/>
                </a:solidFill>
              </a:rPr>
              <a:t>Online Business Processes</a:t>
            </a:r>
          </a:p>
          <a:p>
            <a:pPr marL="952500" lvl="1" indent="-552450">
              <a:buFontTx/>
              <a:buChar char="o"/>
              <a:defRPr/>
            </a:pPr>
            <a:r>
              <a:rPr lang="en-US" sz="2000" dirty="0"/>
              <a:t>Also find information on the Purchasing web site</a:t>
            </a:r>
          </a:p>
          <a:p>
            <a:pPr marL="552450" indent="-552450">
              <a:buNone/>
              <a:defRPr/>
            </a:pPr>
            <a:endParaRPr lang="en-US" dirty="0"/>
          </a:p>
          <a:p>
            <a:pPr>
              <a:defRPr/>
            </a:pPr>
            <a:r>
              <a:rPr lang="en-US" dirty="0"/>
              <a:t>Records serve multiple needs</a:t>
            </a:r>
          </a:p>
          <a:p>
            <a:pPr marL="933450" lvl="1" indent="-476250">
              <a:buFontTx/>
              <a:buChar char="o"/>
              <a:defRPr/>
            </a:pPr>
            <a:r>
              <a:rPr lang="en-US" sz="2200" dirty="0"/>
              <a:t>Compliance with best business practices</a:t>
            </a:r>
          </a:p>
          <a:p>
            <a:pPr marL="933450" lvl="1" indent="-476250">
              <a:buFontTx/>
              <a:buChar char="o"/>
              <a:defRPr/>
            </a:pPr>
            <a:r>
              <a:rPr lang="en-US" sz="2200" dirty="0"/>
              <a:t>Helpful in researching a question</a:t>
            </a:r>
          </a:p>
          <a:p>
            <a:endParaRPr lang="en-US" dirty="0"/>
          </a:p>
        </p:txBody>
      </p:sp>
      <p:sp>
        <p:nvSpPr>
          <p:cNvPr id="4" name="Slide Number Placeholder 3">
            <a:extLst>
              <a:ext uri="{FF2B5EF4-FFF2-40B4-BE49-F238E27FC236}">
                <a16:creationId xmlns:a16="http://schemas.microsoft.com/office/drawing/2014/main" id="{4F691B92-FDFA-4A83-83E2-9EDA3C37ADED}"/>
              </a:ext>
            </a:extLst>
          </p:cNvPr>
          <p:cNvSpPr>
            <a:spLocks noGrp="1"/>
          </p:cNvSpPr>
          <p:nvPr>
            <p:ph type="sldNum" sz="quarter" idx="12"/>
          </p:nvPr>
        </p:nvSpPr>
        <p:spPr/>
        <p:txBody>
          <a:bodyPr/>
          <a:lstStyle/>
          <a:p>
            <a:fld id="{C6429477-D61A-7D49-A13C-58DC364142A2}" type="slidenum">
              <a:rPr lang="en-US" smtClean="0"/>
              <a:t>54</a:t>
            </a:fld>
            <a:endParaRPr lang="en-US" dirty="0"/>
          </a:p>
        </p:txBody>
      </p:sp>
    </p:spTree>
    <p:extLst>
      <p:ext uri="{BB962C8B-B14F-4D97-AF65-F5344CB8AC3E}">
        <p14:creationId xmlns:p14="http://schemas.microsoft.com/office/powerpoint/2010/main" val="17987677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21C0A-4BFD-47C1-80CE-4A80FFA05F9D}"/>
              </a:ext>
            </a:extLst>
          </p:cNvPr>
          <p:cNvSpPr>
            <a:spLocks noGrp="1"/>
          </p:cNvSpPr>
          <p:nvPr>
            <p:ph type="ctrTitle"/>
          </p:nvPr>
        </p:nvSpPr>
        <p:spPr>
          <a:xfrm>
            <a:off x="457200" y="1296956"/>
            <a:ext cx="6923314" cy="979934"/>
          </a:xfrm>
        </p:spPr>
        <p:txBody>
          <a:bodyPr/>
          <a:lstStyle/>
          <a:p>
            <a:r>
              <a:rPr lang="en-US" dirty="0"/>
              <a:t>Authorization</a:t>
            </a:r>
          </a:p>
        </p:txBody>
      </p:sp>
      <p:sp>
        <p:nvSpPr>
          <p:cNvPr id="3" name="Subtitle 2">
            <a:extLst>
              <a:ext uri="{FF2B5EF4-FFF2-40B4-BE49-F238E27FC236}">
                <a16:creationId xmlns:a16="http://schemas.microsoft.com/office/drawing/2014/main" id="{2FC65037-E317-4BD2-A057-BA2D24A8344A}"/>
              </a:ext>
            </a:extLst>
          </p:cNvPr>
          <p:cNvSpPr>
            <a:spLocks noGrp="1"/>
          </p:cNvSpPr>
          <p:nvPr>
            <p:ph type="subTitle" idx="1"/>
          </p:nvPr>
        </p:nvSpPr>
        <p:spPr>
          <a:xfrm>
            <a:off x="457200" y="2552666"/>
            <a:ext cx="6923314" cy="876334"/>
          </a:xfrm>
        </p:spPr>
        <p:txBody>
          <a:bodyPr/>
          <a:lstStyle/>
          <a:p>
            <a:pPr marL="342900" indent="-342900">
              <a:buFont typeface="Arial" panose="020B0604020202020204" pitchFamily="34" charset="0"/>
              <a:buChar char="•"/>
            </a:pPr>
            <a:r>
              <a:rPr lang="en-US" dirty="0"/>
              <a:t>Defining Authorization</a:t>
            </a:r>
          </a:p>
          <a:p>
            <a:pPr marL="342900" indent="-342900">
              <a:buFont typeface="Arial" panose="020B0604020202020204" pitchFamily="34" charset="0"/>
              <a:buChar char="•"/>
            </a:pPr>
            <a:r>
              <a:rPr lang="en-US" dirty="0"/>
              <a:t>Best Practices</a:t>
            </a:r>
          </a:p>
          <a:p>
            <a:endParaRPr lang="en-US" dirty="0"/>
          </a:p>
        </p:txBody>
      </p:sp>
    </p:spTree>
    <p:extLst>
      <p:ext uri="{BB962C8B-B14F-4D97-AF65-F5344CB8AC3E}">
        <p14:creationId xmlns:p14="http://schemas.microsoft.com/office/powerpoint/2010/main" val="19491293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E09E-BBF7-4225-A185-1F6B56D6A43B}"/>
              </a:ext>
            </a:extLst>
          </p:cNvPr>
          <p:cNvSpPr>
            <a:spLocks noGrp="1"/>
          </p:cNvSpPr>
          <p:nvPr>
            <p:ph type="title"/>
          </p:nvPr>
        </p:nvSpPr>
        <p:spPr/>
        <p:txBody>
          <a:bodyPr/>
          <a:lstStyle/>
          <a:p>
            <a:r>
              <a:rPr lang="en-US" altLang="en-US" dirty="0">
                <a:latin typeface="+mj-lt"/>
              </a:rPr>
              <a:t>Authorization</a:t>
            </a:r>
            <a:endParaRPr lang="en-US" dirty="0">
              <a:latin typeface="+mj-lt"/>
            </a:endParaRPr>
          </a:p>
        </p:txBody>
      </p:sp>
      <p:sp>
        <p:nvSpPr>
          <p:cNvPr id="3" name="Content Placeholder 2">
            <a:extLst>
              <a:ext uri="{FF2B5EF4-FFF2-40B4-BE49-F238E27FC236}">
                <a16:creationId xmlns:a16="http://schemas.microsoft.com/office/drawing/2014/main" id="{225ED510-6BD1-4B76-894C-CE04B1E9155E}"/>
              </a:ext>
            </a:extLst>
          </p:cNvPr>
          <p:cNvSpPr>
            <a:spLocks noGrp="1"/>
          </p:cNvSpPr>
          <p:nvPr>
            <p:ph idx="1"/>
          </p:nvPr>
        </p:nvSpPr>
        <p:spPr>
          <a:xfrm>
            <a:off x="457200" y="1428749"/>
            <a:ext cx="11239500" cy="4000501"/>
          </a:xfrm>
        </p:spPr>
        <p:txBody>
          <a:bodyPr/>
          <a:lstStyle/>
          <a:p>
            <a:r>
              <a:rPr lang="en-US" altLang="en-US" dirty="0"/>
              <a:t>Authorization is the process of granting formal approval to perform a specific function</a:t>
            </a:r>
          </a:p>
          <a:p>
            <a:pPr>
              <a:buNone/>
            </a:pPr>
            <a:endParaRPr lang="en-US" altLang="en-US" dirty="0"/>
          </a:p>
          <a:p>
            <a:r>
              <a:rPr lang="en-US" altLang="en-US" dirty="0"/>
              <a:t>For example, someone must be authorized in order to perform one of the following functions:</a:t>
            </a:r>
          </a:p>
          <a:p>
            <a:endParaRPr lang="en-US" altLang="en-US" sz="1200" dirty="0"/>
          </a:p>
          <a:p>
            <a:pPr lvl="1"/>
            <a:r>
              <a:rPr lang="en-US" altLang="en-US" sz="2000" dirty="0"/>
              <a:t>Verify cash collections</a:t>
            </a:r>
          </a:p>
          <a:p>
            <a:pPr lvl="1"/>
            <a:r>
              <a:rPr lang="en-US" altLang="en-US" sz="2000" dirty="0"/>
              <a:t>Review daily balancing reports</a:t>
            </a:r>
          </a:p>
          <a:p>
            <a:pPr lvl="1"/>
            <a:r>
              <a:rPr lang="en-US" altLang="en-US" sz="2000" dirty="0"/>
              <a:t>Approve discounts, voids, or refunds</a:t>
            </a:r>
          </a:p>
        </p:txBody>
      </p:sp>
      <p:sp>
        <p:nvSpPr>
          <p:cNvPr id="4" name="Slide Number Placeholder 3">
            <a:extLst>
              <a:ext uri="{FF2B5EF4-FFF2-40B4-BE49-F238E27FC236}">
                <a16:creationId xmlns:a16="http://schemas.microsoft.com/office/drawing/2014/main" id="{8CFE29B9-3286-4C0C-8231-FBB34E015E5C}"/>
              </a:ext>
            </a:extLst>
          </p:cNvPr>
          <p:cNvSpPr>
            <a:spLocks noGrp="1"/>
          </p:cNvSpPr>
          <p:nvPr>
            <p:ph type="sldNum" sz="quarter" idx="12"/>
          </p:nvPr>
        </p:nvSpPr>
        <p:spPr/>
        <p:txBody>
          <a:bodyPr/>
          <a:lstStyle/>
          <a:p>
            <a:fld id="{C6429477-D61A-7D49-A13C-58DC364142A2}" type="slidenum">
              <a:rPr lang="en-US" smtClean="0"/>
              <a:t>56</a:t>
            </a:fld>
            <a:endParaRPr lang="en-US" dirty="0"/>
          </a:p>
        </p:txBody>
      </p:sp>
    </p:spTree>
    <p:extLst>
      <p:ext uri="{BB962C8B-B14F-4D97-AF65-F5344CB8AC3E}">
        <p14:creationId xmlns:p14="http://schemas.microsoft.com/office/powerpoint/2010/main" val="3819805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D8DE4-8C57-4D38-A2E2-A722AC0F051D}"/>
              </a:ext>
            </a:extLst>
          </p:cNvPr>
          <p:cNvSpPr>
            <a:spLocks noGrp="1"/>
          </p:cNvSpPr>
          <p:nvPr>
            <p:ph type="title"/>
          </p:nvPr>
        </p:nvSpPr>
        <p:spPr/>
        <p:txBody>
          <a:bodyPr/>
          <a:lstStyle/>
          <a:p>
            <a:r>
              <a:rPr lang="en-US" dirty="0">
                <a:latin typeface="+mj-lt"/>
              </a:rPr>
              <a:t>Authorization</a:t>
            </a:r>
            <a:endParaRPr lang="en-US" sz="6000" dirty="0">
              <a:latin typeface="+mj-lt"/>
            </a:endParaRPr>
          </a:p>
        </p:txBody>
      </p:sp>
      <p:sp>
        <p:nvSpPr>
          <p:cNvPr id="3" name="Content Placeholder 2">
            <a:extLst>
              <a:ext uri="{FF2B5EF4-FFF2-40B4-BE49-F238E27FC236}">
                <a16:creationId xmlns:a16="http://schemas.microsoft.com/office/drawing/2014/main" id="{86F5E28B-8235-47F0-8A9D-9E633FED7B2C}"/>
              </a:ext>
            </a:extLst>
          </p:cNvPr>
          <p:cNvSpPr>
            <a:spLocks noGrp="1"/>
          </p:cNvSpPr>
          <p:nvPr>
            <p:ph idx="1"/>
          </p:nvPr>
        </p:nvSpPr>
        <p:spPr>
          <a:xfrm>
            <a:off x="451212" y="1428749"/>
            <a:ext cx="11239500" cy="4000501"/>
          </a:xfrm>
        </p:spPr>
        <p:txBody>
          <a:bodyPr/>
          <a:lstStyle/>
          <a:p>
            <a:r>
              <a:rPr lang="en-US" altLang="en-US" dirty="0"/>
              <a:t>The person who originally created a transaction should not be:</a:t>
            </a:r>
          </a:p>
          <a:p>
            <a:pPr lvl="1">
              <a:buFont typeface="Courier New" panose="02070309020205020404" pitchFamily="49" charset="0"/>
              <a:buChar char="o"/>
            </a:pPr>
            <a:r>
              <a:rPr lang="en-US" altLang="en-US" sz="2000" dirty="0"/>
              <a:t>The one who makes a correction</a:t>
            </a:r>
          </a:p>
          <a:p>
            <a:pPr lvl="1">
              <a:buFont typeface="Courier New" panose="02070309020205020404" pitchFamily="49" charset="0"/>
              <a:buChar char="o"/>
            </a:pPr>
            <a:r>
              <a:rPr lang="en-US" altLang="en-US" sz="2000" dirty="0"/>
              <a:t>The one who creates a void</a:t>
            </a:r>
          </a:p>
          <a:p>
            <a:pPr lvl="1">
              <a:buFont typeface="Courier New" panose="02070309020205020404" pitchFamily="49" charset="0"/>
              <a:buChar char="o"/>
            </a:pPr>
            <a:r>
              <a:rPr lang="en-US" altLang="en-US" sz="2000" dirty="0"/>
              <a:t>The one who creates/approves a refund</a:t>
            </a:r>
          </a:p>
          <a:p>
            <a:pPr>
              <a:buNone/>
            </a:pPr>
            <a:endParaRPr lang="en-US" altLang="en-US" sz="2000" dirty="0"/>
          </a:p>
          <a:p>
            <a:r>
              <a:rPr lang="en-US" altLang="en-US" dirty="0"/>
              <a:t>The best practice is to have a supervisor take these actions</a:t>
            </a:r>
          </a:p>
        </p:txBody>
      </p:sp>
      <p:sp>
        <p:nvSpPr>
          <p:cNvPr id="4" name="Slide Number Placeholder 3">
            <a:extLst>
              <a:ext uri="{FF2B5EF4-FFF2-40B4-BE49-F238E27FC236}">
                <a16:creationId xmlns:a16="http://schemas.microsoft.com/office/drawing/2014/main" id="{29494524-A3C3-4199-9BDD-E87960D38C97}"/>
              </a:ext>
            </a:extLst>
          </p:cNvPr>
          <p:cNvSpPr>
            <a:spLocks noGrp="1"/>
          </p:cNvSpPr>
          <p:nvPr>
            <p:ph type="sldNum" sz="quarter" idx="12"/>
          </p:nvPr>
        </p:nvSpPr>
        <p:spPr/>
        <p:txBody>
          <a:bodyPr/>
          <a:lstStyle/>
          <a:p>
            <a:fld id="{C6429477-D61A-7D49-A13C-58DC364142A2}" type="slidenum">
              <a:rPr lang="en-US" smtClean="0"/>
              <a:t>57</a:t>
            </a:fld>
            <a:endParaRPr lang="en-US" dirty="0"/>
          </a:p>
        </p:txBody>
      </p:sp>
    </p:spTree>
    <p:extLst>
      <p:ext uri="{BB962C8B-B14F-4D97-AF65-F5344CB8AC3E}">
        <p14:creationId xmlns:p14="http://schemas.microsoft.com/office/powerpoint/2010/main" val="18320623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2034B-018B-434C-AB8B-B03990463492}"/>
              </a:ext>
            </a:extLst>
          </p:cNvPr>
          <p:cNvSpPr>
            <a:spLocks noGrp="1"/>
          </p:cNvSpPr>
          <p:nvPr>
            <p:ph type="ctrTitle"/>
          </p:nvPr>
        </p:nvSpPr>
        <p:spPr>
          <a:xfrm>
            <a:off x="457200" y="1138117"/>
            <a:ext cx="6923314" cy="933280"/>
          </a:xfrm>
        </p:spPr>
        <p:txBody>
          <a:bodyPr/>
          <a:lstStyle/>
          <a:p>
            <a:r>
              <a:rPr lang="en-US" dirty="0"/>
              <a:t>Custody</a:t>
            </a:r>
          </a:p>
        </p:txBody>
      </p:sp>
      <p:sp>
        <p:nvSpPr>
          <p:cNvPr id="3" name="Subtitle 2">
            <a:extLst>
              <a:ext uri="{FF2B5EF4-FFF2-40B4-BE49-F238E27FC236}">
                <a16:creationId xmlns:a16="http://schemas.microsoft.com/office/drawing/2014/main" id="{51561079-B9B8-4025-BA63-F93729113A6A}"/>
              </a:ext>
            </a:extLst>
          </p:cNvPr>
          <p:cNvSpPr>
            <a:spLocks noGrp="1"/>
          </p:cNvSpPr>
          <p:nvPr>
            <p:ph type="subTitle" idx="1"/>
          </p:nvPr>
        </p:nvSpPr>
        <p:spPr>
          <a:xfrm>
            <a:off x="457200" y="2435662"/>
            <a:ext cx="6923314" cy="1986676"/>
          </a:xfrm>
        </p:spPr>
        <p:txBody>
          <a:bodyPr/>
          <a:lstStyle/>
          <a:p>
            <a:pPr marL="342900" indent="-342900">
              <a:buFont typeface="Arial" panose="020B0604020202020204" pitchFamily="34" charset="0"/>
              <a:buChar char="•"/>
            </a:pPr>
            <a:r>
              <a:rPr lang="en-US" dirty="0"/>
              <a:t>Defining Custody</a:t>
            </a:r>
          </a:p>
          <a:p>
            <a:pPr marL="342900" indent="-342900">
              <a:buFont typeface="Arial" panose="020B0604020202020204" pitchFamily="34" charset="0"/>
              <a:buChar char="•"/>
            </a:pPr>
            <a:r>
              <a:rPr lang="en-US" dirty="0"/>
              <a:t>System Passwords</a:t>
            </a:r>
          </a:p>
          <a:p>
            <a:pPr marL="342900" indent="-342900">
              <a:buFont typeface="Arial" panose="020B0604020202020204" pitchFamily="34" charset="0"/>
              <a:buChar char="•"/>
            </a:pPr>
            <a:r>
              <a:rPr lang="en-US" dirty="0"/>
              <a:t>Register Keys</a:t>
            </a:r>
          </a:p>
          <a:p>
            <a:pPr marL="342900" indent="-342900">
              <a:buFont typeface="Arial" panose="020B0604020202020204" pitchFamily="34" charset="0"/>
              <a:buChar char="•"/>
            </a:pPr>
            <a:r>
              <a:rPr lang="en-US" dirty="0"/>
              <a:t>Storage of Funds</a:t>
            </a:r>
          </a:p>
          <a:p>
            <a:endParaRPr lang="en-US" dirty="0"/>
          </a:p>
        </p:txBody>
      </p:sp>
    </p:spTree>
    <p:extLst>
      <p:ext uri="{BB962C8B-B14F-4D97-AF65-F5344CB8AC3E}">
        <p14:creationId xmlns:p14="http://schemas.microsoft.com/office/powerpoint/2010/main" val="21518590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97130-B039-4B3C-86D2-AE8E818D4F5E}"/>
              </a:ext>
            </a:extLst>
          </p:cNvPr>
          <p:cNvSpPr>
            <a:spLocks noGrp="1"/>
          </p:cNvSpPr>
          <p:nvPr>
            <p:ph type="title"/>
          </p:nvPr>
        </p:nvSpPr>
        <p:spPr>
          <a:xfrm>
            <a:off x="457200" y="672189"/>
            <a:ext cx="11239500" cy="1254578"/>
          </a:xfrm>
        </p:spPr>
        <p:txBody>
          <a:bodyPr/>
          <a:lstStyle/>
          <a:p>
            <a:r>
              <a:rPr lang="en-US" dirty="0">
                <a:latin typeface="+mj-lt"/>
              </a:rPr>
              <a:t>Custody</a:t>
            </a:r>
            <a:endParaRPr lang="en-US" sz="6000" dirty="0">
              <a:latin typeface="+mj-lt"/>
            </a:endParaRPr>
          </a:p>
        </p:txBody>
      </p:sp>
      <p:sp>
        <p:nvSpPr>
          <p:cNvPr id="3" name="Content Placeholder 2">
            <a:extLst>
              <a:ext uri="{FF2B5EF4-FFF2-40B4-BE49-F238E27FC236}">
                <a16:creationId xmlns:a16="http://schemas.microsoft.com/office/drawing/2014/main" id="{E3BB5D81-0E28-4288-9683-7A75D0840EA2}"/>
              </a:ext>
            </a:extLst>
          </p:cNvPr>
          <p:cNvSpPr>
            <a:spLocks noGrp="1"/>
          </p:cNvSpPr>
          <p:nvPr>
            <p:ph idx="1"/>
          </p:nvPr>
        </p:nvSpPr>
        <p:spPr>
          <a:xfrm>
            <a:off x="457200" y="1593980"/>
            <a:ext cx="11239500" cy="2464837"/>
          </a:xfrm>
        </p:spPr>
        <p:txBody>
          <a:bodyPr/>
          <a:lstStyle/>
          <a:p>
            <a:r>
              <a:rPr lang="en-US" altLang="en-US" sz="2200" dirty="0"/>
              <a:t>Having access to or control over any physical asset</a:t>
            </a:r>
          </a:p>
          <a:p>
            <a:r>
              <a:rPr lang="en-US" altLang="en-US" sz="2200" dirty="0"/>
              <a:t>Custodians:</a:t>
            </a:r>
          </a:p>
          <a:p>
            <a:pPr lvl="1">
              <a:buFont typeface="Courier New" panose="02070309020205020404" pitchFamily="49" charset="0"/>
              <a:buChar char="o"/>
            </a:pPr>
            <a:r>
              <a:rPr lang="en-US" altLang="en-US" sz="2000" dirty="0"/>
              <a:t>Collect and handle payments</a:t>
            </a:r>
          </a:p>
          <a:p>
            <a:pPr lvl="1">
              <a:buFont typeface="Courier New" panose="02070309020205020404" pitchFamily="49" charset="0"/>
              <a:buChar char="o"/>
            </a:pPr>
            <a:r>
              <a:rPr lang="en-US" altLang="en-US" sz="2000" dirty="0"/>
              <a:t>Prepare deposits</a:t>
            </a:r>
          </a:p>
          <a:p>
            <a:pPr lvl="1">
              <a:buFont typeface="Courier New" panose="02070309020205020404" pitchFamily="49" charset="0"/>
              <a:buChar char="o"/>
            </a:pPr>
            <a:r>
              <a:rPr lang="en-US" altLang="en-US" sz="2000" dirty="0"/>
              <a:t>Have access to safes, lock boxes, &amp; file cabinets where funds are kept</a:t>
            </a:r>
          </a:p>
          <a:p>
            <a:pPr lvl="1">
              <a:buFont typeface="Courier New" panose="02070309020205020404" pitchFamily="49" charset="0"/>
              <a:buChar char="o"/>
            </a:pPr>
            <a:r>
              <a:rPr lang="en-US" altLang="en-US" sz="2000" dirty="0"/>
              <a:t>Custodians of petty cash funds or change funds</a:t>
            </a:r>
          </a:p>
          <a:p>
            <a:endParaRPr lang="en-US" dirty="0"/>
          </a:p>
        </p:txBody>
      </p:sp>
      <p:sp>
        <p:nvSpPr>
          <p:cNvPr id="4" name="Slide Number Placeholder 3">
            <a:extLst>
              <a:ext uri="{FF2B5EF4-FFF2-40B4-BE49-F238E27FC236}">
                <a16:creationId xmlns:a16="http://schemas.microsoft.com/office/drawing/2014/main" id="{44E27849-331A-4B05-A006-751058FBDBFD}"/>
              </a:ext>
            </a:extLst>
          </p:cNvPr>
          <p:cNvSpPr>
            <a:spLocks noGrp="1"/>
          </p:cNvSpPr>
          <p:nvPr>
            <p:ph type="sldNum" sz="quarter" idx="12"/>
          </p:nvPr>
        </p:nvSpPr>
        <p:spPr/>
        <p:txBody>
          <a:bodyPr/>
          <a:lstStyle/>
          <a:p>
            <a:fld id="{C6429477-D61A-7D49-A13C-58DC364142A2}" type="slidenum">
              <a:rPr lang="en-US" smtClean="0"/>
              <a:t>59</a:t>
            </a:fld>
            <a:endParaRPr lang="en-US" dirty="0"/>
          </a:p>
        </p:txBody>
      </p:sp>
    </p:spTree>
    <p:extLst>
      <p:ext uri="{BB962C8B-B14F-4D97-AF65-F5344CB8AC3E}">
        <p14:creationId xmlns:p14="http://schemas.microsoft.com/office/powerpoint/2010/main" val="4005511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6</a:t>
            </a:fld>
            <a:endParaRPr lang="en-US" dirty="0"/>
          </a:p>
        </p:txBody>
      </p:sp>
      <p:sp>
        <p:nvSpPr>
          <p:cNvPr id="3" name="Title 1"/>
          <p:cNvSpPr txBox="1">
            <a:spLocks/>
          </p:cNvSpPr>
          <p:nvPr/>
        </p:nvSpPr>
        <p:spPr>
          <a:xfrm>
            <a:off x="299271" y="544284"/>
            <a:ext cx="11391441" cy="656955"/>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pPr algn="ctr"/>
            <a:r>
              <a:rPr lang="en-US" sz="4000" dirty="0">
                <a:latin typeface="+mj-lt"/>
              </a:rPr>
              <a:t>To request new credit card merchant</a:t>
            </a:r>
            <a:endParaRPr lang="en-US" sz="4000" dirty="0">
              <a:solidFill>
                <a:srgbClr val="006747"/>
              </a:solidFill>
              <a:latin typeface="+mj-lt"/>
            </a:endParaRPr>
          </a:p>
        </p:txBody>
      </p:sp>
      <p:sp>
        <p:nvSpPr>
          <p:cNvPr id="4" name="Content Placeholder 2"/>
          <p:cNvSpPr txBox="1">
            <a:spLocks/>
          </p:cNvSpPr>
          <p:nvPr/>
        </p:nvSpPr>
        <p:spPr>
          <a:xfrm>
            <a:off x="532482" y="2038006"/>
            <a:ext cx="11127036" cy="31695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000" dirty="0">
                <a:ea typeface="Arial Unicode MS" pitchFamily="34" charset="-128"/>
                <a:cs typeface="Arial Unicode MS" pitchFamily="34" charset="-128"/>
              </a:rPr>
              <a:t>Send an email requesting your new credit card merchant account to General Accounting. (</a:t>
            </a:r>
            <a:r>
              <a:rPr lang="en-US" sz="2000" dirty="0">
                <a:ea typeface="Arial Unicode MS" pitchFamily="34" charset="-128"/>
                <a:cs typeface="Arial Unicode MS" pitchFamily="34" charset="-128"/>
                <a:hlinkClick r:id="rId2"/>
              </a:rPr>
              <a:t>nmerced@usf.edu</a:t>
            </a:r>
            <a:r>
              <a:rPr lang="en-US" sz="2000" dirty="0">
                <a:ea typeface="Arial Unicode MS" pitchFamily="34" charset="-128"/>
                <a:cs typeface="Arial Unicode MS" pitchFamily="34" charset="-128"/>
              </a:rPr>
              <a:t>)</a:t>
            </a:r>
          </a:p>
          <a:p>
            <a:pPr marL="457200" indent="-457200">
              <a:buFont typeface="+mj-lt"/>
              <a:buAutoNum type="arabicPeriod"/>
            </a:pPr>
            <a:r>
              <a:rPr lang="en-US" sz="2000" dirty="0">
                <a:ea typeface="Arial Unicode MS" pitchFamily="34" charset="-128"/>
                <a:cs typeface="Arial Unicode MS" pitchFamily="34" charset="-128"/>
              </a:rPr>
              <a:t>A form will be sent to you to provide the merchant name, the contact person, phone number, fax number, email address and campus mail address. </a:t>
            </a:r>
          </a:p>
          <a:p>
            <a:pPr marL="457200" indent="-457200">
              <a:buFont typeface="+mj-lt"/>
              <a:buAutoNum type="arabicPeriod"/>
            </a:pPr>
            <a:r>
              <a:rPr lang="en-US" sz="2000" dirty="0">
                <a:ea typeface="Arial Unicode MS" pitchFamily="34" charset="-128"/>
                <a:cs typeface="Arial Unicode MS" pitchFamily="34" charset="-128"/>
              </a:rPr>
              <a:t>We will also need a chart field to post the revenue and the merchant fees.</a:t>
            </a:r>
          </a:p>
          <a:p>
            <a:pPr marL="457200" indent="-457200">
              <a:buFont typeface="+mj-lt"/>
              <a:buAutoNum type="arabicPeriod"/>
            </a:pPr>
            <a:r>
              <a:rPr lang="en-US" sz="2000" dirty="0">
                <a:ea typeface="Arial Unicode MS" pitchFamily="34" charset="-128"/>
                <a:cs typeface="Arial Unicode MS" pitchFamily="34" charset="-128"/>
              </a:rPr>
              <a:t>Also specify which credit card types would you like to accept: Visa, Master Card, Discover and American Express.</a:t>
            </a:r>
            <a:endParaRPr lang="en-US" sz="2000" dirty="0">
              <a:solidFill>
                <a:schemeClr val="tx1"/>
              </a:solidFill>
            </a:endParaRPr>
          </a:p>
        </p:txBody>
      </p:sp>
    </p:spTree>
    <p:extLst>
      <p:ext uri="{BB962C8B-B14F-4D97-AF65-F5344CB8AC3E}">
        <p14:creationId xmlns:p14="http://schemas.microsoft.com/office/powerpoint/2010/main" val="19183386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AA2D6-CD97-4E84-BD25-4BB68B729F15}"/>
              </a:ext>
            </a:extLst>
          </p:cNvPr>
          <p:cNvSpPr>
            <a:spLocks noGrp="1"/>
          </p:cNvSpPr>
          <p:nvPr>
            <p:ph type="title"/>
          </p:nvPr>
        </p:nvSpPr>
        <p:spPr>
          <a:xfrm>
            <a:off x="476250" y="606861"/>
            <a:ext cx="11239500" cy="921791"/>
          </a:xfrm>
        </p:spPr>
        <p:txBody>
          <a:bodyPr/>
          <a:lstStyle/>
          <a:p>
            <a:r>
              <a:rPr lang="en-US" altLang="en-US" dirty="0">
                <a:latin typeface="+mj-lt"/>
              </a:rPr>
              <a:t>Custody – System Passwords</a:t>
            </a:r>
            <a:endParaRPr lang="en-US" dirty="0">
              <a:latin typeface="+mj-lt"/>
            </a:endParaRPr>
          </a:p>
        </p:txBody>
      </p:sp>
      <p:sp>
        <p:nvSpPr>
          <p:cNvPr id="3" name="Content Placeholder 2">
            <a:extLst>
              <a:ext uri="{FF2B5EF4-FFF2-40B4-BE49-F238E27FC236}">
                <a16:creationId xmlns:a16="http://schemas.microsoft.com/office/drawing/2014/main" id="{E0525AB8-CA88-4114-B65E-66157454248F}"/>
              </a:ext>
            </a:extLst>
          </p:cNvPr>
          <p:cNvSpPr>
            <a:spLocks noGrp="1"/>
          </p:cNvSpPr>
          <p:nvPr>
            <p:ph idx="1"/>
          </p:nvPr>
        </p:nvSpPr>
        <p:spPr>
          <a:xfrm>
            <a:off x="476250" y="1552362"/>
            <a:ext cx="11239500" cy="3447278"/>
          </a:xfrm>
        </p:spPr>
        <p:txBody>
          <a:bodyPr/>
          <a:lstStyle/>
          <a:p>
            <a:r>
              <a:rPr lang="en-US" altLang="en-US" sz="2200" dirty="0"/>
              <a:t>All cash registers or Point of Sale (POS) systems should be password protected to assign accountability and fix responsibility</a:t>
            </a:r>
          </a:p>
          <a:p>
            <a:r>
              <a:rPr lang="en-US" altLang="en-US" sz="2200" dirty="0"/>
              <a:t>Every person must have their own password</a:t>
            </a:r>
          </a:p>
          <a:p>
            <a:r>
              <a:rPr lang="en-US" altLang="en-US" sz="2200" dirty="0"/>
              <a:t>Passwords must never be shared</a:t>
            </a:r>
          </a:p>
          <a:p>
            <a:r>
              <a:rPr lang="en-US" altLang="en-US" sz="2200" dirty="0"/>
              <a:t>Don’t write your passwords down</a:t>
            </a:r>
          </a:p>
          <a:p>
            <a:r>
              <a:rPr lang="en-US" altLang="en-US" sz="2200" dirty="0"/>
              <a:t>If you need to leave the work area, sign off your password; log back on when you return</a:t>
            </a:r>
          </a:p>
          <a:p>
            <a:r>
              <a:rPr lang="en-US" altLang="en-US" sz="2200" dirty="0"/>
              <a:t>Passwords should be changed periodically</a:t>
            </a:r>
          </a:p>
          <a:p>
            <a:r>
              <a:rPr lang="en-US" altLang="en-US" sz="2200" dirty="0"/>
              <a:t>Passwords should be inactivated whenever a custodian vacates the position</a:t>
            </a:r>
          </a:p>
        </p:txBody>
      </p:sp>
      <p:sp>
        <p:nvSpPr>
          <p:cNvPr id="4" name="Slide Number Placeholder 3">
            <a:extLst>
              <a:ext uri="{FF2B5EF4-FFF2-40B4-BE49-F238E27FC236}">
                <a16:creationId xmlns:a16="http://schemas.microsoft.com/office/drawing/2014/main" id="{12C51F22-1D1D-448E-B095-95846C6DA1A2}"/>
              </a:ext>
            </a:extLst>
          </p:cNvPr>
          <p:cNvSpPr>
            <a:spLocks noGrp="1"/>
          </p:cNvSpPr>
          <p:nvPr>
            <p:ph type="sldNum" sz="quarter" idx="12"/>
          </p:nvPr>
        </p:nvSpPr>
        <p:spPr/>
        <p:txBody>
          <a:bodyPr/>
          <a:lstStyle/>
          <a:p>
            <a:fld id="{C6429477-D61A-7D49-A13C-58DC364142A2}" type="slidenum">
              <a:rPr lang="en-US" smtClean="0"/>
              <a:t>60</a:t>
            </a:fld>
            <a:endParaRPr lang="en-US" dirty="0"/>
          </a:p>
        </p:txBody>
      </p:sp>
    </p:spTree>
    <p:extLst>
      <p:ext uri="{BB962C8B-B14F-4D97-AF65-F5344CB8AC3E}">
        <p14:creationId xmlns:p14="http://schemas.microsoft.com/office/powerpoint/2010/main" val="28998491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38DE8-1984-43E1-8EFF-F806B4B628E6}"/>
              </a:ext>
            </a:extLst>
          </p:cNvPr>
          <p:cNvSpPr>
            <a:spLocks noGrp="1"/>
          </p:cNvSpPr>
          <p:nvPr>
            <p:ph type="title"/>
          </p:nvPr>
        </p:nvSpPr>
        <p:spPr/>
        <p:txBody>
          <a:bodyPr/>
          <a:lstStyle/>
          <a:p>
            <a:r>
              <a:rPr lang="en-US" dirty="0">
                <a:latin typeface="+mj-lt"/>
              </a:rPr>
              <a:t>Custody – Register Keys</a:t>
            </a:r>
          </a:p>
        </p:txBody>
      </p:sp>
      <p:sp>
        <p:nvSpPr>
          <p:cNvPr id="3" name="Content Placeholder 2">
            <a:extLst>
              <a:ext uri="{FF2B5EF4-FFF2-40B4-BE49-F238E27FC236}">
                <a16:creationId xmlns:a16="http://schemas.microsoft.com/office/drawing/2014/main" id="{30C50805-0E99-419C-B1DA-3B1990D6F665}"/>
              </a:ext>
            </a:extLst>
          </p:cNvPr>
          <p:cNvSpPr>
            <a:spLocks noGrp="1"/>
          </p:cNvSpPr>
          <p:nvPr>
            <p:ph idx="1"/>
          </p:nvPr>
        </p:nvSpPr>
        <p:spPr>
          <a:xfrm>
            <a:off x="457200" y="1208966"/>
            <a:ext cx="11239500" cy="2063619"/>
          </a:xfrm>
        </p:spPr>
        <p:txBody>
          <a:bodyPr/>
          <a:lstStyle/>
          <a:p>
            <a:pPr>
              <a:buNone/>
            </a:pPr>
            <a:r>
              <a:rPr lang="en-US" altLang="en-US" sz="2200" dirty="0"/>
              <a:t>	If your cash register or point-of-sale system uses key access:</a:t>
            </a:r>
            <a:endParaRPr lang="en-US" altLang="en-US" sz="1200" dirty="0"/>
          </a:p>
          <a:p>
            <a:pPr lvl="1"/>
            <a:r>
              <a:rPr lang="en-US" altLang="en-US" sz="2000" dirty="0"/>
              <a:t>Only essential staff should possess the keys</a:t>
            </a:r>
          </a:p>
          <a:p>
            <a:pPr lvl="1"/>
            <a:r>
              <a:rPr lang="en-US" altLang="en-US" sz="2000" dirty="0"/>
              <a:t>An inventory of the keys should be kept</a:t>
            </a:r>
          </a:p>
          <a:p>
            <a:pPr lvl="1"/>
            <a:r>
              <a:rPr lang="en-US" altLang="en-US" sz="2000" dirty="0"/>
              <a:t>Keys should never be shared</a:t>
            </a:r>
          </a:p>
          <a:p>
            <a:pPr lvl="1"/>
            <a:r>
              <a:rPr lang="en-US" altLang="en-US" sz="2000" dirty="0"/>
              <a:t>Keys must be collected whenever a custodian vacates the position</a:t>
            </a:r>
          </a:p>
          <a:p>
            <a:endParaRPr lang="en-US" dirty="0"/>
          </a:p>
        </p:txBody>
      </p:sp>
      <p:sp>
        <p:nvSpPr>
          <p:cNvPr id="4" name="Slide Number Placeholder 3">
            <a:extLst>
              <a:ext uri="{FF2B5EF4-FFF2-40B4-BE49-F238E27FC236}">
                <a16:creationId xmlns:a16="http://schemas.microsoft.com/office/drawing/2014/main" id="{85432CD6-A925-4AB6-949D-4FDA1554955B}"/>
              </a:ext>
            </a:extLst>
          </p:cNvPr>
          <p:cNvSpPr>
            <a:spLocks noGrp="1"/>
          </p:cNvSpPr>
          <p:nvPr>
            <p:ph type="sldNum" sz="quarter" idx="12"/>
          </p:nvPr>
        </p:nvSpPr>
        <p:spPr/>
        <p:txBody>
          <a:bodyPr/>
          <a:lstStyle/>
          <a:p>
            <a:fld id="{C6429477-D61A-7D49-A13C-58DC364142A2}" type="slidenum">
              <a:rPr lang="en-US" smtClean="0"/>
              <a:t>61</a:t>
            </a:fld>
            <a:endParaRPr lang="en-US" dirty="0"/>
          </a:p>
        </p:txBody>
      </p:sp>
      <p:sp>
        <p:nvSpPr>
          <p:cNvPr id="5" name="Title 1">
            <a:extLst>
              <a:ext uri="{FF2B5EF4-FFF2-40B4-BE49-F238E27FC236}">
                <a16:creationId xmlns:a16="http://schemas.microsoft.com/office/drawing/2014/main" id="{CE6B1D35-4DBC-45BD-A873-7833802F219B}"/>
              </a:ext>
            </a:extLst>
          </p:cNvPr>
          <p:cNvSpPr txBox="1">
            <a:spLocks/>
          </p:cNvSpPr>
          <p:nvPr/>
        </p:nvSpPr>
        <p:spPr>
          <a:xfrm>
            <a:off x="451212" y="3165022"/>
            <a:ext cx="11239500" cy="774700"/>
          </a:xfrm>
          <a:prstGeom prst="rect">
            <a:avLst/>
          </a:prstGeom>
        </p:spPr>
        <p:txBody>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r>
              <a:rPr lang="en-US" dirty="0">
                <a:latin typeface="+mj-lt"/>
              </a:rPr>
              <a:t>Custody – Storage of Funds</a:t>
            </a:r>
          </a:p>
        </p:txBody>
      </p:sp>
      <p:sp>
        <p:nvSpPr>
          <p:cNvPr id="6" name="Content Placeholder 2">
            <a:extLst>
              <a:ext uri="{FF2B5EF4-FFF2-40B4-BE49-F238E27FC236}">
                <a16:creationId xmlns:a16="http://schemas.microsoft.com/office/drawing/2014/main" id="{542C12FE-5E39-4898-9BE4-FF616C18AC0B}"/>
              </a:ext>
            </a:extLst>
          </p:cNvPr>
          <p:cNvSpPr txBox="1">
            <a:spLocks/>
          </p:cNvSpPr>
          <p:nvPr/>
        </p:nvSpPr>
        <p:spPr>
          <a:xfrm>
            <a:off x="451212" y="4073075"/>
            <a:ext cx="11239500" cy="21398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altLang="en-US" sz="2200" dirty="0"/>
              <a:t>The safe or lock box combination should be changed:</a:t>
            </a:r>
            <a:endParaRPr lang="en-US" altLang="en-US" sz="1200" dirty="0"/>
          </a:p>
          <a:p>
            <a:pPr lvl="1"/>
            <a:r>
              <a:rPr lang="en-US" altLang="en-US" sz="2000" dirty="0"/>
              <a:t>Any time an employee with knowledge of the combination or access to the key terminates or is reassigned</a:t>
            </a:r>
          </a:p>
          <a:p>
            <a:pPr lvl="1"/>
            <a:r>
              <a:rPr lang="en-US" altLang="en-US" sz="2000" dirty="0"/>
              <a:t>Periodically</a:t>
            </a:r>
          </a:p>
          <a:p>
            <a:pPr lvl="1"/>
            <a:r>
              <a:rPr lang="en-US" altLang="en-US" sz="2000" dirty="0"/>
              <a:t>Funds should never be stored in a desk, even if it is locked</a:t>
            </a:r>
          </a:p>
          <a:p>
            <a:endParaRPr lang="en-US" dirty="0"/>
          </a:p>
        </p:txBody>
      </p:sp>
    </p:spTree>
    <p:extLst>
      <p:ext uri="{BB962C8B-B14F-4D97-AF65-F5344CB8AC3E}">
        <p14:creationId xmlns:p14="http://schemas.microsoft.com/office/powerpoint/2010/main" val="22214283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C5C85-D4FD-4FFB-981F-C4990BA2FD0C}"/>
              </a:ext>
            </a:extLst>
          </p:cNvPr>
          <p:cNvSpPr>
            <a:spLocks noGrp="1"/>
          </p:cNvSpPr>
          <p:nvPr>
            <p:ph type="ctrTitle"/>
          </p:nvPr>
        </p:nvSpPr>
        <p:spPr>
          <a:xfrm>
            <a:off x="457200" y="1212757"/>
            <a:ext cx="6923314" cy="895959"/>
          </a:xfrm>
        </p:spPr>
        <p:txBody>
          <a:bodyPr/>
          <a:lstStyle/>
          <a:p>
            <a:r>
              <a:rPr lang="en-US" dirty="0"/>
              <a:t>Reconciliation</a:t>
            </a:r>
          </a:p>
        </p:txBody>
      </p:sp>
      <p:sp>
        <p:nvSpPr>
          <p:cNvPr id="3" name="Subtitle 2">
            <a:extLst>
              <a:ext uri="{FF2B5EF4-FFF2-40B4-BE49-F238E27FC236}">
                <a16:creationId xmlns:a16="http://schemas.microsoft.com/office/drawing/2014/main" id="{64A06A6C-82FC-41A7-9403-E8C464DA9D1E}"/>
              </a:ext>
            </a:extLst>
          </p:cNvPr>
          <p:cNvSpPr>
            <a:spLocks noGrp="1"/>
          </p:cNvSpPr>
          <p:nvPr>
            <p:ph type="subTitle" idx="1"/>
          </p:nvPr>
        </p:nvSpPr>
        <p:spPr>
          <a:xfrm>
            <a:off x="457200" y="2193438"/>
            <a:ext cx="6923314" cy="2723795"/>
          </a:xfrm>
        </p:spPr>
        <p:txBody>
          <a:bodyPr/>
          <a:lstStyle/>
          <a:p>
            <a:pPr marL="342900" indent="-342900">
              <a:buFont typeface="Arial" panose="020B0604020202020204" pitchFamily="34" charset="0"/>
              <a:buChar char="•"/>
            </a:pPr>
            <a:r>
              <a:rPr lang="en-US" dirty="0"/>
              <a:t>Defining Reconciliation</a:t>
            </a:r>
          </a:p>
          <a:p>
            <a:pPr marL="342900" indent="-342900">
              <a:buFont typeface="Arial" panose="020B0604020202020204" pitchFamily="34" charset="0"/>
              <a:buChar char="•"/>
            </a:pPr>
            <a:r>
              <a:rPr lang="en-US" dirty="0"/>
              <a:t>Why Reconcile?</a:t>
            </a:r>
          </a:p>
          <a:p>
            <a:pPr marL="342900" indent="-342900">
              <a:buFont typeface="Arial" panose="020B0604020202020204" pitchFamily="34" charset="0"/>
              <a:buChar char="•"/>
            </a:pPr>
            <a:r>
              <a:rPr lang="en-US" dirty="0"/>
              <a:t>Transaction Reconciliation</a:t>
            </a:r>
          </a:p>
          <a:p>
            <a:pPr marL="342900" indent="-342900">
              <a:buFont typeface="Arial" panose="020B0604020202020204" pitchFamily="34" charset="0"/>
              <a:buChar char="•"/>
            </a:pPr>
            <a:r>
              <a:rPr lang="en-US" dirty="0"/>
              <a:t>Non-Inventory Reconciliation</a:t>
            </a:r>
          </a:p>
          <a:p>
            <a:pPr marL="342900" indent="-342900">
              <a:buFont typeface="Arial" panose="020B0604020202020204" pitchFamily="34" charset="0"/>
              <a:buChar char="•"/>
            </a:pPr>
            <a:r>
              <a:rPr lang="en-US" dirty="0"/>
              <a:t>Credit Card Reconciliation</a:t>
            </a:r>
          </a:p>
          <a:p>
            <a:pPr marL="342900" indent="-342900">
              <a:buFont typeface="Arial" panose="020B0604020202020204" pitchFamily="34" charset="0"/>
              <a:buChar char="•"/>
            </a:pPr>
            <a:r>
              <a:rPr lang="en-US" dirty="0"/>
              <a:t>Reconciliation Guidelines</a:t>
            </a:r>
          </a:p>
          <a:p>
            <a:endParaRPr lang="en-US" dirty="0"/>
          </a:p>
        </p:txBody>
      </p:sp>
    </p:spTree>
    <p:extLst>
      <p:ext uri="{BB962C8B-B14F-4D97-AF65-F5344CB8AC3E}">
        <p14:creationId xmlns:p14="http://schemas.microsoft.com/office/powerpoint/2010/main" val="33871746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A4AC8-7FC7-4171-A0D4-E9FF0146E96E}"/>
              </a:ext>
            </a:extLst>
          </p:cNvPr>
          <p:cNvSpPr>
            <a:spLocks noGrp="1"/>
          </p:cNvSpPr>
          <p:nvPr>
            <p:ph type="title"/>
          </p:nvPr>
        </p:nvSpPr>
        <p:spPr>
          <a:xfrm>
            <a:off x="451212" y="727011"/>
            <a:ext cx="11239500" cy="1254578"/>
          </a:xfrm>
        </p:spPr>
        <p:txBody>
          <a:bodyPr/>
          <a:lstStyle/>
          <a:p>
            <a:r>
              <a:rPr lang="en-US" altLang="en-US" dirty="0">
                <a:latin typeface="+mj-lt"/>
              </a:rPr>
              <a:t>Reconciliation &amp; Balancing</a:t>
            </a:r>
            <a:endParaRPr lang="en-US" dirty="0">
              <a:latin typeface="+mj-lt"/>
            </a:endParaRPr>
          </a:p>
        </p:txBody>
      </p:sp>
      <p:sp>
        <p:nvSpPr>
          <p:cNvPr id="3" name="Content Placeholder 2">
            <a:extLst>
              <a:ext uri="{FF2B5EF4-FFF2-40B4-BE49-F238E27FC236}">
                <a16:creationId xmlns:a16="http://schemas.microsoft.com/office/drawing/2014/main" id="{028ADC9D-859F-4EAC-A384-80D4F2CF853E}"/>
              </a:ext>
            </a:extLst>
          </p:cNvPr>
          <p:cNvSpPr>
            <a:spLocks noGrp="1"/>
          </p:cNvSpPr>
          <p:nvPr>
            <p:ph idx="1"/>
          </p:nvPr>
        </p:nvSpPr>
        <p:spPr>
          <a:xfrm>
            <a:off x="1704810" y="2957609"/>
            <a:ext cx="2995125" cy="942781"/>
          </a:xfrm>
        </p:spPr>
        <p:txBody>
          <a:bodyPr/>
          <a:lstStyle/>
          <a:p>
            <a:r>
              <a:rPr lang="en-US" altLang="en-US" dirty="0"/>
              <a:t>Cashier Balancing</a:t>
            </a:r>
          </a:p>
          <a:p>
            <a:r>
              <a:rPr lang="en-US" altLang="en-US" dirty="0"/>
              <a:t>Check Log Balance</a:t>
            </a:r>
          </a:p>
          <a:p>
            <a:endParaRPr lang="en-US" dirty="0"/>
          </a:p>
        </p:txBody>
      </p:sp>
      <p:sp>
        <p:nvSpPr>
          <p:cNvPr id="4" name="Slide Number Placeholder 3">
            <a:extLst>
              <a:ext uri="{FF2B5EF4-FFF2-40B4-BE49-F238E27FC236}">
                <a16:creationId xmlns:a16="http://schemas.microsoft.com/office/drawing/2014/main" id="{E4ABD034-1E38-4C55-8F71-98D95450D264}"/>
              </a:ext>
            </a:extLst>
          </p:cNvPr>
          <p:cNvSpPr>
            <a:spLocks noGrp="1"/>
          </p:cNvSpPr>
          <p:nvPr>
            <p:ph type="sldNum" sz="quarter" idx="12"/>
          </p:nvPr>
        </p:nvSpPr>
        <p:spPr/>
        <p:txBody>
          <a:bodyPr/>
          <a:lstStyle/>
          <a:p>
            <a:fld id="{C6429477-D61A-7D49-A13C-58DC364142A2}" type="slidenum">
              <a:rPr lang="en-US" smtClean="0"/>
              <a:t>63</a:t>
            </a:fld>
            <a:endParaRPr lang="en-US" dirty="0"/>
          </a:p>
        </p:txBody>
      </p:sp>
      <p:pic>
        <p:nvPicPr>
          <p:cNvPr id="5" name="Picture 5" descr="MPj04092680000[1]">
            <a:extLst>
              <a:ext uri="{FF2B5EF4-FFF2-40B4-BE49-F238E27FC236}">
                <a16:creationId xmlns:a16="http://schemas.microsoft.com/office/drawing/2014/main" id="{0ADC1F89-6122-49FB-9815-1302B4DB26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595901" y="1638300"/>
            <a:ext cx="3581400" cy="3581400"/>
          </a:xfrm>
          <a:prstGeom prst="rect">
            <a:avLst/>
          </a:prstGeom>
        </p:spPr>
      </p:pic>
    </p:spTree>
    <p:extLst>
      <p:ext uri="{BB962C8B-B14F-4D97-AF65-F5344CB8AC3E}">
        <p14:creationId xmlns:p14="http://schemas.microsoft.com/office/powerpoint/2010/main" val="11229160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9BBA6-AAFC-454A-8388-EC3CD98F2102}"/>
              </a:ext>
            </a:extLst>
          </p:cNvPr>
          <p:cNvSpPr>
            <a:spLocks noGrp="1"/>
          </p:cNvSpPr>
          <p:nvPr>
            <p:ph type="title"/>
          </p:nvPr>
        </p:nvSpPr>
        <p:spPr>
          <a:xfrm>
            <a:off x="457200" y="464666"/>
            <a:ext cx="11239500" cy="774700"/>
          </a:xfrm>
        </p:spPr>
        <p:txBody>
          <a:bodyPr/>
          <a:lstStyle/>
          <a:p>
            <a:r>
              <a:rPr lang="en-US" dirty="0">
                <a:latin typeface="+mj-lt"/>
              </a:rPr>
              <a:t>Defining Reconciliation</a:t>
            </a:r>
          </a:p>
        </p:txBody>
      </p:sp>
      <p:sp>
        <p:nvSpPr>
          <p:cNvPr id="3" name="Content Placeholder 2">
            <a:extLst>
              <a:ext uri="{FF2B5EF4-FFF2-40B4-BE49-F238E27FC236}">
                <a16:creationId xmlns:a16="http://schemas.microsoft.com/office/drawing/2014/main" id="{C3E70524-D595-41BD-BD22-B82D027B7702}"/>
              </a:ext>
            </a:extLst>
          </p:cNvPr>
          <p:cNvSpPr>
            <a:spLocks noGrp="1"/>
          </p:cNvSpPr>
          <p:nvPr>
            <p:ph idx="1"/>
          </p:nvPr>
        </p:nvSpPr>
        <p:spPr>
          <a:xfrm>
            <a:off x="451212" y="1593407"/>
            <a:ext cx="11239500" cy="1243490"/>
          </a:xfrm>
        </p:spPr>
        <p:txBody>
          <a:bodyPr/>
          <a:lstStyle/>
          <a:p>
            <a:r>
              <a:rPr lang="en-US" altLang="en-US" sz="2200" dirty="0"/>
              <a:t>A reconciliation is simply a comparison of two sets of information as of the same point in time</a:t>
            </a:r>
          </a:p>
          <a:p>
            <a:r>
              <a:rPr lang="en-US" altLang="en-US" sz="2200" dirty="0"/>
              <a:t>Identify the differences between what actually did post in Finance Mart vs. what you expected to post in Finance Mart</a:t>
            </a:r>
          </a:p>
        </p:txBody>
      </p:sp>
      <p:sp>
        <p:nvSpPr>
          <p:cNvPr id="4" name="Slide Number Placeholder 3">
            <a:extLst>
              <a:ext uri="{FF2B5EF4-FFF2-40B4-BE49-F238E27FC236}">
                <a16:creationId xmlns:a16="http://schemas.microsoft.com/office/drawing/2014/main" id="{45B7452C-A0DA-4353-BC41-04F4764A8E87}"/>
              </a:ext>
            </a:extLst>
          </p:cNvPr>
          <p:cNvSpPr>
            <a:spLocks noGrp="1"/>
          </p:cNvSpPr>
          <p:nvPr>
            <p:ph type="sldNum" sz="quarter" idx="12"/>
          </p:nvPr>
        </p:nvSpPr>
        <p:spPr/>
        <p:txBody>
          <a:bodyPr/>
          <a:lstStyle/>
          <a:p>
            <a:fld id="{C6429477-D61A-7D49-A13C-58DC364142A2}" type="slidenum">
              <a:rPr lang="en-US" smtClean="0"/>
              <a:t>64</a:t>
            </a:fld>
            <a:endParaRPr lang="en-US" dirty="0"/>
          </a:p>
        </p:txBody>
      </p:sp>
      <p:sp>
        <p:nvSpPr>
          <p:cNvPr id="5" name="Title 1">
            <a:extLst>
              <a:ext uri="{FF2B5EF4-FFF2-40B4-BE49-F238E27FC236}">
                <a16:creationId xmlns:a16="http://schemas.microsoft.com/office/drawing/2014/main" id="{478B3878-F68B-49EF-8035-93E2B8D7FA07}"/>
              </a:ext>
            </a:extLst>
          </p:cNvPr>
          <p:cNvSpPr txBox="1">
            <a:spLocks/>
          </p:cNvSpPr>
          <p:nvPr/>
        </p:nvSpPr>
        <p:spPr>
          <a:xfrm>
            <a:off x="451212" y="2919314"/>
            <a:ext cx="11239500" cy="774700"/>
          </a:xfrm>
          <a:prstGeom prst="rect">
            <a:avLst/>
          </a:prstGeom>
        </p:spPr>
        <p:txBody>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r>
              <a:rPr lang="en-US" dirty="0">
                <a:latin typeface="+mj-lt"/>
              </a:rPr>
              <a:t>Why Reconcile?</a:t>
            </a:r>
          </a:p>
        </p:txBody>
      </p:sp>
      <p:sp>
        <p:nvSpPr>
          <p:cNvPr id="6" name="Content Placeholder 2">
            <a:extLst>
              <a:ext uri="{FF2B5EF4-FFF2-40B4-BE49-F238E27FC236}">
                <a16:creationId xmlns:a16="http://schemas.microsoft.com/office/drawing/2014/main" id="{F72A2EC7-9F29-4D50-B386-519B54142CE9}"/>
              </a:ext>
            </a:extLst>
          </p:cNvPr>
          <p:cNvSpPr txBox="1">
            <a:spLocks/>
          </p:cNvSpPr>
          <p:nvPr/>
        </p:nvSpPr>
        <p:spPr>
          <a:xfrm>
            <a:off x="451212" y="4056583"/>
            <a:ext cx="11239500" cy="16251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200" dirty="0"/>
              <a:t>Good internal controls and sound business practices necessitate the reconciliation of funds by business staff</a:t>
            </a:r>
          </a:p>
          <a:p>
            <a:r>
              <a:rPr lang="en-US" altLang="en-US" sz="2200" dirty="0"/>
              <a:t>USF needs assurance that all assets are safeguarded and used to the best benefit of the university</a:t>
            </a:r>
          </a:p>
        </p:txBody>
      </p:sp>
    </p:spTree>
    <p:extLst>
      <p:ext uri="{BB962C8B-B14F-4D97-AF65-F5344CB8AC3E}">
        <p14:creationId xmlns:p14="http://schemas.microsoft.com/office/powerpoint/2010/main" val="12049893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206FD-0C69-4208-8FCE-8F3C192C9DDB}"/>
              </a:ext>
            </a:extLst>
          </p:cNvPr>
          <p:cNvSpPr>
            <a:spLocks noGrp="1"/>
          </p:cNvSpPr>
          <p:nvPr>
            <p:ph type="title"/>
          </p:nvPr>
        </p:nvSpPr>
        <p:spPr>
          <a:xfrm>
            <a:off x="457200" y="647302"/>
            <a:ext cx="11239500" cy="1254578"/>
          </a:xfrm>
        </p:spPr>
        <p:txBody>
          <a:bodyPr/>
          <a:lstStyle/>
          <a:p>
            <a:r>
              <a:rPr lang="en-US" altLang="en-US" dirty="0">
                <a:latin typeface="+mj-lt"/>
              </a:rPr>
              <a:t>What Do We Reconcile?</a:t>
            </a:r>
            <a:endParaRPr lang="en-US" dirty="0">
              <a:latin typeface="+mj-lt"/>
            </a:endParaRPr>
          </a:p>
        </p:txBody>
      </p:sp>
      <p:sp>
        <p:nvSpPr>
          <p:cNvPr id="3" name="Content Placeholder 2">
            <a:extLst>
              <a:ext uri="{FF2B5EF4-FFF2-40B4-BE49-F238E27FC236}">
                <a16:creationId xmlns:a16="http://schemas.microsoft.com/office/drawing/2014/main" id="{EE73FC77-F5DD-4481-9FE4-5FD60B89A88F}"/>
              </a:ext>
            </a:extLst>
          </p:cNvPr>
          <p:cNvSpPr>
            <a:spLocks noGrp="1"/>
          </p:cNvSpPr>
          <p:nvPr>
            <p:ph idx="1"/>
          </p:nvPr>
        </p:nvSpPr>
        <p:spPr>
          <a:xfrm>
            <a:off x="451212" y="1745210"/>
            <a:ext cx="11239500" cy="3201178"/>
          </a:xfrm>
        </p:spPr>
        <p:txBody>
          <a:bodyPr/>
          <a:lstStyle/>
          <a:p>
            <a:r>
              <a:rPr lang="en-US" altLang="en-US" dirty="0"/>
              <a:t>Point of sale transactions  ( POS )</a:t>
            </a:r>
          </a:p>
          <a:p>
            <a:r>
              <a:rPr lang="en-US" altLang="en-US" dirty="0"/>
              <a:t>Check logs</a:t>
            </a:r>
          </a:p>
          <a:p>
            <a:r>
              <a:rPr lang="en-US" altLang="en-US" dirty="0"/>
              <a:t>Bank card payments</a:t>
            </a:r>
          </a:p>
          <a:p>
            <a:r>
              <a:rPr lang="en-US" altLang="en-US" dirty="0"/>
              <a:t>E check payments</a:t>
            </a:r>
          </a:p>
          <a:p>
            <a:r>
              <a:rPr lang="en-US" altLang="en-US" dirty="0"/>
              <a:t>Transaction posting in FAST and FM</a:t>
            </a:r>
          </a:p>
          <a:p>
            <a:r>
              <a:rPr lang="en-US" altLang="en-US" dirty="0"/>
              <a:t>Credit Cards</a:t>
            </a:r>
          </a:p>
          <a:p>
            <a:r>
              <a:rPr lang="en-US" altLang="en-US" dirty="0"/>
              <a:t>Inventory</a:t>
            </a:r>
          </a:p>
        </p:txBody>
      </p:sp>
      <p:sp>
        <p:nvSpPr>
          <p:cNvPr id="4" name="Slide Number Placeholder 3">
            <a:extLst>
              <a:ext uri="{FF2B5EF4-FFF2-40B4-BE49-F238E27FC236}">
                <a16:creationId xmlns:a16="http://schemas.microsoft.com/office/drawing/2014/main" id="{6DA7E78C-A0EF-4B13-BD3F-1E00789F3E44}"/>
              </a:ext>
            </a:extLst>
          </p:cNvPr>
          <p:cNvSpPr>
            <a:spLocks noGrp="1"/>
          </p:cNvSpPr>
          <p:nvPr>
            <p:ph type="sldNum" sz="quarter" idx="12"/>
          </p:nvPr>
        </p:nvSpPr>
        <p:spPr/>
        <p:txBody>
          <a:bodyPr/>
          <a:lstStyle/>
          <a:p>
            <a:fld id="{C6429477-D61A-7D49-A13C-58DC364142A2}" type="slidenum">
              <a:rPr lang="en-US" smtClean="0"/>
              <a:t>65</a:t>
            </a:fld>
            <a:endParaRPr lang="en-US" dirty="0"/>
          </a:p>
        </p:txBody>
      </p:sp>
    </p:spTree>
    <p:extLst>
      <p:ext uri="{BB962C8B-B14F-4D97-AF65-F5344CB8AC3E}">
        <p14:creationId xmlns:p14="http://schemas.microsoft.com/office/powerpoint/2010/main" val="1383949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7D960-B700-4CCA-9FE6-926EF17D5398}"/>
              </a:ext>
            </a:extLst>
          </p:cNvPr>
          <p:cNvSpPr>
            <a:spLocks noGrp="1"/>
          </p:cNvSpPr>
          <p:nvPr>
            <p:ph type="title"/>
          </p:nvPr>
        </p:nvSpPr>
        <p:spPr/>
        <p:txBody>
          <a:bodyPr/>
          <a:lstStyle/>
          <a:p>
            <a:r>
              <a:rPr lang="en-US" dirty="0">
                <a:latin typeface="+mj-lt"/>
              </a:rPr>
              <a:t>Point of Sale Transactions ( POS )</a:t>
            </a:r>
          </a:p>
        </p:txBody>
      </p:sp>
      <p:sp>
        <p:nvSpPr>
          <p:cNvPr id="3" name="Content Placeholder 2">
            <a:extLst>
              <a:ext uri="{FF2B5EF4-FFF2-40B4-BE49-F238E27FC236}">
                <a16:creationId xmlns:a16="http://schemas.microsoft.com/office/drawing/2014/main" id="{E543FC69-3140-4E3B-8E6C-81906B96DFC2}"/>
              </a:ext>
            </a:extLst>
          </p:cNvPr>
          <p:cNvSpPr>
            <a:spLocks noGrp="1"/>
          </p:cNvSpPr>
          <p:nvPr>
            <p:ph idx="1"/>
          </p:nvPr>
        </p:nvSpPr>
        <p:spPr/>
        <p:txBody>
          <a:bodyPr/>
          <a:lstStyle/>
          <a:p>
            <a:r>
              <a:rPr lang="en-US" altLang="en-US" dirty="0"/>
              <a:t>The POS system should</a:t>
            </a:r>
          </a:p>
          <a:p>
            <a:pPr lvl="1">
              <a:buFont typeface="Courier New" panose="02070309020205020404" pitchFamily="49" charset="0"/>
              <a:buChar char="o"/>
            </a:pPr>
            <a:r>
              <a:rPr lang="en-US" altLang="en-US" sz="2200" dirty="0"/>
              <a:t>Record sales and cash collections</a:t>
            </a:r>
          </a:p>
          <a:p>
            <a:pPr lvl="1">
              <a:buFont typeface="Courier New" panose="02070309020205020404" pitchFamily="49" charset="0"/>
              <a:buChar char="o"/>
            </a:pPr>
            <a:r>
              <a:rPr lang="en-US" altLang="en-US" sz="2200" dirty="0"/>
              <a:t>Produce a daily detailed sales report</a:t>
            </a:r>
          </a:p>
          <a:p>
            <a:pPr lvl="1">
              <a:buFont typeface="Courier New" panose="02070309020205020404" pitchFamily="49" charset="0"/>
              <a:buChar char="o"/>
            </a:pPr>
            <a:r>
              <a:rPr lang="en-US" altLang="en-US" sz="2200" dirty="0"/>
              <a:t>Produce a pre-numbered customer receipt </a:t>
            </a:r>
          </a:p>
          <a:p>
            <a:r>
              <a:rPr lang="en-US" altLang="en-US" dirty="0"/>
              <a:t>Reconciliations to perform</a:t>
            </a:r>
          </a:p>
          <a:p>
            <a:pPr lvl="1">
              <a:buFont typeface="Courier New" panose="02070309020205020404" pitchFamily="49" charset="0"/>
              <a:buChar char="o"/>
            </a:pPr>
            <a:r>
              <a:rPr lang="en-US" altLang="en-US" sz="2200" dirty="0"/>
              <a:t>Balance  the cash drawer</a:t>
            </a:r>
          </a:p>
          <a:p>
            <a:pPr lvl="1">
              <a:buFont typeface="Courier New" panose="02070309020205020404" pitchFamily="49" charset="0"/>
              <a:buChar char="o"/>
            </a:pPr>
            <a:r>
              <a:rPr lang="en-US" altLang="en-US" sz="2200" dirty="0"/>
              <a:t>Balance the day’s sales to actual collections</a:t>
            </a:r>
          </a:p>
          <a:p>
            <a:pPr lvl="1">
              <a:buFont typeface="Courier New" panose="02070309020205020404" pitchFamily="49" charset="0"/>
              <a:buChar char="o"/>
            </a:pPr>
            <a:r>
              <a:rPr lang="en-US" altLang="en-US" sz="2200" dirty="0"/>
              <a:t>Reconcile daily balancing sheet to deposit</a:t>
            </a:r>
          </a:p>
          <a:p>
            <a:endParaRPr lang="en-US" dirty="0"/>
          </a:p>
        </p:txBody>
      </p:sp>
      <p:sp>
        <p:nvSpPr>
          <p:cNvPr id="4" name="Slide Number Placeholder 3">
            <a:extLst>
              <a:ext uri="{FF2B5EF4-FFF2-40B4-BE49-F238E27FC236}">
                <a16:creationId xmlns:a16="http://schemas.microsoft.com/office/drawing/2014/main" id="{B2B3B706-E685-4955-86E0-2F124152ED7F}"/>
              </a:ext>
            </a:extLst>
          </p:cNvPr>
          <p:cNvSpPr>
            <a:spLocks noGrp="1"/>
          </p:cNvSpPr>
          <p:nvPr>
            <p:ph type="sldNum" sz="quarter" idx="12"/>
          </p:nvPr>
        </p:nvSpPr>
        <p:spPr/>
        <p:txBody>
          <a:bodyPr/>
          <a:lstStyle/>
          <a:p>
            <a:fld id="{C6429477-D61A-7D49-A13C-58DC364142A2}" type="slidenum">
              <a:rPr lang="en-US" smtClean="0"/>
              <a:t>66</a:t>
            </a:fld>
            <a:endParaRPr lang="en-US" dirty="0"/>
          </a:p>
        </p:txBody>
      </p:sp>
    </p:spTree>
    <p:extLst>
      <p:ext uri="{BB962C8B-B14F-4D97-AF65-F5344CB8AC3E}">
        <p14:creationId xmlns:p14="http://schemas.microsoft.com/office/powerpoint/2010/main" val="11536719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AF0-B07D-4D1C-9CA1-7678BAEA1002}"/>
              </a:ext>
            </a:extLst>
          </p:cNvPr>
          <p:cNvSpPr>
            <a:spLocks noGrp="1"/>
          </p:cNvSpPr>
          <p:nvPr>
            <p:ph type="title"/>
          </p:nvPr>
        </p:nvSpPr>
        <p:spPr/>
        <p:txBody>
          <a:bodyPr/>
          <a:lstStyle/>
          <a:p>
            <a:r>
              <a:rPr lang="en-US" altLang="en-US" dirty="0">
                <a:latin typeface="+mj-lt"/>
              </a:rPr>
              <a:t>Transaction Reconciliation</a:t>
            </a:r>
            <a:endParaRPr lang="en-US" dirty="0">
              <a:latin typeface="+mj-lt"/>
            </a:endParaRPr>
          </a:p>
        </p:txBody>
      </p:sp>
      <p:sp>
        <p:nvSpPr>
          <p:cNvPr id="3" name="Content Placeholder 2">
            <a:extLst>
              <a:ext uri="{FF2B5EF4-FFF2-40B4-BE49-F238E27FC236}">
                <a16:creationId xmlns:a16="http://schemas.microsoft.com/office/drawing/2014/main" id="{F6D97E5D-159C-4DB5-A98F-E135788B54F4}"/>
              </a:ext>
            </a:extLst>
          </p:cNvPr>
          <p:cNvSpPr>
            <a:spLocks noGrp="1"/>
          </p:cNvSpPr>
          <p:nvPr>
            <p:ph idx="1"/>
          </p:nvPr>
        </p:nvSpPr>
        <p:spPr>
          <a:xfrm>
            <a:off x="451212" y="1565989"/>
            <a:ext cx="11239500" cy="3537856"/>
          </a:xfrm>
        </p:spPr>
        <p:txBody>
          <a:bodyPr/>
          <a:lstStyle/>
          <a:p>
            <a:r>
              <a:rPr lang="en-US" altLang="en-US" dirty="0"/>
              <a:t>Reconcile</a:t>
            </a:r>
          </a:p>
          <a:p>
            <a:pPr lvl="1">
              <a:buFont typeface="Courier New" panose="02070309020205020404" pitchFamily="49" charset="0"/>
              <a:buChar char="o"/>
            </a:pPr>
            <a:r>
              <a:rPr lang="en-US" altLang="en-US" sz="2000" dirty="0"/>
              <a:t>Deposits to accounts receivable postings</a:t>
            </a:r>
          </a:p>
          <a:p>
            <a:pPr lvl="1">
              <a:buFont typeface="Courier New" panose="02070309020205020404" pitchFamily="49" charset="0"/>
              <a:buChar char="o"/>
            </a:pPr>
            <a:r>
              <a:rPr lang="en-US" altLang="en-US" sz="2000" dirty="0"/>
              <a:t>Deposits to general ledger postings</a:t>
            </a:r>
          </a:p>
          <a:p>
            <a:pPr lvl="1">
              <a:buFont typeface="Courier New" panose="02070309020205020404" pitchFamily="49" charset="0"/>
              <a:buChar char="o"/>
            </a:pPr>
            <a:r>
              <a:rPr lang="en-US" altLang="en-US" sz="2000" dirty="0"/>
              <a:t>Inventory to sales</a:t>
            </a:r>
          </a:p>
          <a:p>
            <a:r>
              <a:rPr lang="en-US" altLang="en-US" dirty="0"/>
              <a:t>Finance Mart is the official reporting system</a:t>
            </a:r>
          </a:p>
          <a:p>
            <a:pPr lvl="1">
              <a:buFont typeface="Courier New" panose="02070309020205020404" pitchFamily="49" charset="0"/>
              <a:buChar char="o"/>
            </a:pPr>
            <a:r>
              <a:rPr lang="en-US" altLang="en-US" sz="2000" dirty="0"/>
              <a:t>Confirm that correct chart fields were used</a:t>
            </a:r>
          </a:p>
          <a:p>
            <a:pPr lvl="1">
              <a:buFont typeface="Courier New" panose="02070309020205020404" pitchFamily="49" charset="0"/>
              <a:buChar char="o"/>
            </a:pPr>
            <a:r>
              <a:rPr lang="en-US" altLang="en-US" sz="2000" dirty="0"/>
              <a:t>Submit corrections immediately</a:t>
            </a:r>
          </a:p>
          <a:p>
            <a:pPr lvl="1">
              <a:buFont typeface="Courier New" panose="02070309020205020404" pitchFamily="49" charset="0"/>
              <a:buChar char="o"/>
            </a:pPr>
            <a:r>
              <a:rPr lang="en-US" altLang="en-US" sz="2000" dirty="0"/>
              <a:t>Confirm that corrections posted correctly</a:t>
            </a:r>
          </a:p>
          <a:p>
            <a:pPr lvl="1">
              <a:buFont typeface="Courier New" panose="02070309020205020404" pitchFamily="49" charset="0"/>
              <a:buChar char="o"/>
            </a:pPr>
            <a:r>
              <a:rPr lang="en-US" altLang="en-US" sz="2000" dirty="0"/>
              <a:t>Find detail in FAST or OASIS</a:t>
            </a:r>
          </a:p>
        </p:txBody>
      </p:sp>
      <p:sp>
        <p:nvSpPr>
          <p:cNvPr id="4" name="Slide Number Placeholder 3">
            <a:extLst>
              <a:ext uri="{FF2B5EF4-FFF2-40B4-BE49-F238E27FC236}">
                <a16:creationId xmlns:a16="http://schemas.microsoft.com/office/drawing/2014/main" id="{69CC9254-8971-4E76-83CA-1A3E389ABD2D}"/>
              </a:ext>
            </a:extLst>
          </p:cNvPr>
          <p:cNvSpPr>
            <a:spLocks noGrp="1"/>
          </p:cNvSpPr>
          <p:nvPr>
            <p:ph type="sldNum" sz="quarter" idx="12"/>
          </p:nvPr>
        </p:nvSpPr>
        <p:spPr/>
        <p:txBody>
          <a:bodyPr/>
          <a:lstStyle/>
          <a:p>
            <a:fld id="{C6429477-D61A-7D49-A13C-58DC364142A2}" type="slidenum">
              <a:rPr lang="en-US" smtClean="0"/>
              <a:t>67</a:t>
            </a:fld>
            <a:endParaRPr lang="en-US" dirty="0"/>
          </a:p>
        </p:txBody>
      </p:sp>
    </p:spTree>
    <p:extLst>
      <p:ext uri="{BB962C8B-B14F-4D97-AF65-F5344CB8AC3E}">
        <p14:creationId xmlns:p14="http://schemas.microsoft.com/office/powerpoint/2010/main" val="20426446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0C26C-84C9-4675-A346-8ADA57119EE3}"/>
              </a:ext>
            </a:extLst>
          </p:cNvPr>
          <p:cNvSpPr>
            <a:spLocks noGrp="1"/>
          </p:cNvSpPr>
          <p:nvPr>
            <p:ph type="title"/>
          </p:nvPr>
        </p:nvSpPr>
        <p:spPr/>
        <p:txBody>
          <a:bodyPr/>
          <a:lstStyle/>
          <a:p>
            <a:r>
              <a:rPr lang="en-US" dirty="0">
                <a:latin typeface="+mj-lt"/>
              </a:rPr>
              <a:t>Non-Inventory Reconciliation</a:t>
            </a:r>
          </a:p>
        </p:txBody>
      </p:sp>
      <p:sp>
        <p:nvSpPr>
          <p:cNvPr id="3" name="Content Placeholder 2">
            <a:extLst>
              <a:ext uri="{FF2B5EF4-FFF2-40B4-BE49-F238E27FC236}">
                <a16:creationId xmlns:a16="http://schemas.microsoft.com/office/drawing/2014/main" id="{8F5BC557-72E6-4FB4-9CBA-D2B817071546}"/>
              </a:ext>
            </a:extLst>
          </p:cNvPr>
          <p:cNvSpPr>
            <a:spLocks noGrp="1"/>
          </p:cNvSpPr>
          <p:nvPr>
            <p:ph idx="1"/>
          </p:nvPr>
        </p:nvSpPr>
        <p:spPr/>
        <p:txBody>
          <a:bodyPr/>
          <a:lstStyle/>
          <a:p>
            <a:r>
              <a:rPr lang="en-US" altLang="en-US" dirty="0"/>
              <a:t>Some sales may not involve tangible inventory</a:t>
            </a:r>
          </a:p>
          <a:p>
            <a:r>
              <a:rPr lang="en-US" altLang="en-US" dirty="0"/>
              <a:t>To ensure that all billings have been completed, review</a:t>
            </a:r>
          </a:p>
          <a:p>
            <a:pPr lvl="1">
              <a:buFont typeface="Courier New" panose="02070309020205020404" pitchFamily="49" charset="0"/>
              <a:buChar char="o"/>
            </a:pPr>
            <a:r>
              <a:rPr lang="en-US" altLang="en-US" sz="2200" dirty="0"/>
              <a:t>Room usage logs</a:t>
            </a:r>
          </a:p>
          <a:p>
            <a:pPr lvl="1">
              <a:buFont typeface="Courier New" panose="02070309020205020404" pitchFamily="49" charset="0"/>
              <a:buChar char="o"/>
            </a:pPr>
            <a:r>
              <a:rPr lang="en-US" altLang="en-US" sz="2200" dirty="0"/>
              <a:t>Equipment or lab usage logs</a:t>
            </a:r>
          </a:p>
          <a:p>
            <a:pPr lvl="1">
              <a:buFont typeface="Courier New" panose="02070309020205020404" pitchFamily="49" charset="0"/>
              <a:buChar char="o"/>
            </a:pPr>
            <a:r>
              <a:rPr lang="en-US" altLang="en-US" sz="2200" dirty="0"/>
              <a:t>Participant lists or class rolls</a:t>
            </a:r>
          </a:p>
          <a:p>
            <a:pPr lvl="1">
              <a:buFont typeface="Courier New" panose="02070309020205020404" pitchFamily="49" charset="0"/>
              <a:buChar char="o"/>
            </a:pPr>
            <a:r>
              <a:rPr lang="en-US" altLang="en-US" sz="2200" dirty="0"/>
              <a:t>Order forms or contracts for services</a:t>
            </a:r>
          </a:p>
          <a:p>
            <a:endParaRPr lang="en-US" dirty="0"/>
          </a:p>
        </p:txBody>
      </p:sp>
      <p:sp>
        <p:nvSpPr>
          <p:cNvPr id="4" name="Slide Number Placeholder 3">
            <a:extLst>
              <a:ext uri="{FF2B5EF4-FFF2-40B4-BE49-F238E27FC236}">
                <a16:creationId xmlns:a16="http://schemas.microsoft.com/office/drawing/2014/main" id="{7BE97B8C-145B-4BDD-926B-0944C7C432C1}"/>
              </a:ext>
            </a:extLst>
          </p:cNvPr>
          <p:cNvSpPr>
            <a:spLocks noGrp="1"/>
          </p:cNvSpPr>
          <p:nvPr>
            <p:ph type="sldNum" sz="quarter" idx="12"/>
          </p:nvPr>
        </p:nvSpPr>
        <p:spPr/>
        <p:txBody>
          <a:bodyPr/>
          <a:lstStyle/>
          <a:p>
            <a:fld id="{C6429477-D61A-7D49-A13C-58DC364142A2}" type="slidenum">
              <a:rPr lang="en-US" smtClean="0"/>
              <a:t>68</a:t>
            </a:fld>
            <a:endParaRPr lang="en-US" dirty="0"/>
          </a:p>
        </p:txBody>
      </p:sp>
    </p:spTree>
    <p:extLst>
      <p:ext uri="{BB962C8B-B14F-4D97-AF65-F5344CB8AC3E}">
        <p14:creationId xmlns:p14="http://schemas.microsoft.com/office/powerpoint/2010/main" val="21113460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74B1-EC9D-4D5E-AB20-5BC29497F753}"/>
              </a:ext>
            </a:extLst>
          </p:cNvPr>
          <p:cNvSpPr>
            <a:spLocks noGrp="1"/>
          </p:cNvSpPr>
          <p:nvPr>
            <p:ph type="title"/>
          </p:nvPr>
        </p:nvSpPr>
        <p:spPr/>
        <p:txBody>
          <a:bodyPr/>
          <a:lstStyle/>
          <a:p>
            <a:r>
              <a:rPr lang="en-US" dirty="0">
                <a:latin typeface="+mj-lt"/>
              </a:rPr>
              <a:t>Credit Card Reconciliation</a:t>
            </a:r>
          </a:p>
        </p:txBody>
      </p:sp>
      <p:sp>
        <p:nvSpPr>
          <p:cNvPr id="3" name="Content Placeholder 2">
            <a:extLst>
              <a:ext uri="{FF2B5EF4-FFF2-40B4-BE49-F238E27FC236}">
                <a16:creationId xmlns:a16="http://schemas.microsoft.com/office/drawing/2014/main" id="{5D058DBA-3C36-4719-A94D-E9C3C0373441}"/>
              </a:ext>
            </a:extLst>
          </p:cNvPr>
          <p:cNvSpPr>
            <a:spLocks noGrp="1"/>
          </p:cNvSpPr>
          <p:nvPr>
            <p:ph idx="1"/>
          </p:nvPr>
        </p:nvSpPr>
        <p:spPr/>
        <p:txBody>
          <a:bodyPr/>
          <a:lstStyle/>
          <a:p>
            <a:r>
              <a:rPr lang="en-US" altLang="en-US" dirty="0"/>
              <a:t>When credit cards are used with a POS</a:t>
            </a:r>
          </a:p>
          <a:p>
            <a:pPr lvl="1">
              <a:buFont typeface="Courier New" panose="02070309020205020404" pitchFamily="49" charset="0"/>
              <a:buChar char="o"/>
            </a:pPr>
            <a:r>
              <a:rPr lang="en-US" altLang="en-US" sz="2200" dirty="0"/>
              <a:t>POS system should produce a report of credit card transactions</a:t>
            </a:r>
          </a:p>
          <a:p>
            <a:pPr lvl="1">
              <a:buFont typeface="Courier New" panose="02070309020205020404" pitchFamily="49" charset="0"/>
              <a:buChar char="o"/>
            </a:pPr>
            <a:r>
              <a:rPr lang="en-US" altLang="en-US" sz="2200" dirty="0"/>
              <a:t>Compare the POS report to the daily settlement report</a:t>
            </a:r>
          </a:p>
          <a:p>
            <a:pPr lvl="1">
              <a:buFont typeface="Courier New" panose="02070309020205020404" pitchFamily="49" charset="0"/>
              <a:buChar char="o"/>
            </a:pPr>
            <a:r>
              <a:rPr lang="en-US" altLang="en-US" sz="2200" dirty="0"/>
              <a:t>Supervisor reviews this</a:t>
            </a:r>
            <a:endParaRPr lang="en-US" altLang="en-US" dirty="0"/>
          </a:p>
          <a:p>
            <a:endParaRPr lang="en-US" dirty="0"/>
          </a:p>
        </p:txBody>
      </p:sp>
      <p:sp>
        <p:nvSpPr>
          <p:cNvPr id="4" name="Slide Number Placeholder 3">
            <a:extLst>
              <a:ext uri="{FF2B5EF4-FFF2-40B4-BE49-F238E27FC236}">
                <a16:creationId xmlns:a16="http://schemas.microsoft.com/office/drawing/2014/main" id="{04C0ABA1-49EC-4498-8D23-22D2552E69EE}"/>
              </a:ext>
            </a:extLst>
          </p:cNvPr>
          <p:cNvSpPr>
            <a:spLocks noGrp="1"/>
          </p:cNvSpPr>
          <p:nvPr>
            <p:ph type="sldNum" sz="quarter" idx="12"/>
          </p:nvPr>
        </p:nvSpPr>
        <p:spPr/>
        <p:txBody>
          <a:bodyPr/>
          <a:lstStyle/>
          <a:p>
            <a:fld id="{C6429477-D61A-7D49-A13C-58DC364142A2}" type="slidenum">
              <a:rPr lang="en-US" smtClean="0"/>
              <a:t>69</a:t>
            </a:fld>
            <a:endParaRPr lang="en-US" dirty="0"/>
          </a:p>
        </p:txBody>
      </p:sp>
    </p:spTree>
    <p:extLst>
      <p:ext uri="{BB962C8B-B14F-4D97-AF65-F5344CB8AC3E}">
        <p14:creationId xmlns:p14="http://schemas.microsoft.com/office/powerpoint/2010/main" val="1647589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7</a:t>
            </a:fld>
            <a:endParaRPr lang="en-US" dirty="0"/>
          </a:p>
        </p:txBody>
      </p:sp>
      <p:sp>
        <p:nvSpPr>
          <p:cNvPr id="3" name="Title 1"/>
          <p:cNvSpPr txBox="1">
            <a:spLocks/>
          </p:cNvSpPr>
          <p:nvPr/>
        </p:nvSpPr>
        <p:spPr>
          <a:xfrm>
            <a:off x="400279" y="813704"/>
            <a:ext cx="11391441" cy="750238"/>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pPr algn="ctr"/>
            <a:r>
              <a:rPr lang="en-US" sz="4000" dirty="0">
                <a:latin typeface="+mj-lt"/>
              </a:rPr>
              <a:t>Changes in your Department</a:t>
            </a:r>
            <a:endParaRPr lang="en-US" sz="4000" dirty="0">
              <a:solidFill>
                <a:srgbClr val="006747"/>
              </a:solidFill>
              <a:latin typeface="+mj-lt"/>
            </a:endParaRPr>
          </a:p>
        </p:txBody>
      </p:sp>
      <p:sp>
        <p:nvSpPr>
          <p:cNvPr id="4" name="Content Placeholder 2"/>
          <p:cNvSpPr txBox="1">
            <a:spLocks/>
          </p:cNvSpPr>
          <p:nvPr/>
        </p:nvSpPr>
        <p:spPr>
          <a:xfrm>
            <a:off x="532481" y="2003314"/>
            <a:ext cx="11127036" cy="35941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On a new Fiscal Year some departments close a fund or a project and open another. </a:t>
            </a:r>
          </a:p>
          <a:p>
            <a:r>
              <a:rPr lang="en-US" sz="2000" dirty="0"/>
              <a:t>If any change occurs on the revenue or merchant fees chart field, we encourage you to inform General Accounting to make the appropriate correction.</a:t>
            </a:r>
          </a:p>
          <a:p>
            <a:r>
              <a:rPr lang="en-US" sz="2000" dirty="0"/>
              <a:t>Also if an employee leaves the department please make sure you notify us so we can make sure we contact the new employee to have our credit card contact list updated. Also a change on name if you get married and your email changes please notify us to make the changes as well.</a:t>
            </a:r>
          </a:p>
        </p:txBody>
      </p:sp>
    </p:spTree>
    <p:extLst>
      <p:ext uri="{BB962C8B-B14F-4D97-AF65-F5344CB8AC3E}">
        <p14:creationId xmlns:p14="http://schemas.microsoft.com/office/powerpoint/2010/main" val="17751544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BE66-F199-42A3-960B-80F123915D8B}"/>
              </a:ext>
            </a:extLst>
          </p:cNvPr>
          <p:cNvSpPr>
            <a:spLocks noGrp="1"/>
          </p:cNvSpPr>
          <p:nvPr>
            <p:ph type="title"/>
          </p:nvPr>
        </p:nvSpPr>
        <p:spPr/>
        <p:txBody>
          <a:bodyPr/>
          <a:lstStyle/>
          <a:p>
            <a:r>
              <a:rPr lang="en-US" altLang="en-US" dirty="0">
                <a:latin typeface="+mj-lt"/>
              </a:rPr>
              <a:t>Reconciliation - Guidelines</a:t>
            </a:r>
            <a:endParaRPr lang="en-US" dirty="0">
              <a:latin typeface="+mj-lt"/>
            </a:endParaRPr>
          </a:p>
        </p:txBody>
      </p:sp>
      <p:sp>
        <p:nvSpPr>
          <p:cNvPr id="3" name="Content Placeholder 2">
            <a:extLst>
              <a:ext uri="{FF2B5EF4-FFF2-40B4-BE49-F238E27FC236}">
                <a16:creationId xmlns:a16="http://schemas.microsoft.com/office/drawing/2014/main" id="{6A2FB011-FD05-4C2C-A809-BBAFC35A4B40}"/>
              </a:ext>
            </a:extLst>
          </p:cNvPr>
          <p:cNvSpPr>
            <a:spLocks noGrp="1"/>
          </p:cNvSpPr>
          <p:nvPr>
            <p:ph idx="1"/>
          </p:nvPr>
        </p:nvSpPr>
        <p:spPr>
          <a:xfrm>
            <a:off x="451212" y="1459465"/>
            <a:ext cx="11239500" cy="2259563"/>
          </a:xfrm>
        </p:spPr>
        <p:txBody>
          <a:bodyPr/>
          <a:lstStyle/>
          <a:p>
            <a:r>
              <a:rPr lang="en-US" altLang="en-US" dirty="0"/>
              <a:t>Reconciliation must be performed by a person with no cash handling responsibilities</a:t>
            </a:r>
          </a:p>
          <a:p>
            <a:r>
              <a:rPr lang="en-US" altLang="en-US" dirty="0"/>
              <a:t>The reconciliation must be dated and signed or initialed</a:t>
            </a:r>
          </a:p>
          <a:p>
            <a:r>
              <a:rPr lang="en-US" altLang="en-US" dirty="0"/>
              <a:t>The reconciliation should be reviewed by an independent party</a:t>
            </a:r>
          </a:p>
          <a:p>
            <a:r>
              <a:rPr lang="en-US" altLang="en-US" dirty="0"/>
              <a:t>The prescribed procedure should be followed; find reconciliation resources on the UCO web site</a:t>
            </a:r>
          </a:p>
        </p:txBody>
      </p:sp>
      <p:sp>
        <p:nvSpPr>
          <p:cNvPr id="4" name="Slide Number Placeholder 3">
            <a:extLst>
              <a:ext uri="{FF2B5EF4-FFF2-40B4-BE49-F238E27FC236}">
                <a16:creationId xmlns:a16="http://schemas.microsoft.com/office/drawing/2014/main" id="{3306E486-577E-457D-9A4B-6B93690C4DC6}"/>
              </a:ext>
            </a:extLst>
          </p:cNvPr>
          <p:cNvSpPr>
            <a:spLocks noGrp="1"/>
          </p:cNvSpPr>
          <p:nvPr>
            <p:ph type="sldNum" sz="quarter" idx="12"/>
          </p:nvPr>
        </p:nvSpPr>
        <p:spPr/>
        <p:txBody>
          <a:bodyPr/>
          <a:lstStyle/>
          <a:p>
            <a:fld id="{C6429477-D61A-7D49-A13C-58DC364142A2}" type="slidenum">
              <a:rPr lang="en-US" smtClean="0"/>
              <a:t>70</a:t>
            </a:fld>
            <a:endParaRPr lang="en-US" dirty="0"/>
          </a:p>
        </p:txBody>
      </p:sp>
    </p:spTree>
    <p:extLst>
      <p:ext uri="{BB962C8B-B14F-4D97-AF65-F5344CB8AC3E}">
        <p14:creationId xmlns:p14="http://schemas.microsoft.com/office/powerpoint/2010/main" val="12387211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4C324-3E35-4468-A5A3-61C9AB0A68C6}"/>
              </a:ext>
            </a:extLst>
          </p:cNvPr>
          <p:cNvSpPr>
            <a:spLocks noGrp="1"/>
          </p:cNvSpPr>
          <p:nvPr>
            <p:ph type="title"/>
          </p:nvPr>
        </p:nvSpPr>
        <p:spPr/>
        <p:txBody>
          <a:bodyPr/>
          <a:lstStyle/>
          <a:p>
            <a:r>
              <a:rPr lang="en-US" dirty="0"/>
              <a:t>Glossary</a:t>
            </a:r>
          </a:p>
        </p:txBody>
      </p:sp>
      <p:graphicFrame>
        <p:nvGraphicFramePr>
          <p:cNvPr id="7" name="Table 7">
            <a:extLst>
              <a:ext uri="{FF2B5EF4-FFF2-40B4-BE49-F238E27FC236}">
                <a16:creationId xmlns:a16="http://schemas.microsoft.com/office/drawing/2014/main" id="{2F209DB2-CB42-4B9B-A4DA-6A65AABCDA48}"/>
              </a:ext>
            </a:extLst>
          </p:cNvPr>
          <p:cNvGraphicFramePr>
            <a:graphicFrameLocks noGrp="1"/>
          </p:cNvGraphicFramePr>
          <p:nvPr>
            <p:ph idx="1"/>
            <p:extLst>
              <p:ext uri="{D42A27DB-BD31-4B8C-83A1-F6EECF244321}">
                <p14:modId xmlns:p14="http://schemas.microsoft.com/office/powerpoint/2010/main" val="3124915019"/>
              </p:ext>
            </p:extLst>
          </p:nvPr>
        </p:nvGraphicFramePr>
        <p:xfrm>
          <a:off x="377496" y="1183640"/>
          <a:ext cx="11437007" cy="4490720"/>
        </p:xfrm>
        <a:graphic>
          <a:graphicData uri="http://schemas.openxmlformats.org/drawingml/2006/table">
            <a:tbl>
              <a:tblPr firstRow="1" bandRow="1">
                <a:tableStyleId>{16D9F66E-5EB9-4882-86FB-DCBF35E3C3E4}</a:tableStyleId>
              </a:tblPr>
              <a:tblGrid>
                <a:gridCol w="2717183">
                  <a:extLst>
                    <a:ext uri="{9D8B030D-6E8A-4147-A177-3AD203B41FA5}">
                      <a16:colId xmlns:a16="http://schemas.microsoft.com/office/drawing/2014/main" val="3090997687"/>
                    </a:ext>
                  </a:extLst>
                </a:gridCol>
                <a:gridCol w="8719824">
                  <a:extLst>
                    <a:ext uri="{9D8B030D-6E8A-4147-A177-3AD203B41FA5}">
                      <a16:colId xmlns:a16="http://schemas.microsoft.com/office/drawing/2014/main" val="3728543642"/>
                    </a:ext>
                  </a:extLst>
                </a:gridCol>
              </a:tblGrid>
              <a:tr h="370840">
                <a:tc>
                  <a:txBody>
                    <a:bodyPr/>
                    <a:lstStyle/>
                    <a:p>
                      <a:r>
                        <a:rPr lang="en-US" sz="1400" b="0" dirty="0"/>
                        <a:t>Account Number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effectLst/>
                          <a:latin typeface="+mn-lt"/>
                          <a:ea typeface="+mn-ea"/>
                          <a:cs typeface="+mn-cs"/>
                        </a:rPr>
                        <a:t>The 16-digit account number that appears in print on the front of all valid credit cards. The number is one of the card security features that should be checked by merchants to ensure that a Card-Present transaction is valid. </a:t>
                      </a:r>
                    </a:p>
                  </a:txBody>
                  <a:tcPr/>
                </a:tc>
                <a:extLst>
                  <a:ext uri="{0D108BD9-81ED-4DB2-BD59-A6C34878D82A}">
                    <a16:rowId xmlns:a16="http://schemas.microsoft.com/office/drawing/2014/main" val="1492410994"/>
                  </a:ext>
                </a:extLst>
              </a:tr>
              <a:tr h="370840">
                <a:tc>
                  <a:txBody>
                    <a:bodyPr/>
                    <a:lstStyle/>
                    <a:p>
                      <a:r>
                        <a:rPr lang="en-US" sz="1400" dirty="0"/>
                        <a:t>Address Verification Service (AVS)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AVS allows USF Merchants that accept card-not-present transactions to compare the billing address (the address to which the card issuer sends its monthly statement for that account) given by a customer with the billing address on the card issuer’s master file before shipping an order. AVS helps merchants minimize the risk of accepting fraudulent transactions in a card-not-present environment by indicating the result of the address comparison.</a:t>
                      </a:r>
                    </a:p>
                  </a:txBody>
                  <a:tcPr/>
                </a:tc>
                <a:extLst>
                  <a:ext uri="{0D108BD9-81ED-4DB2-BD59-A6C34878D82A}">
                    <a16:rowId xmlns:a16="http://schemas.microsoft.com/office/drawing/2014/main" val="3524680416"/>
                  </a:ext>
                </a:extLst>
              </a:tr>
              <a:tr h="370840">
                <a:tc>
                  <a:txBody>
                    <a:bodyPr/>
                    <a:lstStyle/>
                    <a:p>
                      <a:r>
                        <a:rPr lang="en-US" sz="1400" dirty="0"/>
                        <a:t>Authorization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The process by which a card issuer approves or declines a credit card purchase. Authorization occurs automatically when you swipe the magnetic stripe of a payment card through a card reader. See also: Voice Authorization Center.</a:t>
                      </a:r>
                    </a:p>
                  </a:txBody>
                  <a:tcPr/>
                </a:tc>
                <a:extLst>
                  <a:ext uri="{0D108BD9-81ED-4DB2-BD59-A6C34878D82A}">
                    <a16:rowId xmlns:a16="http://schemas.microsoft.com/office/drawing/2014/main" val="1249545212"/>
                  </a:ext>
                </a:extLst>
              </a:tr>
              <a:tr h="370840">
                <a:tc>
                  <a:txBody>
                    <a:bodyPr/>
                    <a:lstStyle/>
                    <a:p>
                      <a:r>
                        <a:rPr lang="en-US" sz="1400" dirty="0"/>
                        <a:t>“Call” or “Call Center” response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A response to a merchant’s authorization request indicating that the card issuer needs more information about the card or cardholder before a transaction can be approved; also called a referral response.</a:t>
                      </a:r>
                    </a:p>
                  </a:txBody>
                  <a:tcPr/>
                </a:tc>
                <a:extLst>
                  <a:ext uri="{0D108BD9-81ED-4DB2-BD59-A6C34878D82A}">
                    <a16:rowId xmlns:a16="http://schemas.microsoft.com/office/drawing/2014/main" val="2672552715"/>
                  </a:ext>
                </a:extLst>
              </a:tr>
              <a:tr h="370840">
                <a:tc>
                  <a:txBody>
                    <a:bodyPr/>
                    <a:lstStyle/>
                    <a:p>
                      <a:r>
                        <a:rPr lang="en-US" sz="1400" dirty="0"/>
                        <a:t>Card Acceptance Procedures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The procedures USF Merchants and Employees must follow at the point of sale to ensure a card and cardholder are valid.</a:t>
                      </a:r>
                    </a:p>
                  </a:txBody>
                  <a:tcPr/>
                </a:tc>
                <a:extLst>
                  <a:ext uri="{0D108BD9-81ED-4DB2-BD59-A6C34878D82A}">
                    <a16:rowId xmlns:a16="http://schemas.microsoft.com/office/drawing/2014/main" val="1037471151"/>
                  </a:ext>
                </a:extLst>
              </a:tr>
              <a:tr h="370840">
                <a:tc>
                  <a:txBody>
                    <a:bodyPr/>
                    <a:lstStyle/>
                    <a:p>
                      <a:r>
                        <a:rPr lang="en-US" sz="1400" dirty="0"/>
                        <a:t>Card Expiration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See Good Thru date. </a:t>
                      </a:r>
                    </a:p>
                  </a:txBody>
                  <a:tcPr/>
                </a:tc>
                <a:extLst>
                  <a:ext uri="{0D108BD9-81ED-4DB2-BD59-A6C34878D82A}">
                    <a16:rowId xmlns:a16="http://schemas.microsoft.com/office/drawing/2014/main" val="2583739265"/>
                  </a:ext>
                </a:extLst>
              </a:tr>
              <a:tr h="370840">
                <a:tc>
                  <a:txBody>
                    <a:bodyPr/>
                    <a:lstStyle/>
                    <a:p>
                      <a:r>
                        <a:rPr lang="en-US" sz="1400" dirty="0"/>
                        <a:t>Cardholder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The person to whom a credit card is issued. </a:t>
                      </a:r>
                    </a:p>
                  </a:txBody>
                  <a:tcPr/>
                </a:tc>
                <a:extLst>
                  <a:ext uri="{0D108BD9-81ED-4DB2-BD59-A6C34878D82A}">
                    <a16:rowId xmlns:a16="http://schemas.microsoft.com/office/drawing/2014/main" val="1717912033"/>
                  </a:ext>
                </a:extLst>
              </a:tr>
              <a:tr h="370840">
                <a:tc>
                  <a:txBody>
                    <a:bodyPr/>
                    <a:lstStyle/>
                    <a:p>
                      <a:r>
                        <a:rPr lang="en-US" sz="1400" dirty="0"/>
                        <a:t>Card-Not-Present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A merchant, market, or sales environment in which transactions are completed without a valid credit card or cardholder being present. Card-not-present is used to refer to mail order, telephone order, and Internet merchants and sales environments.</a:t>
                      </a:r>
                    </a:p>
                  </a:txBody>
                  <a:tcPr/>
                </a:tc>
                <a:extLst>
                  <a:ext uri="{0D108BD9-81ED-4DB2-BD59-A6C34878D82A}">
                    <a16:rowId xmlns:a16="http://schemas.microsoft.com/office/drawing/2014/main" val="1428335091"/>
                  </a:ext>
                </a:extLst>
              </a:tr>
            </a:tbl>
          </a:graphicData>
        </a:graphic>
      </p:graphicFrame>
      <p:sp>
        <p:nvSpPr>
          <p:cNvPr id="4" name="Slide Number Placeholder 3">
            <a:extLst>
              <a:ext uri="{FF2B5EF4-FFF2-40B4-BE49-F238E27FC236}">
                <a16:creationId xmlns:a16="http://schemas.microsoft.com/office/drawing/2014/main" id="{7BC2F72D-5522-4BB3-80BD-CED6D0834B7A}"/>
              </a:ext>
            </a:extLst>
          </p:cNvPr>
          <p:cNvSpPr>
            <a:spLocks noGrp="1"/>
          </p:cNvSpPr>
          <p:nvPr>
            <p:ph type="sldNum" sz="quarter" idx="12"/>
          </p:nvPr>
        </p:nvSpPr>
        <p:spPr/>
        <p:txBody>
          <a:bodyPr/>
          <a:lstStyle/>
          <a:p>
            <a:fld id="{C6429477-D61A-7D49-A13C-58DC364142A2}" type="slidenum">
              <a:rPr lang="en-US" smtClean="0"/>
              <a:t>71</a:t>
            </a:fld>
            <a:endParaRPr lang="en-US" dirty="0"/>
          </a:p>
        </p:txBody>
      </p:sp>
    </p:spTree>
    <p:extLst>
      <p:ext uri="{BB962C8B-B14F-4D97-AF65-F5344CB8AC3E}">
        <p14:creationId xmlns:p14="http://schemas.microsoft.com/office/powerpoint/2010/main" val="26642006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90FAAF-550C-4640-8758-2E657FAD7104}"/>
              </a:ext>
            </a:extLst>
          </p:cNvPr>
          <p:cNvSpPr>
            <a:spLocks noGrp="1"/>
          </p:cNvSpPr>
          <p:nvPr>
            <p:ph type="sldNum" sz="quarter" idx="12"/>
          </p:nvPr>
        </p:nvSpPr>
        <p:spPr/>
        <p:txBody>
          <a:bodyPr/>
          <a:lstStyle/>
          <a:p>
            <a:fld id="{C6429477-D61A-7D49-A13C-58DC364142A2}" type="slidenum">
              <a:rPr lang="en-US" smtClean="0"/>
              <a:t>72</a:t>
            </a:fld>
            <a:endParaRPr lang="en-US" dirty="0"/>
          </a:p>
        </p:txBody>
      </p:sp>
      <p:graphicFrame>
        <p:nvGraphicFramePr>
          <p:cNvPr id="5" name="Table 5">
            <a:extLst>
              <a:ext uri="{FF2B5EF4-FFF2-40B4-BE49-F238E27FC236}">
                <a16:creationId xmlns:a16="http://schemas.microsoft.com/office/drawing/2014/main" id="{A550ED4C-5991-410E-937D-048945F9D9DB}"/>
              </a:ext>
            </a:extLst>
          </p:cNvPr>
          <p:cNvGraphicFramePr>
            <a:graphicFrameLocks noGrp="1"/>
          </p:cNvGraphicFramePr>
          <p:nvPr>
            <p:extLst>
              <p:ext uri="{D42A27DB-BD31-4B8C-83A1-F6EECF244321}">
                <p14:modId xmlns:p14="http://schemas.microsoft.com/office/powerpoint/2010/main" val="2348121715"/>
              </p:ext>
            </p:extLst>
          </p:nvPr>
        </p:nvGraphicFramePr>
        <p:xfrm>
          <a:off x="381272" y="654352"/>
          <a:ext cx="11429456" cy="5120640"/>
        </p:xfrm>
        <a:graphic>
          <a:graphicData uri="http://schemas.openxmlformats.org/drawingml/2006/table">
            <a:tbl>
              <a:tblPr firstRow="1" bandRow="1">
                <a:tableStyleId>{16D9F66E-5EB9-4882-86FB-DCBF35E3C3E4}</a:tableStyleId>
              </a:tblPr>
              <a:tblGrid>
                <a:gridCol w="2221969">
                  <a:extLst>
                    <a:ext uri="{9D8B030D-6E8A-4147-A177-3AD203B41FA5}">
                      <a16:colId xmlns:a16="http://schemas.microsoft.com/office/drawing/2014/main" val="4249119952"/>
                    </a:ext>
                  </a:extLst>
                </a:gridCol>
                <a:gridCol w="9207487">
                  <a:extLst>
                    <a:ext uri="{9D8B030D-6E8A-4147-A177-3AD203B41FA5}">
                      <a16:colId xmlns:a16="http://schemas.microsoft.com/office/drawing/2014/main" val="2866296610"/>
                    </a:ext>
                  </a:extLst>
                </a:gridCol>
              </a:tblGrid>
              <a:tr h="370840">
                <a:tc>
                  <a:txBody>
                    <a:bodyPr/>
                    <a:lstStyle/>
                    <a:p>
                      <a:r>
                        <a:rPr lang="en-US" sz="1400" b="0" dirty="0"/>
                        <a:t>Card-Present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effectLst/>
                          <a:latin typeface="+mn-lt"/>
                          <a:ea typeface="+mn-ea"/>
                          <a:cs typeface="+mn-cs"/>
                        </a:rPr>
                        <a:t>A merchant, market or sales environment in which transactions can be completed only if both a valid credit card and cardholder are present. Card-Present transactions include traditional retail—department and grocery stores, electronics stores, boutiques, etc.—cash disbursements, and self-service situations, such as gas stations and grocery stores, where cardholders use unattended payment devices. </a:t>
                      </a:r>
                    </a:p>
                  </a:txBody>
                  <a:tcPr/>
                </a:tc>
                <a:extLst>
                  <a:ext uri="{0D108BD9-81ED-4DB2-BD59-A6C34878D82A}">
                    <a16:rowId xmlns:a16="http://schemas.microsoft.com/office/drawing/2014/main" val="3462418033"/>
                  </a:ext>
                </a:extLst>
              </a:tr>
              <a:tr h="370840">
                <a:tc>
                  <a:txBody>
                    <a:bodyPr/>
                    <a:lstStyle/>
                    <a:p>
                      <a:r>
                        <a:rPr lang="en-US" sz="1400" dirty="0"/>
                        <a:t>Card Security Features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The alphanumeric, pictorial, and other design elements that appear on the front and back of all valid credit card and debit cards. Card-Present merchants must check these features when processing a transaction at the point of sale to ensure that a card is valid.</a:t>
                      </a:r>
                    </a:p>
                  </a:txBody>
                  <a:tcPr/>
                </a:tc>
                <a:extLst>
                  <a:ext uri="{0D108BD9-81ED-4DB2-BD59-A6C34878D82A}">
                    <a16:rowId xmlns:a16="http://schemas.microsoft.com/office/drawing/2014/main" val="2436642099"/>
                  </a:ext>
                </a:extLst>
              </a:tr>
              <a:tr h="370840">
                <a:tc>
                  <a:txBody>
                    <a:bodyPr/>
                    <a:lstStyle/>
                    <a:p>
                      <a:r>
                        <a:rPr lang="en-US" sz="1400" dirty="0"/>
                        <a:t>Card Verification Value 2 (CVV2)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A fraud prevention system used in card-not-present transactions to ensure that the card is valid. The CVV2 is the three-digit value that is printed on the back of credit cards. Card-not-present merchants ask the customer for the CVV2 and submit it as part of their authorization request. For information security purposes, merchants are prohibited from storing CVV2 data.</a:t>
                      </a:r>
                    </a:p>
                  </a:txBody>
                  <a:tcPr/>
                </a:tc>
                <a:extLst>
                  <a:ext uri="{0D108BD9-81ED-4DB2-BD59-A6C34878D82A}">
                    <a16:rowId xmlns:a16="http://schemas.microsoft.com/office/drawing/2014/main" val="3872060121"/>
                  </a:ext>
                </a:extLst>
              </a:tr>
              <a:tr h="370840">
                <a:tc>
                  <a:txBody>
                    <a:bodyPr/>
                    <a:lstStyle/>
                    <a:p>
                      <a:r>
                        <a:rPr lang="en-US" sz="1400" dirty="0"/>
                        <a:t>Cardholder Information Security Program (CISP)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A program that establishes data security standards, procedures, and tools for all entities— merchants, service providers, issuers, and merchant banks—that store cardholder account information. CISP compliance is mandatory.</a:t>
                      </a:r>
                    </a:p>
                  </a:txBody>
                  <a:tcPr/>
                </a:tc>
                <a:extLst>
                  <a:ext uri="{0D108BD9-81ED-4DB2-BD59-A6C34878D82A}">
                    <a16:rowId xmlns:a16="http://schemas.microsoft.com/office/drawing/2014/main" val="1269008017"/>
                  </a:ext>
                </a:extLst>
              </a:tr>
              <a:tr h="370840">
                <a:tc>
                  <a:txBody>
                    <a:bodyPr/>
                    <a:lstStyle/>
                    <a:p>
                      <a:r>
                        <a:rPr lang="en-US" sz="1400" dirty="0"/>
                        <a:t>Chargeback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A transaction that is returned as a financial liability to a merchant bank by a card issuer, usually because of a disputed transaction. The merchant bank may then return or “charge back” the transaction to the merchant.</a:t>
                      </a:r>
                    </a:p>
                  </a:txBody>
                  <a:tcPr/>
                </a:tc>
                <a:extLst>
                  <a:ext uri="{0D108BD9-81ED-4DB2-BD59-A6C34878D82A}">
                    <a16:rowId xmlns:a16="http://schemas.microsoft.com/office/drawing/2014/main" val="4188806258"/>
                  </a:ext>
                </a:extLst>
              </a:tr>
              <a:tr h="370840">
                <a:tc>
                  <a:txBody>
                    <a:bodyPr/>
                    <a:lstStyle/>
                    <a:p>
                      <a:r>
                        <a:rPr lang="en-US" sz="1400" dirty="0"/>
                        <a:t>Code 10 Call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A call made to the merchant’s voice authorization center when the appearance of a card or the actions of a cardholder suggest the possibility of fraud. The term “Code 10” is used so calls can be made without arousing suspicion while the cardholder is present. Specially trained operators then provide assistance to point-of-sale staff on how to handle the transaction.</a:t>
                      </a:r>
                    </a:p>
                  </a:txBody>
                  <a:tcPr/>
                </a:tc>
                <a:extLst>
                  <a:ext uri="{0D108BD9-81ED-4DB2-BD59-A6C34878D82A}">
                    <a16:rowId xmlns:a16="http://schemas.microsoft.com/office/drawing/2014/main" val="2575649452"/>
                  </a:ext>
                </a:extLst>
              </a:tr>
              <a:tr h="370840">
                <a:tc>
                  <a:txBody>
                    <a:bodyPr/>
                    <a:lstStyle/>
                    <a:p>
                      <a:r>
                        <a:rPr lang="en-US" sz="1400" dirty="0"/>
                        <a:t>Copy Request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A request by a card issuer to a merchant bank for a copy or facsimile of a sales receipt for a disputed transaction. Depending on where sales receipts are stored, the merchant bank either fulfills the copy request itself or forwards it to the merchant for fulfillment. A copy request is also known as a retrieval request.</a:t>
                      </a:r>
                    </a:p>
                  </a:txBody>
                  <a:tcPr/>
                </a:tc>
                <a:extLst>
                  <a:ext uri="{0D108BD9-81ED-4DB2-BD59-A6C34878D82A}">
                    <a16:rowId xmlns:a16="http://schemas.microsoft.com/office/drawing/2014/main" val="1203448343"/>
                  </a:ext>
                </a:extLst>
              </a:tr>
            </a:tbl>
          </a:graphicData>
        </a:graphic>
      </p:graphicFrame>
    </p:spTree>
    <p:extLst>
      <p:ext uri="{BB962C8B-B14F-4D97-AF65-F5344CB8AC3E}">
        <p14:creationId xmlns:p14="http://schemas.microsoft.com/office/powerpoint/2010/main" val="19876911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90FAAF-550C-4640-8758-2E657FAD7104}"/>
              </a:ext>
            </a:extLst>
          </p:cNvPr>
          <p:cNvSpPr>
            <a:spLocks noGrp="1"/>
          </p:cNvSpPr>
          <p:nvPr>
            <p:ph type="sldNum" sz="quarter" idx="12"/>
          </p:nvPr>
        </p:nvSpPr>
        <p:spPr/>
        <p:txBody>
          <a:bodyPr/>
          <a:lstStyle/>
          <a:p>
            <a:fld id="{C6429477-D61A-7D49-A13C-58DC364142A2}" type="slidenum">
              <a:rPr lang="en-US" smtClean="0"/>
              <a:t>73</a:t>
            </a:fld>
            <a:endParaRPr lang="en-US" dirty="0"/>
          </a:p>
        </p:txBody>
      </p:sp>
      <p:graphicFrame>
        <p:nvGraphicFramePr>
          <p:cNvPr id="5" name="Table 5">
            <a:extLst>
              <a:ext uri="{FF2B5EF4-FFF2-40B4-BE49-F238E27FC236}">
                <a16:creationId xmlns:a16="http://schemas.microsoft.com/office/drawing/2014/main" id="{A550ED4C-5991-410E-937D-048945F9D9DB}"/>
              </a:ext>
            </a:extLst>
          </p:cNvPr>
          <p:cNvGraphicFramePr>
            <a:graphicFrameLocks noGrp="1"/>
          </p:cNvGraphicFramePr>
          <p:nvPr>
            <p:extLst>
              <p:ext uri="{D42A27DB-BD31-4B8C-83A1-F6EECF244321}">
                <p14:modId xmlns:p14="http://schemas.microsoft.com/office/powerpoint/2010/main" val="668646848"/>
              </p:ext>
            </p:extLst>
          </p:nvPr>
        </p:nvGraphicFramePr>
        <p:xfrm>
          <a:off x="241954" y="477070"/>
          <a:ext cx="11708091" cy="5394960"/>
        </p:xfrm>
        <a:graphic>
          <a:graphicData uri="http://schemas.openxmlformats.org/drawingml/2006/table">
            <a:tbl>
              <a:tblPr firstRow="1" bandRow="1">
                <a:tableStyleId>{16D9F66E-5EB9-4882-86FB-DCBF35E3C3E4}</a:tableStyleId>
              </a:tblPr>
              <a:tblGrid>
                <a:gridCol w="1989395">
                  <a:extLst>
                    <a:ext uri="{9D8B030D-6E8A-4147-A177-3AD203B41FA5}">
                      <a16:colId xmlns:a16="http://schemas.microsoft.com/office/drawing/2014/main" val="4249119952"/>
                    </a:ext>
                  </a:extLst>
                </a:gridCol>
                <a:gridCol w="9718696">
                  <a:extLst>
                    <a:ext uri="{9D8B030D-6E8A-4147-A177-3AD203B41FA5}">
                      <a16:colId xmlns:a16="http://schemas.microsoft.com/office/drawing/2014/main" val="2866296610"/>
                    </a:ext>
                  </a:extLst>
                </a:gridCol>
              </a:tblGrid>
              <a:tr h="466784">
                <a:tc>
                  <a:txBody>
                    <a:bodyPr/>
                    <a:lstStyle/>
                    <a:p>
                      <a:r>
                        <a:rPr lang="en-US" sz="1400" b="0"/>
                        <a:t>Credit Receipt</a:t>
                      </a:r>
                      <a:endParaRPr lang="en-US" sz="1400" b="0" dirty="0"/>
                    </a:p>
                  </a:txBody>
                  <a:tcPr/>
                </a:tc>
                <a:tc>
                  <a:txBody>
                    <a:bodyPr/>
                    <a:lstStyle/>
                    <a:p>
                      <a:r>
                        <a:rPr lang="en-US" sz="1400" b="0" kern="1200" dirty="0">
                          <a:solidFill>
                            <a:schemeClr val="dk1"/>
                          </a:solidFill>
                          <a:effectLst/>
                          <a:latin typeface="+mn-lt"/>
                          <a:ea typeface="+mn-ea"/>
                          <a:cs typeface="+mn-cs"/>
                        </a:rPr>
                        <a:t>A receipt that documents a refund or price adjustment a merchant has made or is making to a cardholder’s account; also called credit voucher. </a:t>
                      </a:r>
                    </a:p>
                  </a:txBody>
                  <a:tcPr/>
                </a:tc>
                <a:extLst>
                  <a:ext uri="{0D108BD9-81ED-4DB2-BD59-A6C34878D82A}">
                    <a16:rowId xmlns:a16="http://schemas.microsoft.com/office/drawing/2014/main" val="3462418033"/>
                  </a:ext>
                </a:extLst>
              </a:tr>
              <a:tr h="658988">
                <a:tc>
                  <a:txBody>
                    <a:bodyPr/>
                    <a:lstStyle/>
                    <a:p>
                      <a:r>
                        <a:rPr lang="en-US" sz="1400" dirty="0"/>
                        <a:t>Disclosure</a:t>
                      </a:r>
                    </a:p>
                  </a:txBody>
                  <a:tcPr/>
                </a:tc>
                <a:tc>
                  <a:txBody>
                    <a:bodyPr/>
                    <a:lstStyle/>
                    <a:p>
                      <a:r>
                        <a:rPr lang="en-US" sz="1400" kern="1200" dirty="0">
                          <a:solidFill>
                            <a:schemeClr val="dk1"/>
                          </a:solidFill>
                          <a:effectLst/>
                          <a:latin typeface="+mn-lt"/>
                          <a:ea typeface="+mn-ea"/>
                          <a:cs typeface="+mn-cs"/>
                        </a:rPr>
                        <a:t>Merchants are required to inform cardholders about their policies for merchandise returns, service cancellations, and refunds. How this information is conveyed, or disclosed, varies for Card-Present and Card-Not-Present merchants, but in general, disclosure must occur before a cardholder signs a receipt to complete the transaction. </a:t>
                      </a:r>
                    </a:p>
                  </a:txBody>
                  <a:tcPr/>
                </a:tc>
                <a:extLst>
                  <a:ext uri="{0D108BD9-81ED-4DB2-BD59-A6C34878D82A}">
                    <a16:rowId xmlns:a16="http://schemas.microsoft.com/office/drawing/2014/main" val="2436642099"/>
                  </a:ext>
                </a:extLst>
              </a:tr>
              <a:tr h="466784">
                <a:tc>
                  <a:txBody>
                    <a:bodyPr/>
                    <a:lstStyle/>
                    <a:p>
                      <a:r>
                        <a:rPr lang="en-US" sz="1400" dirty="0"/>
                        <a:t>Firewall</a:t>
                      </a:r>
                    </a:p>
                  </a:txBody>
                  <a:tcPr/>
                </a:tc>
                <a:tc>
                  <a:txBody>
                    <a:bodyPr/>
                    <a:lstStyle/>
                    <a:p>
                      <a:r>
                        <a:rPr lang="en-US" sz="1400" kern="1200" dirty="0">
                          <a:solidFill>
                            <a:schemeClr val="dk1"/>
                          </a:solidFill>
                          <a:effectLst/>
                          <a:latin typeface="+mn-lt"/>
                          <a:ea typeface="+mn-ea"/>
                          <a:cs typeface="+mn-cs"/>
                        </a:rPr>
                        <a:t> A security tool that blocks access from the Internet to files on a merchant’s or third-party processor’s server and is used to ensure the safety of sensitive cardholder data stored on a server. </a:t>
                      </a:r>
                    </a:p>
                  </a:txBody>
                  <a:tcPr/>
                </a:tc>
                <a:extLst>
                  <a:ext uri="{0D108BD9-81ED-4DB2-BD59-A6C34878D82A}">
                    <a16:rowId xmlns:a16="http://schemas.microsoft.com/office/drawing/2014/main" val="3872060121"/>
                  </a:ext>
                </a:extLst>
              </a:tr>
              <a:tr h="658988">
                <a:tc>
                  <a:txBody>
                    <a:bodyPr/>
                    <a:lstStyle/>
                    <a:p>
                      <a:r>
                        <a:rPr lang="en-US" sz="1400" dirty="0"/>
                        <a:t>Good Thru Date</a:t>
                      </a:r>
                    </a:p>
                  </a:txBody>
                  <a:tcPr/>
                </a:tc>
                <a:tc>
                  <a:txBody>
                    <a:bodyPr/>
                    <a:lstStyle/>
                    <a:p>
                      <a:r>
                        <a:rPr lang="en-US" sz="1400" kern="1200" dirty="0">
                          <a:solidFill>
                            <a:schemeClr val="dk1"/>
                          </a:solidFill>
                          <a:effectLst/>
                          <a:latin typeface="+mn-lt"/>
                          <a:ea typeface="+mn-ea"/>
                          <a:cs typeface="+mn-cs"/>
                        </a:rPr>
                        <a:t>The date after which a bankcard is no longer valid, embossed on the front of all valid credit cards. The Good Thru date is one of the card security features that should be checked by merchants to ensure that a Card-Present transaction is valid. See also: Card expiration date.</a:t>
                      </a:r>
                    </a:p>
                  </a:txBody>
                  <a:tcPr/>
                </a:tc>
                <a:extLst>
                  <a:ext uri="{0D108BD9-81ED-4DB2-BD59-A6C34878D82A}">
                    <a16:rowId xmlns:a16="http://schemas.microsoft.com/office/drawing/2014/main" val="1269008017"/>
                  </a:ext>
                </a:extLst>
              </a:tr>
              <a:tr h="466784">
                <a:tc>
                  <a:txBody>
                    <a:bodyPr/>
                    <a:lstStyle/>
                    <a:p>
                      <a:r>
                        <a:rPr lang="en-US" sz="1400" dirty="0"/>
                        <a:t>High-Risk Merchant</a:t>
                      </a:r>
                    </a:p>
                  </a:txBody>
                  <a:tcPr/>
                </a:tc>
                <a:tc>
                  <a:txBody>
                    <a:bodyPr/>
                    <a:lstStyle/>
                    <a:p>
                      <a:r>
                        <a:rPr lang="en-US" sz="1400" kern="1200" dirty="0">
                          <a:solidFill>
                            <a:schemeClr val="dk1"/>
                          </a:solidFill>
                          <a:effectLst/>
                          <a:latin typeface="+mn-lt"/>
                          <a:ea typeface="+mn-ea"/>
                          <a:cs typeface="+mn-cs"/>
                        </a:rPr>
                        <a:t>A merchant that is at a high risk for chargebacks due to the nature of its business. High-risk merchants include direct marketers, travel services, outbound telemarketers, inbound teleservices, and betting establishments. </a:t>
                      </a:r>
                    </a:p>
                  </a:txBody>
                  <a:tcPr/>
                </a:tc>
                <a:extLst>
                  <a:ext uri="{0D108BD9-81ED-4DB2-BD59-A6C34878D82A}">
                    <a16:rowId xmlns:a16="http://schemas.microsoft.com/office/drawing/2014/main" val="4188806258"/>
                  </a:ext>
                </a:extLst>
              </a:tr>
              <a:tr h="466784">
                <a:tc>
                  <a:txBody>
                    <a:bodyPr/>
                    <a:lstStyle/>
                    <a:p>
                      <a:r>
                        <a:rPr lang="en-US" sz="1400" dirty="0"/>
                        <a:t>Internet Protocol Address</a:t>
                      </a:r>
                    </a:p>
                  </a:txBody>
                  <a:tcPr/>
                </a:tc>
                <a:tc>
                  <a:txBody>
                    <a:bodyPr/>
                    <a:lstStyle/>
                    <a:p>
                      <a:r>
                        <a:rPr lang="en-US" sz="1400" kern="1200" dirty="0">
                          <a:solidFill>
                            <a:schemeClr val="dk1"/>
                          </a:solidFill>
                          <a:effectLst/>
                          <a:latin typeface="+mn-lt"/>
                          <a:ea typeface="+mn-ea"/>
                          <a:cs typeface="+mn-cs"/>
                        </a:rPr>
                        <a:t>A unique number that is used to represent individual computers in a network. All computers on the Internet have a unique IP address that is used to route messages to the correct destination. </a:t>
                      </a:r>
                    </a:p>
                  </a:txBody>
                  <a:tcPr/>
                </a:tc>
                <a:extLst>
                  <a:ext uri="{0D108BD9-81ED-4DB2-BD59-A6C34878D82A}">
                    <a16:rowId xmlns:a16="http://schemas.microsoft.com/office/drawing/2014/main" val="2575649452"/>
                  </a:ext>
                </a:extLst>
              </a:tr>
              <a:tr h="274579">
                <a:tc>
                  <a:txBody>
                    <a:bodyPr/>
                    <a:lstStyle/>
                    <a:p>
                      <a:r>
                        <a:rPr lang="en-US" sz="1400" dirty="0"/>
                        <a:t>Key-Entered Transaction</a:t>
                      </a:r>
                    </a:p>
                  </a:txBody>
                  <a:tcPr/>
                </a:tc>
                <a:tc>
                  <a:txBody>
                    <a:bodyPr/>
                    <a:lstStyle/>
                    <a:p>
                      <a:r>
                        <a:rPr lang="en-US" sz="1400" kern="1200" dirty="0">
                          <a:solidFill>
                            <a:schemeClr val="dk1"/>
                          </a:solidFill>
                          <a:effectLst/>
                          <a:latin typeface="+mn-lt"/>
                          <a:ea typeface="+mn-ea"/>
                          <a:cs typeface="+mn-cs"/>
                        </a:rPr>
                        <a:t>A transaction that is manually keyed into a point-of-sale device. </a:t>
                      </a:r>
                    </a:p>
                  </a:txBody>
                  <a:tcPr/>
                </a:tc>
                <a:extLst>
                  <a:ext uri="{0D108BD9-81ED-4DB2-BD59-A6C34878D82A}">
                    <a16:rowId xmlns:a16="http://schemas.microsoft.com/office/drawing/2014/main" val="1203448343"/>
                  </a:ext>
                </a:extLst>
              </a:tr>
              <a:tr h="658988">
                <a:tc>
                  <a:txBody>
                    <a:bodyPr/>
                    <a:lstStyle/>
                    <a:p>
                      <a:r>
                        <a:rPr lang="en-US" sz="1400" dirty="0"/>
                        <a:t>Magnetic Stripe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The magnetic stripe on the back of all credit cards is encoded with account information as specified in the Payment Card Industry Operating Regulations. The stripe is “read” when a card is swiped through a Point of Sale (POS) terminal. On a valid card, the account number on the magnetic stripe matches the account number on the front of the card.</a:t>
                      </a:r>
                    </a:p>
                  </a:txBody>
                  <a:tcPr/>
                </a:tc>
                <a:extLst>
                  <a:ext uri="{0D108BD9-81ED-4DB2-BD59-A6C34878D82A}">
                    <a16:rowId xmlns:a16="http://schemas.microsoft.com/office/drawing/2014/main" val="2658980504"/>
                  </a:ext>
                </a:extLst>
              </a:tr>
              <a:tr h="274579">
                <a:tc>
                  <a:txBody>
                    <a:bodyPr/>
                    <a:lstStyle/>
                    <a:p>
                      <a:r>
                        <a:rPr lang="en-US" sz="1400" dirty="0"/>
                        <a:t>Magnetic Stripe Reader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The component of a point-of-sale device that electronically reads the information on a payment card’s magnetic stripe.</a:t>
                      </a:r>
                    </a:p>
                  </a:txBody>
                  <a:tcPr/>
                </a:tc>
                <a:extLst>
                  <a:ext uri="{0D108BD9-81ED-4DB2-BD59-A6C34878D82A}">
                    <a16:rowId xmlns:a16="http://schemas.microsoft.com/office/drawing/2014/main" val="3051654267"/>
                  </a:ext>
                </a:extLst>
              </a:tr>
              <a:tr h="466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t>Mail Order / Telephone Order (MO / TO)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effectLst/>
                          <a:latin typeface="+mn-lt"/>
                          <a:ea typeface="+mn-ea"/>
                          <a:cs typeface="+mn-cs"/>
                        </a:rPr>
                        <a:t>A merchant, market, or sales environment in which mail or telephone sales are the primary or a major source of income. Such transactions are frequently charged to customers’ bankcard accounts. See also: Card-not-present.</a:t>
                      </a:r>
                    </a:p>
                  </a:txBody>
                  <a:tcPr/>
                </a:tc>
                <a:extLst>
                  <a:ext uri="{0D108BD9-81ED-4DB2-BD59-A6C34878D82A}">
                    <a16:rowId xmlns:a16="http://schemas.microsoft.com/office/drawing/2014/main" val="1909182871"/>
                  </a:ext>
                </a:extLst>
              </a:tr>
            </a:tbl>
          </a:graphicData>
        </a:graphic>
      </p:graphicFrame>
    </p:spTree>
    <p:extLst>
      <p:ext uri="{BB962C8B-B14F-4D97-AF65-F5344CB8AC3E}">
        <p14:creationId xmlns:p14="http://schemas.microsoft.com/office/powerpoint/2010/main" val="24849721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90FAAF-550C-4640-8758-2E657FAD7104}"/>
              </a:ext>
            </a:extLst>
          </p:cNvPr>
          <p:cNvSpPr>
            <a:spLocks noGrp="1"/>
          </p:cNvSpPr>
          <p:nvPr>
            <p:ph type="sldNum" sz="quarter" idx="12"/>
          </p:nvPr>
        </p:nvSpPr>
        <p:spPr/>
        <p:txBody>
          <a:bodyPr/>
          <a:lstStyle/>
          <a:p>
            <a:fld id="{C6429477-D61A-7D49-A13C-58DC364142A2}" type="slidenum">
              <a:rPr lang="en-US" smtClean="0"/>
              <a:t>74</a:t>
            </a:fld>
            <a:endParaRPr lang="en-US" dirty="0"/>
          </a:p>
        </p:txBody>
      </p:sp>
      <p:graphicFrame>
        <p:nvGraphicFramePr>
          <p:cNvPr id="5" name="Table 5">
            <a:extLst>
              <a:ext uri="{FF2B5EF4-FFF2-40B4-BE49-F238E27FC236}">
                <a16:creationId xmlns:a16="http://schemas.microsoft.com/office/drawing/2014/main" id="{A550ED4C-5991-410E-937D-048945F9D9DB}"/>
              </a:ext>
            </a:extLst>
          </p:cNvPr>
          <p:cNvGraphicFramePr>
            <a:graphicFrameLocks noGrp="1"/>
          </p:cNvGraphicFramePr>
          <p:nvPr>
            <p:extLst>
              <p:ext uri="{D42A27DB-BD31-4B8C-83A1-F6EECF244321}">
                <p14:modId xmlns:p14="http://schemas.microsoft.com/office/powerpoint/2010/main" val="751772921"/>
              </p:ext>
            </p:extLst>
          </p:nvPr>
        </p:nvGraphicFramePr>
        <p:xfrm>
          <a:off x="254395" y="467741"/>
          <a:ext cx="11683210" cy="5425440"/>
        </p:xfrm>
        <a:graphic>
          <a:graphicData uri="http://schemas.openxmlformats.org/drawingml/2006/table">
            <a:tbl>
              <a:tblPr firstRow="1" bandRow="1">
                <a:tableStyleId>{16D9F66E-5EB9-4882-86FB-DCBF35E3C3E4}</a:tableStyleId>
              </a:tblPr>
              <a:tblGrid>
                <a:gridCol w="2204537">
                  <a:extLst>
                    <a:ext uri="{9D8B030D-6E8A-4147-A177-3AD203B41FA5}">
                      <a16:colId xmlns:a16="http://schemas.microsoft.com/office/drawing/2014/main" val="4249119952"/>
                    </a:ext>
                  </a:extLst>
                </a:gridCol>
                <a:gridCol w="9478673">
                  <a:extLst>
                    <a:ext uri="{9D8B030D-6E8A-4147-A177-3AD203B41FA5}">
                      <a16:colId xmlns:a16="http://schemas.microsoft.com/office/drawing/2014/main" val="2866296610"/>
                    </a:ext>
                  </a:extLst>
                </a:gridCol>
              </a:tblGrid>
              <a:tr h="949892">
                <a:tc>
                  <a:txBody>
                    <a:bodyPr/>
                    <a:lstStyle/>
                    <a:p>
                      <a:r>
                        <a:rPr lang="en-US" sz="1400" b="0" dirty="0"/>
                        <a:t>Merchant Agreement</a:t>
                      </a:r>
                    </a:p>
                  </a:txBody>
                  <a:tcPr/>
                </a:tc>
                <a:tc>
                  <a:txBody>
                    <a:bodyPr/>
                    <a:lstStyle/>
                    <a:p>
                      <a:r>
                        <a:rPr lang="en-US" sz="1400" b="0" kern="1200" dirty="0">
                          <a:solidFill>
                            <a:schemeClr val="dk1"/>
                          </a:solidFill>
                          <a:effectLst/>
                          <a:latin typeface="+mn-lt"/>
                          <a:ea typeface="+mn-ea"/>
                          <a:cs typeface="+mn-cs"/>
                        </a:rPr>
                        <a:t>The contract between a merchant and a merchant bank under which the merchant participates in a credit card company’s payment system, accepts credit cards for payment of goods and services, and agrees to abide by certain rules governing the acceptance and processing of credit card transactions. Merchant agreements may stipulate merchant liability with regard to chargebacks and may specify time frames within which merchants are to deposit transactions and respond to requests for information. </a:t>
                      </a:r>
                    </a:p>
                  </a:txBody>
                  <a:tcPr/>
                </a:tc>
                <a:extLst>
                  <a:ext uri="{0D108BD9-81ED-4DB2-BD59-A6C34878D82A}">
                    <a16:rowId xmlns:a16="http://schemas.microsoft.com/office/drawing/2014/main" val="2436642099"/>
                  </a:ext>
                </a:extLst>
              </a:tr>
              <a:tr h="424951">
                <a:tc>
                  <a:txBody>
                    <a:bodyPr/>
                    <a:lstStyle/>
                    <a:p>
                      <a:r>
                        <a:rPr lang="en-US" sz="1400" dirty="0"/>
                        <a:t>Merchant Bank</a:t>
                      </a:r>
                    </a:p>
                  </a:txBody>
                  <a:tcPr/>
                </a:tc>
                <a:tc>
                  <a:txBody>
                    <a:bodyPr/>
                    <a:lstStyle/>
                    <a:p>
                      <a:r>
                        <a:rPr lang="en-US" sz="1400" kern="1200" dirty="0">
                          <a:solidFill>
                            <a:schemeClr val="dk1"/>
                          </a:solidFill>
                          <a:effectLst/>
                          <a:latin typeface="+mn-lt"/>
                          <a:ea typeface="+mn-ea"/>
                          <a:cs typeface="+mn-cs"/>
                        </a:rPr>
                        <a:t>A financial institution that enters into agreements with merchants to accept credit cards as payment for goods and services; also called acquirers or acquiring banks. </a:t>
                      </a:r>
                    </a:p>
                  </a:txBody>
                  <a:tcPr/>
                </a:tc>
                <a:extLst>
                  <a:ext uri="{0D108BD9-81ED-4DB2-BD59-A6C34878D82A}">
                    <a16:rowId xmlns:a16="http://schemas.microsoft.com/office/drawing/2014/main" val="3872060121"/>
                  </a:ext>
                </a:extLst>
              </a:tr>
              <a:tr h="599932">
                <a:tc>
                  <a:txBody>
                    <a:bodyPr/>
                    <a:lstStyle/>
                    <a:p>
                      <a:r>
                        <a:rPr lang="en-US" sz="1400" dirty="0"/>
                        <a:t>Merchant Chargeback Monitoring Program (MCMP)</a:t>
                      </a:r>
                    </a:p>
                  </a:txBody>
                  <a:tcPr/>
                </a:tc>
                <a:tc>
                  <a:txBody>
                    <a:bodyPr/>
                    <a:lstStyle/>
                    <a:p>
                      <a:r>
                        <a:rPr lang="en-US" sz="1400" kern="1200" dirty="0">
                          <a:solidFill>
                            <a:schemeClr val="dk1"/>
                          </a:solidFill>
                          <a:effectLst/>
                          <a:latin typeface="+mn-lt"/>
                          <a:ea typeface="+mn-ea"/>
                          <a:cs typeface="+mn-cs"/>
                        </a:rPr>
                        <a:t>A program that alerts merchant banks when one of their merchants has a chargeback-to-transaction rate of over one percent. Merchants then work with the bank to reduce their chargeback rates to acceptable levels. Failure to reduce chargebacks can result in fines for a merchant.</a:t>
                      </a:r>
                    </a:p>
                  </a:txBody>
                  <a:tcPr/>
                </a:tc>
                <a:extLst>
                  <a:ext uri="{0D108BD9-81ED-4DB2-BD59-A6C34878D82A}">
                    <a16:rowId xmlns:a16="http://schemas.microsoft.com/office/drawing/2014/main" val="1269008017"/>
                  </a:ext>
                </a:extLst>
              </a:tr>
              <a:tr h="249971">
                <a:tc>
                  <a:txBody>
                    <a:bodyPr/>
                    <a:lstStyle/>
                    <a:p>
                      <a:r>
                        <a:rPr lang="en-US" sz="1400" dirty="0"/>
                        <a:t>Payment Gateway</a:t>
                      </a:r>
                    </a:p>
                  </a:txBody>
                  <a:tcPr/>
                </a:tc>
                <a:tc>
                  <a:txBody>
                    <a:bodyPr/>
                    <a:lstStyle/>
                    <a:p>
                      <a:r>
                        <a:rPr lang="en-US" sz="1400" kern="1200" dirty="0">
                          <a:solidFill>
                            <a:schemeClr val="dk1"/>
                          </a:solidFill>
                          <a:effectLst/>
                          <a:latin typeface="+mn-lt"/>
                          <a:ea typeface="+mn-ea"/>
                          <a:cs typeface="+mn-cs"/>
                        </a:rPr>
                        <a:t>A system that provides services to Internet merchants for the authorization and clearing of online credit card transactions. </a:t>
                      </a:r>
                    </a:p>
                  </a:txBody>
                  <a:tcPr/>
                </a:tc>
                <a:extLst>
                  <a:ext uri="{0D108BD9-81ED-4DB2-BD59-A6C34878D82A}">
                    <a16:rowId xmlns:a16="http://schemas.microsoft.com/office/drawing/2014/main" val="4188806258"/>
                  </a:ext>
                </a:extLst>
              </a:tr>
              <a:tr h="599932">
                <a:tc>
                  <a:txBody>
                    <a:bodyPr/>
                    <a:lstStyle/>
                    <a:p>
                      <a:r>
                        <a:rPr lang="en-US" sz="1400" dirty="0"/>
                        <a:t>Pick-Up Response</a:t>
                      </a:r>
                    </a:p>
                  </a:txBody>
                  <a:tcPr/>
                </a:tc>
                <a:tc>
                  <a:txBody>
                    <a:bodyPr/>
                    <a:lstStyle/>
                    <a:p>
                      <a:r>
                        <a:rPr lang="en-US" sz="1400" kern="1200" dirty="0">
                          <a:solidFill>
                            <a:schemeClr val="dk1"/>
                          </a:solidFill>
                          <a:effectLst/>
                          <a:latin typeface="+mn-lt"/>
                          <a:ea typeface="+mn-ea"/>
                          <a:cs typeface="+mn-cs"/>
                        </a:rPr>
                        <a:t>This response indicates that the card issuer would like the card to be confiscated from the customer.  However, USF Employees should not attempt to pick up credit cards, even when the card issuer requests this action, as this could potentially cause confrontation and safety issues. </a:t>
                      </a:r>
                    </a:p>
                  </a:txBody>
                  <a:tcPr/>
                </a:tc>
                <a:extLst>
                  <a:ext uri="{0D108BD9-81ED-4DB2-BD59-A6C34878D82A}">
                    <a16:rowId xmlns:a16="http://schemas.microsoft.com/office/drawing/2014/main" val="2575649452"/>
                  </a:ext>
                </a:extLst>
              </a:tr>
              <a:tr h="424951">
                <a:tc>
                  <a:txBody>
                    <a:bodyPr/>
                    <a:lstStyle/>
                    <a:p>
                      <a:r>
                        <a:rPr lang="en-US" sz="1400" dirty="0"/>
                        <a:t>Point-of-sale Terminal (POS terminal)</a:t>
                      </a:r>
                    </a:p>
                  </a:txBody>
                  <a:tcPr/>
                </a:tc>
                <a:tc>
                  <a:txBody>
                    <a:bodyPr/>
                    <a:lstStyle/>
                    <a:p>
                      <a:r>
                        <a:rPr lang="en-US" sz="1400" kern="1200" dirty="0">
                          <a:solidFill>
                            <a:schemeClr val="dk1"/>
                          </a:solidFill>
                          <a:effectLst/>
                          <a:latin typeface="+mn-lt"/>
                          <a:ea typeface="+mn-ea"/>
                          <a:cs typeface="+mn-cs"/>
                        </a:rPr>
                        <a:t>The electronic device used for authorizing and processing bankcard transactions at the point of sale.</a:t>
                      </a:r>
                    </a:p>
                  </a:txBody>
                  <a:tcPr/>
                </a:tc>
                <a:extLst>
                  <a:ext uri="{0D108BD9-81ED-4DB2-BD59-A6C34878D82A}">
                    <a16:rowId xmlns:a16="http://schemas.microsoft.com/office/drawing/2014/main" val="1203448343"/>
                  </a:ext>
                </a:extLst>
              </a:tr>
              <a:tr h="599932">
                <a:tc>
                  <a:txBody>
                    <a:bodyPr/>
                    <a:lstStyle/>
                    <a:p>
                      <a:r>
                        <a:rPr lang="en-US" sz="1400" dirty="0"/>
                        <a:t>Printer Number</a:t>
                      </a:r>
                    </a:p>
                  </a:txBody>
                  <a:tcPr/>
                </a:tc>
                <a:tc>
                  <a:txBody>
                    <a:bodyPr/>
                    <a:lstStyle/>
                    <a:p>
                      <a:r>
                        <a:rPr lang="en-US" sz="1400" kern="1200" dirty="0">
                          <a:solidFill>
                            <a:schemeClr val="dk1"/>
                          </a:solidFill>
                          <a:effectLst/>
                          <a:latin typeface="+mn-lt"/>
                          <a:ea typeface="+mn-ea"/>
                          <a:cs typeface="+mn-cs"/>
                        </a:rPr>
                        <a:t>A four-digit number that is printed below the first four digits of the printed or embossed account number on valid credit cards. The four-digit printed number should be the same as the first four digits of the account number above it. The printed four-digit number is one of the card security features that merchants should check to ensure that a Card-Present transaction is valid.</a:t>
                      </a:r>
                    </a:p>
                  </a:txBody>
                  <a:tcPr/>
                </a:tc>
                <a:extLst>
                  <a:ext uri="{0D108BD9-81ED-4DB2-BD59-A6C34878D82A}">
                    <a16:rowId xmlns:a16="http://schemas.microsoft.com/office/drawing/2014/main" val="2658980504"/>
                  </a:ext>
                </a:extLst>
              </a:tr>
              <a:tr h="5999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t>Representment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effectLst/>
                          <a:latin typeface="+mn-lt"/>
                          <a:ea typeface="+mn-ea"/>
                          <a:cs typeface="+mn-cs"/>
                        </a:rPr>
                        <a:t>A chargeback that is rejected and returned to a card issuer by a merchant bank on the merchant’s behalf. A chargeback may be represented, or redeposited, if the merchant or merchant bank can remedy the problem that led to the chargeback. To be valid, a representment must be in accordance with Payment Card Industry Operating Regulations.</a:t>
                      </a:r>
                    </a:p>
                  </a:txBody>
                  <a:tcPr/>
                </a:tc>
                <a:extLst>
                  <a:ext uri="{0D108BD9-81ED-4DB2-BD59-A6C34878D82A}">
                    <a16:rowId xmlns:a16="http://schemas.microsoft.com/office/drawing/2014/main" val="1871204884"/>
                  </a:ext>
                </a:extLst>
              </a:tr>
            </a:tbl>
          </a:graphicData>
        </a:graphic>
      </p:graphicFrame>
    </p:spTree>
    <p:extLst>
      <p:ext uri="{BB962C8B-B14F-4D97-AF65-F5344CB8AC3E}">
        <p14:creationId xmlns:p14="http://schemas.microsoft.com/office/powerpoint/2010/main" val="26658566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90FAAF-550C-4640-8758-2E657FAD7104}"/>
              </a:ext>
            </a:extLst>
          </p:cNvPr>
          <p:cNvSpPr>
            <a:spLocks noGrp="1"/>
          </p:cNvSpPr>
          <p:nvPr>
            <p:ph type="sldNum" sz="quarter" idx="12"/>
          </p:nvPr>
        </p:nvSpPr>
        <p:spPr/>
        <p:txBody>
          <a:bodyPr/>
          <a:lstStyle/>
          <a:p>
            <a:fld id="{C6429477-D61A-7D49-A13C-58DC364142A2}" type="slidenum">
              <a:rPr lang="en-US" smtClean="0"/>
              <a:t>75</a:t>
            </a:fld>
            <a:endParaRPr lang="en-US" dirty="0"/>
          </a:p>
        </p:txBody>
      </p:sp>
      <p:graphicFrame>
        <p:nvGraphicFramePr>
          <p:cNvPr id="5" name="Table 5">
            <a:extLst>
              <a:ext uri="{FF2B5EF4-FFF2-40B4-BE49-F238E27FC236}">
                <a16:creationId xmlns:a16="http://schemas.microsoft.com/office/drawing/2014/main" id="{A550ED4C-5991-410E-937D-048945F9D9DB}"/>
              </a:ext>
            </a:extLst>
          </p:cNvPr>
          <p:cNvGraphicFramePr>
            <a:graphicFrameLocks noGrp="1"/>
          </p:cNvGraphicFramePr>
          <p:nvPr>
            <p:extLst>
              <p:ext uri="{D42A27DB-BD31-4B8C-83A1-F6EECF244321}">
                <p14:modId xmlns:p14="http://schemas.microsoft.com/office/powerpoint/2010/main" val="2066940007"/>
              </p:ext>
            </p:extLst>
          </p:nvPr>
        </p:nvGraphicFramePr>
        <p:xfrm>
          <a:off x="279277" y="497840"/>
          <a:ext cx="11633446" cy="5130800"/>
        </p:xfrm>
        <a:graphic>
          <a:graphicData uri="http://schemas.openxmlformats.org/drawingml/2006/table">
            <a:tbl>
              <a:tblPr firstRow="1" bandRow="1">
                <a:tableStyleId>{16D9F66E-5EB9-4882-86FB-DCBF35E3C3E4}</a:tableStyleId>
              </a:tblPr>
              <a:tblGrid>
                <a:gridCol w="1720289">
                  <a:extLst>
                    <a:ext uri="{9D8B030D-6E8A-4147-A177-3AD203B41FA5}">
                      <a16:colId xmlns:a16="http://schemas.microsoft.com/office/drawing/2014/main" val="4249119952"/>
                    </a:ext>
                  </a:extLst>
                </a:gridCol>
                <a:gridCol w="9913157">
                  <a:extLst>
                    <a:ext uri="{9D8B030D-6E8A-4147-A177-3AD203B41FA5}">
                      <a16:colId xmlns:a16="http://schemas.microsoft.com/office/drawing/2014/main" val="2866296610"/>
                    </a:ext>
                  </a:extLst>
                </a:gridCol>
              </a:tblGrid>
              <a:tr h="370840">
                <a:tc>
                  <a:txBody>
                    <a:bodyPr/>
                    <a:lstStyle/>
                    <a:p>
                      <a:r>
                        <a:rPr lang="en-US" sz="1400" b="0" dirty="0"/>
                        <a:t>Sales Receipt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effectLst/>
                          <a:latin typeface="+mn-lt"/>
                          <a:ea typeface="+mn-ea"/>
                          <a:cs typeface="+mn-cs"/>
                        </a:rPr>
                        <a:t>The paper or electronic record of a bankcard transaction that a merchant submits to a merchant bank for processing and payment. In most cases, paper drafts are now generated by a merchant’s POS terminal. When a merchant fills out a draft manually, it must include an imprint of the front of the card.</a:t>
                      </a:r>
                    </a:p>
                  </a:txBody>
                  <a:tcPr/>
                </a:tc>
                <a:extLst>
                  <a:ext uri="{0D108BD9-81ED-4DB2-BD59-A6C34878D82A}">
                    <a16:rowId xmlns:a16="http://schemas.microsoft.com/office/drawing/2014/main" val="2436642099"/>
                  </a:ext>
                </a:extLst>
              </a:tr>
              <a:tr h="370840">
                <a:tc>
                  <a:txBody>
                    <a:bodyPr/>
                    <a:lstStyle/>
                    <a:p>
                      <a:r>
                        <a:rPr lang="en-US" sz="1400" dirty="0"/>
                        <a:t>Skimming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The replication of account information encoded on the magnetic stripe of a valid card and its subsequent use for fraudulent transactions in which a valid authorization occurs. The account information is captured from a valid card and then re-encoded on a counterfeit card. The term “skimming” is also used to refer to any situation in which electronically transmitted or stored account data is replicated and then re-encoded on counterfeit cards or used in some other way for fraudulent transactions.</a:t>
                      </a:r>
                    </a:p>
                  </a:txBody>
                  <a:tcPr/>
                </a:tc>
                <a:extLst>
                  <a:ext uri="{0D108BD9-81ED-4DB2-BD59-A6C34878D82A}">
                    <a16:rowId xmlns:a16="http://schemas.microsoft.com/office/drawing/2014/main" val="3872060121"/>
                  </a:ext>
                </a:extLst>
              </a:tr>
              <a:tr h="370840">
                <a:tc>
                  <a:txBody>
                    <a:bodyPr/>
                    <a:lstStyle/>
                    <a:p>
                      <a:r>
                        <a:rPr lang="en-US" sz="1400" dirty="0"/>
                        <a:t>Split Tender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The use of two forms of payment, or legal tender, for a single purchase. For example, when buying a big-ticket item, a cardholder might pay half by cash or check and then put the other half on his or her credit card. Individual merchants may set their own policies about whether or not to accept split-tender transactions.</a:t>
                      </a:r>
                    </a:p>
                  </a:txBody>
                  <a:tcPr/>
                </a:tc>
                <a:extLst>
                  <a:ext uri="{0D108BD9-81ED-4DB2-BD59-A6C34878D82A}">
                    <a16:rowId xmlns:a16="http://schemas.microsoft.com/office/drawing/2014/main" val="1269008017"/>
                  </a:ext>
                </a:extLst>
              </a:tr>
              <a:tr h="370840">
                <a:tc>
                  <a:txBody>
                    <a:bodyPr/>
                    <a:lstStyle/>
                    <a:p>
                      <a:r>
                        <a:rPr lang="en-US" sz="1400" dirty="0"/>
                        <a:t>Third-Party Processor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A non-member organization that performs transaction authorization and processing, account record keeping, and other day-to-day business and administrative functions for issuers and merchant banks.</a:t>
                      </a:r>
                    </a:p>
                  </a:txBody>
                  <a:tcPr/>
                </a:tc>
                <a:extLst>
                  <a:ext uri="{0D108BD9-81ED-4DB2-BD59-A6C34878D82A}">
                    <a16:rowId xmlns:a16="http://schemas.microsoft.com/office/drawing/2014/main" val="4188806258"/>
                  </a:ext>
                </a:extLst>
              </a:tr>
              <a:tr h="370840">
                <a:tc>
                  <a:txBody>
                    <a:bodyPr/>
                    <a:lstStyle/>
                    <a:p>
                      <a:r>
                        <a:rPr lang="en-US" sz="1400" dirty="0"/>
                        <a:t>Transaction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The act between a cardholder and merchant that results in the sale of goods or services. </a:t>
                      </a:r>
                    </a:p>
                  </a:txBody>
                  <a:tcPr/>
                </a:tc>
                <a:extLst>
                  <a:ext uri="{0D108BD9-81ED-4DB2-BD59-A6C34878D82A}">
                    <a16:rowId xmlns:a16="http://schemas.microsoft.com/office/drawing/2014/main" val="2575649452"/>
                  </a:ext>
                </a:extLst>
              </a:tr>
              <a:tr h="370840">
                <a:tc>
                  <a:txBody>
                    <a:bodyPr/>
                    <a:lstStyle/>
                    <a:p>
                      <a:r>
                        <a:rPr lang="en-US" sz="1400" dirty="0"/>
                        <a:t>Unsigned Card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A seemingly valid credit card that has not been duly signed by the legitimate cardholder. Merchants cannot accept an unsigned card until the cardholder has signed it, and the signature has been checked against a valid, government-issued Photo ID, such as a driver’s license or passport.</a:t>
                      </a:r>
                    </a:p>
                  </a:txBody>
                  <a:tcPr/>
                </a:tc>
                <a:extLst>
                  <a:ext uri="{0D108BD9-81ED-4DB2-BD59-A6C34878D82A}">
                    <a16:rowId xmlns:a16="http://schemas.microsoft.com/office/drawing/2014/main" val="1203448343"/>
                  </a:ext>
                </a:extLst>
              </a:tr>
              <a:tr h="370840">
                <a:tc>
                  <a:txBody>
                    <a:bodyPr/>
                    <a:lstStyle/>
                    <a:p>
                      <a:r>
                        <a:rPr lang="en-US" sz="1400" dirty="0"/>
                        <a:t>Voice Authorization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An authorization obtained by telephoning a voice authorization center. </a:t>
                      </a:r>
                    </a:p>
                  </a:txBody>
                  <a:tcPr/>
                </a:tc>
                <a:extLst>
                  <a:ext uri="{0D108BD9-81ED-4DB2-BD59-A6C34878D82A}">
                    <a16:rowId xmlns:a16="http://schemas.microsoft.com/office/drawing/2014/main" val="2658980504"/>
                  </a:ext>
                </a:extLst>
              </a:tr>
              <a:tr h="370840">
                <a:tc>
                  <a:txBody>
                    <a:bodyPr/>
                    <a:lstStyle/>
                    <a:p>
                      <a:r>
                        <a:rPr lang="en-US" sz="1400" dirty="0"/>
                        <a:t>Voice Authorization Center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An operator-staffed center that handles telephone authorization requests from merchants who do not have electronic POS terminals or whose electronic terminals are temporarily not working, or for transactions where special assistance is required. Voice authorization centers also handle manual authorization requests and Code 10 calls.</a:t>
                      </a:r>
                    </a:p>
                  </a:txBody>
                  <a:tcPr/>
                </a:tc>
                <a:extLst>
                  <a:ext uri="{0D108BD9-81ED-4DB2-BD59-A6C34878D82A}">
                    <a16:rowId xmlns:a16="http://schemas.microsoft.com/office/drawing/2014/main" val="3051654267"/>
                  </a:ext>
                </a:extLst>
              </a:tr>
            </a:tbl>
          </a:graphicData>
        </a:graphic>
      </p:graphicFrame>
    </p:spTree>
    <p:extLst>
      <p:ext uri="{BB962C8B-B14F-4D97-AF65-F5344CB8AC3E}">
        <p14:creationId xmlns:p14="http://schemas.microsoft.com/office/powerpoint/2010/main" val="31466969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80D0C-70EF-42B9-B353-D279B16AB95C}"/>
              </a:ext>
            </a:extLst>
          </p:cNvPr>
          <p:cNvSpPr>
            <a:spLocks noGrp="1"/>
          </p:cNvSpPr>
          <p:nvPr>
            <p:ph type="title"/>
          </p:nvPr>
        </p:nvSpPr>
        <p:spPr>
          <a:xfrm>
            <a:off x="457200" y="419101"/>
            <a:ext cx="11239500" cy="700572"/>
          </a:xfrm>
        </p:spPr>
        <p:txBody>
          <a:bodyPr/>
          <a:lstStyle/>
          <a:p>
            <a:r>
              <a:rPr lang="en-US" altLang="en-US" dirty="0"/>
              <a:t>Resources</a:t>
            </a:r>
            <a:endParaRPr lang="en-US" sz="6000" dirty="0"/>
          </a:p>
        </p:txBody>
      </p:sp>
      <p:sp>
        <p:nvSpPr>
          <p:cNvPr id="3" name="Content Placeholder 2">
            <a:extLst>
              <a:ext uri="{FF2B5EF4-FFF2-40B4-BE49-F238E27FC236}">
                <a16:creationId xmlns:a16="http://schemas.microsoft.com/office/drawing/2014/main" id="{D09D256A-95E6-47D7-9761-BBE8C25938BA}"/>
              </a:ext>
            </a:extLst>
          </p:cNvPr>
          <p:cNvSpPr>
            <a:spLocks noGrp="1"/>
          </p:cNvSpPr>
          <p:nvPr>
            <p:ph idx="1"/>
          </p:nvPr>
        </p:nvSpPr>
        <p:spPr>
          <a:xfrm>
            <a:off x="451212" y="1248747"/>
            <a:ext cx="11239500" cy="4489580"/>
          </a:xfrm>
        </p:spPr>
        <p:txBody>
          <a:bodyPr/>
          <a:lstStyle/>
          <a:p>
            <a:r>
              <a:rPr lang="en-US" altLang="en-US" dirty="0">
                <a:hlinkClick r:id="rId2"/>
              </a:rPr>
              <a:t>Office of University Audit &amp; Compliance</a:t>
            </a:r>
            <a:endParaRPr lang="en-US" altLang="en-US" dirty="0"/>
          </a:p>
          <a:p>
            <a:pPr lvl="1">
              <a:buNone/>
            </a:pPr>
            <a:endParaRPr lang="en-US" altLang="en-US" sz="2000" dirty="0"/>
          </a:p>
          <a:p>
            <a:r>
              <a:rPr lang="en-US" altLang="en-US" dirty="0">
                <a:hlinkClick r:id="rId3"/>
              </a:rPr>
              <a:t>Online Business Processes</a:t>
            </a:r>
            <a:endParaRPr lang="en-US" altLang="en-US" dirty="0"/>
          </a:p>
          <a:p>
            <a:pPr lvl="1">
              <a:buNone/>
            </a:pPr>
            <a:endParaRPr lang="en-US" altLang="en-US" sz="2000" dirty="0"/>
          </a:p>
          <a:p>
            <a:r>
              <a:rPr lang="en-US" altLang="en-US" dirty="0"/>
              <a:t>Additional training resources are available on the University Controllers Office website</a:t>
            </a:r>
          </a:p>
          <a:p>
            <a:pPr lvl="1">
              <a:buFont typeface="Courier New" panose="02070309020205020404" pitchFamily="49" charset="0"/>
              <a:buChar char="o"/>
            </a:pPr>
            <a:r>
              <a:rPr lang="en-US" altLang="en-US" sz="2200" dirty="0"/>
              <a:t>UCO Website &gt; About UCO &gt; Training &gt; </a:t>
            </a:r>
            <a:r>
              <a:rPr lang="en-US" altLang="en-US" sz="2200" b="1" dirty="0"/>
              <a:t>Banking and Cash Management</a:t>
            </a:r>
          </a:p>
          <a:p>
            <a:pPr lvl="2">
              <a:buFont typeface="Wingdings" panose="05000000000000000000" pitchFamily="2" charset="2"/>
              <a:buChar char="§"/>
            </a:pPr>
            <a:r>
              <a:rPr lang="en-US" altLang="en-US" sz="2000" dirty="0"/>
              <a:t>Credit Card Reconciliation Process</a:t>
            </a:r>
          </a:p>
          <a:p>
            <a:pPr lvl="2">
              <a:buFont typeface="Wingdings" panose="05000000000000000000" pitchFamily="2" charset="2"/>
              <a:buChar char="§"/>
            </a:pPr>
            <a:r>
              <a:rPr lang="en-US" altLang="en-US" sz="2000" dirty="0"/>
              <a:t>Lock Boxes and ACH’s</a:t>
            </a:r>
          </a:p>
          <a:p>
            <a:pPr lvl="2">
              <a:buFont typeface="Wingdings" panose="05000000000000000000" pitchFamily="2" charset="2"/>
              <a:buChar char="§"/>
            </a:pPr>
            <a:r>
              <a:rPr lang="en-US" altLang="en-US" sz="2000" dirty="0"/>
              <a:t>Internal Controls</a:t>
            </a:r>
          </a:p>
          <a:p>
            <a:pPr lvl="2">
              <a:buFont typeface="Wingdings" panose="05000000000000000000" pitchFamily="2" charset="2"/>
              <a:buChar char="§"/>
            </a:pPr>
            <a:r>
              <a:rPr lang="en-US" altLang="en-US" sz="2000" dirty="0"/>
              <a:t>Separation of Duties</a:t>
            </a:r>
          </a:p>
        </p:txBody>
      </p:sp>
      <p:sp>
        <p:nvSpPr>
          <p:cNvPr id="4" name="Slide Number Placeholder 3">
            <a:extLst>
              <a:ext uri="{FF2B5EF4-FFF2-40B4-BE49-F238E27FC236}">
                <a16:creationId xmlns:a16="http://schemas.microsoft.com/office/drawing/2014/main" id="{178E3C2D-B267-4138-AF8D-076F6941AD19}"/>
              </a:ext>
            </a:extLst>
          </p:cNvPr>
          <p:cNvSpPr>
            <a:spLocks noGrp="1"/>
          </p:cNvSpPr>
          <p:nvPr>
            <p:ph type="sldNum" sz="quarter" idx="12"/>
          </p:nvPr>
        </p:nvSpPr>
        <p:spPr/>
        <p:txBody>
          <a:bodyPr/>
          <a:lstStyle/>
          <a:p>
            <a:fld id="{C6429477-D61A-7D49-A13C-58DC364142A2}" type="slidenum">
              <a:rPr lang="en-US" smtClean="0"/>
              <a:t>76</a:t>
            </a:fld>
            <a:endParaRPr lang="en-US" dirty="0"/>
          </a:p>
        </p:txBody>
      </p:sp>
    </p:spTree>
    <p:extLst>
      <p:ext uri="{BB962C8B-B14F-4D97-AF65-F5344CB8AC3E}">
        <p14:creationId xmlns:p14="http://schemas.microsoft.com/office/powerpoint/2010/main" val="19923584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8F326-4C3C-49CC-A722-5A878CAFB11A}"/>
              </a:ext>
            </a:extLst>
          </p:cNvPr>
          <p:cNvSpPr>
            <a:spLocks noGrp="1"/>
          </p:cNvSpPr>
          <p:nvPr>
            <p:ph type="title"/>
          </p:nvPr>
        </p:nvSpPr>
        <p:spPr>
          <a:xfrm>
            <a:off x="1393011" y="629818"/>
            <a:ext cx="3928188" cy="4927340"/>
          </a:xfrm>
        </p:spPr>
        <p:txBody>
          <a:bodyPr/>
          <a:lstStyle/>
          <a:p>
            <a:pPr algn="ctr"/>
            <a:r>
              <a:rPr lang="en-US" sz="8800" dirty="0"/>
              <a:t>Are you ready for the Quiz?</a:t>
            </a:r>
          </a:p>
        </p:txBody>
      </p:sp>
      <p:pic>
        <p:nvPicPr>
          <p:cNvPr id="6" name="Content Placeholder 5">
            <a:extLst>
              <a:ext uri="{FF2B5EF4-FFF2-40B4-BE49-F238E27FC236}">
                <a16:creationId xmlns:a16="http://schemas.microsoft.com/office/drawing/2014/main" id="{D83CBC39-A3B7-4E10-9190-D9948E244D93}"/>
              </a:ext>
            </a:extLst>
          </p:cNvPr>
          <p:cNvPicPr>
            <a:picLocks noGrp="1" noChangeAspect="1"/>
          </p:cNvPicPr>
          <p:nvPr>
            <p:ph idx="1"/>
          </p:nvPr>
        </p:nvPicPr>
        <p:blipFill>
          <a:blip r:embed="rId5"/>
          <a:stretch>
            <a:fillRect/>
          </a:stretch>
        </p:blipFill>
        <p:spPr>
          <a:xfrm>
            <a:off x="6384652" y="1099458"/>
            <a:ext cx="4457700" cy="4457700"/>
          </a:xfrm>
        </p:spPr>
      </p:pic>
      <p:sp>
        <p:nvSpPr>
          <p:cNvPr id="4" name="Slide Number Placeholder 3">
            <a:extLst>
              <a:ext uri="{FF2B5EF4-FFF2-40B4-BE49-F238E27FC236}">
                <a16:creationId xmlns:a16="http://schemas.microsoft.com/office/drawing/2014/main" id="{F668D8B5-FC25-46ED-9752-9303EC09CC3F}"/>
              </a:ext>
            </a:extLst>
          </p:cNvPr>
          <p:cNvSpPr>
            <a:spLocks noGrp="1"/>
          </p:cNvSpPr>
          <p:nvPr>
            <p:ph type="sldNum" sz="quarter" idx="12"/>
          </p:nvPr>
        </p:nvSpPr>
        <p:spPr/>
        <p:txBody>
          <a:bodyPr/>
          <a:lstStyle/>
          <a:p>
            <a:fld id="{C6429477-D61A-7D49-A13C-58DC364142A2}" type="slidenum">
              <a:rPr lang="en-US" smtClean="0"/>
              <a:t>77</a:t>
            </a:fld>
            <a:endParaRPr lang="en-US" dirty="0"/>
          </a:p>
        </p:txBody>
      </p:sp>
      <p:pic>
        <p:nvPicPr>
          <p:cNvPr id="3" name="slide 75">
            <a:hlinkClick r:id="" action="ppaction://media"/>
            <a:extLst>
              <a:ext uri="{FF2B5EF4-FFF2-40B4-BE49-F238E27FC236}">
                <a16:creationId xmlns:a16="http://schemas.microsoft.com/office/drawing/2014/main" id="{6F30ECCA-666F-4A91-9334-F108DC1134B4}"/>
              </a:ext>
            </a:extLst>
          </p:cNvPr>
          <p:cNvPicPr>
            <a:picLocks noChangeAspect="1"/>
          </p:cNvPicPr>
          <p:nvPr>
            <a:audioFile r:link="rId1"/>
            <p:extLst>
              <p:ext uri="{DAA4B4D4-6D71-4841-9C94-3DE7FCFB9230}">
                <p14:media xmlns:p14="http://schemas.microsoft.com/office/powerpoint/2010/main" r:embed="rId2">
                  <p14:trim st="2200"/>
                </p14:media>
              </p:ext>
            </p:extLst>
          </p:nvPr>
        </p:nvPicPr>
        <p:blipFill>
          <a:blip r:embed="rId6"/>
          <a:stretch>
            <a:fillRect/>
          </a:stretch>
        </p:blipFill>
        <p:spPr>
          <a:xfrm>
            <a:off x="11385912" y="408992"/>
            <a:ext cx="609600" cy="609600"/>
          </a:xfrm>
          <a:prstGeom prst="rect">
            <a:avLst/>
          </a:prstGeom>
        </p:spPr>
      </p:pic>
    </p:spTree>
    <p:extLst>
      <p:ext uri="{BB962C8B-B14F-4D97-AF65-F5344CB8AC3E}">
        <p14:creationId xmlns:p14="http://schemas.microsoft.com/office/powerpoint/2010/main" val="192220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4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215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8</a:t>
            </a:fld>
            <a:endParaRPr lang="en-US" dirty="0"/>
          </a:p>
        </p:txBody>
      </p:sp>
      <p:sp>
        <p:nvSpPr>
          <p:cNvPr id="3" name="Title 1"/>
          <p:cNvSpPr txBox="1">
            <a:spLocks/>
          </p:cNvSpPr>
          <p:nvPr/>
        </p:nvSpPr>
        <p:spPr>
          <a:xfrm>
            <a:off x="692286" y="3227350"/>
            <a:ext cx="4302675" cy="1285349"/>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endParaRPr lang="en-US" sz="3200" dirty="0">
              <a:latin typeface="Trade Gothic LT Std Cn" panose="020B0606020502020204" pitchFamily="34" charset="0"/>
            </a:endParaRPr>
          </a:p>
        </p:txBody>
      </p:sp>
      <p:sp>
        <p:nvSpPr>
          <p:cNvPr id="5" name="TextBox 4"/>
          <p:cNvSpPr txBox="1"/>
          <p:nvPr/>
        </p:nvSpPr>
        <p:spPr>
          <a:xfrm>
            <a:off x="755786" y="544284"/>
            <a:ext cx="10680428" cy="707886"/>
          </a:xfrm>
          <a:prstGeom prst="rect">
            <a:avLst/>
          </a:prstGeom>
          <a:noFill/>
        </p:spPr>
        <p:txBody>
          <a:bodyPr wrap="square" rtlCol="0">
            <a:spAutoFit/>
          </a:bodyPr>
          <a:lstStyle/>
          <a:p>
            <a:pPr algn="ctr"/>
            <a:r>
              <a:rPr lang="en-US" sz="4000" b="1" dirty="0">
                <a:solidFill>
                  <a:srgbClr val="007851"/>
                </a:solidFill>
                <a:latin typeface="+mj-lt"/>
              </a:rPr>
              <a:t>Types of transactions accepted </a:t>
            </a:r>
          </a:p>
        </p:txBody>
      </p:sp>
      <p:sp>
        <p:nvSpPr>
          <p:cNvPr id="4" name="Rectangle 3">
            <a:extLst>
              <a:ext uri="{FF2B5EF4-FFF2-40B4-BE49-F238E27FC236}">
                <a16:creationId xmlns:a16="http://schemas.microsoft.com/office/drawing/2014/main" id="{B946C26D-7F61-4C80-AEAB-BA8B5C43092B}"/>
              </a:ext>
            </a:extLst>
          </p:cNvPr>
          <p:cNvSpPr/>
          <p:nvPr/>
        </p:nvSpPr>
        <p:spPr>
          <a:xfrm>
            <a:off x="612843" y="1835043"/>
            <a:ext cx="10966314" cy="2862322"/>
          </a:xfrm>
          <a:prstGeom prst="rect">
            <a:avLst/>
          </a:prstGeom>
        </p:spPr>
        <p:txBody>
          <a:bodyPr wrap="square">
            <a:spAutoFit/>
          </a:bodyPr>
          <a:lstStyle/>
          <a:p>
            <a:r>
              <a:rPr lang="en-US" sz="2000" dirty="0">
                <a:solidFill>
                  <a:srgbClr val="007851"/>
                </a:solidFill>
              </a:rPr>
              <a:t>The University of South Florida has two different forms of accepting a credit card transaction.</a:t>
            </a:r>
          </a:p>
          <a:p>
            <a:endParaRPr lang="en-US" sz="2000" dirty="0">
              <a:solidFill>
                <a:srgbClr val="007851"/>
              </a:solidFill>
            </a:endParaRPr>
          </a:p>
          <a:p>
            <a:r>
              <a:rPr lang="en-US" sz="2000" b="1" u="sng" dirty="0">
                <a:solidFill>
                  <a:srgbClr val="007851"/>
                </a:solidFill>
              </a:rPr>
              <a:t>Online payments or card not present transactions:  </a:t>
            </a:r>
          </a:p>
          <a:p>
            <a:r>
              <a:rPr lang="en-US" sz="2000" dirty="0">
                <a:solidFill>
                  <a:srgbClr val="007851"/>
                </a:solidFill>
              </a:rPr>
              <a:t>these are processed thru Touch net Payment Gateway.  A website is setup for the department to receive the payments online for the products or services they want to provide.</a:t>
            </a:r>
          </a:p>
          <a:p>
            <a:endParaRPr lang="en-US" sz="2000" dirty="0">
              <a:solidFill>
                <a:srgbClr val="007851"/>
              </a:solidFill>
            </a:endParaRPr>
          </a:p>
          <a:p>
            <a:r>
              <a:rPr lang="en-US" sz="2000" b="1" u="sng" dirty="0">
                <a:solidFill>
                  <a:srgbClr val="007851"/>
                </a:solidFill>
              </a:rPr>
              <a:t>Card Swipe or Card present transactions:</a:t>
            </a:r>
          </a:p>
          <a:p>
            <a:r>
              <a:rPr lang="en-US" sz="2000" dirty="0">
                <a:solidFill>
                  <a:srgbClr val="007851"/>
                </a:solidFill>
              </a:rPr>
              <a:t>This is the typical transactions where the customer is present and swipes its card to pay for the transaction.  </a:t>
            </a:r>
          </a:p>
        </p:txBody>
      </p:sp>
    </p:spTree>
    <p:extLst>
      <p:ext uri="{BB962C8B-B14F-4D97-AF65-F5344CB8AC3E}">
        <p14:creationId xmlns:p14="http://schemas.microsoft.com/office/powerpoint/2010/main" val="3667682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F902C-D3B4-1B45-95EE-631073220955}"/>
              </a:ext>
            </a:extLst>
          </p:cNvPr>
          <p:cNvSpPr>
            <a:spLocks noGrp="1"/>
          </p:cNvSpPr>
          <p:nvPr>
            <p:ph type="sldNum" sz="quarter" idx="12"/>
          </p:nvPr>
        </p:nvSpPr>
        <p:spPr/>
        <p:txBody>
          <a:bodyPr/>
          <a:lstStyle/>
          <a:p>
            <a:fld id="{C6429477-D61A-7D49-A13C-58DC364142A2}" type="slidenum">
              <a:rPr lang="en-US" smtClean="0"/>
              <a:t>9</a:t>
            </a:fld>
            <a:endParaRPr lang="en-US" dirty="0"/>
          </a:p>
        </p:txBody>
      </p:sp>
      <p:sp>
        <p:nvSpPr>
          <p:cNvPr id="3" name="Title 1"/>
          <p:cNvSpPr txBox="1">
            <a:spLocks/>
          </p:cNvSpPr>
          <p:nvPr/>
        </p:nvSpPr>
        <p:spPr>
          <a:xfrm>
            <a:off x="397510" y="544284"/>
            <a:ext cx="11396980" cy="706018"/>
          </a:xfrm>
          <a:prstGeom prst="rect">
            <a:avLst/>
          </a:prstGeom>
        </p:spPr>
        <p:txBody>
          <a:bodyPr>
            <a:normAutofit/>
          </a:bodyPr>
          <a:lstStyle>
            <a:lvl1pPr algn="l" defTabSz="914400" rtl="0" eaLnBrk="1" latinLnBrk="0" hangingPunct="1">
              <a:lnSpc>
                <a:spcPct val="90000"/>
              </a:lnSpc>
              <a:spcBef>
                <a:spcPct val="0"/>
              </a:spcBef>
              <a:buNone/>
              <a:defRPr sz="4400" b="1" kern="1200">
                <a:solidFill>
                  <a:srgbClr val="007851"/>
                </a:solidFill>
                <a:latin typeface="+mn-lt"/>
                <a:ea typeface="+mj-ea"/>
                <a:cs typeface="+mj-cs"/>
              </a:defRPr>
            </a:lvl1pPr>
          </a:lstStyle>
          <a:p>
            <a:pPr algn="ctr"/>
            <a:r>
              <a:rPr lang="en-US" sz="4000" dirty="0">
                <a:latin typeface="+mj-lt"/>
              </a:rPr>
              <a:t>Wells Fargo Merchant Services:</a:t>
            </a:r>
          </a:p>
          <a:p>
            <a:pPr algn="ctr"/>
            <a:endParaRPr lang="en-US" dirty="0">
              <a:solidFill>
                <a:srgbClr val="006747"/>
              </a:solidFill>
              <a:latin typeface="+mj-lt"/>
            </a:endParaRPr>
          </a:p>
        </p:txBody>
      </p:sp>
      <p:sp>
        <p:nvSpPr>
          <p:cNvPr id="4" name="Text Placeholder 3"/>
          <p:cNvSpPr txBox="1">
            <a:spLocks/>
          </p:cNvSpPr>
          <p:nvPr/>
        </p:nvSpPr>
        <p:spPr>
          <a:xfrm>
            <a:off x="293732" y="1800519"/>
            <a:ext cx="11275968" cy="382583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8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78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AutoNum type="arabicPeriod"/>
            </a:pPr>
            <a:r>
              <a:rPr lang="en-US" sz="2000" dirty="0">
                <a:ea typeface="Arial Unicode MS" pitchFamily="34" charset="-128"/>
                <a:cs typeface="Arial Unicode MS" pitchFamily="34" charset="-128"/>
              </a:rPr>
              <a:t>On their website  </a:t>
            </a:r>
            <a:r>
              <a:rPr lang="en-US" sz="2000" dirty="0">
                <a:solidFill>
                  <a:srgbClr val="FF0000"/>
                </a:solidFill>
                <a:hlinkClick r:id="rId2"/>
              </a:rPr>
              <a:t>https://www.myclientline.net</a:t>
            </a:r>
            <a:r>
              <a:rPr lang="en-US" sz="2000" dirty="0">
                <a:solidFill>
                  <a:srgbClr val="FF0000"/>
                </a:solidFill>
              </a:rPr>
              <a:t> </a:t>
            </a:r>
            <a:r>
              <a:rPr lang="en-US" sz="2000" dirty="0"/>
              <a:t>,</a:t>
            </a:r>
            <a:r>
              <a:rPr lang="en-US" sz="2000" dirty="0">
                <a:ea typeface="Arial Unicode MS" pitchFamily="34" charset="-128"/>
                <a:cs typeface="Arial Unicode MS" pitchFamily="34" charset="-128"/>
              </a:rPr>
              <a:t>we can view all our credit card deposit activity, chargebacks, merchant fees at all times.  </a:t>
            </a:r>
          </a:p>
          <a:p>
            <a:pPr>
              <a:buAutoNum type="arabicPeriod"/>
            </a:pPr>
            <a:r>
              <a:rPr lang="en-US" sz="2000" dirty="0">
                <a:ea typeface="Arial Unicode MS" pitchFamily="34" charset="-128"/>
                <a:cs typeface="Arial Unicode MS" pitchFamily="34" charset="-128"/>
              </a:rPr>
              <a:t> All departments have access to this website and they are responsible for reconciling on a monthly basis and save a copy for audit purposes</a:t>
            </a:r>
          </a:p>
          <a:p>
            <a:pPr>
              <a:buAutoNum type="arabicPeriod"/>
            </a:pPr>
            <a:r>
              <a:rPr lang="en-US" sz="2000" dirty="0">
                <a:ea typeface="Arial Unicode MS" pitchFamily="34" charset="-128"/>
                <a:cs typeface="Arial Unicode MS" pitchFamily="34" charset="-128"/>
              </a:rPr>
              <a:t> If you have not setup your account in client line please do so to view your merchant statements and reconcile.  </a:t>
            </a:r>
          </a:p>
          <a:p>
            <a:pPr marL="0" indent="0">
              <a:buNone/>
            </a:pPr>
            <a:endParaRPr lang="en-US" sz="2000" dirty="0">
              <a:ea typeface="Arial Unicode MS" pitchFamily="34" charset="-128"/>
              <a:cs typeface="Arial Unicode MS" pitchFamily="34" charset="-128"/>
            </a:endParaRPr>
          </a:p>
          <a:p>
            <a:pPr marL="0" indent="0">
              <a:buNone/>
            </a:pPr>
            <a:r>
              <a:rPr lang="en-US" sz="2000" dirty="0">
                <a:ea typeface="Arial Unicode MS" pitchFamily="34" charset="-128"/>
                <a:cs typeface="Arial Unicode MS" pitchFamily="34" charset="-128"/>
              </a:rPr>
              <a:t>You will need your merchant number, bank account number and tax id number.</a:t>
            </a:r>
          </a:p>
          <a:p>
            <a:pPr marL="0" indent="0">
              <a:buNone/>
            </a:pPr>
            <a:endParaRPr lang="en-US" sz="2000" dirty="0">
              <a:ea typeface="Arial Unicode MS" pitchFamily="34" charset="-128"/>
              <a:cs typeface="Arial Unicode MS" pitchFamily="34" charset="-128"/>
            </a:endParaRPr>
          </a:p>
          <a:p>
            <a:pPr marL="0" indent="0">
              <a:buNone/>
            </a:pPr>
            <a:r>
              <a:rPr lang="en-US" sz="2000" dirty="0">
                <a:ea typeface="Arial Unicode MS" pitchFamily="34" charset="-128"/>
                <a:cs typeface="Arial Unicode MS" pitchFamily="34" charset="-128"/>
              </a:rPr>
              <a:t>If you do not have this information send me an email and I would gladly sent it to you.</a:t>
            </a:r>
          </a:p>
        </p:txBody>
      </p:sp>
    </p:spTree>
    <p:extLst>
      <p:ext uri="{BB962C8B-B14F-4D97-AF65-F5344CB8AC3E}">
        <p14:creationId xmlns:p14="http://schemas.microsoft.com/office/powerpoint/2010/main" val="26639410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229DBEAE-95D9-814C-AF10-84D2E92170F2}" vid="{A76CC808-C493-AD4E-8424-686C24BD6231}"/>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229DBEAE-95D9-814C-AF10-84D2E92170F2}" vid="{047875A5-017A-7443-B937-105DF0696B1D}"/>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229DBEAE-95D9-814C-AF10-84D2E92170F2}" vid="{B0752F58-149D-8145-AAA9-DA9CB354D0F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2019 USF PPT Template_1</Template>
  <TotalTime>1942</TotalTime>
  <Words>5254</Words>
  <Application>Microsoft Office PowerPoint</Application>
  <PresentationFormat>Widescreen</PresentationFormat>
  <Paragraphs>547</Paragraphs>
  <Slides>78</Slides>
  <Notes>1</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78</vt:i4>
      </vt:variant>
    </vt:vector>
  </HeadingPairs>
  <TitlesOfParts>
    <vt:vector size="87" baseType="lpstr">
      <vt:lpstr>Arial</vt:lpstr>
      <vt:lpstr>Calibri</vt:lpstr>
      <vt:lpstr>Calibri Light</vt:lpstr>
      <vt:lpstr>Courier New</vt:lpstr>
      <vt:lpstr>Trade Gothic LT Std Cn</vt:lpstr>
      <vt:lpstr>Wingdings</vt:lpstr>
      <vt:lpstr>Office Theme</vt:lpstr>
      <vt:lpstr>3_Custom Design</vt:lpstr>
      <vt:lpstr>2_Custom Design</vt:lpstr>
      <vt:lpstr>Payment Card Industry (PCI) Compliance Certification</vt:lpstr>
      <vt:lpstr>Credit Card Reconciliation Process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General accounting reconciliation process:</vt:lpstr>
      <vt:lpstr>Understanding your merchant statements</vt:lpstr>
      <vt:lpstr>PowerPoint Presentation</vt:lpstr>
      <vt:lpstr>PowerPoint Presentation</vt:lpstr>
      <vt:lpstr>PowerPoint Presentation</vt:lpstr>
      <vt:lpstr>PowerPoint Presentation</vt:lpstr>
      <vt:lpstr>PowerPoint Presentation</vt:lpstr>
      <vt:lpstr>PowerPoint Presentation</vt:lpstr>
      <vt:lpstr>How to create a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American Express merchant statements:</vt:lpstr>
      <vt:lpstr>PowerPoint Presentation</vt:lpstr>
      <vt:lpstr>  Credit card machine replacement:</vt:lpstr>
      <vt:lpstr>Payment Collection and Internal Controls </vt:lpstr>
      <vt:lpstr>Agenda</vt:lpstr>
      <vt:lpstr>Accountability &amp; Internal Controls</vt:lpstr>
      <vt:lpstr>Defining Accountability</vt:lpstr>
      <vt:lpstr>Accountability</vt:lpstr>
      <vt:lpstr>Internal Controls</vt:lpstr>
      <vt:lpstr>Internal Controls as They Relate To Cash Management</vt:lpstr>
      <vt:lpstr>Internal Controls - Examples</vt:lpstr>
      <vt:lpstr>Segregation of Duties</vt:lpstr>
      <vt:lpstr>Separation of Duties</vt:lpstr>
      <vt:lpstr>Four Functions of Segregation of Duties</vt:lpstr>
      <vt:lpstr>Segregation of Duties</vt:lpstr>
      <vt:lpstr>When Segregation Is Not Possible</vt:lpstr>
      <vt:lpstr>Examples of Compensating Controls</vt:lpstr>
      <vt:lpstr>Record Keeping</vt:lpstr>
      <vt:lpstr>Record Keeping</vt:lpstr>
      <vt:lpstr>Record Keeping - Retention</vt:lpstr>
      <vt:lpstr>Authorization</vt:lpstr>
      <vt:lpstr>Authorization</vt:lpstr>
      <vt:lpstr>Authorization</vt:lpstr>
      <vt:lpstr>Custody</vt:lpstr>
      <vt:lpstr>Custody</vt:lpstr>
      <vt:lpstr>Custody – System Passwords</vt:lpstr>
      <vt:lpstr>Custody – Register Keys</vt:lpstr>
      <vt:lpstr>Reconciliation</vt:lpstr>
      <vt:lpstr>Reconciliation &amp; Balancing</vt:lpstr>
      <vt:lpstr>Defining Reconciliation</vt:lpstr>
      <vt:lpstr>What Do We Reconcile?</vt:lpstr>
      <vt:lpstr>Point of Sale Transactions ( POS )</vt:lpstr>
      <vt:lpstr>Transaction Reconciliation</vt:lpstr>
      <vt:lpstr>Non-Inventory Reconciliation</vt:lpstr>
      <vt:lpstr>Credit Card Reconciliation</vt:lpstr>
      <vt:lpstr>Reconciliation - Guidelines</vt:lpstr>
      <vt:lpstr>Glossary</vt:lpstr>
      <vt:lpstr>PowerPoint Presentation</vt:lpstr>
      <vt:lpstr>PowerPoint Presentation</vt:lpstr>
      <vt:lpstr>PowerPoint Presentation</vt:lpstr>
      <vt:lpstr>PowerPoint Presentation</vt:lpstr>
      <vt:lpstr>Resources</vt:lpstr>
      <vt:lpstr>Are you ready for the Quiz?</vt:lpstr>
      <vt:lpstr>PowerPoint Presentation</vt:lpstr>
    </vt:vector>
  </TitlesOfParts>
  <Company>University of South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Rojas, Joncarlo</dc:creator>
  <cp:lastModifiedBy>Jones, Chelsea</cp:lastModifiedBy>
  <cp:revision>101</cp:revision>
  <dcterms:created xsi:type="dcterms:W3CDTF">2019-07-09T15:53:28Z</dcterms:created>
  <dcterms:modified xsi:type="dcterms:W3CDTF">2021-05-13T18:37:59Z</dcterms:modified>
</cp:coreProperties>
</file>