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handoutMasterIdLst>
    <p:handoutMasterId r:id="rId48"/>
  </p:handoutMasterIdLst>
  <p:sldIdLst>
    <p:sldId id="256" r:id="rId2"/>
    <p:sldId id="257" r:id="rId3"/>
    <p:sldId id="311" r:id="rId4"/>
    <p:sldId id="268" r:id="rId5"/>
    <p:sldId id="271" r:id="rId6"/>
    <p:sldId id="314" r:id="rId7"/>
    <p:sldId id="315" r:id="rId8"/>
    <p:sldId id="316" r:id="rId9"/>
    <p:sldId id="276" r:id="rId10"/>
    <p:sldId id="318" r:id="rId11"/>
    <p:sldId id="319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9" r:id="rId20"/>
    <p:sldId id="290" r:id="rId21"/>
    <p:sldId id="285" r:id="rId22"/>
    <p:sldId id="286" r:id="rId23"/>
    <p:sldId id="327" r:id="rId24"/>
    <p:sldId id="288" r:id="rId25"/>
    <p:sldId id="291" r:id="rId26"/>
    <p:sldId id="317" r:id="rId27"/>
    <p:sldId id="293" r:id="rId28"/>
    <p:sldId id="294" r:id="rId29"/>
    <p:sldId id="296" r:id="rId30"/>
    <p:sldId id="295" r:id="rId31"/>
    <p:sldId id="322" r:id="rId32"/>
    <p:sldId id="323" r:id="rId33"/>
    <p:sldId id="298" r:id="rId34"/>
    <p:sldId id="324" r:id="rId35"/>
    <p:sldId id="325" r:id="rId36"/>
    <p:sldId id="301" r:id="rId37"/>
    <p:sldId id="302" r:id="rId38"/>
    <p:sldId id="303" r:id="rId39"/>
    <p:sldId id="312" r:id="rId40"/>
    <p:sldId id="304" r:id="rId41"/>
    <p:sldId id="328" r:id="rId42"/>
    <p:sldId id="306" r:id="rId43"/>
    <p:sldId id="307" r:id="rId44"/>
    <p:sldId id="308" r:id="rId45"/>
    <p:sldId id="309" r:id="rId46"/>
    <p:sldId id="310" r:id="rId4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BD9"/>
    <a:srgbClr val="CFC49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6AA4A0-67F7-4528-ACF0-33E86BF1D09F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F00D250-75EF-42F2-825E-E011BA50751B}">
      <dgm:prSet phldrT="[Text]" custT="1"/>
      <dgm:spPr/>
      <dgm:t>
        <a:bodyPr/>
        <a:lstStyle/>
        <a:p>
          <a:r>
            <a:rPr lang="en-US" sz="2400" b="1" dirty="0" smtClean="0"/>
            <a:t>$5,000.00 - $0.01</a:t>
          </a:r>
          <a:endParaRPr lang="en-US" sz="2400" b="1" dirty="0"/>
        </a:p>
      </dgm:t>
    </dgm:pt>
    <dgm:pt modelId="{60CEC1E8-91F8-4EE7-85D8-7CFC7999CFD8}" type="parTrans" cxnId="{039FE1E9-D25B-4859-9281-278C88C14AE1}">
      <dgm:prSet/>
      <dgm:spPr/>
      <dgm:t>
        <a:bodyPr/>
        <a:lstStyle/>
        <a:p>
          <a:endParaRPr lang="en-US"/>
        </a:p>
      </dgm:t>
    </dgm:pt>
    <dgm:pt modelId="{674D26B2-7720-46E6-82EF-096745B0581D}" type="sibTrans" cxnId="{039FE1E9-D25B-4859-9281-278C88C14AE1}">
      <dgm:prSet/>
      <dgm:spPr/>
      <dgm:t>
        <a:bodyPr/>
        <a:lstStyle/>
        <a:p>
          <a:endParaRPr lang="en-US"/>
        </a:p>
      </dgm:t>
    </dgm:pt>
    <dgm:pt modelId="{947EB32D-05EB-4724-AFEA-76A400922A9E}">
      <dgm:prSet phldrT="[Text]"/>
      <dgm:spPr/>
      <dgm:t>
        <a:bodyPr/>
        <a:lstStyle/>
        <a:p>
          <a:r>
            <a:rPr lang="en-US" dirty="0" smtClean="0"/>
            <a:t>Formal written price quotes are not required.</a:t>
          </a:r>
          <a:endParaRPr lang="en-US" dirty="0"/>
        </a:p>
      </dgm:t>
    </dgm:pt>
    <dgm:pt modelId="{53891DBB-01B1-456B-9F03-DEE2B676D5CD}" type="parTrans" cxnId="{DDE06B7A-9E12-4418-9D35-490F1617DB2E}">
      <dgm:prSet/>
      <dgm:spPr/>
      <dgm:t>
        <a:bodyPr/>
        <a:lstStyle/>
        <a:p>
          <a:endParaRPr lang="en-US"/>
        </a:p>
      </dgm:t>
    </dgm:pt>
    <dgm:pt modelId="{ED3FEE79-87DC-4903-9FAE-3619CEDE847B}" type="sibTrans" cxnId="{DDE06B7A-9E12-4418-9D35-490F1617DB2E}">
      <dgm:prSet/>
      <dgm:spPr/>
      <dgm:t>
        <a:bodyPr/>
        <a:lstStyle/>
        <a:p>
          <a:endParaRPr lang="en-US"/>
        </a:p>
      </dgm:t>
    </dgm:pt>
    <dgm:pt modelId="{91B8A210-F326-439C-BBEF-EA57CA02775A}">
      <dgm:prSet phldrT="[Text]"/>
      <dgm:spPr/>
      <dgm:t>
        <a:bodyPr/>
        <a:lstStyle/>
        <a:p>
          <a:r>
            <a:rPr lang="en-US" dirty="0" smtClean="0"/>
            <a:t>However, verbal quotes should be documented. </a:t>
          </a:r>
          <a:endParaRPr lang="en-US" dirty="0"/>
        </a:p>
      </dgm:t>
    </dgm:pt>
    <dgm:pt modelId="{D955F0F3-E5E0-4CB6-BDA7-1F74D110C758}" type="parTrans" cxnId="{073B01A5-40B6-40ED-9728-1FA3E5B84E8B}">
      <dgm:prSet/>
      <dgm:spPr/>
      <dgm:t>
        <a:bodyPr/>
        <a:lstStyle/>
        <a:p>
          <a:endParaRPr lang="en-US"/>
        </a:p>
      </dgm:t>
    </dgm:pt>
    <dgm:pt modelId="{37E0E966-E13E-4581-815F-CFFC206FBB68}" type="sibTrans" cxnId="{073B01A5-40B6-40ED-9728-1FA3E5B84E8B}">
      <dgm:prSet/>
      <dgm:spPr/>
      <dgm:t>
        <a:bodyPr/>
        <a:lstStyle/>
        <a:p>
          <a:endParaRPr lang="en-US"/>
        </a:p>
      </dgm:t>
    </dgm:pt>
    <dgm:pt modelId="{F1BA6F31-10C1-4D83-A590-C8881D369AD2}">
      <dgm:prSet phldrT="[Text]" custT="1"/>
      <dgm:spPr/>
      <dgm:t>
        <a:bodyPr/>
        <a:lstStyle/>
        <a:p>
          <a:r>
            <a:rPr lang="en-US" sz="2400" b="1" dirty="0" smtClean="0"/>
            <a:t>$5,001.00 - $25,000.00</a:t>
          </a:r>
          <a:endParaRPr lang="en-US" sz="2400" b="1" dirty="0"/>
        </a:p>
      </dgm:t>
    </dgm:pt>
    <dgm:pt modelId="{F751C25F-242D-4E2D-AB9F-B7A48069AE21}" type="parTrans" cxnId="{B272172A-0AA5-4FB9-AC4E-6E782EB90A42}">
      <dgm:prSet/>
      <dgm:spPr/>
      <dgm:t>
        <a:bodyPr/>
        <a:lstStyle/>
        <a:p>
          <a:endParaRPr lang="en-US"/>
        </a:p>
      </dgm:t>
    </dgm:pt>
    <dgm:pt modelId="{041ADCC3-EC68-4775-BE1C-642FC629524F}" type="sibTrans" cxnId="{B272172A-0AA5-4FB9-AC4E-6E782EB90A42}">
      <dgm:prSet/>
      <dgm:spPr/>
      <dgm:t>
        <a:bodyPr/>
        <a:lstStyle/>
        <a:p>
          <a:endParaRPr lang="en-US"/>
        </a:p>
      </dgm:t>
    </dgm:pt>
    <dgm:pt modelId="{43F2C85A-0C32-4044-BF4B-D34C56823EB4}">
      <dgm:prSet phldrT="[Text]"/>
      <dgm:spPr/>
      <dgm:t>
        <a:bodyPr/>
        <a:lstStyle/>
        <a:p>
          <a:r>
            <a:rPr lang="en-US" dirty="0" smtClean="0"/>
            <a:t>At least two quotes are required (either verbal or written)</a:t>
          </a:r>
          <a:endParaRPr lang="en-US" dirty="0"/>
        </a:p>
      </dgm:t>
    </dgm:pt>
    <dgm:pt modelId="{3B556FA3-29CE-4D26-9902-F5FCA2AF0DAA}" type="parTrans" cxnId="{BAAEE7D9-02F4-45DD-8CF1-A06679474BAE}">
      <dgm:prSet/>
      <dgm:spPr/>
      <dgm:t>
        <a:bodyPr/>
        <a:lstStyle/>
        <a:p>
          <a:endParaRPr lang="en-US"/>
        </a:p>
      </dgm:t>
    </dgm:pt>
    <dgm:pt modelId="{0E4A6815-088E-4C56-B0F0-61446226AB38}" type="sibTrans" cxnId="{BAAEE7D9-02F4-45DD-8CF1-A06679474BAE}">
      <dgm:prSet/>
      <dgm:spPr/>
      <dgm:t>
        <a:bodyPr/>
        <a:lstStyle/>
        <a:p>
          <a:endParaRPr lang="en-US"/>
        </a:p>
      </dgm:t>
    </dgm:pt>
    <dgm:pt modelId="{15463BAB-AFB2-4B88-B483-DC921F2EF9D4}">
      <dgm:prSet phldrT="[Text]"/>
      <dgm:spPr/>
      <dgm:t>
        <a:bodyPr/>
        <a:lstStyle/>
        <a:p>
          <a:r>
            <a:rPr lang="en-US" dirty="0" smtClean="0"/>
            <a:t>Verbal quotes must be documented in a requisition. </a:t>
          </a:r>
          <a:endParaRPr lang="en-US" dirty="0"/>
        </a:p>
      </dgm:t>
    </dgm:pt>
    <dgm:pt modelId="{EDE31985-C239-4697-941E-E88DF052361D}" type="parTrans" cxnId="{2CB76ED8-D350-41D6-B70B-07A89B81D254}">
      <dgm:prSet/>
      <dgm:spPr/>
      <dgm:t>
        <a:bodyPr/>
        <a:lstStyle/>
        <a:p>
          <a:endParaRPr lang="en-US"/>
        </a:p>
      </dgm:t>
    </dgm:pt>
    <dgm:pt modelId="{A5717CE4-43E6-4DED-AE78-E1E129E70C10}" type="sibTrans" cxnId="{2CB76ED8-D350-41D6-B70B-07A89B81D254}">
      <dgm:prSet/>
      <dgm:spPr/>
      <dgm:t>
        <a:bodyPr/>
        <a:lstStyle/>
        <a:p>
          <a:endParaRPr lang="en-US"/>
        </a:p>
      </dgm:t>
    </dgm:pt>
    <dgm:pt modelId="{6E248B54-0AEA-4F56-8C49-5037BB52CA42}">
      <dgm:prSet phldrT="[Text]" custT="1"/>
      <dgm:spPr/>
      <dgm:t>
        <a:bodyPr/>
        <a:lstStyle/>
        <a:p>
          <a:r>
            <a:rPr lang="en-US" sz="2400" b="1" dirty="0" smtClean="0"/>
            <a:t>$</a:t>
          </a:r>
          <a:r>
            <a:rPr lang="en-US" sz="2400" b="1" smtClean="0"/>
            <a:t>25,001.00 - </a:t>
          </a:r>
          <a:r>
            <a:rPr lang="en-US" sz="2400" b="1" dirty="0" smtClean="0"/>
            <a:t>$75,000.00 </a:t>
          </a:r>
          <a:endParaRPr lang="en-US" sz="2400" b="1" dirty="0"/>
        </a:p>
      </dgm:t>
    </dgm:pt>
    <dgm:pt modelId="{7C2F5754-0319-4A1B-81B8-86CE26733336}" type="parTrans" cxnId="{3FA03426-7419-49A0-AE30-8231177823AC}">
      <dgm:prSet/>
      <dgm:spPr/>
      <dgm:t>
        <a:bodyPr/>
        <a:lstStyle/>
        <a:p>
          <a:endParaRPr lang="en-US"/>
        </a:p>
      </dgm:t>
    </dgm:pt>
    <dgm:pt modelId="{3830ED9B-0A30-4011-A94B-3FF848500485}" type="sibTrans" cxnId="{3FA03426-7419-49A0-AE30-8231177823AC}">
      <dgm:prSet/>
      <dgm:spPr/>
      <dgm:t>
        <a:bodyPr/>
        <a:lstStyle/>
        <a:p>
          <a:endParaRPr lang="en-US"/>
        </a:p>
      </dgm:t>
    </dgm:pt>
    <dgm:pt modelId="{7BDB569B-3DDE-4535-A534-533662CC3357}">
      <dgm:prSet phldrT="[Text]"/>
      <dgm:spPr/>
      <dgm:t>
        <a:bodyPr/>
        <a:lstStyle/>
        <a:p>
          <a:r>
            <a:rPr lang="en-US" dirty="0" smtClean="0"/>
            <a:t>At least three written quotes are required.</a:t>
          </a:r>
          <a:endParaRPr lang="en-US" dirty="0"/>
        </a:p>
      </dgm:t>
    </dgm:pt>
    <dgm:pt modelId="{05F2408F-869F-4980-8B27-0575FE6CD5B2}" type="parTrans" cxnId="{D4299C4A-6135-4AB3-8C19-920A805ECB9C}">
      <dgm:prSet/>
      <dgm:spPr/>
      <dgm:t>
        <a:bodyPr/>
        <a:lstStyle/>
        <a:p>
          <a:endParaRPr lang="en-US"/>
        </a:p>
      </dgm:t>
    </dgm:pt>
    <dgm:pt modelId="{FD2E57C2-5E97-4C15-9A22-FAA1E85B892F}" type="sibTrans" cxnId="{D4299C4A-6135-4AB3-8C19-920A805ECB9C}">
      <dgm:prSet/>
      <dgm:spPr/>
      <dgm:t>
        <a:bodyPr/>
        <a:lstStyle/>
        <a:p>
          <a:endParaRPr lang="en-US"/>
        </a:p>
      </dgm:t>
    </dgm:pt>
    <dgm:pt modelId="{C19E9384-4526-4EC3-AB2D-F370F8627F6B}" type="pres">
      <dgm:prSet presAssocID="{7C6AA4A0-67F7-4528-ACF0-33E86BF1D0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9C4AF4-47DB-4B15-81A7-FE4F243414D6}" type="pres">
      <dgm:prSet presAssocID="{0F00D250-75EF-42F2-825E-E011BA50751B}" presName="linNode" presStyleCnt="0"/>
      <dgm:spPr/>
    </dgm:pt>
    <dgm:pt modelId="{72A3AEF2-E821-4337-BADD-C165300E0B0E}" type="pres">
      <dgm:prSet presAssocID="{0F00D250-75EF-42F2-825E-E011BA5075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8AA72-4672-45BA-8D1F-9C3D6216FFF0}" type="pres">
      <dgm:prSet presAssocID="{0F00D250-75EF-42F2-825E-E011BA50751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857E1-8B51-4EE1-B2BC-46E924499A9B}" type="pres">
      <dgm:prSet presAssocID="{674D26B2-7720-46E6-82EF-096745B0581D}" presName="sp" presStyleCnt="0"/>
      <dgm:spPr/>
    </dgm:pt>
    <dgm:pt modelId="{D9155E13-8C9F-4CDC-8781-FCD8888479F1}" type="pres">
      <dgm:prSet presAssocID="{F1BA6F31-10C1-4D83-A590-C8881D369AD2}" presName="linNode" presStyleCnt="0"/>
      <dgm:spPr/>
    </dgm:pt>
    <dgm:pt modelId="{994942D5-EE11-4235-A71F-C93946AFABBC}" type="pres">
      <dgm:prSet presAssocID="{F1BA6F31-10C1-4D83-A590-C8881D369AD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F8D3B-710F-444E-8A3C-8FEFF9F96345}" type="pres">
      <dgm:prSet presAssocID="{F1BA6F31-10C1-4D83-A590-C8881D369AD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9F489D-16CD-434C-8A7C-D908DB72A321}" type="pres">
      <dgm:prSet presAssocID="{041ADCC3-EC68-4775-BE1C-642FC629524F}" presName="sp" presStyleCnt="0"/>
      <dgm:spPr/>
    </dgm:pt>
    <dgm:pt modelId="{D858733D-E699-459F-A58C-AB8A5F478D15}" type="pres">
      <dgm:prSet presAssocID="{6E248B54-0AEA-4F56-8C49-5037BB52CA42}" presName="linNode" presStyleCnt="0"/>
      <dgm:spPr/>
    </dgm:pt>
    <dgm:pt modelId="{46057084-0545-44DE-B1B1-065F0DDDBA6E}" type="pres">
      <dgm:prSet presAssocID="{6E248B54-0AEA-4F56-8C49-5037BB52CA4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2E622-FCD9-49A6-AC3B-5061ECB0861B}" type="pres">
      <dgm:prSet presAssocID="{6E248B54-0AEA-4F56-8C49-5037BB52CA4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1FD1DD-DEF6-43E3-A804-317BBEEE8520}" type="presOf" srcId="{947EB32D-05EB-4724-AFEA-76A400922A9E}" destId="{4178AA72-4672-45BA-8D1F-9C3D6216FFF0}" srcOrd="0" destOrd="0" presId="urn:microsoft.com/office/officeart/2005/8/layout/vList5"/>
    <dgm:cxn modelId="{039FE1E9-D25B-4859-9281-278C88C14AE1}" srcId="{7C6AA4A0-67F7-4528-ACF0-33E86BF1D09F}" destId="{0F00D250-75EF-42F2-825E-E011BA50751B}" srcOrd="0" destOrd="0" parTransId="{60CEC1E8-91F8-4EE7-85D8-7CFC7999CFD8}" sibTransId="{674D26B2-7720-46E6-82EF-096745B0581D}"/>
    <dgm:cxn modelId="{244AC1D8-BA8B-4FFD-ADA4-B712FD8520BF}" type="presOf" srcId="{91B8A210-F326-439C-BBEF-EA57CA02775A}" destId="{4178AA72-4672-45BA-8D1F-9C3D6216FFF0}" srcOrd="0" destOrd="1" presId="urn:microsoft.com/office/officeart/2005/8/layout/vList5"/>
    <dgm:cxn modelId="{9290DA88-35E5-49ED-B1F2-B8D0B403834C}" type="presOf" srcId="{6E248B54-0AEA-4F56-8C49-5037BB52CA42}" destId="{46057084-0545-44DE-B1B1-065F0DDDBA6E}" srcOrd="0" destOrd="0" presId="urn:microsoft.com/office/officeart/2005/8/layout/vList5"/>
    <dgm:cxn modelId="{44C7C241-24D4-44F3-967A-7827BE06541F}" type="presOf" srcId="{F1BA6F31-10C1-4D83-A590-C8881D369AD2}" destId="{994942D5-EE11-4235-A71F-C93946AFABBC}" srcOrd="0" destOrd="0" presId="urn:microsoft.com/office/officeart/2005/8/layout/vList5"/>
    <dgm:cxn modelId="{B272172A-0AA5-4FB9-AC4E-6E782EB90A42}" srcId="{7C6AA4A0-67F7-4528-ACF0-33E86BF1D09F}" destId="{F1BA6F31-10C1-4D83-A590-C8881D369AD2}" srcOrd="1" destOrd="0" parTransId="{F751C25F-242D-4E2D-AB9F-B7A48069AE21}" sibTransId="{041ADCC3-EC68-4775-BE1C-642FC629524F}"/>
    <dgm:cxn modelId="{DDE06B7A-9E12-4418-9D35-490F1617DB2E}" srcId="{0F00D250-75EF-42F2-825E-E011BA50751B}" destId="{947EB32D-05EB-4724-AFEA-76A400922A9E}" srcOrd="0" destOrd="0" parTransId="{53891DBB-01B1-456B-9F03-DEE2B676D5CD}" sibTransId="{ED3FEE79-87DC-4903-9FAE-3619CEDE847B}"/>
    <dgm:cxn modelId="{FEFF23F9-41D0-486E-92DA-B8624E3723D9}" type="presOf" srcId="{7C6AA4A0-67F7-4528-ACF0-33E86BF1D09F}" destId="{C19E9384-4526-4EC3-AB2D-F370F8627F6B}" srcOrd="0" destOrd="0" presId="urn:microsoft.com/office/officeart/2005/8/layout/vList5"/>
    <dgm:cxn modelId="{49E90B83-54FA-4B75-8EDA-A27AAFC69A20}" type="presOf" srcId="{0F00D250-75EF-42F2-825E-E011BA50751B}" destId="{72A3AEF2-E821-4337-BADD-C165300E0B0E}" srcOrd="0" destOrd="0" presId="urn:microsoft.com/office/officeart/2005/8/layout/vList5"/>
    <dgm:cxn modelId="{3FA03426-7419-49A0-AE30-8231177823AC}" srcId="{7C6AA4A0-67F7-4528-ACF0-33E86BF1D09F}" destId="{6E248B54-0AEA-4F56-8C49-5037BB52CA42}" srcOrd="2" destOrd="0" parTransId="{7C2F5754-0319-4A1B-81B8-86CE26733336}" sibTransId="{3830ED9B-0A30-4011-A94B-3FF848500485}"/>
    <dgm:cxn modelId="{646B9B43-7BFC-4214-B71D-E376C7C258C8}" type="presOf" srcId="{7BDB569B-3DDE-4535-A534-533662CC3357}" destId="{43A2E622-FCD9-49A6-AC3B-5061ECB0861B}" srcOrd="0" destOrd="0" presId="urn:microsoft.com/office/officeart/2005/8/layout/vList5"/>
    <dgm:cxn modelId="{2CB76ED8-D350-41D6-B70B-07A89B81D254}" srcId="{F1BA6F31-10C1-4D83-A590-C8881D369AD2}" destId="{15463BAB-AFB2-4B88-B483-DC921F2EF9D4}" srcOrd="1" destOrd="0" parTransId="{EDE31985-C239-4697-941E-E88DF052361D}" sibTransId="{A5717CE4-43E6-4DED-AE78-E1E129E70C10}"/>
    <dgm:cxn modelId="{C5FA8BF2-87AE-4BF3-9180-25AF8AD57B62}" type="presOf" srcId="{15463BAB-AFB2-4B88-B483-DC921F2EF9D4}" destId="{EC0F8D3B-710F-444E-8A3C-8FEFF9F96345}" srcOrd="0" destOrd="1" presId="urn:microsoft.com/office/officeart/2005/8/layout/vList5"/>
    <dgm:cxn modelId="{D4299C4A-6135-4AB3-8C19-920A805ECB9C}" srcId="{6E248B54-0AEA-4F56-8C49-5037BB52CA42}" destId="{7BDB569B-3DDE-4535-A534-533662CC3357}" srcOrd="0" destOrd="0" parTransId="{05F2408F-869F-4980-8B27-0575FE6CD5B2}" sibTransId="{FD2E57C2-5E97-4C15-9A22-FAA1E85B892F}"/>
    <dgm:cxn modelId="{BAAEE7D9-02F4-45DD-8CF1-A06679474BAE}" srcId="{F1BA6F31-10C1-4D83-A590-C8881D369AD2}" destId="{43F2C85A-0C32-4044-BF4B-D34C56823EB4}" srcOrd="0" destOrd="0" parTransId="{3B556FA3-29CE-4D26-9902-F5FCA2AF0DAA}" sibTransId="{0E4A6815-088E-4C56-B0F0-61446226AB38}"/>
    <dgm:cxn modelId="{079616BA-058B-456D-967F-416F3C93D458}" type="presOf" srcId="{43F2C85A-0C32-4044-BF4B-D34C56823EB4}" destId="{EC0F8D3B-710F-444E-8A3C-8FEFF9F96345}" srcOrd="0" destOrd="0" presId="urn:microsoft.com/office/officeart/2005/8/layout/vList5"/>
    <dgm:cxn modelId="{073B01A5-40B6-40ED-9728-1FA3E5B84E8B}" srcId="{0F00D250-75EF-42F2-825E-E011BA50751B}" destId="{91B8A210-F326-439C-BBEF-EA57CA02775A}" srcOrd="1" destOrd="0" parTransId="{D955F0F3-E5E0-4CB6-BDA7-1F74D110C758}" sibTransId="{37E0E966-E13E-4581-815F-CFFC206FBB68}"/>
    <dgm:cxn modelId="{55C0A171-CE6C-4501-92A3-845985A36FF6}" type="presParOf" srcId="{C19E9384-4526-4EC3-AB2D-F370F8627F6B}" destId="{DC9C4AF4-47DB-4B15-81A7-FE4F243414D6}" srcOrd="0" destOrd="0" presId="urn:microsoft.com/office/officeart/2005/8/layout/vList5"/>
    <dgm:cxn modelId="{8AD3E3EA-944A-4AB3-9ED5-2F98BD231B35}" type="presParOf" srcId="{DC9C4AF4-47DB-4B15-81A7-FE4F243414D6}" destId="{72A3AEF2-E821-4337-BADD-C165300E0B0E}" srcOrd="0" destOrd="0" presId="urn:microsoft.com/office/officeart/2005/8/layout/vList5"/>
    <dgm:cxn modelId="{ACEE5231-683D-4185-8286-34536C04499C}" type="presParOf" srcId="{DC9C4AF4-47DB-4B15-81A7-FE4F243414D6}" destId="{4178AA72-4672-45BA-8D1F-9C3D6216FFF0}" srcOrd="1" destOrd="0" presId="urn:microsoft.com/office/officeart/2005/8/layout/vList5"/>
    <dgm:cxn modelId="{2449714E-8989-4786-BD66-F6EF8C6E2D70}" type="presParOf" srcId="{C19E9384-4526-4EC3-AB2D-F370F8627F6B}" destId="{009857E1-8B51-4EE1-B2BC-46E924499A9B}" srcOrd="1" destOrd="0" presId="urn:microsoft.com/office/officeart/2005/8/layout/vList5"/>
    <dgm:cxn modelId="{C88A414E-6026-46FE-A1F5-B29A35D93871}" type="presParOf" srcId="{C19E9384-4526-4EC3-AB2D-F370F8627F6B}" destId="{D9155E13-8C9F-4CDC-8781-FCD8888479F1}" srcOrd="2" destOrd="0" presId="urn:microsoft.com/office/officeart/2005/8/layout/vList5"/>
    <dgm:cxn modelId="{9134EA2B-CCF7-4F4E-8C9C-216B81A4C1CE}" type="presParOf" srcId="{D9155E13-8C9F-4CDC-8781-FCD8888479F1}" destId="{994942D5-EE11-4235-A71F-C93946AFABBC}" srcOrd="0" destOrd="0" presId="urn:microsoft.com/office/officeart/2005/8/layout/vList5"/>
    <dgm:cxn modelId="{A89395D2-4F4D-4910-A9F8-90AC07C46EE5}" type="presParOf" srcId="{D9155E13-8C9F-4CDC-8781-FCD8888479F1}" destId="{EC0F8D3B-710F-444E-8A3C-8FEFF9F96345}" srcOrd="1" destOrd="0" presId="urn:microsoft.com/office/officeart/2005/8/layout/vList5"/>
    <dgm:cxn modelId="{AC29A984-E606-4CE4-8A41-25DD59653B99}" type="presParOf" srcId="{C19E9384-4526-4EC3-AB2D-F370F8627F6B}" destId="{559F489D-16CD-434C-8A7C-D908DB72A321}" srcOrd="3" destOrd="0" presId="urn:microsoft.com/office/officeart/2005/8/layout/vList5"/>
    <dgm:cxn modelId="{7580D14A-D4D1-4FFF-9C2C-BFA981FE9533}" type="presParOf" srcId="{C19E9384-4526-4EC3-AB2D-F370F8627F6B}" destId="{D858733D-E699-459F-A58C-AB8A5F478D15}" srcOrd="4" destOrd="0" presId="urn:microsoft.com/office/officeart/2005/8/layout/vList5"/>
    <dgm:cxn modelId="{8EF28F8A-E150-4555-B478-8EA4AF91A70C}" type="presParOf" srcId="{D858733D-E699-459F-A58C-AB8A5F478D15}" destId="{46057084-0545-44DE-B1B1-065F0DDDBA6E}" srcOrd="0" destOrd="0" presId="urn:microsoft.com/office/officeart/2005/8/layout/vList5"/>
    <dgm:cxn modelId="{B1A94E81-E246-4667-A98B-ED2E330EBCD6}" type="presParOf" srcId="{D858733D-E699-459F-A58C-AB8A5F478D15}" destId="{43A2E622-FCD9-49A6-AC3B-5061ECB086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8AA72-4672-45BA-8D1F-9C3D6216FFF0}">
      <dsp:nvSpPr>
        <dsp:cNvPr id="0" name=""/>
        <dsp:cNvSpPr/>
      </dsp:nvSpPr>
      <dsp:spPr>
        <a:xfrm rot="5400000">
          <a:off x="6707688" y="-2789374"/>
          <a:ext cx="937654" cy="675436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Formal written price quotes are not required.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However, verbal quotes should be documented. </a:t>
          </a:r>
          <a:endParaRPr lang="en-US" sz="1800" kern="1200" dirty="0"/>
        </a:p>
      </dsp:txBody>
      <dsp:txXfrm rot="-5400000">
        <a:off x="3799331" y="164755"/>
        <a:ext cx="6708596" cy="846110"/>
      </dsp:txXfrm>
    </dsp:sp>
    <dsp:sp modelId="{72A3AEF2-E821-4337-BADD-C165300E0B0E}">
      <dsp:nvSpPr>
        <dsp:cNvPr id="0" name=""/>
        <dsp:cNvSpPr/>
      </dsp:nvSpPr>
      <dsp:spPr>
        <a:xfrm>
          <a:off x="0" y="1775"/>
          <a:ext cx="3799332" cy="117206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$5,000.00 - $0.01</a:t>
          </a:r>
          <a:endParaRPr lang="en-US" sz="2400" b="1" kern="1200" dirty="0"/>
        </a:p>
      </dsp:txBody>
      <dsp:txXfrm>
        <a:off x="57216" y="58991"/>
        <a:ext cx="3684900" cy="1057636"/>
      </dsp:txXfrm>
    </dsp:sp>
    <dsp:sp modelId="{EC0F8D3B-710F-444E-8A3C-8FEFF9F96345}">
      <dsp:nvSpPr>
        <dsp:cNvPr id="0" name=""/>
        <dsp:cNvSpPr/>
      </dsp:nvSpPr>
      <dsp:spPr>
        <a:xfrm rot="5400000">
          <a:off x="6707688" y="-1558702"/>
          <a:ext cx="937654" cy="675436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At least two quotes are required (either verbal or written)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Verbal quotes must be documented in a requisition. </a:t>
          </a:r>
          <a:endParaRPr lang="en-US" sz="1800" kern="1200" dirty="0"/>
        </a:p>
      </dsp:txBody>
      <dsp:txXfrm rot="-5400000">
        <a:off x="3799331" y="1395427"/>
        <a:ext cx="6708596" cy="846110"/>
      </dsp:txXfrm>
    </dsp:sp>
    <dsp:sp modelId="{994942D5-EE11-4235-A71F-C93946AFABBC}">
      <dsp:nvSpPr>
        <dsp:cNvPr id="0" name=""/>
        <dsp:cNvSpPr/>
      </dsp:nvSpPr>
      <dsp:spPr>
        <a:xfrm>
          <a:off x="0" y="1232447"/>
          <a:ext cx="3799332" cy="117206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$5,001.00 - $25,000.00</a:t>
          </a:r>
          <a:endParaRPr lang="en-US" sz="2400" b="1" kern="1200" dirty="0"/>
        </a:p>
      </dsp:txBody>
      <dsp:txXfrm>
        <a:off x="57216" y="1289663"/>
        <a:ext cx="3684900" cy="1057636"/>
      </dsp:txXfrm>
    </dsp:sp>
    <dsp:sp modelId="{43A2E622-FCD9-49A6-AC3B-5061ECB0861B}">
      <dsp:nvSpPr>
        <dsp:cNvPr id="0" name=""/>
        <dsp:cNvSpPr/>
      </dsp:nvSpPr>
      <dsp:spPr>
        <a:xfrm rot="5400000">
          <a:off x="6707688" y="-328030"/>
          <a:ext cx="937654" cy="675436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At least three written quotes are required.</a:t>
          </a:r>
          <a:endParaRPr lang="en-US" sz="1800" kern="1200" dirty="0"/>
        </a:p>
      </dsp:txBody>
      <dsp:txXfrm rot="-5400000">
        <a:off x="3799331" y="2626099"/>
        <a:ext cx="6708596" cy="846110"/>
      </dsp:txXfrm>
    </dsp:sp>
    <dsp:sp modelId="{46057084-0545-44DE-B1B1-065F0DDDBA6E}">
      <dsp:nvSpPr>
        <dsp:cNvPr id="0" name=""/>
        <dsp:cNvSpPr/>
      </dsp:nvSpPr>
      <dsp:spPr>
        <a:xfrm>
          <a:off x="0" y="2463118"/>
          <a:ext cx="3799332" cy="117206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$</a:t>
          </a:r>
          <a:r>
            <a:rPr lang="en-US" sz="2400" b="1" kern="1200" smtClean="0"/>
            <a:t>25,001.00 - </a:t>
          </a:r>
          <a:r>
            <a:rPr lang="en-US" sz="2400" b="1" kern="1200" dirty="0" smtClean="0"/>
            <a:t>$75,000.00 </a:t>
          </a:r>
          <a:endParaRPr lang="en-US" sz="2400" b="1" kern="1200" dirty="0"/>
        </a:p>
      </dsp:txBody>
      <dsp:txXfrm>
        <a:off x="57216" y="2520334"/>
        <a:ext cx="3684900" cy="1057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390AB9-5FC5-4C43-807F-26BB9F55868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C8294D-3AB3-435B-B542-2DD539931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89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7631-A8B3-49DB-9C53-62854B33768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60FD-909A-4AB3-89BC-E840BE92C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8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7631-A8B3-49DB-9C53-62854B33768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60FD-909A-4AB3-89BC-E840BE92C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7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7631-A8B3-49DB-9C53-62854B33768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60FD-909A-4AB3-89BC-E840BE92C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72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7631-A8B3-49DB-9C53-62854B33768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60FD-909A-4AB3-89BC-E840BE92C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2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7631-A8B3-49DB-9C53-62854B33768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60FD-909A-4AB3-89BC-E840BE92C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78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7631-A8B3-49DB-9C53-62854B33768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60FD-909A-4AB3-89BC-E840BE92C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7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7631-A8B3-49DB-9C53-62854B33768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60FD-909A-4AB3-89BC-E840BE92C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4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7631-A8B3-49DB-9C53-62854B33768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60FD-909A-4AB3-89BC-E840BE92C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2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7631-A8B3-49DB-9C53-62854B33768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60FD-909A-4AB3-89BC-E840BE92C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8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7631-A8B3-49DB-9C53-62854B33768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60FD-909A-4AB3-89BC-E840BE92C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7631-A8B3-49DB-9C53-62854B33768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60FD-909A-4AB3-89BC-E840BE92C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3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7631-A8B3-49DB-9C53-62854B33768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60FD-909A-4AB3-89BC-E840BE92C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5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7631-A8B3-49DB-9C53-62854B33768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460FD-909A-4AB3-89BC-E840BE92C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3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06D7631-A8B3-49DB-9C53-62854B33768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192460FD-909A-4AB3-89BC-E840BE92C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06D7631-A8B3-49DB-9C53-62854B337683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192460FD-909A-4AB3-89BC-E840BE92C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52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  <p:sldLayoutId id="214748400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4" y="249382"/>
            <a:ext cx="10993549" cy="1098906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FST 102: Reconciler Training</a:t>
            </a:r>
            <a:endParaRPr lang="en-US" b="1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7" y="1647546"/>
            <a:ext cx="10993546" cy="253375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South Florida</a:t>
            </a:r>
          </a:p>
          <a:p>
            <a:r>
              <a:rPr lang="en-US" b="1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Purchasing Services</a:t>
            </a:r>
          </a:p>
          <a:p>
            <a:endParaRPr lang="en-US" b="1" u="sng" dirty="0" smtClean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501537"/>
            <a:ext cx="404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sign the attendance roster.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87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Escalation Process</a:t>
            </a:r>
            <a:r>
              <a:rPr lang="en-US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Statements &amp; Receipts</a:t>
            </a:r>
            <a:endParaRPr lang="en-US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181769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Activity Statements are available for download in FAST on the 10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of the </a:t>
            </a:r>
            <a:r>
              <a:rPr lang="en-US" u="sng" dirty="0" smtClean="0">
                <a:solidFill>
                  <a:schemeClr val="bg1"/>
                </a:solidFill>
              </a:rPr>
              <a:t>statement month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 signed cardholder activity statement and ALL receipts are due to PCard Services by the last day of the </a:t>
            </a:r>
            <a:r>
              <a:rPr lang="en-US" u="sng" dirty="0">
                <a:solidFill>
                  <a:schemeClr val="bg1"/>
                </a:solidFill>
              </a:rPr>
              <a:t>statement </a:t>
            </a:r>
            <a:r>
              <a:rPr lang="en-US" u="sng" dirty="0" smtClean="0">
                <a:solidFill>
                  <a:schemeClr val="bg1"/>
                </a:solidFill>
              </a:rPr>
              <a:t>month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31999" y="4039985"/>
          <a:ext cx="8128000" cy="2291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02256">
                  <a:extLst>
                    <a:ext uri="{9D8B030D-6E8A-4147-A177-3AD203B41FA5}">
                      <a16:colId xmlns:a16="http://schemas.microsoft.com/office/drawing/2014/main" val="1180238412"/>
                    </a:ext>
                  </a:extLst>
                </a:gridCol>
                <a:gridCol w="6025744">
                  <a:extLst>
                    <a:ext uri="{9D8B030D-6E8A-4147-A177-3AD203B41FA5}">
                      <a16:colId xmlns:a16="http://schemas.microsoft.com/office/drawing/2014/main" val="4143141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Escalation Date</a:t>
                      </a:r>
                      <a:endParaRPr lang="en-US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Escalation Process</a:t>
                      </a:r>
                      <a:endParaRPr lang="en-US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008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r>
                        <a:rPr lang="en-US" b="1" baseline="30000" dirty="0" smtClean="0"/>
                        <a:t>th</a:t>
                      </a:r>
                      <a:r>
                        <a:rPr lang="en-US" b="1" dirty="0" smtClean="0"/>
                        <a:t> of the next</a:t>
                      </a:r>
                      <a:r>
                        <a:rPr lang="en-US" b="1" baseline="0" dirty="0" smtClean="0"/>
                        <a:t> month.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Escalation</a:t>
                      </a:r>
                      <a:r>
                        <a:rPr lang="en-US" baseline="0" dirty="0" smtClean="0"/>
                        <a:t> notification is sent your college administration.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233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r>
                        <a:rPr lang="en-US" b="1" baseline="30000" dirty="0" smtClean="0"/>
                        <a:t>th</a:t>
                      </a:r>
                      <a:r>
                        <a:rPr lang="en-US" b="1" dirty="0" smtClean="0"/>
                        <a:t> of the next month.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Escalation</a:t>
                      </a:r>
                      <a:r>
                        <a:rPr lang="en-US" baseline="0" dirty="0" smtClean="0"/>
                        <a:t> notification is sent your VP administration.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028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r>
                        <a:rPr lang="en-US" b="1" baseline="30000" dirty="0" smtClean="0"/>
                        <a:t>th</a:t>
                      </a:r>
                      <a:r>
                        <a:rPr lang="en-US" b="1" dirty="0" smtClean="0"/>
                        <a:t> of the next month.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PCard account is suspended until the statement package and receipts are submitted.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621989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4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Escalation Process</a:t>
            </a:r>
            <a:r>
              <a:rPr lang="en-US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Statements &amp; Receipts</a:t>
            </a:r>
            <a:endParaRPr lang="en-US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1986742"/>
            <a:ext cx="10554574" cy="10390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u="sng" dirty="0" smtClean="0">
                <a:solidFill>
                  <a:schemeClr val="bg1"/>
                </a:solidFill>
              </a:rPr>
              <a:t>For Example</a:t>
            </a:r>
            <a:r>
              <a:rPr lang="en-US" dirty="0" smtClean="0">
                <a:solidFill>
                  <a:schemeClr val="bg1"/>
                </a:solidFill>
              </a:rPr>
              <a:t>: The 1/4/2018 activity statement is available for download on 1/10/2018. </a:t>
            </a:r>
            <a:r>
              <a:rPr lang="en-US" dirty="0">
                <a:solidFill>
                  <a:schemeClr val="bg1"/>
                </a:solidFill>
              </a:rPr>
              <a:t>Receipts for the </a:t>
            </a:r>
            <a:r>
              <a:rPr lang="en-US" dirty="0" smtClean="0">
                <a:solidFill>
                  <a:schemeClr val="bg1"/>
                </a:solidFill>
              </a:rPr>
              <a:t>1/4/2018 </a:t>
            </a:r>
            <a:r>
              <a:rPr lang="en-US" dirty="0">
                <a:solidFill>
                  <a:schemeClr val="bg1"/>
                </a:solidFill>
              </a:rPr>
              <a:t>statement </a:t>
            </a:r>
            <a:r>
              <a:rPr lang="en-US" dirty="0" smtClean="0">
                <a:solidFill>
                  <a:schemeClr val="bg1"/>
                </a:solidFill>
              </a:rPr>
              <a:t>package are </a:t>
            </a:r>
            <a:r>
              <a:rPr lang="en-US" dirty="0">
                <a:solidFill>
                  <a:schemeClr val="bg1"/>
                </a:solidFill>
              </a:rPr>
              <a:t>due to PCard Services on </a:t>
            </a:r>
            <a:r>
              <a:rPr lang="en-US" dirty="0" smtClean="0">
                <a:solidFill>
                  <a:schemeClr val="bg1"/>
                </a:solidFill>
              </a:rPr>
              <a:t>1/31/2018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356" y="3025833"/>
            <a:ext cx="7403782" cy="373685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657600" y="4347557"/>
            <a:ext cx="739833" cy="60804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57600" y="5611090"/>
            <a:ext cx="739833" cy="60682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20196" y="4347557"/>
            <a:ext cx="739833" cy="60682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942227" y="4799215"/>
            <a:ext cx="739833" cy="60682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987442" y="4347557"/>
            <a:ext cx="739833" cy="60682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0806" y="4281639"/>
            <a:ext cx="2022762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Activity Statement Available for Download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4661" y="5683671"/>
            <a:ext cx="2022762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Activity Statement &amp; PCard Receipts Due To PCard Services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207423" y="4584469"/>
            <a:ext cx="136705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22356" y="5914504"/>
            <a:ext cx="136705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725884" y="3807109"/>
            <a:ext cx="2042168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smtClean="0">
                <a:solidFill>
                  <a:schemeClr val="bg1"/>
                </a:solidFill>
              </a:rPr>
              <a:t>Escalation notices </a:t>
            </a:r>
            <a:r>
              <a:rPr lang="en-US" sz="1200" b="1" dirty="0" smtClean="0">
                <a:solidFill>
                  <a:schemeClr val="bg1"/>
                </a:solidFill>
              </a:rPr>
              <a:t>are sent out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21" name="Elbow Connector 20"/>
          <p:cNvCxnSpPr/>
          <p:nvPr/>
        </p:nvCxnSpPr>
        <p:spPr>
          <a:xfrm rot="10800000" flipV="1">
            <a:off x="7259775" y="4123919"/>
            <a:ext cx="2449492" cy="527056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5400000">
            <a:off x="10094657" y="4040601"/>
            <a:ext cx="402693" cy="901929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9" idx="2"/>
          </p:cNvCxnSpPr>
          <p:nvPr/>
        </p:nvCxnSpPr>
        <p:spPr>
          <a:xfrm rot="5400000">
            <a:off x="9227037" y="3802582"/>
            <a:ext cx="974957" cy="2064906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47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33463"/>
            <a:ext cx="10571998" cy="1352145"/>
          </a:xfrm>
        </p:spPr>
        <p:txBody>
          <a:bodyPr/>
          <a:lstStyle/>
          <a:p>
            <a:r>
              <a:rPr lang="en-US" u="sng" dirty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Escalation Process</a:t>
            </a:r>
            <a:r>
              <a:rPr lang="en-US" dirty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Inadequate Statement Packages &amp; </a:t>
            </a:r>
            <a:r>
              <a:rPr lang="en-US" dirty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88083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When reviewing statement packages and receipts, PCard Services will email cardholders and reconcilers regarding missing or inadequate documentation.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211906"/>
              </p:ext>
            </p:extLst>
          </p:nvPr>
        </p:nvGraphicFramePr>
        <p:xfrm>
          <a:off x="2031999" y="3484826"/>
          <a:ext cx="8128000" cy="2291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3618">
                  <a:extLst>
                    <a:ext uri="{9D8B030D-6E8A-4147-A177-3AD203B41FA5}">
                      <a16:colId xmlns:a16="http://schemas.microsoft.com/office/drawing/2014/main" val="955120591"/>
                    </a:ext>
                  </a:extLst>
                </a:gridCol>
                <a:gridCol w="6074382">
                  <a:extLst>
                    <a:ext uri="{9D8B030D-6E8A-4147-A177-3AD203B41FA5}">
                      <a16:colId xmlns:a16="http://schemas.microsoft.com/office/drawing/2014/main" val="505373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Escalation Date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Escalation Process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34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 Week Unresolved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Escalation</a:t>
                      </a:r>
                      <a:r>
                        <a:rPr lang="en-US" baseline="0" dirty="0" smtClean="0"/>
                        <a:t> notification is sent your college administration.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996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2 Weeks Unresolved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Escalation</a:t>
                      </a:r>
                      <a:r>
                        <a:rPr lang="en-US" baseline="0" dirty="0" smtClean="0"/>
                        <a:t> notification is sent your VP administration.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624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3 Weeks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Unresolved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PCard account</a:t>
                      </a:r>
                      <a:r>
                        <a:rPr lang="en-US" baseline="0" dirty="0" smtClean="0"/>
                        <a:t> may be suspended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85532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364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Escalation Process</a:t>
            </a:r>
            <a:r>
              <a:rPr lang="en-US" dirty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Statements &amp; Receipts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180496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Weekly notifications are sent to cardholders and reconcilers when transactions are unapproved (unreconciled) in FAST for more than 7 business days.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Weekly notifications are sent to cardholders and their travel delegates when travel transactions are not associated with a travel request number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within 7 business days.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039566"/>
              </p:ext>
            </p:extLst>
          </p:nvPr>
        </p:nvGraphicFramePr>
        <p:xfrm>
          <a:off x="2031999" y="4426412"/>
          <a:ext cx="8128000" cy="2021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7157">
                  <a:extLst>
                    <a:ext uri="{9D8B030D-6E8A-4147-A177-3AD203B41FA5}">
                      <a16:colId xmlns:a16="http://schemas.microsoft.com/office/drawing/2014/main" val="2534852326"/>
                    </a:ext>
                  </a:extLst>
                </a:gridCol>
                <a:gridCol w="6200843">
                  <a:extLst>
                    <a:ext uri="{9D8B030D-6E8A-4147-A177-3AD203B41FA5}">
                      <a16:colId xmlns:a16="http://schemas.microsoft.com/office/drawing/2014/main" val="4013405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Escalation Date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Escalation Process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355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 Days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Escalation</a:t>
                      </a:r>
                      <a:r>
                        <a:rPr lang="en-US" baseline="0" dirty="0" smtClean="0"/>
                        <a:t> notification is sent your college administration.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082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 Days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Escalation</a:t>
                      </a:r>
                      <a:r>
                        <a:rPr lang="en-US" baseline="0" dirty="0" smtClean="0"/>
                        <a:t> notification is sent your VP administration.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470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28 Days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PCard account is suspended until transactions have been approved (reconciled) in FAST.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05267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149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Package &amp; Receipt Requirements</a:t>
            </a:r>
            <a:endParaRPr lang="en-US" sz="7200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772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PCard Receipt Requirements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18712" y="2222288"/>
            <a:ext cx="5185873" cy="81274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Cardholders should ensure a </a:t>
            </a:r>
            <a:r>
              <a:rPr lang="en-US" b="1" i="1" dirty="0" smtClean="0">
                <a:solidFill>
                  <a:schemeClr val="bg1"/>
                </a:solidFill>
              </a:rPr>
              <a:t>“complete” </a:t>
            </a:r>
            <a:r>
              <a:rPr lang="en-US" dirty="0" smtClean="0">
                <a:solidFill>
                  <a:schemeClr val="bg1"/>
                </a:solidFill>
              </a:rPr>
              <a:t>receipt is provided for every transaction.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15710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Missing receipts should be supplemented with the </a:t>
            </a:r>
            <a:r>
              <a:rPr lang="en-US" b="1" i="1" dirty="0">
                <a:solidFill>
                  <a:schemeClr val="bg1"/>
                </a:solidFill>
              </a:rPr>
              <a:t>Exception to Required </a:t>
            </a:r>
            <a:r>
              <a:rPr lang="en-US" b="1" i="1" dirty="0" smtClean="0">
                <a:solidFill>
                  <a:schemeClr val="bg1"/>
                </a:solidFill>
              </a:rPr>
              <a:t>Receipt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form.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Receipts for PCard </a:t>
            </a:r>
            <a:r>
              <a:rPr lang="en-US" dirty="0" smtClean="0">
                <a:solidFill>
                  <a:schemeClr val="bg1"/>
                </a:solidFill>
              </a:rPr>
              <a:t>and travel transactions should </a:t>
            </a:r>
            <a:r>
              <a:rPr lang="en-US" dirty="0">
                <a:solidFill>
                  <a:schemeClr val="bg1"/>
                </a:solidFill>
              </a:rPr>
              <a:t>be submitted with the activity statement to: </a:t>
            </a:r>
            <a:r>
              <a:rPr lang="en-US" b="1" i="1" dirty="0">
                <a:solidFill>
                  <a:srgbClr val="00B050"/>
                </a:solidFill>
              </a:rPr>
              <a:t>pcardreceipts@usf.edu</a:t>
            </a:r>
          </a:p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083019"/>
              </p:ext>
            </p:extLst>
          </p:nvPr>
        </p:nvGraphicFramePr>
        <p:xfrm>
          <a:off x="818712" y="3316951"/>
          <a:ext cx="5185873" cy="3235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21373">
                  <a:extLst>
                    <a:ext uri="{9D8B030D-6E8A-4147-A177-3AD203B41FA5}">
                      <a16:colId xmlns:a16="http://schemas.microsoft.com/office/drawing/2014/main" val="4037064574"/>
                    </a:ext>
                  </a:extLst>
                </a:gridCol>
                <a:gridCol w="3864500">
                  <a:extLst>
                    <a:ext uri="{9D8B030D-6E8A-4147-A177-3AD203B41FA5}">
                      <a16:colId xmlns:a16="http://schemas.microsoft.com/office/drawing/2014/main" val="5391208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Required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Criteria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104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Vendor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766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 of Purchase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557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Itemized Description of Items Purchased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304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</a:t>
                      </a:r>
                      <a:r>
                        <a:rPr lang="en-US" baseline="0" dirty="0" smtClean="0"/>
                        <a:t> Cost of Item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91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Amount</a:t>
                      </a:r>
                      <a:r>
                        <a:rPr lang="en-US" baseline="0" dirty="0" smtClean="0"/>
                        <a:t> of Purchase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545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Business Purpose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828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USF Billing &amp; Shipping Address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495077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237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PCard Statement Package Requirements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47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activity statement is downloaded/printed from FAST.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Receipts are arranged in the same order in which they appear on the activity statement.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complete itemized receipt is provided for each transaction.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Credit card numbers and personal information are redacted.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ctivity statement must be signed by all three required signers: </a:t>
            </a:r>
            <a:r>
              <a:rPr lang="en-US" b="1" i="1" dirty="0" smtClean="0">
                <a:solidFill>
                  <a:schemeClr val="bg1"/>
                </a:solidFill>
              </a:rPr>
              <a:t>cardholder, cardholder’s supervisor, and the reconciler.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843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Restricted Purchases</a:t>
            </a:r>
            <a:endParaRPr lang="en-US" sz="8800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288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Restricted Purchases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666327"/>
              </p:ext>
            </p:extLst>
          </p:nvPr>
        </p:nvGraphicFramePr>
        <p:xfrm>
          <a:off x="819150" y="2222500"/>
          <a:ext cx="10553700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10740">
                  <a:extLst>
                    <a:ext uri="{9D8B030D-6E8A-4147-A177-3AD203B41FA5}">
                      <a16:colId xmlns:a16="http://schemas.microsoft.com/office/drawing/2014/main" val="802965897"/>
                    </a:ext>
                  </a:extLst>
                </a:gridCol>
                <a:gridCol w="2110740">
                  <a:extLst>
                    <a:ext uri="{9D8B030D-6E8A-4147-A177-3AD203B41FA5}">
                      <a16:colId xmlns:a16="http://schemas.microsoft.com/office/drawing/2014/main" val="2926694117"/>
                    </a:ext>
                  </a:extLst>
                </a:gridCol>
                <a:gridCol w="2110740">
                  <a:extLst>
                    <a:ext uri="{9D8B030D-6E8A-4147-A177-3AD203B41FA5}">
                      <a16:colId xmlns:a16="http://schemas.microsoft.com/office/drawing/2014/main" val="3630725718"/>
                    </a:ext>
                  </a:extLst>
                </a:gridCol>
                <a:gridCol w="2110740">
                  <a:extLst>
                    <a:ext uri="{9D8B030D-6E8A-4147-A177-3AD203B41FA5}">
                      <a16:colId xmlns:a16="http://schemas.microsoft.com/office/drawing/2014/main" val="4070763993"/>
                    </a:ext>
                  </a:extLst>
                </a:gridCol>
                <a:gridCol w="2110740">
                  <a:extLst>
                    <a:ext uri="{9D8B030D-6E8A-4147-A177-3AD203B41FA5}">
                      <a16:colId xmlns:a16="http://schemas.microsoft.com/office/drawing/2014/main" val="2646342640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Items Not </a:t>
                      </a:r>
                      <a:r>
                        <a:rPr lang="en-US" baseline="0" dirty="0" smtClean="0"/>
                        <a:t>Allowed to Be Purchased On A PCard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6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Dining Dollars &amp; Bull Bucks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Greeting Cards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Prepaid Phone Cards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Congratulatory</a:t>
                      </a:r>
                      <a:r>
                        <a:rPr lang="en-US" sz="1600" b="1" baseline="0" dirty="0" smtClean="0"/>
                        <a:t> &amp; Condolence</a:t>
                      </a:r>
                      <a:r>
                        <a:rPr lang="en-US" sz="1600" b="1" dirty="0" smtClean="0"/>
                        <a:t> Flowers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Cash Advances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080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Insurance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Gifts of Appreciation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Personal Convenience Items</a:t>
                      </a:r>
                      <a:r>
                        <a:rPr lang="en-US" sz="1600" b="1" baseline="30000" dirty="0" smtClean="0"/>
                        <a:t>1</a:t>
                      </a:r>
                      <a:endParaRPr lang="en-US" sz="16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Florida Sales Tax</a:t>
                      </a:r>
                      <a:r>
                        <a:rPr lang="en-US" sz="1600" b="1" baseline="30000" dirty="0" smtClean="0"/>
                        <a:t>2</a:t>
                      </a:r>
                      <a:endParaRPr lang="en-US" sz="16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Independent Contractors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62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Financial Institutions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Capital Equpiment</a:t>
                      </a:r>
                      <a:r>
                        <a:rPr lang="en-US" sz="1600" b="1" baseline="30000" dirty="0" smtClean="0"/>
                        <a:t>3</a:t>
                      </a:r>
                      <a:endParaRPr lang="en-US" sz="16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USF Parking Permits</a:t>
                      </a:r>
                      <a:r>
                        <a:rPr lang="en-US" sz="1600" b="1" baseline="30000" dirty="0" smtClean="0"/>
                        <a:t>4</a:t>
                      </a:r>
                      <a:endParaRPr lang="en-US" sz="16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USF Departments</a:t>
                      </a:r>
                      <a:r>
                        <a:rPr lang="en-US" sz="1600" b="1" baseline="30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USF Post Office</a:t>
                      </a:r>
                      <a:r>
                        <a:rPr lang="en-US" sz="1600" b="1" baseline="30000" dirty="0" smtClean="0"/>
                        <a:t>4</a:t>
                      </a:r>
                    </a:p>
                    <a:p>
                      <a:pPr algn="ctr"/>
                      <a:endParaRPr lang="en-US" sz="1600" b="1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84731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0000" y="4818380"/>
            <a:ext cx="1056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1200" i="1" dirty="0" smtClean="0">
                <a:solidFill>
                  <a:schemeClr val="bg1"/>
                </a:solidFill>
              </a:rPr>
              <a:t>Examples of personal convenience items include room service, wall clocks, and coffee makers. Exceptions may be granted for items like a refrigerator or microwave depending upon the business purpose.</a:t>
            </a:r>
          </a:p>
          <a:p>
            <a:pPr marL="342900" indent="-342900">
              <a:buAutoNum type="arabicParenBoth"/>
            </a:pPr>
            <a:endParaRPr lang="en-US" sz="1200" i="1" dirty="0" smtClean="0">
              <a:solidFill>
                <a:schemeClr val="bg1"/>
              </a:solidFill>
            </a:endParaRPr>
          </a:p>
          <a:p>
            <a:pPr marL="342900" indent="-342900">
              <a:buAutoNum type="arabicParenBoth"/>
            </a:pPr>
            <a:r>
              <a:rPr lang="en-US" sz="1200" i="1" dirty="0" smtClean="0">
                <a:solidFill>
                  <a:schemeClr val="bg1"/>
                </a:solidFill>
              </a:rPr>
              <a:t>USF is exempt from paying Florida sales tax. You may pay sales tax when making purchases in other states.</a:t>
            </a:r>
          </a:p>
          <a:p>
            <a:pPr marL="342900" indent="-342900">
              <a:buAutoNum type="arabicParenBoth"/>
            </a:pPr>
            <a:endParaRPr lang="en-US" sz="1200" i="1" dirty="0" smtClean="0">
              <a:solidFill>
                <a:schemeClr val="bg1"/>
              </a:solidFill>
            </a:endParaRPr>
          </a:p>
          <a:p>
            <a:pPr marL="342900" indent="-342900">
              <a:buAutoNum type="arabicParenBoth"/>
            </a:pPr>
            <a:r>
              <a:rPr lang="en-US" sz="1200" i="1" dirty="0" smtClean="0">
                <a:solidFill>
                  <a:schemeClr val="bg1"/>
                </a:solidFill>
              </a:rPr>
              <a:t>Capital Equipment = a stand alone item, with a lifespan of one year or more, and costs $5,000.00 or more (including shipping &amp; handling).</a:t>
            </a:r>
          </a:p>
          <a:p>
            <a:pPr marL="342900" indent="-342900">
              <a:buAutoNum type="arabicParenBoth"/>
            </a:pPr>
            <a:endParaRPr lang="en-US" sz="1200" i="1" dirty="0" smtClean="0">
              <a:solidFill>
                <a:schemeClr val="bg1"/>
              </a:solidFill>
            </a:endParaRPr>
          </a:p>
          <a:p>
            <a:pPr marL="342900" indent="-342900">
              <a:buAutoNum type="arabicParenBoth"/>
            </a:pPr>
            <a:r>
              <a:rPr lang="en-US" sz="1200" i="1" dirty="0" smtClean="0">
                <a:solidFill>
                  <a:schemeClr val="bg1"/>
                </a:solidFill>
              </a:rPr>
              <a:t>USF Departments may only be paid using an Interdepartmental Transfer. Your PCard may be used at the </a:t>
            </a:r>
          </a:p>
          <a:p>
            <a:r>
              <a:rPr lang="en-US" sz="1200" i="1" dirty="0" smtClean="0">
                <a:solidFill>
                  <a:schemeClr val="bg1"/>
                </a:solidFill>
              </a:rPr>
              <a:t>        USF Computer Store and Barnes &amp; Noble bookstore (which are considered external vendors).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143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Restricted Purchases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937427"/>
              </p:ext>
            </p:extLst>
          </p:nvPr>
        </p:nvGraphicFramePr>
        <p:xfrm>
          <a:off x="819150" y="2222500"/>
          <a:ext cx="10553700" cy="3876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5803">
                  <a:extLst>
                    <a:ext uri="{9D8B030D-6E8A-4147-A177-3AD203B41FA5}">
                      <a16:colId xmlns:a16="http://schemas.microsoft.com/office/drawing/2014/main" val="3032205095"/>
                    </a:ext>
                  </a:extLst>
                </a:gridCol>
                <a:gridCol w="7977897">
                  <a:extLst>
                    <a:ext uri="{9D8B030D-6E8A-4147-A177-3AD203B41FA5}">
                      <a16:colId xmlns:a16="http://schemas.microsoft.com/office/drawing/2014/main" val="2329600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Item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Allowable</a:t>
                      </a:r>
                      <a:r>
                        <a:rPr lang="en-US" u="sng" baseline="0" dirty="0" smtClean="0"/>
                        <a:t> Under Specific Circumstances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054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Office Supplies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Office</a:t>
                      </a:r>
                      <a:r>
                        <a:rPr lang="en-US" sz="1600" baseline="0" dirty="0" smtClean="0"/>
                        <a:t> supplies must be purchased from Office Depot regardless of the USF contract price. An exception to this rule can only be made when an item is out of stock. 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="1" u="sng" baseline="0" dirty="0" smtClean="0"/>
                        <a:t>Office Depot Representative</a:t>
                      </a:r>
                      <a:r>
                        <a:rPr lang="en-US" sz="1600" baseline="0" dirty="0" smtClean="0"/>
                        <a:t>: </a:t>
                      </a:r>
                    </a:p>
                    <a:p>
                      <a:r>
                        <a:rPr lang="en-US" sz="1600" baseline="0" dirty="0" smtClean="0"/>
                        <a:t>Michael Kort</a:t>
                      </a:r>
                    </a:p>
                    <a:p>
                      <a:r>
                        <a:rPr lang="en-US" sz="1600" baseline="0" dirty="0" smtClean="0"/>
                        <a:t>(727)726-5954</a:t>
                      </a:r>
                    </a:p>
                    <a:p>
                      <a:r>
                        <a:rPr lang="en-US" sz="1600" b="1" i="1" baseline="0" dirty="0" smtClean="0">
                          <a:solidFill>
                            <a:srgbClr val="00B050"/>
                          </a:solidFill>
                        </a:rPr>
                        <a:t>Michael.kort@officedepot.com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Use the following link to register your PCard and receive the USF contract price and tax exempt status while shopping </a:t>
                      </a:r>
                      <a:r>
                        <a:rPr lang="en-US" sz="1600" b="1" i="1" baseline="0" dirty="0" smtClean="0"/>
                        <a:t>both In-Store and Online</a:t>
                      </a:r>
                      <a:r>
                        <a:rPr lang="en-US" sz="1600" baseline="0" dirty="0" smtClean="0"/>
                        <a:t>: </a:t>
                      </a:r>
                      <a:r>
                        <a:rPr lang="en-US" sz="1600" b="1" i="1" baseline="0" dirty="0" smtClean="0">
                          <a:solidFill>
                            <a:srgbClr val="00B050"/>
                          </a:solidFill>
                        </a:rPr>
                        <a:t>https://odams.officedepot.com/registrations/usf.php</a:t>
                      </a:r>
                    </a:p>
                    <a:p>
                      <a:endParaRPr lang="en-US" sz="1600" b="1" i="1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US" sz="1600" b="0" i="0" baseline="0" dirty="0" smtClean="0">
                          <a:solidFill>
                            <a:schemeClr val="bg1"/>
                          </a:solidFill>
                        </a:rPr>
                        <a:t>Use the following link to shop online: </a:t>
                      </a:r>
                      <a:r>
                        <a:rPr lang="en-US" sz="1600" b="1" i="1" baseline="0" dirty="0" smtClean="0">
                          <a:solidFill>
                            <a:srgbClr val="00B050"/>
                          </a:solidFill>
                        </a:rPr>
                        <a:t>https://business.officedepot.com/</a:t>
                      </a:r>
                      <a:endParaRPr lang="en-US" sz="16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9076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5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Housekeeping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861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Sign the attendance roster.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Please keep all phones on silent.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Please raise your hand if you have a question.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Restricted Purchases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072270"/>
              </p:ext>
            </p:extLst>
          </p:nvPr>
        </p:nvGraphicFramePr>
        <p:xfrm>
          <a:off x="819150" y="2222500"/>
          <a:ext cx="10553700" cy="4363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5803">
                  <a:extLst>
                    <a:ext uri="{9D8B030D-6E8A-4147-A177-3AD203B41FA5}">
                      <a16:colId xmlns:a16="http://schemas.microsoft.com/office/drawing/2014/main" val="3032205095"/>
                    </a:ext>
                  </a:extLst>
                </a:gridCol>
                <a:gridCol w="7977897">
                  <a:extLst>
                    <a:ext uri="{9D8B030D-6E8A-4147-A177-3AD203B41FA5}">
                      <a16:colId xmlns:a16="http://schemas.microsoft.com/office/drawing/2014/main" val="2329600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Item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Allowable</a:t>
                      </a:r>
                      <a:r>
                        <a:rPr lang="en-US" u="sng" baseline="0" dirty="0" smtClean="0"/>
                        <a:t> Under Specific Circumstance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054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Food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Food is considered an</a:t>
                      </a:r>
                      <a:r>
                        <a:rPr lang="en-US" sz="1600" baseline="0" dirty="0" smtClean="0"/>
                        <a:t> allowable purchase on a PCard if (1) the cardholder has “food permission” set up on their account, and (2) the food is paid for using an appropriate funding source. </a:t>
                      </a:r>
                      <a:r>
                        <a:rPr lang="en-US" sz="1600" b="1" i="1" baseline="0" dirty="0" smtClean="0"/>
                        <a:t>Cardholders should reference the Expenditure Matrix Guide for valid business purposes and funding sources related to the purchase of food.</a:t>
                      </a:r>
                    </a:p>
                    <a:p>
                      <a:endParaRPr lang="en-US" sz="1600" b="1" i="1" baseline="0" dirty="0" smtClean="0"/>
                    </a:p>
                    <a:p>
                      <a:r>
                        <a:rPr lang="en-US" sz="1600" b="0" i="0" baseline="0" dirty="0" smtClean="0"/>
                        <a:t>Food purchases are classified as either Event Meals or Business Meals.</a:t>
                      </a:r>
                    </a:p>
                    <a:p>
                      <a:endParaRPr lang="en-US" sz="1600" b="0" i="0" baseline="0" dirty="0" smtClean="0"/>
                    </a:p>
                    <a:p>
                      <a:r>
                        <a:rPr lang="en-US" sz="1600" b="0" i="0" baseline="0" dirty="0" smtClean="0"/>
                        <a:t>All receipts for the purchase of food should include the following information: </a:t>
                      </a:r>
                      <a:r>
                        <a:rPr lang="en-US" sz="1600" b="1" i="1" baseline="0" dirty="0" smtClean="0"/>
                        <a:t>(1) name of the event, (2) date of the event, (3) number of attendees, and (4) business purpose of the event.</a:t>
                      </a:r>
                    </a:p>
                    <a:p>
                      <a:endParaRPr lang="en-US" sz="1600" b="1" i="1" baseline="0" dirty="0" smtClean="0"/>
                    </a:p>
                    <a:p>
                      <a:r>
                        <a:rPr lang="en-US" sz="1600" b="0" i="0" baseline="0" dirty="0" smtClean="0"/>
                        <a:t>Receipts for business meals should be accompanied with a </a:t>
                      </a:r>
                      <a:r>
                        <a:rPr lang="en-US" sz="1600" b="1" i="1" baseline="0" dirty="0" smtClean="0"/>
                        <a:t>business agenda and the names of the attendees.</a:t>
                      </a:r>
                    </a:p>
                    <a:p>
                      <a:endParaRPr lang="en-US" sz="1600" b="0" i="0" baseline="0" dirty="0" smtClean="0"/>
                    </a:p>
                    <a:p>
                      <a:r>
                        <a:rPr lang="en-US" sz="1600" b="1" i="1" dirty="0" smtClean="0"/>
                        <a:t>Alcohol</a:t>
                      </a:r>
                      <a:r>
                        <a:rPr lang="en-US" sz="1600" b="1" i="1" baseline="0" dirty="0" smtClean="0"/>
                        <a:t> is NEVER allowed to be purchased using a PCard.</a:t>
                      </a:r>
                      <a:endParaRPr lang="en-US" sz="16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9076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93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Restricted Purchases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921690"/>
              </p:ext>
            </p:extLst>
          </p:nvPr>
        </p:nvGraphicFramePr>
        <p:xfrm>
          <a:off x="819150" y="2222500"/>
          <a:ext cx="10553700" cy="3662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5803">
                  <a:extLst>
                    <a:ext uri="{9D8B030D-6E8A-4147-A177-3AD203B41FA5}">
                      <a16:colId xmlns:a16="http://schemas.microsoft.com/office/drawing/2014/main" val="3032205095"/>
                    </a:ext>
                  </a:extLst>
                </a:gridCol>
                <a:gridCol w="7977897">
                  <a:extLst>
                    <a:ext uri="{9D8B030D-6E8A-4147-A177-3AD203B41FA5}">
                      <a16:colId xmlns:a16="http://schemas.microsoft.com/office/drawing/2014/main" val="2329600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Item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Allowable</a:t>
                      </a:r>
                      <a:r>
                        <a:rPr lang="en-US" u="sng" baseline="0" dirty="0" smtClean="0"/>
                        <a:t> Under Specific Circumstance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054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Gift Cards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Can only be purchased for research study participants. The cardholder must complete a </a:t>
                      </a:r>
                      <a:r>
                        <a:rPr lang="en-US" sz="1600" b="1" i="1" dirty="0" smtClean="0"/>
                        <a:t>Request To Purchase Form </a:t>
                      </a:r>
                      <a:r>
                        <a:rPr lang="en-US" sz="1600" dirty="0" smtClean="0"/>
                        <a:t>for gift cards before</a:t>
                      </a:r>
                      <a:r>
                        <a:rPr lang="en-US" sz="1600" baseline="0" dirty="0" smtClean="0"/>
                        <a:t> making their purchase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90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Software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Software is considered capital equipment when its unit price is $1,000.00 or</a:t>
                      </a:r>
                      <a:r>
                        <a:rPr lang="en-US" sz="1600" baseline="0" dirty="0" smtClean="0"/>
                        <a:t> more. Software with a unit price of $1,000.00 or more must be </a:t>
                      </a:r>
                      <a:r>
                        <a:rPr lang="en-US" sz="1600" b="1" i="1" baseline="0" dirty="0" smtClean="0"/>
                        <a:t>approved by UTSB </a:t>
                      </a:r>
                      <a:r>
                        <a:rPr lang="en-US" sz="1600" baseline="0" dirty="0" smtClean="0"/>
                        <a:t>before it can be purchased on a PCard.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359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Clothing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Clothing to be used for identification purposes of a USF employee must</a:t>
                      </a:r>
                      <a:r>
                        <a:rPr lang="en-US" sz="1600" baseline="0" dirty="0" smtClean="0"/>
                        <a:t> have a </a:t>
                      </a:r>
                      <a:r>
                        <a:rPr lang="en-US" sz="1600" b="1" i="1" baseline="0" dirty="0" smtClean="0"/>
                        <a:t>perquisite form </a:t>
                      </a:r>
                      <a:r>
                        <a:rPr lang="en-US" sz="1600" baseline="0" dirty="0" smtClean="0"/>
                        <a:t>on file with Purchasing Services.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640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Entertainment Vendors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USF PCards</a:t>
                      </a:r>
                      <a:r>
                        <a:rPr lang="en-US" sz="1600" baseline="0" dirty="0" smtClean="0"/>
                        <a:t> are not allowed to be used for purchases with entertainment vendors (museums, theaters, resorts, etc.). Special exceptions can be granted. Exceptions are granted on a case-by-case basis. Please contact </a:t>
                      </a:r>
                      <a:r>
                        <a:rPr lang="en-US" sz="1600" b="1" i="1" baseline="0" dirty="0" smtClean="0">
                          <a:solidFill>
                            <a:srgbClr val="00B050"/>
                          </a:solidFill>
                        </a:rPr>
                        <a:t>pcard@usf.edu</a:t>
                      </a:r>
                      <a:r>
                        <a:rPr lang="en-US" sz="1600" baseline="0" dirty="0" smtClean="0"/>
                        <a:t> to inquire whether an exception can be granted.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10988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47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Restricted Purchases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624942"/>
              </p:ext>
            </p:extLst>
          </p:nvPr>
        </p:nvGraphicFramePr>
        <p:xfrm>
          <a:off x="819150" y="2222500"/>
          <a:ext cx="10553700" cy="3662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5803">
                  <a:extLst>
                    <a:ext uri="{9D8B030D-6E8A-4147-A177-3AD203B41FA5}">
                      <a16:colId xmlns:a16="http://schemas.microsoft.com/office/drawing/2014/main" val="3032205095"/>
                    </a:ext>
                  </a:extLst>
                </a:gridCol>
                <a:gridCol w="7977897">
                  <a:extLst>
                    <a:ext uri="{9D8B030D-6E8A-4147-A177-3AD203B41FA5}">
                      <a16:colId xmlns:a16="http://schemas.microsoft.com/office/drawing/2014/main" val="2329600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Item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Allowable</a:t>
                      </a:r>
                      <a:r>
                        <a:rPr lang="en-US" u="sng" baseline="0" dirty="0" smtClean="0"/>
                        <a:t> Under Specific Circumstance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054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SunPass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SunPass</a:t>
                      </a:r>
                      <a:r>
                        <a:rPr lang="en-US" sz="1600" baseline="0" dirty="0" smtClean="0"/>
                        <a:t> can only be purchased for a </a:t>
                      </a:r>
                      <a:r>
                        <a:rPr lang="en-US" sz="1600" b="1" i="1" baseline="0" dirty="0" smtClean="0"/>
                        <a:t>university state-owned vehicle</a:t>
                      </a:r>
                      <a:r>
                        <a:rPr lang="en-US" sz="1600" baseline="0" dirty="0" smtClean="0"/>
                        <a:t>. The cardholder must contact </a:t>
                      </a:r>
                      <a:r>
                        <a:rPr lang="en-US" sz="1600" b="1" i="1" baseline="0" dirty="0" smtClean="0">
                          <a:solidFill>
                            <a:srgbClr val="00B050"/>
                          </a:solidFill>
                        </a:rPr>
                        <a:t>pcard@usf.edu</a:t>
                      </a:r>
                      <a:r>
                        <a:rPr lang="en-US" sz="1600" baseline="0" dirty="0" smtClean="0"/>
                        <a:t> and complete a </a:t>
                      </a:r>
                      <a:r>
                        <a:rPr lang="en-US" sz="1600" b="1" i="1" baseline="0" dirty="0" smtClean="0"/>
                        <a:t>Request to Purchase Form </a:t>
                      </a:r>
                      <a:r>
                        <a:rPr lang="en-US" sz="1600" baseline="0" dirty="0" smtClean="0"/>
                        <a:t>for a SunPass.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90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Repairs To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Repairs to equipment can be paid for using a PCard. The cardholder should include the </a:t>
                      </a:r>
                      <a:r>
                        <a:rPr lang="en-US" sz="1600" b="1" i="1" dirty="0" smtClean="0"/>
                        <a:t>item’s tag</a:t>
                      </a:r>
                      <a:r>
                        <a:rPr lang="en-US" sz="1600" b="1" i="1" baseline="0" dirty="0" smtClean="0"/>
                        <a:t> number (or serial number) and the location</a:t>
                      </a:r>
                      <a:r>
                        <a:rPr lang="en-US" sz="1600" baseline="0" dirty="0" smtClean="0"/>
                        <a:t> of where that piece of equipment is stored.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359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Cellphones, Cell</a:t>
                      </a:r>
                      <a:r>
                        <a:rPr lang="en-US" sz="1600" b="1" baseline="0" dirty="0" smtClean="0"/>
                        <a:t> Data, &amp; Computer Air Cards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A PCard can be used to purchase cellphones and computer air cards. PCards may also be used to pay for cellphone service and cell data service. </a:t>
                      </a:r>
                      <a:r>
                        <a:rPr lang="en-US" sz="1600" b="1" i="1" baseline="0" dirty="0" smtClean="0"/>
                        <a:t>The cardholder must provide a Request to Purchase Form to PCard Services </a:t>
                      </a:r>
                      <a:r>
                        <a:rPr lang="en-US" sz="1600" b="0" i="0" baseline="0" dirty="0" smtClean="0"/>
                        <a:t>on behalf of the employee using the cellphone, cell data, or air card. </a:t>
                      </a:r>
                      <a:endParaRPr lang="en-US" sz="1600" b="0" i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640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Contractual Services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Contractual</a:t>
                      </a:r>
                      <a:r>
                        <a:rPr lang="en-US" sz="1600" baseline="0" dirty="0" smtClean="0"/>
                        <a:t> services can be paid for using a PCard </a:t>
                      </a:r>
                      <a:r>
                        <a:rPr lang="en-US" sz="1600" b="1" i="1" baseline="0" dirty="0" smtClean="0"/>
                        <a:t>only AFTER </a:t>
                      </a:r>
                      <a:r>
                        <a:rPr lang="en-US" sz="1600" baseline="0" dirty="0" smtClean="0"/>
                        <a:t>the contract has been reviewed and approved by USF Contract Management System.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10988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10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Restricted Purchases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19150" y="2222500"/>
          <a:ext cx="10553700" cy="3662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5803">
                  <a:extLst>
                    <a:ext uri="{9D8B030D-6E8A-4147-A177-3AD203B41FA5}">
                      <a16:colId xmlns:a16="http://schemas.microsoft.com/office/drawing/2014/main" val="3032205095"/>
                    </a:ext>
                  </a:extLst>
                </a:gridCol>
                <a:gridCol w="7977897">
                  <a:extLst>
                    <a:ext uri="{9D8B030D-6E8A-4147-A177-3AD203B41FA5}">
                      <a16:colId xmlns:a16="http://schemas.microsoft.com/office/drawing/2014/main" val="2329600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Item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Allowable</a:t>
                      </a:r>
                      <a:r>
                        <a:rPr lang="en-US" u="sng" baseline="0" dirty="0" smtClean="0"/>
                        <a:t> Under Specific Circumstances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054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SunPass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SunPass</a:t>
                      </a:r>
                      <a:r>
                        <a:rPr lang="en-US" sz="1600" baseline="0" dirty="0" smtClean="0"/>
                        <a:t> can only be purchased for a </a:t>
                      </a:r>
                      <a:r>
                        <a:rPr lang="en-US" sz="1600" b="1" i="1" baseline="0" dirty="0" smtClean="0"/>
                        <a:t>university state-owned vehicle</a:t>
                      </a:r>
                      <a:r>
                        <a:rPr lang="en-US" sz="1600" baseline="0" dirty="0" smtClean="0"/>
                        <a:t>. The cardholder must contact </a:t>
                      </a:r>
                      <a:r>
                        <a:rPr lang="en-US" sz="1600" b="1" i="1" baseline="0" dirty="0" smtClean="0">
                          <a:solidFill>
                            <a:srgbClr val="00B050"/>
                          </a:solidFill>
                        </a:rPr>
                        <a:t>pcard@usf.edu</a:t>
                      </a:r>
                      <a:r>
                        <a:rPr lang="en-US" sz="1600" baseline="0" dirty="0" smtClean="0"/>
                        <a:t> and complete a </a:t>
                      </a:r>
                      <a:r>
                        <a:rPr lang="en-US" sz="1600" b="1" i="1" baseline="0" dirty="0" smtClean="0"/>
                        <a:t>Request to Purchase Form </a:t>
                      </a:r>
                      <a:r>
                        <a:rPr lang="en-US" sz="1600" baseline="0" dirty="0" smtClean="0"/>
                        <a:t>for a SunPass.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90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Repairs To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Repairs to equipment can be paid for using a PCard. The cardholder should include the </a:t>
                      </a:r>
                      <a:r>
                        <a:rPr lang="en-US" sz="1600" b="1" i="1" dirty="0" smtClean="0"/>
                        <a:t>item’s tag</a:t>
                      </a:r>
                      <a:r>
                        <a:rPr lang="en-US" sz="1600" b="1" i="1" baseline="0" dirty="0" smtClean="0"/>
                        <a:t> number (or serial number) and the location</a:t>
                      </a:r>
                      <a:r>
                        <a:rPr lang="en-US" sz="1600" baseline="0" dirty="0" smtClean="0"/>
                        <a:t> of where that piece of equipment is stored.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359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Cellphones, Cell</a:t>
                      </a:r>
                      <a:r>
                        <a:rPr lang="en-US" sz="1600" b="1" baseline="0" dirty="0" smtClean="0"/>
                        <a:t> Data, &amp; Computer Air Cards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A PCard can be used to purchase cellphones and computer air cards. PCards may also be used to pay for cellphone service and cell data service. </a:t>
                      </a:r>
                      <a:r>
                        <a:rPr lang="en-US" sz="1600" b="1" i="1" baseline="0" dirty="0" smtClean="0"/>
                        <a:t>The cardholder </a:t>
                      </a:r>
                      <a:r>
                        <a:rPr lang="en-US" sz="1600" b="1" i="1" baseline="0" smtClean="0"/>
                        <a:t>must submit </a:t>
                      </a:r>
                      <a:r>
                        <a:rPr lang="en-US" sz="1600" b="1" i="1" baseline="0" dirty="0" smtClean="0"/>
                        <a:t>a Request to Purchase Form to PCard Services </a:t>
                      </a:r>
                      <a:r>
                        <a:rPr lang="en-US" sz="1600" b="0" i="0" baseline="0" dirty="0" smtClean="0"/>
                        <a:t>on behalf of the employee using the cellphone, cell data, or air card. </a:t>
                      </a:r>
                      <a:endParaRPr lang="en-US" sz="1600" b="0" i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640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Contractual Services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Contractual</a:t>
                      </a:r>
                      <a:r>
                        <a:rPr lang="en-US" sz="1600" baseline="0" dirty="0" smtClean="0"/>
                        <a:t> services can be paid for using a PCard </a:t>
                      </a:r>
                      <a:r>
                        <a:rPr lang="en-US" sz="1600" b="1" i="1" baseline="0" dirty="0" smtClean="0"/>
                        <a:t>only AFTER </a:t>
                      </a:r>
                      <a:r>
                        <a:rPr lang="en-US" sz="1600" baseline="0" dirty="0" smtClean="0"/>
                        <a:t>the contract has been reviewed and approved by USF Contract Management System.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10988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1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Restricted Purchases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453187"/>
              </p:ext>
            </p:extLst>
          </p:nvPr>
        </p:nvGraphicFramePr>
        <p:xfrm>
          <a:off x="819150" y="2222500"/>
          <a:ext cx="10553700" cy="3327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5803">
                  <a:extLst>
                    <a:ext uri="{9D8B030D-6E8A-4147-A177-3AD203B41FA5}">
                      <a16:colId xmlns:a16="http://schemas.microsoft.com/office/drawing/2014/main" val="3032205095"/>
                    </a:ext>
                  </a:extLst>
                </a:gridCol>
                <a:gridCol w="7977897">
                  <a:extLst>
                    <a:ext uri="{9D8B030D-6E8A-4147-A177-3AD203B41FA5}">
                      <a16:colId xmlns:a16="http://schemas.microsoft.com/office/drawing/2014/main" val="2329600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Item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Allowable</a:t>
                      </a:r>
                      <a:r>
                        <a:rPr lang="en-US" u="sng" baseline="0" dirty="0" smtClean="0"/>
                        <a:t> Under Specific Circumstance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054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Books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/>
                        <a:t>Books can</a:t>
                      </a:r>
                      <a:r>
                        <a:rPr lang="en-US" sz="1600" b="0" i="0" baseline="0" dirty="0" smtClean="0"/>
                        <a:t> be purchased using a PCard </a:t>
                      </a:r>
                      <a:r>
                        <a:rPr lang="en-US" sz="1600" b="1" i="1" baseline="0" dirty="0" smtClean="0"/>
                        <a:t>ONLY </a:t>
                      </a:r>
                      <a:r>
                        <a:rPr lang="en-US" sz="1600" b="0" i="0" baseline="0" dirty="0" smtClean="0"/>
                        <a:t>if the unit price of the book is $249.99 or less.</a:t>
                      </a:r>
                      <a:endParaRPr lang="en-US" sz="16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90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Memberships</a:t>
                      </a:r>
                      <a:endParaRPr lang="en-US" sz="1600" b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Memberships can be purchased using a PCard. </a:t>
                      </a:r>
                      <a:r>
                        <a:rPr lang="en-US" sz="1600" b="1" i="1" dirty="0" smtClean="0"/>
                        <a:t>The cardholder should provide a justification which explains the benefit</a:t>
                      </a:r>
                      <a:r>
                        <a:rPr lang="en-US" sz="1600" b="1" i="1" baseline="0" dirty="0" smtClean="0"/>
                        <a:t>s of the membership to the university.</a:t>
                      </a:r>
                      <a:r>
                        <a:rPr lang="en-US" sz="1600" baseline="0" dirty="0" smtClean="0"/>
                        <a:t> This justification should be included with the receipt in the monthly Activity Statement.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359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Class 3B &amp; Class 4 Lasers</a:t>
                      </a:r>
                      <a:r>
                        <a:rPr lang="en-US" sz="1600" b="1" baseline="30000" dirty="0" smtClean="0"/>
                        <a:t>1</a:t>
                      </a:r>
                      <a:endParaRPr lang="en-US" sz="16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/>
                        <a:t>Each Class 3B or Class 4 Laser</a:t>
                      </a:r>
                      <a:r>
                        <a:rPr lang="en-US" sz="1600" b="0" i="0" baseline="0" dirty="0" smtClean="0"/>
                        <a:t> you acquire must be registered with the USF Laser Safety Program. </a:t>
                      </a:r>
                      <a:r>
                        <a:rPr lang="en-US" sz="1600" b="1" i="1" baseline="0" dirty="0" smtClean="0"/>
                        <a:t>A Laser Registration Form must be completed for each laser you acquire. </a:t>
                      </a:r>
                      <a:r>
                        <a:rPr lang="en-US" sz="1600" b="0" i="0" baseline="0" dirty="0" smtClean="0"/>
                        <a:t>The form can be found in the USF Laser Safety Manual on the USF Laser Safety webpage. </a:t>
                      </a:r>
                      <a:r>
                        <a:rPr lang="en-US" sz="1600" b="1" i="1" baseline="0" dirty="0" smtClean="0"/>
                        <a:t>Laser Safety training is required per the USF Laser Safety Manual. </a:t>
                      </a:r>
                      <a:endParaRPr lang="en-US" sz="16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64078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19150" y="5695381"/>
            <a:ext cx="10553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en-US" sz="1200" dirty="0" smtClean="0">
                <a:solidFill>
                  <a:schemeClr val="bg1"/>
                </a:solidFill>
              </a:rPr>
              <a:t>Please contact the USF Laser Safety Officer with questions you have regarding their program: </a:t>
            </a:r>
            <a:r>
              <a:rPr lang="en-US" sz="1200" b="1" i="1" dirty="0" smtClean="0">
                <a:solidFill>
                  <a:schemeClr val="bg1"/>
                </a:solidFill>
              </a:rPr>
              <a:t>(813)974-1194 </a:t>
            </a:r>
            <a:r>
              <a:rPr lang="en-US" sz="1200" dirty="0" smtClean="0">
                <a:solidFill>
                  <a:schemeClr val="bg1"/>
                </a:solidFill>
              </a:rPr>
              <a:t>or</a:t>
            </a:r>
            <a:r>
              <a:rPr lang="en-US" sz="1200" b="1" i="1" dirty="0" smtClean="0">
                <a:solidFill>
                  <a:schemeClr val="bg1"/>
                </a:solidFill>
              </a:rPr>
              <a:t> </a:t>
            </a:r>
            <a:r>
              <a:rPr lang="en-US" sz="1200" b="1" i="1" dirty="0" smtClean="0">
                <a:solidFill>
                  <a:srgbClr val="00B050"/>
                </a:solidFill>
              </a:rPr>
              <a:t>radiation.lasersafety@usf.edu.</a:t>
            </a:r>
          </a:p>
          <a:p>
            <a:endParaRPr lang="en-US" sz="1200" b="1" i="1" dirty="0">
              <a:solidFill>
                <a:schemeClr val="bg1"/>
              </a:solidFill>
            </a:endParaRPr>
          </a:p>
          <a:p>
            <a:pPr algn="ctr"/>
            <a:r>
              <a:rPr lang="en-US" sz="1200" b="1" i="1" dirty="0" smtClean="0">
                <a:solidFill>
                  <a:srgbClr val="FF0000"/>
                </a:solidFill>
              </a:rPr>
              <a:t>PCard Services MUST be contacted regarding any exception to these restrictions. The exceptions must be documented and should be included with the receipt when preparing the monthly Activity Statement.</a:t>
            </a:r>
            <a:endParaRPr lang="en-US" sz="1200" b="1" i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408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Competitive Quotes</a:t>
            </a:r>
            <a:endParaRPr lang="en-US" sz="8000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418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340822"/>
            <a:ext cx="10571998" cy="1354974"/>
          </a:xfrm>
        </p:spPr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purchase of Commodities, Goods, and Services…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28298" y="2488507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06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PCard Best Practices</a:t>
            </a:r>
            <a:endParaRPr lang="en-US" sz="8000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329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Packages &amp; Receipts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5076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Items purchased on a PCard should be shipped to the cardholder’s USF system address.</a:t>
            </a:r>
          </a:p>
          <a:p>
            <a:pPr lvl="1"/>
            <a:r>
              <a:rPr lang="en-US" b="1" i="1" dirty="0" smtClean="0">
                <a:solidFill>
                  <a:schemeClr val="bg1"/>
                </a:solidFill>
              </a:rPr>
              <a:t>Contact PCard Services if you need permission to ship to a non-USF system address.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i="1" dirty="0" smtClean="0">
                <a:solidFill>
                  <a:schemeClr val="bg1"/>
                </a:solidFill>
              </a:rPr>
              <a:t>Ask</a:t>
            </a:r>
            <a:r>
              <a:rPr lang="en-US" dirty="0" smtClean="0">
                <a:solidFill>
                  <a:schemeClr val="bg1"/>
                </a:solidFill>
              </a:rPr>
              <a:t> questions when in doubt about a purchase.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i="1" dirty="0" smtClean="0">
                <a:solidFill>
                  <a:schemeClr val="bg1"/>
                </a:solidFill>
              </a:rPr>
              <a:t>Request</a:t>
            </a:r>
            <a:r>
              <a:rPr lang="en-US" dirty="0" smtClean="0">
                <a:solidFill>
                  <a:schemeClr val="bg1"/>
                </a:solidFill>
              </a:rPr>
              <a:t> a limit increase if the cost of your purchase is higher than your transaction limits.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i="1" dirty="0" smtClean="0">
                <a:solidFill>
                  <a:schemeClr val="bg1"/>
                </a:solidFill>
              </a:rPr>
              <a:t>Notify</a:t>
            </a:r>
            <a:r>
              <a:rPr lang="en-US" dirty="0" smtClean="0">
                <a:solidFill>
                  <a:schemeClr val="bg1"/>
                </a:solidFill>
              </a:rPr>
              <a:t> PCard Services if you are leaving USF or switching departments.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cardholder should immediately stop using the PCard, destroy it, and contact PCard Services in order to complete the </a:t>
            </a:r>
            <a:r>
              <a:rPr lang="en-US" b="1" i="1" dirty="0" smtClean="0">
                <a:solidFill>
                  <a:schemeClr val="bg1"/>
                </a:solidFill>
              </a:rPr>
              <a:t>Account Closure Form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22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Packages &amp; Receipts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5076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riginal copies of your PCard receipts should be retained by your department for 5 years.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Original copies of PCard receipts paid for using grant funds should be retained for 5 years after the final reporting date of the grant.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Travel receipts should follow the travel department’s receipt retention policy.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Vendors should not charge your PCard until the item is shipped.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Contact the vendor with any questions you may have.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73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FC493"/>
                </a:solidFill>
              </a:rPr>
              <a:t>What You Can Expect</a:t>
            </a:r>
            <a:endParaRPr lang="en-US" dirty="0">
              <a:solidFill>
                <a:srgbClr val="CFC49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676698"/>
            <a:ext cx="10554574" cy="331510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A clear understanding of how to reconcile a PCard transaction in </a:t>
            </a:r>
            <a:r>
              <a:rPr lang="en-US" dirty="0" smtClean="0">
                <a:solidFill>
                  <a:schemeClr val="bg1"/>
                </a:solidFill>
              </a:rPr>
              <a:t>FAST</a:t>
            </a:r>
          </a:p>
          <a:p>
            <a:pPr>
              <a:buClr>
                <a:schemeClr val="accent3"/>
              </a:buClr>
              <a:defRPr/>
            </a:pP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An overview of what cardholders can and should not purchase on their PCard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A review of PCard related </a:t>
            </a:r>
            <a:r>
              <a:rPr lang="en-US" dirty="0" smtClean="0">
                <a:solidFill>
                  <a:schemeClr val="bg1"/>
                </a:solidFill>
              </a:rPr>
              <a:t>paperwork</a:t>
            </a:r>
          </a:p>
          <a:p>
            <a:pPr>
              <a:buClr>
                <a:schemeClr val="accent3"/>
              </a:buClr>
              <a:defRPr/>
            </a:pP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This training is for FAST procedures and does not cover in-depth </a:t>
            </a:r>
            <a:r>
              <a:rPr lang="en-US" dirty="0" smtClean="0">
                <a:solidFill>
                  <a:schemeClr val="bg1"/>
                </a:solidFill>
              </a:rPr>
              <a:t>policy</a:t>
            </a:r>
          </a:p>
          <a:p>
            <a:pPr>
              <a:buClr>
                <a:schemeClr val="accent3"/>
              </a:buClr>
              <a:defRPr/>
            </a:pP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Reconciler recertification to be done online every 2 years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851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Reconciliation of Transactions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PCard Transactions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59147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Must be approved in FAST within 7 business days.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Once approved, any budget errors should be corrected in order to ensure the transaction posts to the General Ledger in a timely manner.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Receipts are submitted with the signed monthly Activity Statement.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Travel Transactions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5914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Must be associated with an approved Travel Request (TR) number in FAST within 7 business days.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Once travel has occurred, all charges should be pulled into the Expense Report and submitted to the Travel Department within 30 days of the last day of travel.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Travel receipts are submitted with PCard receipts and the signed monthly Activity Statement to </a:t>
            </a:r>
            <a:r>
              <a:rPr lang="en-US" b="1" i="1" dirty="0" smtClean="0">
                <a:solidFill>
                  <a:srgbClr val="00B050"/>
                </a:solidFill>
              </a:rPr>
              <a:t>pcardreceipts@usf.edu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657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 Information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19150" y="2232660"/>
          <a:ext cx="10553700" cy="416593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80261">
                  <a:extLst>
                    <a:ext uri="{9D8B030D-6E8A-4147-A177-3AD203B41FA5}">
                      <a16:colId xmlns:a16="http://schemas.microsoft.com/office/drawing/2014/main" val="527203959"/>
                    </a:ext>
                  </a:extLst>
                </a:gridCol>
                <a:gridCol w="7773439">
                  <a:extLst>
                    <a:ext uri="{9D8B030D-6E8A-4147-A177-3AD203B41FA5}">
                      <a16:colId xmlns:a16="http://schemas.microsoft.com/office/drawing/2014/main" val="891154394"/>
                    </a:ext>
                  </a:extLst>
                </a:gridCol>
              </a:tblGrid>
              <a:tr h="354563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Topic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Comments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934279"/>
                  </a:ext>
                </a:extLst>
              </a:tr>
              <a:tr h="127051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Food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Food</a:t>
                      </a:r>
                      <a:r>
                        <a:rPr lang="en-US" sz="1400" baseline="0" dirty="0" smtClean="0"/>
                        <a:t> must be paid for out-of-pocket when traveling on university business (due to a statutory meal allowance).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="1" i="1" u="sng" baseline="0" dirty="0" smtClean="0"/>
                        <a:t>Exception</a:t>
                      </a:r>
                      <a:r>
                        <a:rPr lang="en-US" sz="1400" baseline="0" dirty="0" smtClean="0"/>
                        <a:t>: A PCard may be used to pay for a conference registration or event that includes a meal.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638364"/>
                  </a:ext>
                </a:extLst>
              </a:tr>
              <a:tr h="82775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Gasoline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r>
                        <a:rPr lang="en-US" sz="1400" baseline="0" dirty="0" smtClean="0"/>
                        <a:t> PCard can only be used to purchase gasoline for a university state-owned vehicle or a rental vehicle. A PCard can </a:t>
                      </a:r>
                      <a:r>
                        <a:rPr lang="en-US" sz="1400" b="1" i="1" baseline="0" dirty="0" smtClean="0"/>
                        <a:t>never</a:t>
                      </a:r>
                      <a:r>
                        <a:rPr lang="en-US" sz="1400" baseline="0" dirty="0" smtClean="0"/>
                        <a:t> be used to purchase gas for a personal vehicle while traveling on university business (due to mileage reimbursement).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999388"/>
                  </a:ext>
                </a:extLst>
              </a:tr>
              <a:tr h="35288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Ground Transportation Services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While on university business, taxis, trains, buses, uber, lyft, and other mass transit may be used when these modes of transportation result in a cost savings to the university. </a:t>
                      </a:r>
                      <a:endParaRPr lang="en-US" sz="1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788837"/>
                  </a:ext>
                </a:extLst>
              </a:tr>
              <a:tr h="56139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Travel Request (TR)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travel request must be submitted and fully</a:t>
                      </a:r>
                      <a:r>
                        <a:rPr lang="en-US" sz="1400" baseline="0" dirty="0" smtClean="0"/>
                        <a:t> approved in Archivum Travel before traveling.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479709"/>
                  </a:ext>
                </a:extLst>
              </a:tr>
              <a:tr h="56139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Travel Training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 additional information regarding travel cardholders</a:t>
                      </a:r>
                      <a:r>
                        <a:rPr lang="en-US" sz="1400" baseline="0" dirty="0" smtClean="0"/>
                        <a:t> can </a:t>
                      </a:r>
                      <a:r>
                        <a:rPr lang="en-US" sz="1400" b="1" i="1" baseline="0" dirty="0" smtClean="0"/>
                        <a:t>register for FSTTR2: Travel Rules and Requirements </a:t>
                      </a:r>
                      <a:r>
                        <a:rPr lang="en-US" sz="1400" baseline="0" dirty="0" smtClean="0"/>
                        <a:t>via GEMS Self Service.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87480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10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46065" y="2207995"/>
          <a:ext cx="10553700" cy="1925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10740">
                  <a:extLst>
                    <a:ext uri="{9D8B030D-6E8A-4147-A177-3AD203B41FA5}">
                      <a16:colId xmlns:a16="http://schemas.microsoft.com/office/drawing/2014/main" val="2631135483"/>
                    </a:ext>
                  </a:extLst>
                </a:gridCol>
                <a:gridCol w="2110740">
                  <a:extLst>
                    <a:ext uri="{9D8B030D-6E8A-4147-A177-3AD203B41FA5}">
                      <a16:colId xmlns:a16="http://schemas.microsoft.com/office/drawing/2014/main" val="140682540"/>
                    </a:ext>
                  </a:extLst>
                </a:gridCol>
                <a:gridCol w="2110740">
                  <a:extLst>
                    <a:ext uri="{9D8B030D-6E8A-4147-A177-3AD203B41FA5}">
                      <a16:colId xmlns:a16="http://schemas.microsoft.com/office/drawing/2014/main" val="3691101238"/>
                    </a:ext>
                  </a:extLst>
                </a:gridCol>
                <a:gridCol w="2110740">
                  <a:extLst>
                    <a:ext uri="{9D8B030D-6E8A-4147-A177-3AD203B41FA5}">
                      <a16:colId xmlns:a16="http://schemas.microsoft.com/office/drawing/2014/main" val="483827260"/>
                    </a:ext>
                  </a:extLst>
                </a:gridCol>
                <a:gridCol w="2110740">
                  <a:extLst>
                    <a:ext uri="{9D8B030D-6E8A-4147-A177-3AD203B41FA5}">
                      <a16:colId xmlns:a16="http://schemas.microsoft.com/office/drawing/2014/main" val="281315741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Travel Items</a:t>
                      </a:r>
                      <a:r>
                        <a:rPr lang="en-US" baseline="0" dirty="0" smtClean="0"/>
                        <a:t> Not Allowed To Be Purchased On A PCard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428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Early Bird</a:t>
                      </a:r>
                      <a:r>
                        <a:rPr lang="en-US" b="1" baseline="0" dirty="0" smtClean="0"/>
                        <a:t>  </a:t>
                      </a:r>
                      <a:r>
                        <a:rPr lang="en-US" b="1" dirty="0" smtClean="0"/>
                        <a:t>Check-In</a:t>
                      </a:r>
                      <a:r>
                        <a:rPr lang="en-US" b="1" baseline="30000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Seating Assignments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Room Service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In-Room Movies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Alcohol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042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Valet Parking</a:t>
                      </a:r>
                      <a:r>
                        <a:rPr lang="en-US" b="1" baseline="30000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Transportation to Restaurants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Extraneous Rental</a:t>
                      </a:r>
                      <a:r>
                        <a:rPr lang="en-US" b="1" baseline="0" dirty="0" smtClean="0"/>
                        <a:t> Car Amenities</a:t>
                      </a:r>
                      <a:r>
                        <a:rPr lang="en-US" b="1" baseline="30000" dirty="0" smtClean="0"/>
                        <a:t>3</a:t>
                      </a:r>
                      <a:endParaRPr lang="en-US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Travel Insurance</a:t>
                      </a:r>
                      <a:r>
                        <a:rPr lang="en-US" b="1" baseline="0" dirty="0" smtClean="0"/>
                        <a:t> (Airfare)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Airfare Upgrades</a:t>
                      </a:r>
                      <a:r>
                        <a:rPr lang="en-US" b="1" baseline="30000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53304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6065" y="4127161"/>
            <a:ext cx="10553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</a:rPr>
              <a:t>(1) This applies to both airfare and hotels.</a:t>
            </a:r>
          </a:p>
          <a:p>
            <a:endParaRPr lang="en-US" sz="1200" i="1" dirty="0" smtClean="0">
              <a:solidFill>
                <a:schemeClr val="bg1"/>
              </a:solidFill>
            </a:endParaRPr>
          </a:p>
          <a:p>
            <a:r>
              <a:rPr lang="en-US" sz="1200" i="1" dirty="0" smtClean="0">
                <a:solidFill>
                  <a:schemeClr val="bg1"/>
                </a:solidFill>
              </a:rPr>
              <a:t>(2) This applies where self-parking is available.</a:t>
            </a:r>
          </a:p>
          <a:p>
            <a:endParaRPr lang="en-US" sz="1200" i="1" dirty="0" smtClean="0">
              <a:solidFill>
                <a:schemeClr val="bg1"/>
              </a:solidFill>
            </a:endParaRPr>
          </a:p>
          <a:p>
            <a:r>
              <a:rPr lang="en-US" sz="1200" i="1" dirty="0" smtClean="0">
                <a:solidFill>
                  <a:schemeClr val="bg1"/>
                </a:solidFill>
              </a:rPr>
              <a:t>(3) </a:t>
            </a:r>
            <a:r>
              <a:rPr lang="en-US" sz="1200" i="1" u="sng" dirty="0" smtClean="0">
                <a:solidFill>
                  <a:schemeClr val="bg1"/>
                </a:solidFill>
              </a:rPr>
              <a:t>For example</a:t>
            </a:r>
            <a:r>
              <a:rPr lang="en-US" sz="1200" i="1" dirty="0" smtClean="0">
                <a:solidFill>
                  <a:schemeClr val="bg1"/>
                </a:solidFill>
              </a:rPr>
              <a:t>: Toll device, GPS device, roadside assistance, etc.</a:t>
            </a:r>
          </a:p>
          <a:p>
            <a:endParaRPr lang="en-US" sz="1200" i="1" dirty="0" smtClean="0">
              <a:solidFill>
                <a:schemeClr val="bg1"/>
              </a:solidFill>
            </a:endParaRPr>
          </a:p>
          <a:p>
            <a:r>
              <a:rPr lang="en-US" sz="1200" i="1" dirty="0" smtClean="0">
                <a:solidFill>
                  <a:schemeClr val="bg1"/>
                </a:solidFill>
              </a:rPr>
              <a:t>(4) This applies to upgrades beyond economy and coach seating.</a:t>
            </a: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065" y="5607347"/>
            <a:ext cx="10553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</a:rPr>
              <a:t>This is not an all-inclusive list of prohibited items. Please see the Travel Manual for further details.</a:t>
            </a:r>
            <a:endParaRPr lang="en-US" sz="12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065" y="6003546"/>
            <a:ext cx="1055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</a:rPr>
              <a:t>Anytime a personal element is present in business travel a PCard should not be used</a:t>
            </a:r>
            <a:r>
              <a:rPr lang="en-US" sz="1400" b="1" dirty="0" smtClean="0">
                <a:solidFill>
                  <a:srgbClr val="FF0000"/>
                </a:solidFill>
              </a:rPr>
              <a:t>.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PCard Misuse</a:t>
            </a:r>
            <a:endParaRPr lang="en-US" sz="8800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40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PCard Misuse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19150" y="2222500"/>
          <a:ext cx="10553700" cy="3083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38425">
                  <a:extLst>
                    <a:ext uri="{9D8B030D-6E8A-4147-A177-3AD203B41FA5}">
                      <a16:colId xmlns:a16="http://schemas.microsoft.com/office/drawing/2014/main" val="3986427647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val="379732022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val="2538649057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val="3438178760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What is considered misuse on a PCard?</a:t>
                      </a:r>
                      <a:endParaRPr lang="en-US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185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Purchasing non-allowable goods &amp;</a:t>
                      </a:r>
                      <a:r>
                        <a:rPr lang="en-US" sz="1600" b="1" baseline="0" dirty="0" smtClean="0"/>
                        <a:t> services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Shipping items to a non-USF address without prior permission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Allowing others to use</a:t>
                      </a:r>
                      <a:r>
                        <a:rPr lang="en-US" sz="1600" b="1" baseline="0" dirty="0" smtClean="0"/>
                        <a:t> your PCard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Not</a:t>
                      </a:r>
                      <a:r>
                        <a:rPr lang="en-US" sz="1600" b="1" baseline="0" dirty="0" smtClean="0"/>
                        <a:t> keeping your PCard in a secure location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86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Using</a:t>
                      </a:r>
                      <a:r>
                        <a:rPr lang="en-US" sz="1600" b="1" baseline="0" dirty="0" smtClean="0"/>
                        <a:t> your PCard for personal gain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Paying Florida sales</a:t>
                      </a:r>
                      <a:r>
                        <a:rPr lang="en-US" sz="1600" b="1" baseline="0" dirty="0" smtClean="0"/>
                        <a:t> tax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Accepting cash credits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Fraud</a:t>
                      </a:r>
                      <a:r>
                        <a:rPr lang="en-US" sz="1600" b="1" baseline="0" dirty="0" smtClean="0"/>
                        <a:t> conducted by the cardholder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699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Falsification of records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Splitting charges to circumvent your single transaction limit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Negligence</a:t>
                      </a:r>
                      <a:r>
                        <a:rPr lang="en-US" sz="1600" b="1" baseline="0" dirty="0" smtClean="0"/>
                        <a:t> in performing your duties</a:t>
                      </a:r>
                      <a:r>
                        <a:rPr lang="en-US" sz="1600" b="1" baseline="30000" dirty="0" smtClean="0"/>
                        <a:t>1</a:t>
                      </a:r>
                      <a:endParaRPr lang="en-US" sz="16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 smtClean="0"/>
                        <a:t>Violating any other university or department-related policy, procedure, or rule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91705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0000" y="5644342"/>
            <a:ext cx="1056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(1) </a:t>
            </a:r>
            <a:r>
              <a:rPr lang="en-US" sz="1400" b="1" dirty="0" smtClean="0">
                <a:solidFill>
                  <a:schemeClr val="bg1"/>
                </a:solidFill>
              </a:rPr>
              <a:t>Negligence</a:t>
            </a:r>
            <a:r>
              <a:rPr lang="en-US" sz="1400" dirty="0" smtClean="0">
                <a:solidFill>
                  <a:schemeClr val="bg1"/>
                </a:solidFill>
              </a:rPr>
              <a:t> = Failing to submit receipts on time, failing to sign &amp; submit the monthly activity statement, failing to reconcile transactions in FAST on time, and failing to follow up with the bank regarding dispute claims and fraud claims.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 of PCard Misuse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596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Loss of PCard privileges either temporarily or permanently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Disciplinary action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Reimbursement to USF</a:t>
            </a:r>
          </a:p>
          <a:p>
            <a:pPr lvl="1"/>
            <a:r>
              <a:rPr lang="en-US" b="1" i="1" dirty="0" smtClean="0">
                <a:solidFill>
                  <a:schemeClr val="bg1"/>
                </a:solidFill>
              </a:rPr>
              <a:t>All documentation of reimbursement should be included in the activity statement with the receipt. </a:t>
            </a:r>
          </a:p>
          <a:p>
            <a:pPr lvl="1"/>
            <a:r>
              <a:rPr lang="en-US" b="1" i="1" dirty="0" smtClean="0">
                <a:solidFill>
                  <a:schemeClr val="bg1"/>
                </a:solidFill>
              </a:rPr>
              <a:t>Documentation of reimbursement can also be emailed to </a:t>
            </a:r>
            <a:r>
              <a:rPr lang="en-US" b="1" i="1" dirty="0" smtClean="0">
                <a:solidFill>
                  <a:srgbClr val="00B050"/>
                </a:solidFill>
              </a:rPr>
              <a:t>pcard@usf.edu</a:t>
            </a:r>
            <a:r>
              <a:rPr lang="en-US" b="1" i="1" dirty="0" smtClean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The email should include the cardholder’s name, employee ID number, and a brief statement regarding the reason for reimbursement.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Loss of job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Prosecution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6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Information</a:t>
            </a:r>
            <a:endParaRPr lang="en-US" sz="8000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2835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Information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3204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Using a PCard has no effect on a cardholder’s personal credit rating.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i="1" dirty="0" smtClean="0">
                <a:solidFill>
                  <a:schemeClr val="bg1"/>
                </a:solidFill>
              </a:rPr>
              <a:t>Cardholder’s are now able to sign up for access to the bank web portal.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Ability to view available credit, transaction history, and accepted/declined transactions.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Contact </a:t>
            </a:r>
            <a:r>
              <a:rPr lang="en-US" b="1" i="1" dirty="0" smtClean="0">
                <a:solidFill>
                  <a:srgbClr val="00B050"/>
                </a:solidFill>
              </a:rPr>
              <a:t>pcard@usf.edu</a:t>
            </a:r>
            <a:r>
              <a:rPr lang="en-US" dirty="0" smtClean="0">
                <a:solidFill>
                  <a:schemeClr val="bg1"/>
                </a:solidFill>
              </a:rPr>
              <a:t> to request access.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Cardholder’s can </a:t>
            </a:r>
            <a:r>
              <a:rPr lang="en-US" dirty="0" smtClean="0">
                <a:solidFill>
                  <a:schemeClr val="bg1"/>
                </a:solidFill>
              </a:rPr>
              <a:t>also check </a:t>
            </a:r>
            <a:r>
              <a:rPr lang="en-US" dirty="0">
                <a:solidFill>
                  <a:schemeClr val="bg1"/>
                </a:solidFill>
              </a:rPr>
              <a:t>their balance by calling 1-(800)-316-6056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When </a:t>
            </a:r>
            <a:r>
              <a:rPr lang="en-US" dirty="0">
                <a:solidFill>
                  <a:schemeClr val="bg1"/>
                </a:solidFill>
              </a:rPr>
              <a:t>traveling out of town c</a:t>
            </a:r>
            <a:r>
              <a:rPr lang="en-US" dirty="0" smtClean="0">
                <a:solidFill>
                  <a:schemeClr val="bg1"/>
                </a:solidFill>
              </a:rPr>
              <a:t>ontact the bank and notify them of your </a:t>
            </a:r>
            <a:r>
              <a:rPr lang="en-US" b="1" i="1" dirty="0" smtClean="0">
                <a:solidFill>
                  <a:schemeClr val="bg1"/>
                </a:solidFill>
              </a:rPr>
              <a:t>dates and locations of travel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i="1" dirty="0" smtClean="0">
                <a:solidFill>
                  <a:schemeClr val="bg1"/>
                </a:solidFill>
              </a:rPr>
              <a:t>Cardholder’s will be automatically loaded on to their PCard accounts in FAST.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Ability to view transactions and print the monthly activity statement. 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Cardholder’s should </a:t>
            </a:r>
            <a:r>
              <a:rPr lang="en-US" b="1" i="1" dirty="0" smtClean="0">
                <a:solidFill>
                  <a:schemeClr val="bg1"/>
                </a:solidFill>
              </a:rPr>
              <a:t>make a good faith effort</a:t>
            </a:r>
            <a:r>
              <a:rPr lang="en-US" dirty="0" smtClean="0">
                <a:solidFill>
                  <a:schemeClr val="bg1"/>
                </a:solidFill>
              </a:rPr>
              <a:t> to do business with diverse suppliers by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using USFOSD initiatives.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6736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Information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2544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Visit the PCard Services website for additional information regarding rules, training materials, forms, expenditure matrix etc.</a:t>
            </a:r>
          </a:p>
          <a:p>
            <a:pPr lvl="1"/>
            <a:r>
              <a:rPr lang="en-US" b="1" i="1" dirty="0" smtClean="0">
                <a:solidFill>
                  <a:srgbClr val="00B050"/>
                </a:solidFill>
              </a:rPr>
              <a:t>http://www.usf.edu/business-finance/purchasing/staff-procedures/usf-pcard/index.aspx</a:t>
            </a:r>
          </a:p>
          <a:p>
            <a:pPr marL="457200" lvl="1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i="1" dirty="0" smtClean="0">
                <a:solidFill>
                  <a:schemeClr val="bg1"/>
                </a:solidFill>
              </a:rPr>
              <a:t>All cardholder’s are automatically added to the PCard Listserv.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Important information and announcements will be sent via email, including how to download a statement.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Questions regarding Travel issues: </a:t>
            </a:r>
            <a:r>
              <a:rPr lang="en-US" b="1" i="1" dirty="0" smtClean="0">
                <a:solidFill>
                  <a:srgbClr val="00B050"/>
                </a:solidFill>
              </a:rPr>
              <a:t>travelhelp@usf.edu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Questions regarding PCard issues: </a:t>
            </a:r>
            <a:r>
              <a:rPr lang="en-US" b="1" i="1" dirty="0" smtClean="0">
                <a:solidFill>
                  <a:srgbClr val="00B050"/>
                </a:solidFill>
              </a:rPr>
              <a:t>pcard@usf.edu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743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FC493"/>
                </a:solidFill>
              </a:rPr>
              <a:t>Public Queries</a:t>
            </a:r>
            <a:endParaRPr lang="en-US" dirty="0">
              <a:solidFill>
                <a:srgbClr val="CFC49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230754"/>
            <a:ext cx="10554574" cy="3636511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There </a:t>
            </a:r>
            <a:r>
              <a:rPr lang="en-US" dirty="0">
                <a:solidFill>
                  <a:schemeClr val="bg1"/>
                </a:solidFill>
              </a:rPr>
              <a:t>are seven public </a:t>
            </a:r>
            <a:r>
              <a:rPr lang="en-US" dirty="0" smtClean="0">
                <a:solidFill>
                  <a:schemeClr val="bg1"/>
                </a:solidFill>
              </a:rPr>
              <a:t>queries: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Query Name:                    Query Description: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935145"/>
              </p:ext>
            </p:extLst>
          </p:nvPr>
        </p:nvGraphicFramePr>
        <p:xfrm>
          <a:off x="937244" y="3522133"/>
          <a:ext cx="7190755" cy="218949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695700">
                  <a:extLst>
                    <a:ext uri="{9D8B030D-6E8A-4147-A177-3AD203B41FA5}">
                      <a16:colId xmlns:a16="http://schemas.microsoft.com/office/drawing/2014/main" val="1185899019"/>
                    </a:ext>
                  </a:extLst>
                </a:gridCol>
                <a:gridCol w="4495055">
                  <a:extLst>
                    <a:ext uri="{9D8B030D-6E8A-4147-A177-3AD203B41FA5}">
                      <a16:colId xmlns:a16="http://schemas.microsoft.com/office/drawing/2014/main" val="389125735"/>
                    </a:ext>
                  </a:extLst>
                </a:gridCol>
              </a:tblGrid>
              <a:tr h="286835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U_PCARD_PROXY_BY_DEPT_ID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STXinwe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Shows department cardholders, charge limits &amp; </a:t>
                      </a: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</a:rPr>
                        <a:t>reconcilers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9370281"/>
                  </a:ext>
                </a:extLst>
              </a:tr>
              <a:tr h="31711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U_PCARD_CRDHLDR_FOR_PROXY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STXinwe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Shows all cardholders assigned to a reconciler (proxy)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STXinwe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2896812"/>
                  </a:ext>
                </a:extLst>
              </a:tr>
              <a:tr h="31711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U_PCARD_PROXY_FOR_CRDHLDR  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STXinwe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Shows all reconcilers (proxy) assigned to a cardholder.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STXinwe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9688390"/>
                  </a:ext>
                </a:extLst>
              </a:tr>
              <a:tr h="31711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U_PCARD_UNAPPD_DEPT_ CHGS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STXinwe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</a:rPr>
                        <a:t>Shows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all unapproved charges for a department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STXinwe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440089"/>
                  </a:ext>
                </a:extLst>
              </a:tr>
              <a:tr h="31711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U_PCARD_UNAPPD_CRDHLDR_CHGS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STXinwe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Shows all unapproved charges for a cardholder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STXinwe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8567739"/>
                  </a:ext>
                </a:extLst>
              </a:tr>
              <a:tr h="31711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U_PCARD_CHGS_POSTED_DEPT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STXinwe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Shows all charges posted by department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STXinwe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2203262"/>
                  </a:ext>
                </a:extLst>
              </a:tr>
              <a:tr h="31711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U_PCARD_CHGS_POSTED_PROJ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STXinwe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Shows all charges posted by project number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STXinwei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8996031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18713" y="31734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2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800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PCard Information</a:t>
            </a:r>
            <a:endParaRPr lang="en-US" sz="8800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83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99934" y="28600"/>
            <a:ext cx="10561418" cy="750333"/>
          </a:xfrm>
        </p:spPr>
        <p:txBody>
          <a:bodyPr/>
          <a:lstStyle/>
          <a:p>
            <a:pPr algn="ctr"/>
            <a:r>
              <a:rPr lang="en-US" sz="4000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Find FAST</a:t>
            </a:r>
            <a:endParaRPr lang="en-US" sz="4000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3200"/>
            <a:ext cx="12192000" cy="5944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0555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6626" y="14926"/>
            <a:ext cx="10571998" cy="97045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Monthly Cardholder Activity Statement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75945" y="2672783"/>
            <a:ext cx="2069869" cy="1600438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 PCard Activity Statement will not be available for download if no transactions were made during the billing cycle.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853" y="2934393"/>
            <a:ext cx="1828800" cy="1077218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 receipt is not required for international transaction fees.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826" y="985376"/>
            <a:ext cx="7901609" cy="587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8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 Control Regulations</a:t>
            </a:r>
            <a:endParaRPr lang="en-US" sz="8000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295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Export Control Regulations?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2544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complex set of US laws and regulations designed to: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Restrict the use/access to sensitive technical information, materials, and technology for reasons of national security.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Ensure that sensitive items, technology, and know-how are not used for nefarious purposes.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Restrict financial transactions and the provision of services to certain entities.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Can result in large fines and/or prosecution.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3499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224443"/>
            <a:ext cx="10571998" cy="1426027"/>
          </a:xfrm>
        </p:spPr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university activities that may be subject to export controls</a:t>
            </a:r>
            <a:r>
              <a:rPr lang="en-US" dirty="0" smtClean="0">
                <a:solidFill>
                  <a:srgbClr val="CFC493"/>
                </a:solidFill>
              </a:rPr>
              <a:t>:</a:t>
            </a:r>
            <a:endParaRPr lang="en-US" dirty="0">
              <a:solidFill>
                <a:srgbClr val="CFC49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2544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Buying an item from a foreign company or university.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Purchasing equipment designed/modified specifically for military end use.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Purchasing an item where the vendor is imposing restrictions on the operation, installation, maintenance, repair, overhaul, and/or refurbishing of the item, the manual, or its blueprints.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Shipping an item internationally to a foreign entity.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Purchase of drones and/or biological toxins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8766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USF Office of Export Controls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025447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Export Control Email Inbox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b="1" i="1" dirty="0" smtClean="0">
                <a:solidFill>
                  <a:srgbClr val="00B050"/>
                </a:solidFill>
              </a:rPr>
              <a:t>exportcontrol@usf.edu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u="sng" dirty="0" smtClean="0">
                <a:solidFill>
                  <a:schemeClr val="bg1"/>
                </a:solidFill>
              </a:rPr>
              <a:t>Export Control Officer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Marsha Pesch</a:t>
            </a:r>
          </a:p>
          <a:p>
            <a:pPr lvl="1"/>
            <a:r>
              <a:rPr lang="en-US" b="1" i="1" dirty="0" smtClean="0">
                <a:solidFill>
                  <a:srgbClr val="00B050"/>
                </a:solidFill>
              </a:rPr>
              <a:t>mpesch@usf.edu</a:t>
            </a:r>
            <a:endParaRPr lang="en-US" b="1" i="1" dirty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(813)974-6368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u="sng" dirty="0" smtClean="0">
                <a:solidFill>
                  <a:schemeClr val="bg1"/>
                </a:solidFill>
              </a:rPr>
              <a:t>Assistant Export Control Officer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Victoria Poindexter</a:t>
            </a:r>
          </a:p>
          <a:p>
            <a:pPr lvl="1"/>
            <a:r>
              <a:rPr lang="en-US" b="1" i="1" dirty="0" smtClean="0">
                <a:solidFill>
                  <a:srgbClr val="00B050"/>
                </a:solidFill>
              </a:rPr>
              <a:t>vcp1@usf.edu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(813)974-0554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u="sng" dirty="0" smtClean="0">
                <a:solidFill>
                  <a:schemeClr val="bg1"/>
                </a:solidFill>
              </a:rPr>
              <a:t>Website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b="1" i="1" dirty="0" smtClean="0">
                <a:solidFill>
                  <a:srgbClr val="00B050"/>
                </a:solidFill>
              </a:rPr>
              <a:t>www.research.usf.edu/export-controls</a:t>
            </a:r>
            <a:endParaRPr lang="en-US" b="1" i="1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7255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  <a:endParaRPr lang="en-US" sz="8800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383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Account Information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7213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USF System PCard billing cycle:</a:t>
            </a:r>
          </a:p>
          <a:p>
            <a:pPr lvl="1"/>
            <a:r>
              <a:rPr lang="en-US" b="1" u="sng" dirty="0" smtClean="0">
                <a:solidFill>
                  <a:schemeClr val="bg1"/>
                </a:solidFill>
              </a:rPr>
              <a:t>Starts</a:t>
            </a:r>
            <a:r>
              <a:rPr lang="en-US" dirty="0" smtClean="0">
                <a:solidFill>
                  <a:schemeClr val="bg1"/>
                </a:solidFill>
              </a:rPr>
              <a:t>: On the 5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of each month.</a:t>
            </a:r>
          </a:p>
          <a:p>
            <a:pPr lvl="1"/>
            <a:r>
              <a:rPr lang="en-US" b="1" u="sng" dirty="0" smtClean="0">
                <a:solidFill>
                  <a:schemeClr val="bg1"/>
                </a:solidFill>
              </a:rPr>
              <a:t>Ends</a:t>
            </a:r>
            <a:r>
              <a:rPr lang="en-US" dirty="0" smtClean="0">
                <a:solidFill>
                  <a:schemeClr val="bg1"/>
                </a:solidFill>
              </a:rPr>
              <a:t>: On the 4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of the following month.</a:t>
            </a:r>
          </a:p>
          <a:p>
            <a:pPr lvl="1"/>
            <a:r>
              <a:rPr lang="en-US" b="1" u="sng" dirty="0" smtClean="0">
                <a:solidFill>
                  <a:schemeClr val="bg1"/>
                </a:solidFill>
              </a:rPr>
              <a:t>Please Note</a:t>
            </a:r>
            <a:r>
              <a:rPr lang="en-US" dirty="0" smtClean="0">
                <a:solidFill>
                  <a:schemeClr val="bg1"/>
                </a:solidFill>
              </a:rPr>
              <a:t>: If the 4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of the month falls on a weekend the billing cycle will end at 11:59pm on the following business day.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USF System PCard billing address: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en-US" b="1" i="1" dirty="0" smtClean="0">
                <a:solidFill>
                  <a:schemeClr val="bg1"/>
                </a:solidFill>
              </a:rPr>
              <a:t>4202 East Fowler Ave, SVC 1073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bg1"/>
                </a:solidFill>
              </a:rPr>
              <a:t>		Tampa, FL 33620</a:t>
            </a:r>
          </a:p>
          <a:p>
            <a:pPr marL="0" indent="0">
              <a:buNone/>
            </a:pPr>
            <a:endParaRPr lang="en-US" b="1" i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billing address is different from the shipping address. </a:t>
            </a:r>
            <a:r>
              <a:rPr lang="en-US" b="1" i="1" dirty="0" smtClean="0">
                <a:solidFill>
                  <a:schemeClr val="bg1"/>
                </a:solidFill>
              </a:rPr>
              <a:t>The shipping address MUST be a USF System address.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4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Cardholder Responsibilities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70185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Submit receipts to your reconciler within </a:t>
            </a:r>
            <a:r>
              <a:rPr lang="en-US" b="1" i="1" dirty="0" smtClean="0">
                <a:solidFill>
                  <a:schemeClr val="bg1"/>
                </a:solidFill>
              </a:rPr>
              <a:t>3 business days </a:t>
            </a:r>
            <a:r>
              <a:rPr lang="en-US" dirty="0" smtClean="0">
                <a:solidFill>
                  <a:schemeClr val="bg1"/>
                </a:solidFill>
              </a:rPr>
              <a:t>of your purchase.</a:t>
            </a:r>
          </a:p>
          <a:p>
            <a:pPr lvl="1"/>
            <a:r>
              <a:rPr lang="en-US" u="sng" dirty="0" smtClean="0">
                <a:solidFill>
                  <a:schemeClr val="bg1"/>
                </a:solidFill>
              </a:rPr>
              <a:t>Traveling Cardholders</a:t>
            </a:r>
            <a:r>
              <a:rPr lang="en-US" dirty="0" smtClean="0">
                <a:solidFill>
                  <a:schemeClr val="bg1"/>
                </a:solidFill>
              </a:rPr>
              <a:t>: Must submit receipts within </a:t>
            </a:r>
            <a:r>
              <a:rPr lang="en-US" b="1" i="1" dirty="0" smtClean="0">
                <a:solidFill>
                  <a:schemeClr val="bg1"/>
                </a:solidFill>
              </a:rPr>
              <a:t>3 business days after returning from travel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Sign the monthly cardholder activity statement.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Ensure </a:t>
            </a:r>
            <a:r>
              <a:rPr lang="en-US" b="1" i="1" dirty="0" smtClean="0">
                <a:solidFill>
                  <a:schemeClr val="bg1"/>
                </a:solidFill>
              </a:rPr>
              <a:t>Florida</a:t>
            </a:r>
            <a:r>
              <a:rPr lang="en-US" dirty="0" smtClean="0">
                <a:solidFill>
                  <a:schemeClr val="bg1"/>
                </a:solidFill>
              </a:rPr>
              <a:t> sales tax is not paid.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Ensure PCard transactions are reconciled on time.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PCard transactions should be approved (reconciled) in FAST within </a:t>
            </a:r>
            <a:r>
              <a:rPr lang="en-US" b="1" i="1" dirty="0" smtClean="0">
                <a:solidFill>
                  <a:schemeClr val="bg1"/>
                </a:solidFill>
              </a:rPr>
              <a:t>7 business days of their load date.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40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Cardholder Responsibilities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3915866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You are responsible for keeping your PCard secure.</a:t>
            </a:r>
          </a:p>
          <a:p>
            <a:pPr marL="0" indent="0">
              <a:buNone/>
            </a:pPr>
            <a:endParaRPr lang="en-US" b="1" i="1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card and the account number should not be shared with others. 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account number should not be emailed or written on any document (including receipts).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PCards should always be maintained in a wallet or locked cabinet/drawer. 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i="1" dirty="0" smtClean="0">
                <a:solidFill>
                  <a:schemeClr val="bg1"/>
                </a:solidFill>
              </a:rPr>
              <a:t>When leaving USF or switching departments stop using the PCard, destroy &amp; dispose of the card, notify PCard Services to have your account closed.</a:t>
            </a:r>
          </a:p>
          <a:p>
            <a:pPr marL="0" indent="0">
              <a:buNone/>
            </a:pPr>
            <a:endParaRPr lang="en-US" b="1" i="1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Do not leave this responsibility to another person (such as your reconciler or verifier).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34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Cardholder Responsibilities</a:t>
            </a:r>
            <a:endParaRPr lang="en-US" u="sng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Report a lost or stolen PCard:</a:t>
            </a:r>
          </a:p>
          <a:p>
            <a:pPr marL="0" indent="0">
              <a:buNone/>
            </a:pPr>
            <a:endParaRPr lang="en-US" b="1" i="1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Immediately contact JP Morgan Chase: (800)316-6056.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Request the account be closed.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Request a new PCard be ordered and shipped to the bulk shipping address. Rush delivery is not allowed.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Contact PCard Services in order to </a:t>
            </a:r>
            <a:r>
              <a:rPr lang="en-US" b="1" i="1" dirty="0" smtClean="0">
                <a:solidFill>
                  <a:schemeClr val="bg1"/>
                </a:solidFill>
              </a:rPr>
              <a:t>complete the Account Closure Form</a:t>
            </a:r>
            <a:r>
              <a:rPr lang="en-US" dirty="0" smtClean="0">
                <a:solidFill>
                  <a:schemeClr val="bg1"/>
                </a:solidFill>
              </a:rPr>
              <a:t> and coordinate the pick up of your new PCard.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87415" y="2120830"/>
            <a:ext cx="5194583" cy="3706857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smtClean="0">
                <a:solidFill>
                  <a:schemeClr val="bg1"/>
                </a:solidFill>
                <a:effectLst/>
              </a:rPr>
              <a:t>Filing a Dispute Claim or Fraud Claim:</a:t>
            </a:r>
          </a:p>
          <a:p>
            <a:pPr marL="0" indent="0">
              <a:buNone/>
            </a:pPr>
            <a:endParaRPr lang="en-US" b="1" i="1" dirty="0" smtClean="0">
              <a:solidFill>
                <a:schemeClr val="bg1"/>
              </a:solidFill>
              <a:effectLst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effectLst/>
              </a:rPr>
              <a:t>Dispute claims and fraud claims must be filed with JP Morgan Chase within </a:t>
            </a:r>
            <a:r>
              <a:rPr lang="en-US" b="1" i="1" dirty="0" smtClean="0">
                <a:solidFill>
                  <a:schemeClr val="bg1"/>
                </a:solidFill>
                <a:effectLst/>
              </a:rPr>
              <a:t>60 days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of the post date </a:t>
            </a:r>
            <a:r>
              <a:rPr lang="en-US" dirty="0">
                <a:solidFill>
                  <a:schemeClr val="bg1"/>
                </a:solidFill>
                <a:effectLst/>
              </a:rPr>
              <a:t>of the transaction in question.</a:t>
            </a:r>
          </a:p>
          <a:p>
            <a:endParaRPr lang="en-US" dirty="0" smtClean="0">
              <a:solidFill>
                <a:schemeClr val="bg1"/>
              </a:solidFill>
              <a:effectLst/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  <a:effectLst/>
              </a:rPr>
              <a:t>Fraud Claim</a:t>
            </a:r>
            <a:r>
              <a:rPr lang="en-US" dirty="0" smtClean="0">
                <a:solidFill>
                  <a:schemeClr val="bg1"/>
                </a:solidFill>
                <a:effectLst/>
              </a:rPr>
              <a:t>: The bank will close your account and have a new card ordered for you. PCard services must be contacted to complete an Account Closure Form and coordinate the pick up of the new card.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effectLst/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  <a:effectLst/>
              </a:rPr>
              <a:t>Dispute Claim</a:t>
            </a:r>
            <a:r>
              <a:rPr lang="en-US" dirty="0" smtClean="0">
                <a:solidFill>
                  <a:schemeClr val="bg1"/>
                </a:solidFill>
                <a:effectLst/>
              </a:rPr>
              <a:t>: Dispute claims should be filed after attempting to receive a credit from the vendor. 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1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>
                <a:solidFill>
                  <a:srgbClr val="CFC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Escalation Processes</a:t>
            </a:r>
            <a:endParaRPr lang="en-US" sz="8800" dirty="0">
              <a:solidFill>
                <a:srgbClr val="CFC4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7534" y="6448252"/>
            <a:ext cx="1784465" cy="40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18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12">
      <a:dk1>
        <a:sysClr val="windowText" lastClr="000000"/>
      </a:dk1>
      <a:lt1>
        <a:srgbClr val="FFFFFF"/>
      </a:lt1>
      <a:dk2>
        <a:srgbClr val="006747"/>
      </a:dk2>
      <a:lt2>
        <a:srgbClr val="636363"/>
      </a:lt2>
      <a:accent1>
        <a:srgbClr val="006747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1474</TotalTime>
  <Words>3395</Words>
  <Application>Microsoft Office PowerPoint</Application>
  <PresentationFormat>Widescreen</PresentationFormat>
  <Paragraphs>440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Calibri</vt:lpstr>
      <vt:lpstr>Century Gothic</vt:lpstr>
      <vt:lpstr>STXinwei</vt:lpstr>
      <vt:lpstr>Tahoma</vt:lpstr>
      <vt:lpstr>Trebuchet MS</vt:lpstr>
      <vt:lpstr>Wingdings</vt:lpstr>
      <vt:lpstr>Wingdings 2</vt:lpstr>
      <vt:lpstr>Quotable</vt:lpstr>
      <vt:lpstr>FST 102: Reconciler Training</vt:lpstr>
      <vt:lpstr>Housekeeping</vt:lpstr>
      <vt:lpstr>What You Can Expect</vt:lpstr>
      <vt:lpstr>General PCard Information</vt:lpstr>
      <vt:lpstr>Important Account Information</vt:lpstr>
      <vt:lpstr>Cardholder Responsibilities</vt:lpstr>
      <vt:lpstr>Cardholder Responsibilities</vt:lpstr>
      <vt:lpstr>Cardholder Responsibilities</vt:lpstr>
      <vt:lpstr>Escalation Processes</vt:lpstr>
      <vt:lpstr>Escalation Process: Statements &amp; Receipts</vt:lpstr>
      <vt:lpstr>Escalation Process: Statements &amp; Receipts</vt:lpstr>
      <vt:lpstr>Escalation Process: Inadequate Statement Packages &amp; Receipts</vt:lpstr>
      <vt:lpstr>Escalation Process: Statements &amp; Receipts</vt:lpstr>
      <vt:lpstr>Statement Package &amp; Receipt Requirements</vt:lpstr>
      <vt:lpstr>PCard Receipt Requirements</vt:lpstr>
      <vt:lpstr>PCard Statement Package Requirements</vt:lpstr>
      <vt:lpstr>Restricted Purchases</vt:lpstr>
      <vt:lpstr>Restricted Purchases</vt:lpstr>
      <vt:lpstr>Restricted Purchases</vt:lpstr>
      <vt:lpstr>Restricted Purchases</vt:lpstr>
      <vt:lpstr>Restricted Purchases</vt:lpstr>
      <vt:lpstr>Restricted Purchases</vt:lpstr>
      <vt:lpstr>Restricted Purchases</vt:lpstr>
      <vt:lpstr>Restricted Purchases</vt:lpstr>
      <vt:lpstr>Competitive Quotes</vt:lpstr>
      <vt:lpstr>For the purchase of Commodities, Goods, and Services…</vt:lpstr>
      <vt:lpstr>PCard Best Practices</vt:lpstr>
      <vt:lpstr>Statement Packages &amp; Receipts</vt:lpstr>
      <vt:lpstr>Statement Packages &amp; Receipts</vt:lpstr>
      <vt:lpstr>Reconciliation of Transactions</vt:lpstr>
      <vt:lpstr>Travel Information</vt:lpstr>
      <vt:lpstr>Travel Information</vt:lpstr>
      <vt:lpstr>PCard Misuse</vt:lpstr>
      <vt:lpstr>PCard Misuse</vt:lpstr>
      <vt:lpstr>Consequences of PCard Misuse</vt:lpstr>
      <vt:lpstr>Additional Information</vt:lpstr>
      <vt:lpstr>Additional Information</vt:lpstr>
      <vt:lpstr>Additional Information</vt:lpstr>
      <vt:lpstr>Public Queries</vt:lpstr>
      <vt:lpstr>How To Find FAST</vt:lpstr>
      <vt:lpstr>Monthly Cardholder Activity Statement</vt:lpstr>
      <vt:lpstr>Export Control Regulations</vt:lpstr>
      <vt:lpstr>What are Export Control Regulations?</vt:lpstr>
      <vt:lpstr>Examples of university activities that may be subject to export controls:</vt:lpstr>
      <vt:lpstr>USF Office of Export Controls</vt:lpstr>
      <vt:lpstr>Questions?</vt:lpstr>
    </vt:vector>
  </TitlesOfParts>
  <Company>University of South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FST 108: PCardholder Training</dc:title>
  <dc:creator>Kornicks, Nicole</dc:creator>
  <cp:lastModifiedBy>Rodriguez, Roselyn</cp:lastModifiedBy>
  <cp:revision>145</cp:revision>
  <cp:lastPrinted>2018-05-03T14:55:06Z</cp:lastPrinted>
  <dcterms:created xsi:type="dcterms:W3CDTF">2018-02-14T14:51:15Z</dcterms:created>
  <dcterms:modified xsi:type="dcterms:W3CDTF">2018-05-03T15:00:19Z</dcterms:modified>
</cp:coreProperties>
</file>