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7" r:id="rId1"/>
  </p:sldMasterIdLst>
  <p:notesMasterIdLst>
    <p:notesMasterId r:id="rId57"/>
  </p:notesMasterIdLst>
  <p:handoutMasterIdLst>
    <p:handoutMasterId r:id="rId58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311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9" r:id="rId30"/>
    <p:sldId id="290" r:id="rId31"/>
    <p:sldId id="285" r:id="rId32"/>
    <p:sldId id="286" r:id="rId33"/>
    <p:sldId id="287" r:id="rId34"/>
    <p:sldId id="288" r:id="rId35"/>
    <p:sldId id="291" r:id="rId36"/>
    <p:sldId id="292" r:id="rId37"/>
    <p:sldId id="293" r:id="rId38"/>
    <p:sldId id="294" r:id="rId39"/>
    <p:sldId id="296" r:id="rId40"/>
    <p:sldId id="295" r:id="rId41"/>
    <p:sldId id="297" r:id="rId42"/>
    <p:sldId id="312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BD9"/>
    <a:srgbClr val="F8F6EE"/>
    <a:srgbClr val="CFC493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6AA4A0-67F7-4528-ACF0-33E86BF1D09F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F00D250-75EF-42F2-825E-E011BA50751B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400" b="1" dirty="0" smtClean="0"/>
            <a:t>$0.01 - $5,000.00</a:t>
          </a:r>
          <a:endParaRPr lang="en-US" sz="2400" b="1" dirty="0"/>
        </a:p>
      </dgm:t>
    </dgm:pt>
    <dgm:pt modelId="{60CEC1E8-91F8-4EE7-85D8-7CFC7999CFD8}" type="parTrans" cxnId="{039FE1E9-D25B-4859-9281-278C88C14AE1}">
      <dgm:prSet/>
      <dgm:spPr/>
      <dgm:t>
        <a:bodyPr/>
        <a:lstStyle/>
        <a:p>
          <a:endParaRPr lang="en-US"/>
        </a:p>
      </dgm:t>
    </dgm:pt>
    <dgm:pt modelId="{674D26B2-7720-46E6-82EF-096745B0581D}" type="sibTrans" cxnId="{039FE1E9-D25B-4859-9281-278C88C14AE1}">
      <dgm:prSet/>
      <dgm:spPr/>
      <dgm:t>
        <a:bodyPr/>
        <a:lstStyle/>
        <a:p>
          <a:endParaRPr lang="en-US"/>
        </a:p>
      </dgm:t>
    </dgm:pt>
    <dgm:pt modelId="{947EB32D-05EB-4724-AFEA-76A400922A9E}">
      <dgm:prSet phldrT="[Text]"/>
      <dgm:spPr>
        <a:solidFill>
          <a:schemeClr val="tx1">
            <a:lumMod val="85000"/>
            <a:alpha val="90000"/>
          </a:schemeClr>
        </a:solidFill>
      </dgm:spPr>
      <dgm:t>
        <a:bodyPr/>
        <a:lstStyle/>
        <a:p>
          <a:r>
            <a:rPr lang="en-US" dirty="0" smtClean="0"/>
            <a:t>Formal written price quotes are not required.</a:t>
          </a:r>
          <a:endParaRPr lang="en-US" dirty="0"/>
        </a:p>
      </dgm:t>
    </dgm:pt>
    <dgm:pt modelId="{53891DBB-01B1-456B-9F03-DEE2B676D5CD}" type="parTrans" cxnId="{DDE06B7A-9E12-4418-9D35-490F1617DB2E}">
      <dgm:prSet/>
      <dgm:spPr/>
      <dgm:t>
        <a:bodyPr/>
        <a:lstStyle/>
        <a:p>
          <a:endParaRPr lang="en-US"/>
        </a:p>
      </dgm:t>
    </dgm:pt>
    <dgm:pt modelId="{ED3FEE79-87DC-4903-9FAE-3619CEDE847B}" type="sibTrans" cxnId="{DDE06B7A-9E12-4418-9D35-490F1617DB2E}">
      <dgm:prSet/>
      <dgm:spPr/>
      <dgm:t>
        <a:bodyPr/>
        <a:lstStyle/>
        <a:p>
          <a:endParaRPr lang="en-US"/>
        </a:p>
      </dgm:t>
    </dgm:pt>
    <dgm:pt modelId="{91B8A210-F326-439C-BBEF-EA57CA02775A}">
      <dgm:prSet phldrT="[Text]"/>
      <dgm:spPr>
        <a:solidFill>
          <a:schemeClr val="tx1">
            <a:lumMod val="85000"/>
            <a:alpha val="90000"/>
          </a:schemeClr>
        </a:solidFill>
      </dgm:spPr>
      <dgm:t>
        <a:bodyPr/>
        <a:lstStyle/>
        <a:p>
          <a:r>
            <a:rPr lang="en-US" dirty="0" smtClean="0"/>
            <a:t>However, verbal quotes should be documented. </a:t>
          </a:r>
          <a:endParaRPr lang="en-US" dirty="0"/>
        </a:p>
      </dgm:t>
    </dgm:pt>
    <dgm:pt modelId="{D955F0F3-E5E0-4CB6-BDA7-1F74D110C758}" type="parTrans" cxnId="{073B01A5-40B6-40ED-9728-1FA3E5B84E8B}">
      <dgm:prSet/>
      <dgm:spPr/>
      <dgm:t>
        <a:bodyPr/>
        <a:lstStyle/>
        <a:p>
          <a:endParaRPr lang="en-US"/>
        </a:p>
      </dgm:t>
    </dgm:pt>
    <dgm:pt modelId="{37E0E966-E13E-4581-815F-CFFC206FBB68}" type="sibTrans" cxnId="{073B01A5-40B6-40ED-9728-1FA3E5B84E8B}">
      <dgm:prSet/>
      <dgm:spPr/>
      <dgm:t>
        <a:bodyPr/>
        <a:lstStyle/>
        <a:p>
          <a:endParaRPr lang="en-US"/>
        </a:p>
      </dgm:t>
    </dgm:pt>
    <dgm:pt modelId="{F1BA6F31-10C1-4D83-A590-C8881D369AD2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400" b="1" dirty="0" smtClean="0"/>
            <a:t>$5,001.00 - $25,000.00</a:t>
          </a:r>
          <a:endParaRPr lang="en-US" sz="2400" b="1" dirty="0"/>
        </a:p>
      </dgm:t>
    </dgm:pt>
    <dgm:pt modelId="{F751C25F-242D-4E2D-AB9F-B7A48069AE21}" type="parTrans" cxnId="{B272172A-0AA5-4FB9-AC4E-6E782EB90A42}">
      <dgm:prSet/>
      <dgm:spPr/>
      <dgm:t>
        <a:bodyPr/>
        <a:lstStyle/>
        <a:p>
          <a:endParaRPr lang="en-US"/>
        </a:p>
      </dgm:t>
    </dgm:pt>
    <dgm:pt modelId="{041ADCC3-EC68-4775-BE1C-642FC629524F}" type="sibTrans" cxnId="{B272172A-0AA5-4FB9-AC4E-6E782EB90A42}">
      <dgm:prSet/>
      <dgm:spPr/>
      <dgm:t>
        <a:bodyPr/>
        <a:lstStyle/>
        <a:p>
          <a:endParaRPr lang="en-US"/>
        </a:p>
      </dgm:t>
    </dgm:pt>
    <dgm:pt modelId="{43F2C85A-0C32-4044-BF4B-D34C56823EB4}">
      <dgm:prSet phldrT="[Text]"/>
      <dgm:spPr/>
      <dgm:t>
        <a:bodyPr/>
        <a:lstStyle/>
        <a:p>
          <a:r>
            <a:rPr lang="en-US" dirty="0" smtClean="0"/>
            <a:t>At least two quotes are required (either verbal or written)</a:t>
          </a:r>
          <a:endParaRPr lang="en-US" dirty="0"/>
        </a:p>
      </dgm:t>
    </dgm:pt>
    <dgm:pt modelId="{3B556FA3-29CE-4D26-9902-F5FCA2AF0DAA}" type="parTrans" cxnId="{BAAEE7D9-02F4-45DD-8CF1-A06679474BAE}">
      <dgm:prSet/>
      <dgm:spPr/>
      <dgm:t>
        <a:bodyPr/>
        <a:lstStyle/>
        <a:p>
          <a:endParaRPr lang="en-US"/>
        </a:p>
      </dgm:t>
    </dgm:pt>
    <dgm:pt modelId="{0E4A6815-088E-4C56-B0F0-61446226AB38}" type="sibTrans" cxnId="{BAAEE7D9-02F4-45DD-8CF1-A06679474BAE}">
      <dgm:prSet/>
      <dgm:spPr/>
      <dgm:t>
        <a:bodyPr/>
        <a:lstStyle/>
        <a:p>
          <a:endParaRPr lang="en-US"/>
        </a:p>
      </dgm:t>
    </dgm:pt>
    <dgm:pt modelId="{15463BAB-AFB2-4B88-B483-DC921F2EF9D4}">
      <dgm:prSet phldrT="[Text]"/>
      <dgm:spPr/>
      <dgm:t>
        <a:bodyPr/>
        <a:lstStyle/>
        <a:p>
          <a:r>
            <a:rPr lang="en-US" dirty="0" smtClean="0"/>
            <a:t>Verbal quotes must be documented in a requisition. </a:t>
          </a:r>
          <a:endParaRPr lang="en-US" dirty="0"/>
        </a:p>
      </dgm:t>
    </dgm:pt>
    <dgm:pt modelId="{EDE31985-C239-4697-941E-E88DF052361D}" type="parTrans" cxnId="{2CB76ED8-D350-41D6-B70B-07A89B81D254}">
      <dgm:prSet/>
      <dgm:spPr/>
      <dgm:t>
        <a:bodyPr/>
        <a:lstStyle/>
        <a:p>
          <a:endParaRPr lang="en-US"/>
        </a:p>
      </dgm:t>
    </dgm:pt>
    <dgm:pt modelId="{A5717CE4-43E6-4DED-AE78-E1E129E70C10}" type="sibTrans" cxnId="{2CB76ED8-D350-41D6-B70B-07A89B81D254}">
      <dgm:prSet/>
      <dgm:spPr/>
      <dgm:t>
        <a:bodyPr/>
        <a:lstStyle/>
        <a:p>
          <a:endParaRPr lang="en-US"/>
        </a:p>
      </dgm:t>
    </dgm:pt>
    <dgm:pt modelId="{6E248B54-0AEA-4F56-8C49-5037BB52CA42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400" b="1" dirty="0" smtClean="0"/>
            <a:t>$25,001.00 - $75,000.00 </a:t>
          </a:r>
          <a:endParaRPr lang="en-US" sz="2400" b="1" dirty="0"/>
        </a:p>
      </dgm:t>
    </dgm:pt>
    <dgm:pt modelId="{7C2F5754-0319-4A1B-81B8-86CE26733336}" type="parTrans" cxnId="{3FA03426-7419-49A0-AE30-8231177823AC}">
      <dgm:prSet/>
      <dgm:spPr/>
      <dgm:t>
        <a:bodyPr/>
        <a:lstStyle/>
        <a:p>
          <a:endParaRPr lang="en-US"/>
        </a:p>
      </dgm:t>
    </dgm:pt>
    <dgm:pt modelId="{3830ED9B-0A30-4011-A94B-3FF848500485}" type="sibTrans" cxnId="{3FA03426-7419-49A0-AE30-8231177823AC}">
      <dgm:prSet/>
      <dgm:spPr/>
      <dgm:t>
        <a:bodyPr/>
        <a:lstStyle/>
        <a:p>
          <a:endParaRPr lang="en-US"/>
        </a:p>
      </dgm:t>
    </dgm:pt>
    <dgm:pt modelId="{7BDB569B-3DDE-4535-A534-533662CC3357}">
      <dgm:prSet phldrT="[Text]"/>
      <dgm:spPr/>
      <dgm:t>
        <a:bodyPr/>
        <a:lstStyle/>
        <a:p>
          <a:r>
            <a:rPr lang="en-US" dirty="0" smtClean="0"/>
            <a:t>At least three written quotes are required.</a:t>
          </a:r>
          <a:endParaRPr lang="en-US" dirty="0"/>
        </a:p>
      </dgm:t>
    </dgm:pt>
    <dgm:pt modelId="{05F2408F-869F-4980-8B27-0575FE6CD5B2}" type="parTrans" cxnId="{D4299C4A-6135-4AB3-8C19-920A805ECB9C}">
      <dgm:prSet/>
      <dgm:spPr/>
      <dgm:t>
        <a:bodyPr/>
        <a:lstStyle/>
        <a:p>
          <a:endParaRPr lang="en-US"/>
        </a:p>
      </dgm:t>
    </dgm:pt>
    <dgm:pt modelId="{FD2E57C2-5E97-4C15-9A22-FAA1E85B892F}" type="sibTrans" cxnId="{D4299C4A-6135-4AB3-8C19-920A805ECB9C}">
      <dgm:prSet/>
      <dgm:spPr/>
      <dgm:t>
        <a:bodyPr/>
        <a:lstStyle/>
        <a:p>
          <a:endParaRPr lang="en-US"/>
        </a:p>
      </dgm:t>
    </dgm:pt>
    <dgm:pt modelId="{C19E9384-4526-4EC3-AB2D-F370F8627F6B}" type="pres">
      <dgm:prSet presAssocID="{7C6AA4A0-67F7-4528-ACF0-33E86BF1D09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9C4AF4-47DB-4B15-81A7-FE4F243414D6}" type="pres">
      <dgm:prSet presAssocID="{0F00D250-75EF-42F2-825E-E011BA50751B}" presName="linNode" presStyleCnt="0"/>
      <dgm:spPr/>
    </dgm:pt>
    <dgm:pt modelId="{72A3AEF2-E821-4337-BADD-C165300E0B0E}" type="pres">
      <dgm:prSet presAssocID="{0F00D250-75EF-42F2-825E-E011BA50751B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78AA72-4672-45BA-8D1F-9C3D6216FFF0}" type="pres">
      <dgm:prSet presAssocID="{0F00D250-75EF-42F2-825E-E011BA50751B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9857E1-8B51-4EE1-B2BC-46E924499A9B}" type="pres">
      <dgm:prSet presAssocID="{674D26B2-7720-46E6-82EF-096745B0581D}" presName="sp" presStyleCnt="0"/>
      <dgm:spPr/>
    </dgm:pt>
    <dgm:pt modelId="{D9155E13-8C9F-4CDC-8781-FCD8888479F1}" type="pres">
      <dgm:prSet presAssocID="{F1BA6F31-10C1-4D83-A590-C8881D369AD2}" presName="linNode" presStyleCnt="0"/>
      <dgm:spPr/>
    </dgm:pt>
    <dgm:pt modelId="{994942D5-EE11-4235-A71F-C93946AFABBC}" type="pres">
      <dgm:prSet presAssocID="{F1BA6F31-10C1-4D83-A590-C8881D369AD2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0F8D3B-710F-444E-8A3C-8FEFF9F96345}" type="pres">
      <dgm:prSet presAssocID="{F1BA6F31-10C1-4D83-A590-C8881D369AD2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9F489D-16CD-434C-8A7C-D908DB72A321}" type="pres">
      <dgm:prSet presAssocID="{041ADCC3-EC68-4775-BE1C-642FC629524F}" presName="sp" presStyleCnt="0"/>
      <dgm:spPr/>
    </dgm:pt>
    <dgm:pt modelId="{D858733D-E699-459F-A58C-AB8A5F478D15}" type="pres">
      <dgm:prSet presAssocID="{6E248B54-0AEA-4F56-8C49-5037BB52CA42}" presName="linNode" presStyleCnt="0"/>
      <dgm:spPr/>
    </dgm:pt>
    <dgm:pt modelId="{46057084-0545-44DE-B1B1-065F0DDDBA6E}" type="pres">
      <dgm:prSet presAssocID="{6E248B54-0AEA-4F56-8C49-5037BB52CA42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A2E622-FCD9-49A6-AC3B-5061ECB0861B}" type="pres">
      <dgm:prSet presAssocID="{6E248B54-0AEA-4F56-8C49-5037BB52CA42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1FD1DD-DEF6-43E3-A804-317BBEEE8520}" type="presOf" srcId="{947EB32D-05EB-4724-AFEA-76A400922A9E}" destId="{4178AA72-4672-45BA-8D1F-9C3D6216FFF0}" srcOrd="0" destOrd="0" presId="urn:microsoft.com/office/officeart/2005/8/layout/vList5"/>
    <dgm:cxn modelId="{039FE1E9-D25B-4859-9281-278C88C14AE1}" srcId="{7C6AA4A0-67F7-4528-ACF0-33E86BF1D09F}" destId="{0F00D250-75EF-42F2-825E-E011BA50751B}" srcOrd="0" destOrd="0" parTransId="{60CEC1E8-91F8-4EE7-85D8-7CFC7999CFD8}" sibTransId="{674D26B2-7720-46E6-82EF-096745B0581D}"/>
    <dgm:cxn modelId="{244AC1D8-BA8B-4FFD-ADA4-B712FD8520BF}" type="presOf" srcId="{91B8A210-F326-439C-BBEF-EA57CA02775A}" destId="{4178AA72-4672-45BA-8D1F-9C3D6216FFF0}" srcOrd="0" destOrd="1" presId="urn:microsoft.com/office/officeart/2005/8/layout/vList5"/>
    <dgm:cxn modelId="{9290DA88-35E5-49ED-B1F2-B8D0B403834C}" type="presOf" srcId="{6E248B54-0AEA-4F56-8C49-5037BB52CA42}" destId="{46057084-0545-44DE-B1B1-065F0DDDBA6E}" srcOrd="0" destOrd="0" presId="urn:microsoft.com/office/officeart/2005/8/layout/vList5"/>
    <dgm:cxn modelId="{44C7C241-24D4-44F3-967A-7827BE06541F}" type="presOf" srcId="{F1BA6F31-10C1-4D83-A590-C8881D369AD2}" destId="{994942D5-EE11-4235-A71F-C93946AFABBC}" srcOrd="0" destOrd="0" presId="urn:microsoft.com/office/officeart/2005/8/layout/vList5"/>
    <dgm:cxn modelId="{B272172A-0AA5-4FB9-AC4E-6E782EB90A42}" srcId="{7C6AA4A0-67F7-4528-ACF0-33E86BF1D09F}" destId="{F1BA6F31-10C1-4D83-A590-C8881D369AD2}" srcOrd="1" destOrd="0" parTransId="{F751C25F-242D-4E2D-AB9F-B7A48069AE21}" sibTransId="{041ADCC3-EC68-4775-BE1C-642FC629524F}"/>
    <dgm:cxn modelId="{DDE06B7A-9E12-4418-9D35-490F1617DB2E}" srcId="{0F00D250-75EF-42F2-825E-E011BA50751B}" destId="{947EB32D-05EB-4724-AFEA-76A400922A9E}" srcOrd="0" destOrd="0" parTransId="{53891DBB-01B1-456B-9F03-DEE2B676D5CD}" sibTransId="{ED3FEE79-87DC-4903-9FAE-3619CEDE847B}"/>
    <dgm:cxn modelId="{FEFF23F9-41D0-486E-92DA-B8624E3723D9}" type="presOf" srcId="{7C6AA4A0-67F7-4528-ACF0-33E86BF1D09F}" destId="{C19E9384-4526-4EC3-AB2D-F370F8627F6B}" srcOrd="0" destOrd="0" presId="urn:microsoft.com/office/officeart/2005/8/layout/vList5"/>
    <dgm:cxn modelId="{49E90B83-54FA-4B75-8EDA-A27AAFC69A20}" type="presOf" srcId="{0F00D250-75EF-42F2-825E-E011BA50751B}" destId="{72A3AEF2-E821-4337-BADD-C165300E0B0E}" srcOrd="0" destOrd="0" presId="urn:microsoft.com/office/officeart/2005/8/layout/vList5"/>
    <dgm:cxn modelId="{3FA03426-7419-49A0-AE30-8231177823AC}" srcId="{7C6AA4A0-67F7-4528-ACF0-33E86BF1D09F}" destId="{6E248B54-0AEA-4F56-8C49-5037BB52CA42}" srcOrd="2" destOrd="0" parTransId="{7C2F5754-0319-4A1B-81B8-86CE26733336}" sibTransId="{3830ED9B-0A30-4011-A94B-3FF848500485}"/>
    <dgm:cxn modelId="{646B9B43-7BFC-4214-B71D-E376C7C258C8}" type="presOf" srcId="{7BDB569B-3DDE-4535-A534-533662CC3357}" destId="{43A2E622-FCD9-49A6-AC3B-5061ECB0861B}" srcOrd="0" destOrd="0" presId="urn:microsoft.com/office/officeart/2005/8/layout/vList5"/>
    <dgm:cxn modelId="{2CB76ED8-D350-41D6-B70B-07A89B81D254}" srcId="{F1BA6F31-10C1-4D83-A590-C8881D369AD2}" destId="{15463BAB-AFB2-4B88-B483-DC921F2EF9D4}" srcOrd="1" destOrd="0" parTransId="{EDE31985-C239-4697-941E-E88DF052361D}" sibTransId="{A5717CE4-43E6-4DED-AE78-E1E129E70C10}"/>
    <dgm:cxn modelId="{C5FA8BF2-87AE-4BF3-9180-25AF8AD57B62}" type="presOf" srcId="{15463BAB-AFB2-4B88-B483-DC921F2EF9D4}" destId="{EC0F8D3B-710F-444E-8A3C-8FEFF9F96345}" srcOrd="0" destOrd="1" presId="urn:microsoft.com/office/officeart/2005/8/layout/vList5"/>
    <dgm:cxn modelId="{D4299C4A-6135-4AB3-8C19-920A805ECB9C}" srcId="{6E248B54-0AEA-4F56-8C49-5037BB52CA42}" destId="{7BDB569B-3DDE-4535-A534-533662CC3357}" srcOrd="0" destOrd="0" parTransId="{05F2408F-869F-4980-8B27-0575FE6CD5B2}" sibTransId="{FD2E57C2-5E97-4C15-9A22-FAA1E85B892F}"/>
    <dgm:cxn modelId="{BAAEE7D9-02F4-45DD-8CF1-A06679474BAE}" srcId="{F1BA6F31-10C1-4D83-A590-C8881D369AD2}" destId="{43F2C85A-0C32-4044-BF4B-D34C56823EB4}" srcOrd="0" destOrd="0" parTransId="{3B556FA3-29CE-4D26-9902-F5FCA2AF0DAA}" sibTransId="{0E4A6815-088E-4C56-B0F0-61446226AB38}"/>
    <dgm:cxn modelId="{079616BA-058B-456D-967F-416F3C93D458}" type="presOf" srcId="{43F2C85A-0C32-4044-BF4B-D34C56823EB4}" destId="{EC0F8D3B-710F-444E-8A3C-8FEFF9F96345}" srcOrd="0" destOrd="0" presId="urn:microsoft.com/office/officeart/2005/8/layout/vList5"/>
    <dgm:cxn modelId="{073B01A5-40B6-40ED-9728-1FA3E5B84E8B}" srcId="{0F00D250-75EF-42F2-825E-E011BA50751B}" destId="{91B8A210-F326-439C-BBEF-EA57CA02775A}" srcOrd="1" destOrd="0" parTransId="{D955F0F3-E5E0-4CB6-BDA7-1F74D110C758}" sibTransId="{37E0E966-E13E-4581-815F-CFFC206FBB68}"/>
    <dgm:cxn modelId="{55C0A171-CE6C-4501-92A3-845985A36FF6}" type="presParOf" srcId="{C19E9384-4526-4EC3-AB2D-F370F8627F6B}" destId="{DC9C4AF4-47DB-4B15-81A7-FE4F243414D6}" srcOrd="0" destOrd="0" presId="urn:microsoft.com/office/officeart/2005/8/layout/vList5"/>
    <dgm:cxn modelId="{8AD3E3EA-944A-4AB3-9ED5-2F98BD231B35}" type="presParOf" srcId="{DC9C4AF4-47DB-4B15-81A7-FE4F243414D6}" destId="{72A3AEF2-E821-4337-BADD-C165300E0B0E}" srcOrd="0" destOrd="0" presId="urn:microsoft.com/office/officeart/2005/8/layout/vList5"/>
    <dgm:cxn modelId="{ACEE5231-683D-4185-8286-34536C04499C}" type="presParOf" srcId="{DC9C4AF4-47DB-4B15-81A7-FE4F243414D6}" destId="{4178AA72-4672-45BA-8D1F-9C3D6216FFF0}" srcOrd="1" destOrd="0" presId="urn:microsoft.com/office/officeart/2005/8/layout/vList5"/>
    <dgm:cxn modelId="{2449714E-8989-4786-BD66-F6EF8C6E2D70}" type="presParOf" srcId="{C19E9384-4526-4EC3-AB2D-F370F8627F6B}" destId="{009857E1-8B51-4EE1-B2BC-46E924499A9B}" srcOrd="1" destOrd="0" presId="urn:microsoft.com/office/officeart/2005/8/layout/vList5"/>
    <dgm:cxn modelId="{C88A414E-6026-46FE-A1F5-B29A35D93871}" type="presParOf" srcId="{C19E9384-4526-4EC3-AB2D-F370F8627F6B}" destId="{D9155E13-8C9F-4CDC-8781-FCD8888479F1}" srcOrd="2" destOrd="0" presId="urn:microsoft.com/office/officeart/2005/8/layout/vList5"/>
    <dgm:cxn modelId="{9134EA2B-CCF7-4F4E-8C9C-216B81A4C1CE}" type="presParOf" srcId="{D9155E13-8C9F-4CDC-8781-FCD8888479F1}" destId="{994942D5-EE11-4235-A71F-C93946AFABBC}" srcOrd="0" destOrd="0" presId="urn:microsoft.com/office/officeart/2005/8/layout/vList5"/>
    <dgm:cxn modelId="{A89395D2-4F4D-4910-A9F8-90AC07C46EE5}" type="presParOf" srcId="{D9155E13-8C9F-4CDC-8781-FCD8888479F1}" destId="{EC0F8D3B-710F-444E-8A3C-8FEFF9F96345}" srcOrd="1" destOrd="0" presId="urn:microsoft.com/office/officeart/2005/8/layout/vList5"/>
    <dgm:cxn modelId="{AC29A984-E606-4CE4-8A41-25DD59653B99}" type="presParOf" srcId="{C19E9384-4526-4EC3-AB2D-F370F8627F6B}" destId="{559F489D-16CD-434C-8A7C-D908DB72A321}" srcOrd="3" destOrd="0" presId="urn:microsoft.com/office/officeart/2005/8/layout/vList5"/>
    <dgm:cxn modelId="{7580D14A-D4D1-4FFF-9C2C-BFA981FE9533}" type="presParOf" srcId="{C19E9384-4526-4EC3-AB2D-F370F8627F6B}" destId="{D858733D-E699-459F-A58C-AB8A5F478D15}" srcOrd="4" destOrd="0" presId="urn:microsoft.com/office/officeart/2005/8/layout/vList5"/>
    <dgm:cxn modelId="{8EF28F8A-E150-4555-B478-8EA4AF91A70C}" type="presParOf" srcId="{D858733D-E699-459F-A58C-AB8A5F478D15}" destId="{46057084-0545-44DE-B1B1-065F0DDDBA6E}" srcOrd="0" destOrd="0" presId="urn:microsoft.com/office/officeart/2005/8/layout/vList5"/>
    <dgm:cxn modelId="{B1A94E81-E246-4667-A98B-ED2E330EBCD6}" type="presParOf" srcId="{D858733D-E699-459F-A58C-AB8A5F478D15}" destId="{43A2E622-FCD9-49A6-AC3B-5061ECB0861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78AA72-4672-45BA-8D1F-9C3D6216FFF0}">
      <dsp:nvSpPr>
        <dsp:cNvPr id="0" name=""/>
        <dsp:cNvSpPr/>
      </dsp:nvSpPr>
      <dsp:spPr>
        <a:xfrm rot="5400000">
          <a:off x="6707688" y="-2789374"/>
          <a:ext cx="937654" cy="6754368"/>
        </a:xfrm>
        <a:prstGeom prst="round2SameRect">
          <a:avLst/>
        </a:prstGeom>
        <a:solidFill>
          <a:schemeClr val="tx1">
            <a:lumMod val="85000"/>
            <a:alpha val="90000"/>
          </a:schemeClr>
        </a:solidFill>
        <a:ln w="1587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Formal written price quotes are not required.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However, verbal quotes should be documented. </a:t>
          </a:r>
          <a:endParaRPr lang="en-US" sz="1800" kern="1200" dirty="0"/>
        </a:p>
      </dsp:txBody>
      <dsp:txXfrm rot="-5400000">
        <a:off x="3799331" y="164755"/>
        <a:ext cx="6708596" cy="846110"/>
      </dsp:txXfrm>
    </dsp:sp>
    <dsp:sp modelId="{72A3AEF2-E821-4337-BADD-C165300E0B0E}">
      <dsp:nvSpPr>
        <dsp:cNvPr id="0" name=""/>
        <dsp:cNvSpPr/>
      </dsp:nvSpPr>
      <dsp:spPr>
        <a:xfrm>
          <a:off x="0" y="1775"/>
          <a:ext cx="3799332" cy="1172068"/>
        </a:xfrm>
        <a:prstGeom prst="roundRect">
          <a:avLst/>
        </a:prstGeom>
        <a:solidFill>
          <a:schemeClr val="bg1"/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$0.01 - $5,000.00</a:t>
          </a:r>
          <a:endParaRPr lang="en-US" sz="2400" b="1" kern="1200" dirty="0"/>
        </a:p>
      </dsp:txBody>
      <dsp:txXfrm>
        <a:off x="57216" y="58991"/>
        <a:ext cx="3684900" cy="1057636"/>
      </dsp:txXfrm>
    </dsp:sp>
    <dsp:sp modelId="{EC0F8D3B-710F-444E-8A3C-8FEFF9F96345}">
      <dsp:nvSpPr>
        <dsp:cNvPr id="0" name=""/>
        <dsp:cNvSpPr/>
      </dsp:nvSpPr>
      <dsp:spPr>
        <a:xfrm rot="5400000">
          <a:off x="6707688" y="-1558702"/>
          <a:ext cx="937654" cy="6754368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At least two quotes are required (either verbal or written)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Verbal quotes must be documented in a requisition. </a:t>
          </a:r>
          <a:endParaRPr lang="en-US" sz="1800" kern="1200" dirty="0"/>
        </a:p>
      </dsp:txBody>
      <dsp:txXfrm rot="-5400000">
        <a:off x="3799331" y="1395427"/>
        <a:ext cx="6708596" cy="846110"/>
      </dsp:txXfrm>
    </dsp:sp>
    <dsp:sp modelId="{994942D5-EE11-4235-A71F-C93946AFABBC}">
      <dsp:nvSpPr>
        <dsp:cNvPr id="0" name=""/>
        <dsp:cNvSpPr/>
      </dsp:nvSpPr>
      <dsp:spPr>
        <a:xfrm>
          <a:off x="0" y="1232447"/>
          <a:ext cx="3799332" cy="1172068"/>
        </a:xfrm>
        <a:prstGeom prst="roundRect">
          <a:avLst/>
        </a:prstGeom>
        <a:solidFill>
          <a:schemeClr val="bg1"/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$5,001.00 - $25,000.00</a:t>
          </a:r>
          <a:endParaRPr lang="en-US" sz="2400" b="1" kern="1200" dirty="0"/>
        </a:p>
      </dsp:txBody>
      <dsp:txXfrm>
        <a:off x="57216" y="1289663"/>
        <a:ext cx="3684900" cy="1057636"/>
      </dsp:txXfrm>
    </dsp:sp>
    <dsp:sp modelId="{43A2E622-FCD9-49A6-AC3B-5061ECB0861B}">
      <dsp:nvSpPr>
        <dsp:cNvPr id="0" name=""/>
        <dsp:cNvSpPr/>
      </dsp:nvSpPr>
      <dsp:spPr>
        <a:xfrm rot="5400000">
          <a:off x="6707688" y="-328030"/>
          <a:ext cx="937654" cy="6754368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At least three written quotes are required.</a:t>
          </a:r>
          <a:endParaRPr lang="en-US" sz="1800" kern="1200" dirty="0"/>
        </a:p>
      </dsp:txBody>
      <dsp:txXfrm rot="-5400000">
        <a:off x="3799331" y="2626099"/>
        <a:ext cx="6708596" cy="846110"/>
      </dsp:txXfrm>
    </dsp:sp>
    <dsp:sp modelId="{46057084-0545-44DE-B1B1-065F0DDDBA6E}">
      <dsp:nvSpPr>
        <dsp:cNvPr id="0" name=""/>
        <dsp:cNvSpPr/>
      </dsp:nvSpPr>
      <dsp:spPr>
        <a:xfrm>
          <a:off x="0" y="2463118"/>
          <a:ext cx="3799332" cy="1172068"/>
        </a:xfrm>
        <a:prstGeom prst="roundRect">
          <a:avLst/>
        </a:prstGeom>
        <a:solidFill>
          <a:schemeClr val="bg1"/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$25,001.00 - $75,000.00 </a:t>
          </a:r>
          <a:endParaRPr lang="en-US" sz="2400" b="1" kern="1200" dirty="0"/>
        </a:p>
      </dsp:txBody>
      <dsp:txXfrm>
        <a:off x="57216" y="2520334"/>
        <a:ext cx="3684900" cy="10576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E66513-8EE4-4D2F-9BC0-2C76DF2B5E0B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D817C-3C2C-4968-AC63-36B7416F2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97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C092115-BF26-48CF-9936-754249BDC5A8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B1BB288-CDF3-408D-922F-58022B033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79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7631-A8B3-49DB-9C53-62854B337683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460FD-909A-4AB3-89BC-E840BE92C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86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7631-A8B3-49DB-9C53-62854B337683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460FD-909A-4AB3-89BC-E840BE92C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071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7631-A8B3-49DB-9C53-62854B337683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460FD-909A-4AB3-89BC-E840BE92C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72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7631-A8B3-49DB-9C53-62854B337683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460FD-909A-4AB3-89BC-E840BE92C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72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7631-A8B3-49DB-9C53-62854B337683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460FD-909A-4AB3-89BC-E840BE92C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78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7631-A8B3-49DB-9C53-62854B337683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460FD-909A-4AB3-89BC-E840BE92C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770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7631-A8B3-49DB-9C53-62854B337683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460FD-909A-4AB3-89BC-E840BE92C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148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7631-A8B3-49DB-9C53-62854B337683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460FD-909A-4AB3-89BC-E840BE92C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921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7631-A8B3-49DB-9C53-62854B337683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460FD-909A-4AB3-89BC-E840BE92C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82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7631-A8B3-49DB-9C53-62854B337683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460FD-909A-4AB3-89BC-E840BE92C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8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7631-A8B3-49DB-9C53-62854B337683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460FD-909A-4AB3-89BC-E840BE92C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433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7631-A8B3-49DB-9C53-62854B337683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460FD-909A-4AB3-89BC-E840BE92C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5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7631-A8B3-49DB-9C53-62854B337683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460FD-909A-4AB3-89BC-E840BE92C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035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A06D7631-A8B3-49DB-9C53-62854B337683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192460FD-909A-4AB3-89BC-E840BE92C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53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B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A06D7631-A8B3-49DB-9C53-62854B337683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192460FD-909A-4AB3-89BC-E840BE92C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524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  <p:sldLayoutId id="2147483999" r:id="rId12"/>
    <p:sldLayoutId id="2147484000" r:id="rId13"/>
    <p:sldLayoutId id="2147484001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B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4" y="249382"/>
            <a:ext cx="10993549" cy="1098906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FST 108: PCardholder Training</a:t>
            </a:r>
            <a:endParaRPr lang="en-US" b="1" u="sng" dirty="0">
              <a:solidFill>
                <a:srgbClr val="CFC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7" y="1647546"/>
            <a:ext cx="10993546" cy="253375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of South Florida</a:t>
            </a:r>
          </a:p>
          <a:p>
            <a:r>
              <a:rPr lang="en-US" b="1" dirty="0" smtClean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Purchasing Services</a:t>
            </a:r>
          </a:p>
          <a:p>
            <a:endParaRPr lang="en-US" b="1" u="sng" dirty="0" smtClean="0">
              <a:solidFill>
                <a:srgbClr val="CFC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 smtClean="0">
              <a:solidFill>
                <a:srgbClr val="CFC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7534" y="6448252"/>
            <a:ext cx="1784465" cy="4097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01537"/>
            <a:ext cx="4048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sign the attendance roster. 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878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 Help Finding a Diverse Supplier?</a:t>
            </a:r>
            <a:endParaRPr lang="en-US" u="sng" dirty="0">
              <a:solidFill>
                <a:srgbClr val="CFC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7461" y="2479517"/>
            <a:ext cx="5922910" cy="1875888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Visit the USFOSD website: </a:t>
            </a:r>
            <a:r>
              <a:rPr lang="en-US" b="1" i="1" dirty="0" smtClean="0">
                <a:solidFill>
                  <a:srgbClr val="00B050"/>
                </a:solidFill>
              </a:rPr>
              <a:t>WWW.USF.EDU/OSD</a:t>
            </a:r>
          </a:p>
          <a:p>
            <a:pPr marL="0" indent="0"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Send an email: </a:t>
            </a:r>
            <a:r>
              <a:rPr lang="en-US" b="1" i="1" dirty="0" smtClean="0">
                <a:solidFill>
                  <a:srgbClr val="00B050"/>
                </a:solidFill>
              </a:rPr>
              <a:t>OSD@USF.EDU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3" descr="teamWork | Explore ePublicist's photos on Flickr. ePublicist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12" y="2479517"/>
            <a:ext cx="4060080" cy="388143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5476" y="6274648"/>
            <a:ext cx="1626524" cy="58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69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8800" dirty="0" smtClean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PCard Information</a:t>
            </a:r>
            <a:endParaRPr lang="en-US" sz="8800" dirty="0">
              <a:solidFill>
                <a:srgbClr val="CFC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7534" y="6448252"/>
            <a:ext cx="1784465" cy="40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83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Can I Use My PCard?</a:t>
            </a:r>
            <a:endParaRPr lang="en-US" u="sng" dirty="0">
              <a:solidFill>
                <a:srgbClr val="CFC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322040"/>
            <a:ext cx="10554574" cy="3636511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USF System PCard can be used at any business that accepts </a:t>
            </a:r>
            <a:r>
              <a:rPr lang="en-US" b="1" i="1" dirty="0" smtClean="0">
                <a:solidFill>
                  <a:schemeClr val="bg1"/>
                </a:solidFill>
              </a:rPr>
              <a:t>Visa.</a:t>
            </a:r>
          </a:p>
          <a:p>
            <a:pPr marL="0" indent="0">
              <a:buNone/>
            </a:pPr>
            <a:endParaRPr lang="en-US" b="1" i="1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 PCard may be used: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In person at the merchant location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Over the phone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Online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All purchases must be in accordance with established USF System policies, procedures, and regulations.</a:t>
            </a:r>
          </a:p>
          <a:p>
            <a:pPr lvl="1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7534" y="6448252"/>
            <a:ext cx="1784465" cy="40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18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I Apply For A PCard?</a:t>
            </a:r>
            <a:endParaRPr lang="en-US" u="sng" dirty="0">
              <a:solidFill>
                <a:srgbClr val="CFC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omplete the FST 108: PCardholder Training course.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All cardholders are required to retake FST 108: PCardholder Training every 3 years.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Complete the Cardholder Profile Form.</a:t>
            </a:r>
          </a:p>
          <a:p>
            <a:pPr lvl="1"/>
            <a:r>
              <a:rPr lang="en-US" b="1" i="1" dirty="0" smtClean="0">
                <a:solidFill>
                  <a:schemeClr val="bg1"/>
                </a:solidFill>
              </a:rPr>
              <a:t>The form MUST be signed by your Area VP or other authorized designated individual.</a:t>
            </a:r>
          </a:p>
          <a:p>
            <a:pPr lvl="1"/>
            <a:r>
              <a:rPr lang="en-US" b="1" i="1" dirty="0" smtClean="0">
                <a:solidFill>
                  <a:schemeClr val="bg1"/>
                </a:solidFill>
              </a:rPr>
              <a:t>The form MUST have a valid working USF email address.</a:t>
            </a:r>
            <a:endParaRPr lang="en-US" b="1" i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7534" y="6448252"/>
            <a:ext cx="1784465" cy="40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3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 Account Information</a:t>
            </a:r>
            <a:endParaRPr lang="en-US" u="sng" dirty="0">
              <a:solidFill>
                <a:srgbClr val="CFC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72131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USF System PCard billing cycle:</a:t>
            </a:r>
          </a:p>
          <a:p>
            <a:pPr lvl="1"/>
            <a:r>
              <a:rPr lang="en-US" b="1" u="sng" dirty="0" smtClean="0">
                <a:solidFill>
                  <a:schemeClr val="bg1"/>
                </a:solidFill>
              </a:rPr>
              <a:t>Starts</a:t>
            </a:r>
            <a:r>
              <a:rPr lang="en-US" dirty="0" smtClean="0">
                <a:solidFill>
                  <a:schemeClr val="bg1"/>
                </a:solidFill>
              </a:rPr>
              <a:t>: On the 5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of each month.</a:t>
            </a:r>
          </a:p>
          <a:p>
            <a:pPr lvl="1"/>
            <a:r>
              <a:rPr lang="en-US" b="1" u="sng" dirty="0" smtClean="0">
                <a:solidFill>
                  <a:schemeClr val="bg1"/>
                </a:solidFill>
              </a:rPr>
              <a:t>Ends</a:t>
            </a:r>
            <a:r>
              <a:rPr lang="en-US" dirty="0" smtClean="0">
                <a:solidFill>
                  <a:schemeClr val="bg1"/>
                </a:solidFill>
              </a:rPr>
              <a:t>: On the 4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of the following month.</a:t>
            </a:r>
          </a:p>
          <a:p>
            <a:pPr lvl="1"/>
            <a:r>
              <a:rPr lang="en-US" b="1" u="sng" dirty="0" smtClean="0">
                <a:solidFill>
                  <a:schemeClr val="bg1"/>
                </a:solidFill>
              </a:rPr>
              <a:t>Please Note</a:t>
            </a:r>
            <a:r>
              <a:rPr lang="en-US" dirty="0" smtClean="0">
                <a:solidFill>
                  <a:schemeClr val="bg1"/>
                </a:solidFill>
              </a:rPr>
              <a:t>: If the 4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of the month falls on a weekend the billing cycle will end at 11:59pm on the following business day.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 USF System PCard billing address: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		</a:t>
            </a:r>
            <a:r>
              <a:rPr lang="en-US" b="1" i="1" dirty="0" smtClean="0">
                <a:solidFill>
                  <a:schemeClr val="bg1"/>
                </a:solidFill>
              </a:rPr>
              <a:t>4202 East Fowler Ave, SVC 1073</a:t>
            </a:r>
          </a:p>
          <a:p>
            <a:pPr marL="0" indent="0">
              <a:buNone/>
            </a:pPr>
            <a:r>
              <a:rPr lang="en-US" b="1" i="1" dirty="0" smtClean="0">
                <a:solidFill>
                  <a:schemeClr val="bg1"/>
                </a:solidFill>
              </a:rPr>
              <a:t>		Tampa, FL 33620</a:t>
            </a:r>
          </a:p>
          <a:p>
            <a:pPr marL="0" indent="0">
              <a:buNone/>
            </a:pPr>
            <a:endParaRPr lang="en-US" b="1" i="1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 billing address is different from the shipping address. </a:t>
            </a:r>
            <a:r>
              <a:rPr lang="en-US" b="1" i="1" dirty="0" smtClean="0">
                <a:solidFill>
                  <a:schemeClr val="bg1"/>
                </a:solidFill>
              </a:rPr>
              <a:t>The shipping address MUST be a USF System address.</a:t>
            </a:r>
            <a:endParaRPr lang="en-US" b="1" i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7534" y="6448252"/>
            <a:ext cx="1784465" cy="40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40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Credit Limits</a:t>
            </a:r>
            <a:endParaRPr lang="en-US" u="sng" dirty="0">
              <a:solidFill>
                <a:srgbClr val="CFC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Standard credit limits for a USF System PCard are:</a:t>
            </a:r>
          </a:p>
          <a:p>
            <a:pPr lvl="1"/>
            <a:r>
              <a:rPr lang="en-US" u="sng" dirty="0" smtClean="0">
                <a:solidFill>
                  <a:schemeClr val="bg1"/>
                </a:solidFill>
              </a:rPr>
              <a:t>Monthly Transaction </a:t>
            </a:r>
            <a:r>
              <a:rPr lang="en-US" u="sng" dirty="0">
                <a:solidFill>
                  <a:schemeClr val="bg1"/>
                </a:solidFill>
              </a:rPr>
              <a:t>L</a:t>
            </a:r>
            <a:r>
              <a:rPr lang="en-US" u="sng" dirty="0" smtClean="0">
                <a:solidFill>
                  <a:schemeClr val="bg1"/>
                </a:solidFill>
              </a:rPr>
              <a:t>imit</a:t>
            </a:r>
            <a:r>
              <a:rPr lang="en-US" dirty="0" smtClean="0">
                <a:solidFill>
                  <a:schemeClr val="bg1"/>
                </a:solidFill>
              </a:rPr>
              <a:t>: $5,000.00</a:t>
            </a:r>
          </a:p>
          <a:p>
            <a:pPr lvl="1"/>
            <a:r>
              <a:rPr lang="en-US" u="sng" dirty="0" smtClean="0">
                <a:solidFill>
                  <a:schemeClr val="bg1"/>
                </a:solidFill>
              </a:rPr>
              <a:t>Single </a:t>
            </a:r>
            <a:r>
              <a:rPr lang="en-US" u="sng" dirty="0">
                <a:solidFill>
                  <a:schemeClr val="bg1"/>
                </a:solidFill>
              </a:rPr>
              <a:t>T</a:t>
            </a:r>
            <a:r>
              <a:rPr lang="en-US" u="sng" dirty="0" smtClean="0">
                <a:solidFill>
                  <a:schemeClr val="bg1"/>
                </a:solidFill>
              </a:rPr>
              <a:t>ransaction Limit</a:t>
            </a:r>
            <a:r>
              <a:rPr lang="en-US" dirty="0" smtClean="0">
                <a:solidFill>
                  <a:schemeClr val="bg1"/>
                </a:solidFill>
              </a:rPr>
              <a:t>: $2,000.00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Higher credit limits can be requested on a </a:t>
            </a:r>
            <a:r>
              <a:rPr lang="en-US" b="1" i="1" dirty="0" smtClean="0">
                <a:solidFill>
                  <a:schemeClr val="bg1"/>
                </a:solidFill>
              </a:rPr>
              <a:t>temporary</a:t>
            </a:r>
            <a:r>
              <a:rPr lang="en-US" dirty="0" smtClean="0">
                <a:solidFill>
                  <a:schemeClr val="bg1"/>
                </a:solidFill>
              </a:rPr>
              <a:t> or </a:t>
            </a:r>
            <a:r>
              <a:rPr lang="en-US" b="1" i="1" dirty="0" smtClean="0">
                <a:solidFill>
                  <a:schemeClr val="bg1"/>
                </a:solidFill>
              </a:rPr>
              <a:t>permanent</a:t>
            </a:r>
            <a:r>
              <a:rPr lang="en-US" dirty="0" smtClean="0">
                <a:solidFill>
                  <a:schemeClr val="bg1"/>
                </a:solidFill>
              </a:rPr>
              <a:t> basis.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Cardholders should submit a Limit Change Request using the Cardholder Profile Form.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95999" y="2222287"/>
            <a:ext cx="5194583" cy="3740421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Temporary Limit </a:t>
            </a:r>
            <a:r>
              <a:rPr lang="en-US" b="1" dirty="0" smtClean="0">
                <a:solidFill>
                  <a:schemeClr val="bg1"/>
                </a:solidFill>
              </a:rPr>
              <a:t>Increases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Require </a:t>
            </a:r>
            <a:r>
              <a:rPr lang="en-US" dirty="0">
                <a:solidFill>
                  <a:schemeClr val="bg1"/>
                </a:solidFill>
              </a:rPr>
              <a:t>approval from the cardholder’s Area VP or </a:t>
            </a:r>
            <a:r>
              <a:rPr lang="en-US" dirty="0" smtClean="0">
                <a:solidFill>
                  <a:schemeClr val="bg1"/>
                </a:solidFill>
              </a:rPr>
              <a:t>authorized designated individual </a:t>
            </a:r>
            <a:r>
              <a:rPr lang="en-US" dirty="0">
                <a:solidFill>
                  <a:schemeClr val="bg1"/>
                </a:solidFill>
              </a:rPr>
              <a:t>and the Purchasing Director.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Granted for up to a maximum of three months.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Processing Time: 3-5 business days.</a:t>
            </a: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Permanent limit </a:t>
            </a:r>
            <a:r>
              <a:rPr lang="en-US" b="1" dirty="0" smtClean="0">
                <a:solidFill>
                  <a:schemeClr val="bg1"/>
                </a:solidFill>
              </a:rPr>
              <a:t>increases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Require the approval of the Area VP </a:t>
            </a:r>
            <a:r>
              <a:rPr lang="en-US" dirty="0" smtClean="0">
                <a:solidFill>
                  <a:schemeClr val="bg1"/>
                </a:solidFill>
              </a:rPr>
              <a:t>or authorized designated individual, </a:t>
            </a:r>
            <a:r>
              <a:rPr lang="en-US" dirty="0">
                <a:solidFill>
                  <a:schemeClr val="bg1"/>
                </a:solidFill>
              </a:rPr>
              <a:t>Purchasing Director and the University Controller.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Processing Time: 7-10 business days.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7534" y="6448252"/>
            <a:ext cx="1784465" cy="40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55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Cardholder Responsibilities</a:t>
            </a:r>
            <a:endParaRPr lang="en-US" u="sng" dirty="0">
              <a:solidFill>
                <a:srgbClr val="CFC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70185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Submit receipts to your reconciler within </a:t>
            </a:r>
            <a:r>
              <a:rPr lang="en-US" b="1" i="1" dirty="0" smtClean="0">
                <a:solidFill>
                  <a:schemeClr val="bg1"/>
                </a:solidFill>
              </a:rPr>
              <a:t>3 business days </a:t>
            </a:r>
            <a:r>
              <a:rPr lang="en-US" dirty="0" smtClean="0">
                <a:solidFill>
                  <a:schemeClr val="bg1"/>
                </a:solidFill>
              </a:rPr>
              <a:t>of your purchase.</a:t>
            </a:r>
          </a:p>
          <a:p>
            <a:pPr lvl="1"/>
            <a:r>
              <a:rPr lang="en-US" u="sng" dirty="0" smtClean="0">
                <a:solidFill>
                  <a:schemeClr val="bg1"/>
                </a:solidFill>
              </a:rPr>
              <a:t>Traveling Cardholders</a:t>
            </a:r>
            <a:r>
              <a:rPr lang="en-US" dirty="0" smtClean="0">
                <a:solidFill>
                  <a:schemeClr val="bg1"/>
                </a:solidFill>
              </a:rPr>
              <a:t>: Must submit receipts within </a:t>
            </a:r>
            <a:r>
              <a:rPr lang="en-US" b="1" i="1" dirty="0" smtClean="0">
                <a:solidFill>
                  <a:schemeClr val="bg1"/>
                </a:solidFill>
              </a:rPr>
              <a:t>3 business days after returning from travel</a:t>
            </a:r>
            <a:r>
              <a:rPr lang="en-US" i="1" dirty="0" smtClean="0">
                <a:solidFill>
                  <a:schemeClr val="bg1"/>
                </a:solidFill>
              </a:rPr>
              <a:t>.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Sign the monthly cardholder activity statement.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Ensure </a:t>
            </a:r>
            <a:r>
              <a:rPr lang="en-US" b="1" i="1" dirty="0" smtClean="0">
                <a:solidFill>
                  <a:schemeClr val="bg1"/>
                </a:solidFill>
              </a:rPr>
              <a:t>Florida</a:t>
            </a:r>
            <a:r>
              <a:rPr lang="en-US" dirty="0" smtClean="0">
                <a:solidFill>
                  <a:schemeClr val="bg1"/>
                </a:solidFill>
              </a:rPr>
              <a:t> sales tax is not paid.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Ensure PCard transactions are reconciled on time.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PCard transactions should be approved (reconciled) in FAST within </a:t>
            </a:r>
            <a:r>
              <a:rPr lang="en-US" b="1" i="1" dirty="0" smtClean="0">
                <a:solidFill>
                  <a:schemeClr val="bg1"/>
                </a:solidFill>
              </a:rPr>
              <a:t>7 business days of their load date.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7534" y="6448252"/>
            <a:ext cx="1784465" cy="40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71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Cardholder Responsibilities</a:t>
            </a:r>
            <a:endParaRPr lang="en-US" u="sng" dirty="0">
              <a:solidFill>
                <a:srgbClr val="CFC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8"/>
            <a:ext cx="10554574" cy="3915866"/>
          </a:xfrm>
        </p:spPr>
        <p:txBody>
          <a:bodyPr>
            <a:normAutofit fontScale="92500" lnSpcReduction="20000"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You are responsible for keeping your PCard secure.</a:t>
            </a:r>
          </a:p>
          <a:p>
            <a:pPr marL="0" indent="0">
              <a:buNone/>
            </a:pPr>
            <a:endParaRPr lang="en-US" b="1" i="1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The card and the account number should not be shared with others. 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The account number should not be emailed or written on any document (including receipts).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PCards should always be maintained in a wallet or locked cabinet/drawer. 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i="1" dirty="0" smtClean="0">
                <a:solidFill>
                  <a:schemeClr val="bg1"/>
                </a:solidFill>
              </a:rPr>
              <a:t>When leaving USF or switching departments stop using the PCard, destroy &amp; dispose of the card, notify PCard Services to have your account closed.</a:t>
            </a:r>
          </a:p>
          <a:p>
            <a:pPr marL="0" indent="0">
              <a:buNone/>
            </a:pPr>
            <a:endParaRPr lang="en-US" b="1" i="1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Do not leave this responsibility to another person (such as your reconciler or verifier).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7534" y="6448252"/>
            <a:ext cx="1784465" cy="40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88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Cardholder Responsibilities</a:t>
            </a:r>
            <a:endParaRPr lang="en-US" u="sng" dirty="0">
              <a:solidFill>
                <a:srgbClr val="CFC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4225965"/>
          </a:xfrm>
        </p:spPr>
        <p:txBody>
          <a:bodyPr>
            <a:normAutofit fontScale="92500" lnSpcReduction="10000"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Report a lost or stolen PCard:</a:t>
            </a:r>
          </a:p>
          <a:p>
            <a:pPr marL="0" indent="0">
              <a:buNone/>
            </a:pPr>
            <a:endParaRPr lang="en-US" b="1" i="1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Immediately contact JP Morgan Chase: (800)316-6056.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Request the account be closed.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Request a new PCard be ordered and shipped to the bulk shipping address. Rush delivery is not allowed.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Contact PCard Services in order to </a:t>
            </a:r>
            <a:r>
              <a:rPr lang="en-US" b="1" i="1" dirty="0" smtClean="0">
                <a:solidFill>
                  <a:schemeClr val="bg1"/>
                </a:solidFill>
              </a:rPr>
              <a:t>complete the Account Closure Form</a:t>
            </a:r>
            <a:r>
              <a:rPr lang="en-US" dirty="0" smtClean="0">
                <a:solidFill>
                  <a:schemeClr val="bg1"/>
                </a:solidFill>
              </a:rPr>
              <a:t> and coordinate the pick up of your new PCard.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87415" y="2120830"/>
            <a:ext cx="5194583" cy="4327422"/>
          </a:xfrm>
        </p:spPr>
        <p:txBody>
          <a:bodyPr>
            <a:normAutofit fontScale="92500" lnSpcReduction="10000"/>
          </a:bodyPr>
          <a:lstStyle/>
          <a:p>
            <a:r>
              <a:rPr lang="en-US" b="1" i="1" dirty="0" smtClean="0">
                <a:solidFill>
                  <a:schemeClr val="bg1"/>
                </a:solidFill>
                <a:effectLst/>
              </a:rPr>
              <a:t>Filing a Dispute Claim or Fraud Claim with the bank:</a:t>
            </a:r>
          </a:p>
          <a:p>
            <a:pPr marL="0" indent="0">
              <a:buNone/>
            </a:pPr>
            <a:endParaRPr lang="en-US" b="1" i="1" dirty="0" smtClean="0">
              <a:solidFill>
                <a:schemeClr val="bg1"/>
              </a:solidFill>
              <a:effectLst/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  <a:effectLst/>
              </a:rPr>
              <a:t>Dispute claims and fraud claims must be filed with JP Morgan Chase within </a:t>
            </a:r>
            <a:r>
              <a:rPr lang="en-US" b="1" i="1" dirty="0" smtClean="0">
                <a:solidFill>
                  <a:schemeClr val="bg1"/>
                </a:solidFill>
                <a:effectLst/>
              </a:rPr>
              <a:t>60 days </a:t>
            </a:r>
            <a:r>
              <a:rPr lang="en-US" dirty="0" smtClean="0">
                <a:solidFill>
                  <a:schemeClr val="bg1"/>
                </a:solidFill>
                <a:effectLst/>
              </a:rPr>
              <a:t>of the post date </a:t>
            </a:r>
            <a:r>
              <a:rPr lang="en-US" dirty="0">
                <a:solidFill>
                  <a:schemeClr val="bg1"/>
                </a:solidFill>
                <a:effectLst/>
              </a:rPr>
              <a:t>of the transaction in question.</a:t>
            </a:r>
          </a:p>
          <a:p>
            <a:endParaRPr lang="en-US" dirty="0" smtClean="0">
              <a:solidFill>
                <a:schemeClr val="bg1"/>
              </a:solidFill>
              <a:effectLst/>
            </a:endParaRPr>
          </a:p>
          <a:p>
            <a:pPr lvl="1"/>
            <a:r>
              <a:rPr lang="en-US" b="1" dirty="0" smtClean="0">
                <a:solidFill>
                  <a:schemeClr val="bg1"/>
                </a:solidFill>
                <a:effectLst/>
              </a:rPr>
              <a:t>Fraud Claim</a:t>
            </a:r>
            <a:r>
              <a:rPr lang="en-US" dirty="0" smtClean="0">
                <a:solidFill>
                  <a:schemeClr val="bg1"/>
                </a:solidFill>
                <a:effectLst/>
              </a:rPr>
              <a:t>: The bank will close your account and have a new card ordered for you. PCard services must be contacted to complete an Account Closure Form and coordinate the pick up of the new card.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  <a:effectLst/>
            </a:endParaRPr>
          </a:p>
          <a:p>
            <a:pPr lvl="1"/>
            <a:r>
              <a:rPr lang="en-US" b="1" dirty="0" smtClean="0">
                <a:solidFill>
                  <a:schemeClr val="bg1"/>
                </a:solidFill>
                <a:effectLst/>
              </a:rPr>
              <a:t>Dispute Claim</a:t>
            </a:r>
            <a:r>
              <a:rPr lang="en-US" dirty="0" smtClean="0">
                <a:solidFill>
                  <a:schemeClr val="bg1"/>
                </a:solidFill>
                <a:effectLst/>
              </a:rPr>
              <a:t>: Dispute claims should be filed after attempting to receive a credit from the vendor. </a:t>
            </a:r>
            <a:endParaRPr lang="en-US" dirty="0">
              <a:solidFill>
                <a:schemeClr val="bg1"/>
              </a:soli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7534" y="6448252"/>
            <a:ext cx="1784465" cy="40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1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800" dirty="0" smtClean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Escalation Processes</a:t>
            </a:r>
            <a:endParaRPr lang="en-US" sz="8800" dirty="0">
              <a:solidFill>
                <a:srgbClr val="CFC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7534" y="6448252"/>
            <a:ext cx="1784465" cy="40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8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Housekeeping</a:t>
            </a:r>
            <a:endParaRPr lang="en-US" u="sng" dirty="0">
              <a:solidFill>
                <a:srgbClr val="CFC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8619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Sign the attendance roster.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Do NOT write on the folders.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Please keep all phones on silent.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Please raise your hand if you have a question.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Break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FST108: PCardholder Exam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7534" y="6448252"/>
            <a:ext cx="1784465" cy="40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11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12" y="421788"/>
            <a:ext cx="10571998" cy="970450"/>
          </a:xfrm>
        </p:spPr>
        <p:txBody>
          <a:bodyPr/>
          <a:lstStyle/>
          <a:p>
            <a:r>
              <a:rPr lang="en-US" u="sng" dirty="0" smtClean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Escalation Process</a:t>
            </a:r>
            <a:r>
              <a:rPr lang="en-US" dirty="0" smtClean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Statements &amp; Receipts</a:t>
            </a:r>
            <a:endParaRPr lang="en-US" dirty="0">
              <a:solidFill>
                <a:srgbClr val="CFC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181769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Activity Statements are available for download in FAST on the 10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of the </a:t>
            </a:r>
            <a:r>
              <a:rPr lang="en-US" u="sng" dirty="0" smtClean="0">
                <a:solidFill>
                  <a:schemeClr val="bg1"/>
                </a:solidFill>
              </a:rPr>
              <a:t>statement month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The signed cardholder activity statement and ALL receipts are due to PCard Services by the last day of the </a:t>
            </a:r>
            <a:r>
              <a:rPr lang="en-US" u="sng" dirty="0">
                <a:solidFill>
                  <a:schemeClr val="bg1"/>
                </a:solidFill>
              </a:rPr>
              <a:t>statement </a:t>
            </a:r>
            <a:r>
              <a:rPr lang="en-US" u="sng" dirty="0" smtClean="0">
                <a:solidFill>
                  <a:schemeClr val="bg1"/>
                </a:solidFill>
              </a:rPr>
              <a:t>month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355938"/>
              </p:ext>
            </p:extLst>
          </p:nvPr>
        </p:nvGraphicFramePr>
        <p:xfrm>
          <a:off x="2031999" y="4039985"/>
          <a:ext cx="8128000" cy="22910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02256">
                  <a:extLst>
                    <a:ext uri="{9D8B030D-6E8A-4147-A177-3AD203B41FA5}">
                      <a16:colId xmlns:a16="http://schemas.microsoft.com/office/drawing/2014/main" val="1180238412"/>
                    </a:ext>
                  </a:extLst>
                </a:gridCol>
                <a:gridCol w="6025744">
                  <a:extLst>
                    <a:ext uri="{9D8B030D-6E8A-4147-A177-3AD203B41FA5}">
                      <a16:colId xmlns:a16="http://schemas.microsoft.com/office/drawing/2014/main" val="41431413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Escalation Date</a:t>
                      </a:r>
                      <a:endParaRPr lang="en-US" u="sng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Escalation Process</a:t>
                      </a:r>
                      <a:endParaRPr lang="en-US" u="sng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7008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of the next</a:t>
                      </a:r>
                      <a:r>
                        <a:rPr lang="en-US" baseline="0" dirty="0" smtClean="0"/>
                        <a:t> month.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Escalation</a:t>
                      </a:r>
                      <a:r>
                        <a:rPr lang="en-US" baseline="0" dirty="0" smtClean="0"/>
                        <a:t> notification is sent your college administration.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233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of the next month.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Escalation</a:t>
                      </a:r>
                      <a:r>
                        <a:rPr lang="en-US" baseline="0" dirty="0" smtClean="0"/>
                        <a:t> notification is sent your VP administration.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028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of the next month.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PCard account is suspended until the statement package and receipts are submitted.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621989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7534" y="6448252"/>
            <a:ext cx="1784465" cy="40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16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Escalation Process</a:t>
            </a:r>
            <a:r>
              <a:rPr lang="en-US" dirty="0" smtClean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Statements &amp; Receipts</a:t>
            </a:r>
            <a:endParaRPr lang="en-US" dirty="0">
              <a:solidFill>
                <a:srgbClr val="CFC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424" y="1986742"/>
            <a:ext cx="10554574" cy="10390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u="sng" dirty="0" smtClean="0">
                <a:solidFill>
                  <a:schemeClr val="bg1"/>
                </a:solidFill>
              </a:rPr>
              <a:t>For Example</a:t>
            </a:r>
            <a:r>
              <a:rPr lang="en-US" dirty="0" smtClean="0">
                <a:solidFill>
                  <a:schemeClr val="bg1"/>
                </a:solidFill>
              </a:rPr>
              <a:t>: The 1/4/2018 activity statement is available for download on 1/10/2018. </a:t>
            </a:r>
            <a:r>
              <a:rPr lang="en-US" dirty="0">
                <a:solidFill>
                  <a:schemeClr val="bg1"/>
                </a:solidFill>
              </a:rPr>
              <a:t>Receipts for the </a:t>
            </a:r>
            <a:r>
              <a:rPr lang="en-US" dirty="0" smtClean="0">
                <a:solidFill>
                  <a:schemeClr val="bg1"/>
                </a:solidFill>
              </a:rPr>
              <a:t>1/4/2018 </a:t>
            </a:r>
            <a:r>
              <a:rPr lang="en-US" dirty="0">
                <a:solidFill>
                  <a:schemeClr val="bg1"/>
                </a:solidFill>
              </a:rPr>
              <a:t>statement </a:t>
            </a:r>
            <a:r>
              <a:rPr lang="en-US" dirty="0" smtClean="0">
                <a:solidFill>
                  <a:schemeClr val="bg1"/>
                </a:solidFill>
              </a:rPr>
              <a:t>package are </a:t>
            </a:r>
            <a:r>
              <a:rPr lang="en-US" dirty="0">
                <a:solidFill>
                  <a:schemeClr val="bg1"/>
                </a:solidFill>
              </a:rPr>
              <a:t>due to PCard Services on </a:t>
            </a:r>
            <a:r>
              <a:rPr lang="en-US" dirty="0" smtClean="0">
                <a:solidFill>
                  <a:schemeClr val="bg1"/>
                </a:solidFill>
              </a:rPr>
              <a:t>1/31/2018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7534" y="6448252"/>
            <a:ext cx="1784465" cy="4097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356" y="3025833"/>
            <a:ext cx="7403782" cy="3736851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657600" y="4347557"/>
            <a:ext cx="739833" cy="60804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657600" y="5611090"/>
            <a:ext cx="739833" cy="60682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420196" y="4347557"/>
            <a:ext cx="739833" cy="60682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942227" y="4799215"/>
            <a:ext cx="739833" cy="60682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987442" y="4347557"/>
            <a:ext cx="739833" cy="60682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70806" y="4281639"/>
            <a:ext cx="2022762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Activity Statement Available for Download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4661" y="5683671"/>
            <a:ext cx="2022762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Activity Statement &amp; PCard Receipts Due To PCard Services</a:t>
            </a:r>
            <a:endParaRPr lang="en-US" sz="1200" b="1" dirty="0">
              <a:solidFill>
                <a:schemeClr val="bg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207423" y="4584469"/>
            <a:ext cx="13670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222356" y="5914504"/>
            <a:ext cx="13670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725884" y="3807109"/>
            <a:ext cx="2042168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smtClean="0">
                <a:solidFill>
                  <a:schemeClr val="bg1"/>
                </a:solidFill>
              </a:rPr>
              <a:t>Escalation notices </a:t>
            </a:r>
            <a:r>
              <a:rPr lang="en-US" sz="1200" b="1" dirty="0" smtClean="0">
                <a:solidFill>
                  <a:schemeClr val="bg1"/>
                </a:solidFill>
              </a:rPr>
              <a:t>are sent out</a:t>
            </a:r>
            <a:endParaRPr lang="en-US" sz="1200" b="1" dirty="0">
              <a:solidFill>
                <a:schemeClr val="bg1"/>
              </a:solidFill>
            </a:endParaRPr>
          </a:p>
        </p:txBody>
      </p:sp>
      <p:cxnSp>
        <p:nvCxnSpPr>
          <p:cNvPr id="21" name="Elbow Connector 20"/>
          <p:cNvCxnSpPr/>
          <p:nvPr/>
        </p:nvCxnSpPr>
        <p:spPr>
          <a:xfrm rot="10800000" flipV="1">
            <a:off x="7259775" y="4123919"/>
            <a:ext cx="2449492" cy="527056"/>
          </a:xfrm>
          <a:prstGeom prst="bent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 rot="5400000">
            <a:off x="10094657" y="4040601"/>
            <a:ext cx="402693" cy="901929"/>
          </a:xfrm>
          <a:prstGeom prst="bent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19" idx="2"/>
          </p:cNvCxnSpPr>
          <p:nvPr/>
        </p:nvCxnSpPr>
        <p:spPr>
          <a:xfrm rot="5400000">
            <a:off x="9227037" y="3802582"/>
            <a:ext cx="974957" cy="2064906"/>
          </a:xfrm>
          <a:prstGeom prst="bent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29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33463"/>
            <a:ext cx="10571998" cy="1352145"/>
          </a:xfrm>
        </p:spPr>
        <p:txBody>
          <a:bodyPr/>
          <a:lstStyle/>
          <a:p>
            <a:r>
              <a:rPr lang="en-US" u="sng" dirty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Escalation Process</a:t>
            </a:r>
            <a:r>
              <a:rPr lang="en-US" dirty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dirty="0" smtClean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Inadequate Statement Packages &amp; </a:t>
            </a:r>
            <a:r>
              <a:rPr lang="en-US" dirty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8"/>
            <a:ext cx="10554574" cy="880836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When reviewing statement packages and receipts, PCard Services will email cardholders and reconcilers regarding missing or inadequate documentation.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43034"/>
              </p:ext>
            </p:extLst>
          </p:nvPr>
        </p:nvGraphicFramePr>
        <p:xfrm>
          <a:off x="2031999" y="3484826"/>
          <a:ext cx="8128000" cy="22910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66069">
                  <a:extLst>
                    <a:ext uri="{9D8B030D-6E8A-4147-A177-3AD203B41FA5}">
                      <a16:colId xmlns:a16="http://schemas.microsoft.com/office/drawing/2014/main" val="955120591"/>
                    </a:ext>
                  </a:extLst>
                </a:gridCol>
                <a:gridCol w="6161931">
                  <a:extLst>
                    <a:ext uri="{9D8B030D-6E8A-4147-A177-3AD203B41FA5}">
                      <a16:colId xmlns:a16="http://schemas.microsoft.com/office/drawing/2014/main" val="5053739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Escalation Date</a:t>
                      </a:r>
                      <a:endParaRPr lang="en-US" u="sng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Escalation Process</a:t>
                      </a:r>
                      <a:endParaRPr lang="en-US" u="sng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934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Week Unresolved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Escalation</a:t>
                      </a:r>
                      <a:r>
                        <a:rPr lang="en-US" baseline="0" dirty="0" smtClean="0"/>
                        <a:t> notification is sent your college administration.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996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 Weeks Unresolved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Escalation</a:t>
                      </a:r>
                      <a:r>
                        <a:rPr lang="en-US" baseline="0" dirty="0" smtClean="0"/>
                        <a:t> notification is sent your VP administration.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624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 Weeks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Unresolved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The PCard account</a:t>
                      </a:r>
                      <a:r>
                        <a:rPr lang="en-US" baseline="0" dirty="0" smtClean="0"/>
                        <a:t> may be suspended</a:t>
                      </a:r>
                      <a:r>
                        <a:rPr lang="en-US" dirty="0" smtClean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2855321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7534" y="6448252"/>
            <a:ext cx="1784465" cy="40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36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768" y="395797"/>
            <a:ext cx="10571998" cy="1231983"/>
          </a:xfrm>
        </p:spPr>
        <p:txBody>
          <a:bodyPr/>
          <a:lstStyle/>
          <a:p>
            <a:r>
              <a:rPr lang="en-US" u="sng" dirty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Escalation Process</a:t>
            </a:r>
            <a:r>
              <a:rPr lang="en-US" dirty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dirty="0" smtClean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Reconciliation of Charges</a:t>
            </a:r>
            <a:endParaRPr lang="en-US" dirty="0">
              <a:solidFill>
                <a:srgbClr val="CFC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8"/>
            <a:ext cx="10554574" cy="1804964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Weekly notifications are sent to cardholders and reconcilers when transactions are unapproved (unreconciled) in FAST for more than 7 business days.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Weekly notifications are sent to cardholders and their travel delegates when travel transactions are not associated with a travel request number within 7 business days. 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005607"/>
              </p:ext>
            </p:extLst>
          </p:nvPr>
        </p:nvGraphicFramePr>
        <p:xfrm>
          <a:off x="2031999" y="4226832"/>
          <a:ext cx="8128000" cy="2021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27157">
                  <a:extLst>
                    <a:ext uri="{9D8B030D-6E8A-4147-A177-3AD203B41FA5}">
                      <a16:colId xmlns:a16="http://schemas.microsoft.com/office/drawing/2014/main" val="2534852326"/>
                    </a:ext>
                  </a:extLst>
                </a:gridCol>
                <a:gridCol w="6200843">
                  <a:extLst>
                    <a:ext uri="{9D8B030D-6E8A-4147-A177-3AD203B41FA5}">
                      <a16:colId xmlns:a16="http://schemas.microsoft.com/office/drawing/2014/main" val="40134058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Escalation Date</a:t>
                      </a:r>
                      <a:endParaRPr lang="en-US" u="sng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Escalation Process</a:t>
                      </a:r>
                      <a:endParaRPr lang="en-US" u="sng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355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 Days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Escalation</a:t>
                      </a:r>
                      <a:r>
                        <a:rPr lang="en-US" baseline="0" dirty="0" smtClean="0"/>
                        <a:t> notification is sent your college administration.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4082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 Days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Escalation</a:t>
                      </a:r>
                      <a:r>
                        <a:rPr lang="en-US" baseline="0" dirty="0" smtClean="0"/>
                        <a:t> notification is sent your VP administration.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470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 Days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The PCard account is suspended until transactions have been approved (reconciled) in FAST.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052671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7534" y="6448252"/>
            <a:ext cx="1784465" cy="40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14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 smtClean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Statement Package &amp; Receipt Requirements</a:t>
            </a:r>
            <a:endParaRPr lang="en-US" sz="7200" dirty="0">
              <a:solidFill>
                <a:srgbClr val="CFC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7534" y="6448252"/>
            <a:ext cx="1784465" cy="40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77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PCard Receipt Requirements</a:t>
            </a:r>
            <a:endParaRPr lang="en-US" u="sng" dirty="0">
              <a:solidFill>
                <a:srgbClr val="CFC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18712" y="2222288"/>
            <a:ext cx="5185873" cy="81274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Cardholders should ensure a </a:t>
            </a:r>
            <a:r>
              <a:rPr lang="en-US" b="1" i="1" dirty="0" smtClean="0">
                <a:solidFill>
                  <a:schemeClr val="bg1"/>
                </a:solidFill>
              </a:rPr>
              <a:t>“complete” </a:t>
            </a:r>
            <a:r>
              <a:rPr lang="en-US" dirty="0" smtClean="0">
                <a:solidFill>
                  <a:schemeClr val="bg1"/>
                </a:solidFill>
              </a:rPr>
              <a:t>receipt is provided for every transaction.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15710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Missing receipts should be supplemented with the </a:t>
            </a:r>
            <a:r>
              <a:rPr lang="en-US" b="1" i="1" dirty="0">
                <a:solidFill>
                  <a:schemeClr val="bg1"/>
                </a:solidFill>
              </a:rPr>
              <a:t>Exception to Required </a:t>
            </a:r>
            <a:r>
              <a:rPr lang="en-US" b="1" i="1" dirty="0" smtClean="0">
                <a:solidFill>
                  <a:schemeClr val="bg1"/>
                </a:solidFill>
              </a:rPr>
              <a:t>Receipt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form.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Receipts for PCard </a:t>
            </a:r>
            <a:r>
              <a:rPr lang="en-US" dirty="0" smtClean="0">
                <a:solidFill>
                  <a:schemeClr val="bg1"/>
                </a:solidFill>
              </a:rPr>
              <a:t>and travel transactions should </a:t>
            </a:r>
            <a:r>
              <a:rPr lang="en-US" dirty="0">
                <a:solidFill>
                  <a:schemeClr val="bg1"/>
                </a:solidFill>
              </a:rPr>
              <a:t>be submitted with the activity statement to: </a:t>
            </a:r>
            <a:r>
              <a:rPr lang="en-US" b="1" i="1" dirty="0">
                <a:solidFill>
                  <a:srgbClr val="00B050"/>
                </a:solidFill>
              </a:rPr>
              <a:t>pcardreceipts@usf.edu</a:t>
            </a:r>
          </a:p>
          <a:p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083019"/>
              </p:ext>
            </p:extLst>
          </p:nvPr>
        </p:nvGraphicFramePr>
        <p:xfrm>
          <a:off x="818712" y="3316951"/>
          <a:ext cx="5185873" cy="32359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21373">
                  <a:extLst>
                    <a:ext uri="{9D8B030D-6E8A-4147-A177-3AD203B41FA5}">
                      <a16:colId xmlns:a16="http://schemas.microsoft.com/office/drawing/2014/main" val="4037064574"/>
                    </a:ext>
                  </a:extLst>
                </a:gridCol>
                <a:gridCol w="3864500">
                  <a:extLst>
                    <a:ext uri="{9D8B030D-6E8A-4147-A177-3AD203B41FA5}">
                      <a16:colId xmlns:a16="http://schemas.microsoft.com/office/drawing/2014/main" val="5391208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Required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Criteria</a:t>
                      </a:r>
                      <a:endParaRPr lang="en-US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104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Name of Vendor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2766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Date of Purchase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557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Itemized Description of Items Purchased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8304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Unit</a:t>
                      </a:r>
                      <a:r>
                        <a:rPr lang="en-US" baseline="0" dirty="0" smtClean="0"/>
                        <a:t> Cost of Item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913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Amount</a:t>
                      </a:r>
                      <a:r>
                        <a:rPr lang="en-US" baseline="0" dirty="0" smtClean="0"/>
                        <a:t> of Purchase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545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Business Purpose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828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USF Billing &amp; Shipping Address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6495077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7534" y="6448252"/>
            <a:ext cx="1784465" cy="40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23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PCard Statement Package Requirements</a:t>
            </a:r>
            <a:endParaRPr lang="en-US" u="sng" dirty="0">
              <a:solidFill>
                <a:srgbClr val="CFC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3147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activity statement is downloaded/printed from FAST.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Receipts are arranged in the same order in which they appear on the activity statement.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 complete itemized receipt is provided for each transaction.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Credit card numbers and personal information are redacted.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en-US" dirty="0" smtClean="0">
                <a:solidFill>
                  <a:schemeClr val="bg1"/>
                </a:solidFill>
              </a:rPr>
              <a:t>ctivity statement must be signed by all three required signers: </a:t>
            </a:r>
            <a:r>
              <a:rPr lang="en-US" b="1" i="1" dirty="0" smtClean="0">
                <a:solidFill>
                  <a:schemeClr val="bg1"/>
                </a:solidFill>
              </a:rPr>
              <a:t>cardholder, cardholder’s supervisor, and the reconciler.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7534" y="6448252"/>
            <a:ext cx="1784465" cy="40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84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800" dirty="0" smtClean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Restricted Purchases</a:t>
            </a:r>
            <a:endParaRPr lang="en-US" sz="8800" dirty="0">
              <a:solidFill>
                <a:srgbClr val="CFC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7534" y="6448252"/>
            <a:ext cx="1784465" cy="40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28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Restricted Purchases</a:t>
            </a:r>
            <a:endParaRPr lang="en-US" u="sng" dirty="0">
              <a:solidFill>
                <a:srgbClr val="CFC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1666327"/>
              </p:ext>
            </p:extLst>
          </p:nvPr>
        </p:nvGraphicFramePr>
        <p:xfrm>
          <a:off x="819150" y="2222500"/>
          <a:ext cx="10553700" cy="2595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10740">
                  <a:extLst>
                    <a:ext uri="{9D8B030D-6E8A-4147-A177-3AD203B41FA5}">
                      <a16:colId xmlns:a16="http://schemas.microsoft.com/office/drawing/2014/main" val="802965897"/>
                    </a:ext>
                  </a:extLst>
                </a:gridCol>
                <a:gridCol w="2110740">
                  <a:extLst>
                    <a:ext uri="{9D8B030D-6E8A-4147-A177-3AD203B41FA5}">
                      <a16:colId xmlns:a16="http://schemas.microsoft.com/office/drawing/2014/main" val="2926694117"/>
                    </a:ext>
                  </a:extLst>
                </a:gridCol>
                <a:gridCol w="2110740">
                  <a:extLst>
                    <a:ext uri="{9D8B030D-6E8A-4147-A177-3AD203B41FA5}">
                      <a16:colId xmlns:a16="http://schemas.microsoft.com/office/drawing/2014/main" val="3630725718"/>
                    </a:ext>
                  </a:extLst>
                </a:gridCol>
                <a:gridCol w="2110740">
                  <a:extLst>
                    <a:ext uri="{9D8B030D-6E8A-4147-A177-3AD203B41FA5}">
                      <a16:colId xmlns:a16="http://schemas.microsoft.com/office/drawing/2014/main" val="4070763993"/>
                    </a:ext>
                  </a:extLst>
                </a:gridCol>
                <a:gridCol w="2110740">
                  <a:extLst>
                    <a:ext uri="{9D8B030D-6E8A-4147-A177-3AD203B41FA5}">
                      <a16:colId xmlns:a16="http://schemas.microsoft.com/office/drawing/2014/main" val="2646342640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Items Not </a:t>
                      </a:r>
                      <a:r>
                        <a:rPr lang="en-US" baseline="0" dirty="0" smtClean="0"/>
                        <a:t>Allowed to Be Purchased On A PCard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6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Dining Dollars &amp; Bull Bucks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Greeting Cards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Prepaid Phone Cards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Congratulatory</a:t>
                      </a:r>
                      <a:r>
                        <a:rPr lang="en-US" sz="1600" b="1" baseline="0" dirty="0" smtClean="0"/>
                        <a:t> &amp; Condolence</a:t>
                      </a:r>
                      <a:r>
                        <a:rPr lang="en-US" sz="1600" b="1" dirty="0" smtClean="0"/>
                        <a:t> Flowers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Cash Advances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080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Insurance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Gifts of Appreciation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Personal Convenience Items</a:t>
                      </a:r>
                      <a:r>
                        <a:rPr lang="en-US" sz="1600" b="1" baseline="30000" dirty="0" smtClean="0"/>
                        <a:t>1</a:t>
                      </a:r>
                      <a:endParaRPr lang="en-US" sz="1600" b="1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Florida Sales Tax</a:t>
                      </a:r>
                      <a:r>
                        <a:rPr lang="en-US" sz="1600" b="1" baseline="30000" dirty="0" smtClean="0"/>
                        <a:t>2</a:t>
                      </a:r>
                      <a:endParaRPr lang="en-US" sz="1600" b="1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Independent Contractors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62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Financial Institutions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Capital Equpiment</a:t>
                      </a:r>
                      <a:r>
                        <a:rPr lang="en-US" sz="1600" b="1" baseline="30000" dirty="0" smtClean="0"/>
                        <a:t>3</a:t>
                      </a:r>
                      <a:endParaRPr lang="en-US" sz="1600" b="1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USF Parking Permits</a:t>
                      </a:r>
                      <a:r>
                        <a:rPr lang="en-US" sz="1600" b="1" baseline="30000" dirty="0" smtClean="0"/>
                        <a:t>4</a:t>
                      </a:r>
                      <a:endParaRPr lang="en-US" sz="1600" b="1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USF Departments</a:t>
                      </a:r>
                      <a:r>
                        <a:rPr lang="en-US" sz="1600" b="1" baseline="3000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USF Post Office</a:t>
                      </a:r>
                      <a:r>
                        <a:rPr lang="en-US" sz="1600" b="1" baseline="30000" dirty="0" smtClean="0"/>
                        <a:t>4</a:t>
                      </a:r>
                    </a:p>
                    <a:p>
                      <a:pPr algn="ctr"/>
                      <a:endParaRPr lang="en-US" sz="1600" b="1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84731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0000" y="4818380"/>
            <a:ext cx="105628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r>
              <a:rPr lang="en-US" sz="1200" i="1" dirty="0" smtClean="0">
                <a:solidFill>
                  <a:schemeClr val="bg1"/>
                </a:solidFill>
              </a:rPr>
              <a:t>Examples of personal convenience items include room service, wall clocks, and coffee makers. Exceptions may be granted for items like a refrigerator or microwave depending upon the business purpose.</a:t>
            </a:r>
          </a:p>
          <a:p>
            <a:pPr marL="342900" indent="-342900">
              <a:buAutoNum type="arabicParenBoth"/>
            </a:pPr>
            <a:endParaRPr lang="en-US" sz="1200" i="1" dirty="0" smtClean="0">
              <a:solidFill>
                <a:schemeClr val="bg1"/>
              </a:solidFill>
            </a:endParaRPr>
          </a:p>
          <a:p>
            <a:pPr marL="342900" indent="-342900">
              <a:buAutoNum type="arabicParenBoth"/>
            </a:pPr>
            <a:r>
              <a:rPr lang="en-US" sz="1200" i="1" dirty="0" smtClean="0">
                <a:solidFill>
                  <a:schemeClr val="bg1"/>
                </a:solidFill>
              </a:rPr>
              <a:t>USF is exempt from paying Florida sales tax. You may pay sales tax when making purchases in other states.</a:t>
            </a:r>
          </a:p>
          <a:p>
            <a:pPr marL="342900" indent="-342900">
              <a:buAutoNum type="arabicParenBoth"/>
            </a:pPr>
            <a:endParaRPr lang="en-US" sz="1200" i="1" dirty="0" smtClean="0">
              <a:solidFill>
                <a:schemeClr val="bg1"/>
              </a:solidFill>
            </a:endParaRPr>
          </a:p>
          <a:p>
            <a:pPr marL="342900" indent="-342900">
              <a:buAutoNum type="arabicParenBoth"/>
            </a:pPr>
            <a:r>
              <a:rPr lang="en-US" sz="1200" i="1" dirty="0" smtClean="0">
                <a:solidFill>
                  <a:schemeClr val="bg1"/>
                </a:solidFill>
              </a:rPr>
              <a:t>Capital Equipment = a stand alone item, with a lifespan of one year or more, and costs $5,000.00 or more (including shipping &amp; handling).</a:t>
            </a:r>
          </a:p>
          <a:p>
            <a:pPr marL="342900" indent="-342900">
              <a:buAutoNum type="arabicParenBoth"/>
            </a:pPr>
            <a:endParaRPr lang="en-US" sz="1200" i="1" dirty="0" smtClean="0">
              <a:solidFill>
                <a:schemeClr val="bg1"/>
              </a:solidFill>
            </a:endParaRPr>
          </a:p>
          <a:p>
            <a:pPr marL="342900" indent="-342900">
              <a:buAutoNum type="arabicParenBoth"/>
            </a:pPr>
            <a:r>
              <a:rPr lang="en-US" sz="1200" i="1" dirty="0" smtClean="0">
                <a:solidFill>
                  <a:schemeClr val="bg1"/>
                </a:solidFill>
              </a:rPr>
              <a:t>USF Departments may only be paid using an Interdepartmental Transfer. Your PCard may be used at the </a:t>
            </a:r>
          </a:p>
          <a:p>
            <a:r>
              <a:rPr lang="en-US" sz="1200" i="1" dirty="0" smtClean="0">
                <a:solidFill>
                  <a:schemeClr val="bg1"/>
                </a:solidFill>
              </a:rPr>
              <a:t>        USF Computer Store and Barnes &amp; Noble bookstore (which are considered external vendors).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7534" y="6448252"/>
            <a:ext cx="1784465" cy="40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14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Restricted Purchases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0306005"/>
              </p:ext>
            </p:extLst>
          </p:nvPr>
        </p:nvGraphicFramePr>
        <p:xfrm>
          <a:off x="819150" y="2222500"/>
          <a:ext cx="10553700" cy="3876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75803">
                  <a:extLst>
                    <a:ext uri="{9D8B030D-6E8A-4147-A177-3AD203B41FA5}">
                      <a16:colId xmlns:a16="http://schemas.microsoft.com/office/drawing/2014/main" val="3032205095"/>
                    </a:ext>
                  </a:extLst>
                </a:gridCol>
                <a:gridCol w="7977897">
                  <a:extLst>
                    <a:ext uri="{9D8B030D-6E8A-4147-A177-3AD203B41FA5}">
                      <a16:colId xmlns:a16="http://schemas.microsoft.com/office/drawing/2014/main" val="23296008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Item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Allowable</a:t>
                      </a:r>
                      <a:r>
                        <a:rPr lang="en-US" u="sng" baseline="0" dirty="0" smtClean="0"/>
                        <a:t> Under Specific Circumstances</a:t>
                      </a:r>
                      <a:endParaRPr lang="en-US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054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Office Supplies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Office</a:t>
                      </a:r>
                      <a:r>
                        <a:rPr lang="en-US" sz="1600" baseline="0" dirty="0" smtClean="0"/>
                        <a:t> supplies must be purchased from Office Depot regardless of the USF contract price. An exception to this rule can only be made when an item is out of stock. </a:t>
                      </a:r>
                    </a:p>
                    <a:p>
                      <a:endParaRPr lang="en-US" sz="1600" baseline="0" dirty="0" smtClean="0"/>
                    </a:p>
                    <a:p>
                      <a:r>
                        <a:rPr lang="en-US" sz="1600" b="1" u="sng" baseline="0" dirty="0" smtClean="0"/>
                        <a:t>Office Depot Representative</a:t>
                      </a:r>
                      <a:r>
                        <a:rPr lang="en-US" sz="1600" baseline="0" dirty="0" smtClean="0"/>
                        <a:t>: </a:t>
                      </a:r>
                    </a:p>
                    <a:p>
                      <a:r>
                        <a:rPr lang="en-US" sz="1600" baseline="0" dirty="0" smtClean="0"/>
                        <a:t>Michael Kort</a:t>
                      </a:r>
                    </a:p>
                    <a:p>
                      <a:r>
                        <a:rPr lang="en-US" sz="1600" baseline="0" dirty="0" smtClean="0"/>
                        <a:t>(727)726-5954</a:t>
                      </a:r>
                    </a:p>
                    <a:p>
                      <a:r>
                        <a:rPr lang="en-US" sz="1600" b="1" i="1" baseline="0" dirty="0" smtClean="0">
                          <a:solidFill>
                            <a:srgbClr val="00B050"/>
                          </a:solidFill>
                        </a:rPr>
                        <a:t>Michael.kort@officedepot.com</a:t>
                      </a:r>
                    </a:p>
                    <a:p>
                      <a:endParaRPr lang="en-US" sz="1600" baseline="0" dirty="0" smtClean="0"/>
                    </a:p>
                    <a:p>
                      <a:r>
                        <a:rPr lang="en-US" sz="1600" baseline="0" dirty="0" smtClean="0"/>
                        <a:t>Use the following link to register your PCard and receive the USF contract price and tax exempt status while shopping </a:t>
                      </a:r>
                      <a:r>
                        <a:rPr lang="en-US" sz="1600" b="1" i="1" baseline="0" dirty="0" smtClean="0"/>
                        <a:t>both In-Store and Online</a:t>
                      </a:r>
                      <a:r>
                        <a:rPr lang="en-US" sz="1600" baseline="0" dirty="0" smtClean="0"/>
                        <a:t>: </a:t>
                      </a:r>
                      <a:r>
                        <a:rPr lang="en-US" sz="1600" b="1" i="1" baseline="0" dirty="0" smtClean="0">
                          <a:solidFill>
                            <a:srgbClr val="00B050"/>
                          </a:solidFill>
                        </a:rPr>
                        <a:t>https://odams.officedepot.com/registrations/usf.php</a:t>
                      </a:r>
                    </a:p>
                    <a:p>
                      <a:endParaRPr lang="en-US" sz="1600" b="1" i="1" baseline="0" dirty="0" smtClean="0">
                        <a:solidFill>
                          <a:srgbClr val="00B050"/>
                        </a:solidFill>
                      </a:endParaRPr>
                    </a:p>
                    <a:p>
                      <a:r>
                        <a:rPr lang="en-US" sz="1600" b="0" i="0" baseline="0" dirty="0" smtClean="0">
                          <a:solidFill>
                            <a:schemeClr val="bg1"/>
                          </a:solidFill>
                        </a:rPr>
                        <a:t>Use the following link to shop online: </a:t>
                      </a:r>
                      <a:r>
                        <a:rPr lang="en-US" sz="1600" b="1" i="1" baseline="0" dirty="0" smtClean="0">
                          <a:solidFill>
                            <a:srgbClr val="00B050"/>
                          </a:solidFill>
                        </a:rPr>
                        <a:t>https://business.officedepot.com/</a:t>
                      </a:r>
                      <a:endParaRPr lang="en-US" sz="1600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90769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7534" y="6448252"/>
            <a:ext cx="1784465" cy="40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75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 of the PCard Program</a:t>
            </a:r>
            <a:endParaRPr lang="en-US" u="sng" dirty="0">
              <a:solidFill>
                <a:srgbClr val="CFC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Facilitates small dollar purchases.</a:t>
            </a:r>
          </a:p>
          <a:p>
            <a:pPr lvl="1"/>
            <a:r>
              <a:rPr lang="en-US" u="sng" dirty="0" smtClean="0">
                <a:solidFill>
                  <a:schemeClr val="bg1"/>
                </a:solidFill>
              </a:rPr>
              <a:t>For example</a:t>
            </a:r>
            <a:r>
              <a:rPr lang="en-US" dirty="0" smtClean="0">
                <a:solidFill>
                  <a:schemeClr val="bg1"/>
                </a:solidFill>
              </a:rPr>
              <a:t>: office supplies or lab supplies.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Provides ease of travel without waiting for reimbursement.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Reduces costs associated with processing other forms of payment.</a:t>
            </a:r>
          </a:p>
          <a:p>
            <a:pPr lvl="1"/>
            <a:r>
              <a:rPr lang="en-US" u="sng" dirty="0" smtClean="0">
                <a:solidFill>
                  <a:schemeClr val="bg1"/>
                </a:solidFill>
              </a:rPr>
              <a:t>For example</a:t>
            </a:r>
            <a:r>
              <a:rPr lang="en-US" dirty="0" smtClean="0">
                <a:solidFill>
                  <a:schemeClr val="bg1"/>
                </a:solidFill>
              </a:rPr>
              <a:t>: purchase orders.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Provides a fast and convenient payment to vendors.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Supports the strategic initiatives around supplier diversity.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7534" y="6448252"/>
            <a:ext cx="1784465" cy="40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40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Restricted Purchases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2241522"/>
              </p:ext>
            </p:extLst>
          </p:nvPr>
        </p:nvGraphicFramePr>
        <p:xfrm>
          <a:off x="819150" y="2222500"/>
          <a:ext cx="10553700" cy="4363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75803">
                  <a:extLst>
                    <a:ext uri="{9D8B030D-6E8A-4147-A177-3AD203B41FA5}">
                      <a16:colId xmlns:a16="http://schemas.microsoft.com/office/drawing/2014/main" val="3032205095"/>
                    </a:ext>
                  </a:extLst>
                </a:gridCol>
                <a:gridCol w="7977897">
                  <a:extLst>
                    <a:ext uri="{9D8B030D-6E8A-4147-A177-3AD203B41FA5}">
                      <a16:colId xmlns:a16="http://schemas.microsoft.com/office/drawing/2014/main" val="23296008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Item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Allowable</a:t>
                      </a:r>
                      <a:r>
                        <a:rPr lang="en-US" u="sng" baseline="0" dirty="0" smtClean="0"/>
                        <a:t> Under Specific Circumstances</a:t>
                      </a:r>
                      <a:endParaRPr lang="en-US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054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Food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Food is considered an</a:t>
                      </a:r>
                      <a:r>
                        <a:rPr lang="en-US" sz="1600" baseline="0" dirty="0" smtClean="0"/>
                        <a:t> allowable purchase on a PCard if (1) the cardholder has “food permission” set up on their account, and (2) the food is paid for using an appropriate funding source. </a:t>
                      </a:r>
                      <a:r>
                        <a:rPr lang="en-US" sz="1600" b="1" i="1" baseline="0" dirty="0" smtClean="0"/>
                        <a:t>Cardholders should reference the Expenditure Matrix Guide for valid business purposes and funding sources related to the purchase of food.</a:t>
                      </a:r>
                    </a:p>
                    <a:p>
                      <a:endParaRPr lang="en-US" sz="1600" b="1" i="1" baseline="0" dirty="0" smtClean="0"/>
                    </a:p>
                    <a:p>
                      <a:r>
                        <a:rPr lang="en-US" sz="1600" b="0" i="0" baseline="0" dirty="0" smtClean="0"/>
                        <a:t>Food purchases are classified as either Event Meals or Business Meals.</a:t>
                      </a:r>
                    </a:p>
                    <a:p>
                      <a:endParaRPr lang="en-US" sz="1600" b="0" i="0" baseline="0" dirty="0" smtClean="0"/>
                    </a:p>
                    <a:p>
                      <a:r>
                        <a:rPr lang="en-US" sz="1600" b="0" i="0" baseline="0" dirty="0" smtClean="0"/>
                        <a:t>All receipts for the purchase of food should include the following information: </a:t>
                      </a:r>
                      <a:r>
                        <a:rPr lang="en-US" sz="1600" b="1" i="1" baseline="0" dirty="0" smtClean="0"/>
                        <a:t>(1) name of the event, (2) date of the event, (3) number of attendees, and (4) business purpose of the event.</a:t>
                      </a:r>
                    </a:p>
                    <a:p>
                      <a:endParaRPr lang="en-US" sz="1600" b="1" i="1" baseline="0" dirty="0" smtClean="0"/>
                    </a:p>
                    <a:p>
                      <a:r>
                        <a:rPr lang="en-US" sz="1600" b="0" i="0" baseline="0" dirty="0" smtClean="0"/>
                        <a:t>Receipts for business meals should be accompanied with a </a:t>
                      </a:r>
                      <a:r>
                        <a:rPr lang="en-US" sz="1600" b="1" i="1" baseline="0" dirty="0" smtClean="0"/>
                        <a:t>business agenda and the names of the attendees.</a:t>
                      </a:r>
                    </a:p>
                    <a:p>
                      <a:endParaRPr lang="en-US" sz="1600" b="0" i="0" baseline="0" dirty="0" smtClean="0"/>
                    </a:p>
                    <a:p>
                      <a:r>
                        <a:rPr lang="en-US" sz="1600" b="1" i="1" dirty="0" smtClean="0"/>
                        <a:t>Alcohol</a:t>
                      </a:r>
                      <a:r>
                        <a:rPr lang="en-US" sz="1600" b="1" i="1" baseline="0" dirty="0" smtClean="0"/>
                        <a:t> is NEVER allowed to be purchased using a PCard.</a:t>
                      </a:r>
                      <a:endParaRPr lang="en-US" sz="16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90769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7534" y="6448252"/>
            <a:ext cx="1784465" cy="40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89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Restricted Purchases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452479"/>
              </p:ext>
            </p:extLst>
          </p:nvPr>
        </p:nvGraphicFramePr>
        <p:xfrm>
          <a:off x="819150" y="2222500"/>
          <a:ext cx="10553700" cy="3662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75803">
                  <a:extLst>
                    <a:ext uri="{9D8B030D-6E8A-4147-A177-3AD203B41FA5}">
                      <a16:colId xmlns:a16="http://schemas.microsoft.com/office/drawing/2014/main" val="3032205095"/>
                    </a:ext>
                  </a:extLst>
                </a:gridCol>
                <a:gridCol w="7977897">
                  <a:extLst>
                    <a:ext uri="{9D8B030D-6E8A-4147-A177-3AD203B41FA5}">
                      <a16:colId xmlns:a16="http://schemas.microsoft.com/office/drawing/2014/main" val="23296008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Item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Allowable</a:t>
                      </a:r>
                      <a:r>
                        <a:rPr lang="en-US" u="sng" baseline="0" dirty="0" smtClean="0"/>
                        <a:t> Under Specific Circumstances</a:t>
                      </a:r>
                      <a:endParaRPr lang="en-US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054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Gift Cards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Can only be purchased for research study participants. The cardholder must complete a </a:t>
                      </a:r>
                      <a:r>
                        <a:rPr lang="en-US" sz="1600" b="1" i="1" dirty="0" smtClean="0"/>
                        <a:t>Request To Purchase Form </a:t>
                      </a:r>
                      <a:r>
                        <a:rPr lang="en-US" sz="1600" dirty="0" smtClean="0"/>
                        <a:t>for gift cards before</a:t>
                      </a:r>
                      <a:r>
                        <a:rPr lang="en-US" sz="1600" baseline="0" dirty="0" smtClean="0"/>
                        <a:t> making their purchase</a:t>
                      </a:r>
                      <a:r>
                        <a:rPr lang="en-US" sz="1600" dirty="0" smtClean="0"/>
                        <a:t>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90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Software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Software is considered capital equipment when its unit price is $1,000.00 or</a:t>
                      </a:r>
                      <a:r>
                        <a:rPr lang="en-US" sz="1600" baseline="0" dirty="0" smtClean="0"/>
                        <a:t> more. Software with a unit price of $1,000.00 or more must be </a:t>
                      </a:r>
                      <a:r>
                        <a:rPr lang="en-US" sz="1600" b="1" i="1" baseline="0" dirty="0" smtClean="0"/>
                        <a:t>approved by UTSB </a:t>
                      </a:r>
                      <a:r>
                        <a:rPr lang="en-US" sz="1600" baseline="0" dirty="0" smtClean="0"/>
                        <a:t>before it can be purchased on a PCard.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2359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Clothing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Clothing to be used for identification purposes of a USF employee must</a:t>
                      </a:r>
                      <a:r>
                        <a:rPr lang="en-US" sz="1600" baseline="0" dirty="0" smtClean="0"/>
                        <a:t> have a </a:t>
                      </a:r>
                      <a:r>
                        <a:rPr lang="en-US" sz="1600" b="1" i="1" baseline="0" dirty="0" smtClean="0"/>
                        <a:t>perquisite form </a:t>
                      </a:r>
                      <a:r>
                        <a:rPr lang="en-US" sz="1600" baseline="0" dirty="0" smtClean="0"/>
                        <a:t>on file with Purchasing Services.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3640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Entertainment Vendors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USF PCards</a:t>
                      </a:r>
                      <a:r>
                        <a:rPr lang="en-US" sz="1600" baseline="0" dirty="0" smtClean="0"/>
                        <a:t> are not allowed to be used for purchases with entertainment vendors (museums, theaters, resorts, etc.). Special exceptions can be granted. Exceptions are granted on a case-by-case basis. Please contact </a:t>
                      </a:r>
                      <a:r>
                        <a:rPr lang="en-US" sz="1600" b="1" i="1" baseline="0" dirty="0" smtClean="0">
                          <a:solidFill>
                            <a:srgbClr val="00B050"/>
                          </a:solidFill>
                        </a:rPr>
                        <a:t>pcard@usf.edu</a:t>
                      </a:r>
                      <a:r>
                        <a:rPr lang="en-US" sz="1600" baseline="0" dirty="0" smtClean="0"/>
                        <a:t> to inquire whether an exception can be granted.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109881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7534" y="6448252"/>
            <a:ext cx="1784465" cy="40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44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Restricted Purchases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8286939"/>
              </p:ext>
            </p:extLst>
          </p:nvPr>
        </p:nvGraphicFramePr>
        <p:xfrm>
          <a:off x="819150" y="2222500"/>
          <a:ext cx="10553700" cy="3662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75803">
                  <a:extLst>
                    <a:ext uri="{9D8B030D-6E8A-4147-A177-3AD203B41FA5}">
                      <a16:colId xmlns:a16="http://schemas.microsoft.com/office/drawing/2014/main" val="3032205095"/>
                    </a:ext>
                  </a:extLst>
                </a:gridCol>
                <a:gridCol w="7977897">
                  <a:extLst>
                    <a:ext uri="{9D8B030D-6E8A-4147-A177-3AD203B41FA5}">
                      <a16:colId xmlns:a16="http://schemas.microsoft.com/office/drawing/2014/main" val="23296008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Item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Allowable</a:t>
                      </a:r>
                      <a:r>
                        <a:rPr lang="en-US" u="sng" baseline="0" dirty="0" smtClean="0"/>
                        <a:t> Under Specific Circumstances</a:t>
                      </a:r>
                      <a:endParaRPr lang="en-US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054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SunPass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 SunPass</a:t>
                      </a:r>
                      <a:r>
                        <a:rPr lang="en-US" sz="1600" baseline="0" dirty="0" smtClean="0"/>
                        <a:t> can only be purchased for a </a:t>
                      </a:r>
                      <a:r>
                        <a:rPr lang="en-US" sz="1600" b="1" i="1" baseline="0" dirty="0" smtClean="0"/>
                        <a:t>university state-owned vehicle</a:t>
                      </a:r>
                      <a:r>
                        <a:rPr lang="en-US" sz="1600" baseline="0" dirty="0" smtClean="0"/>
                        <a:t>. The cardholder must contact </a:t>
                      </a:r>
                      <a:r>
                        <a:rPr lang="en-US" sz="1600" b="1" i="1" baseline="0" dirty="0" smtClean="0">
                          <a:solidFill>
                            <a:srgbClr val="00B050"/>
                          </a:solidFill>
                        </a:rPr>
                        <a:t>pcard@usf.edu</a:t>
                      </a:r>
                      <a:r>
                        <a:rPr lang="en-US" sz="1600" baseline="0" dirty="0" smtClean="0"/>
                        <a:t> and complete a </a:t>
                      </a:r>
                      <a:r>
                        <a:rPr lang="en-US" sz="1600" b="1" i="1" baseline="0" dirty="0" smtClean="0"/>
                        <a:t>Request to Purchase Form </a:t>
                      </a:r>
                      <a:r>
                        <a:rPr lang="en-US" sz="1600" baseline="0" dirty="0" smtClean="0"/>
                        <a:t>for a SunPass.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90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Repairs To 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Repairs to equipment can be paid for using a PCard. The cardholder should include the </a:t>
                      </a:r>
                      <a:r>
                        <a:rPr lang="en-US" sz="1600" b="1" i="1" dirty="0" smtClean="0"/>
                        <a:t>item’s tag</a:t>
                      </a:r>
                      <a:r>
                        <a:rPr lang="en-US" sz="1600" b="1" i="1" baseline="0" dirty="0" smtClean="0"/>
                        <a:t> number (or serial number) and the location</a:t>
                      </a:r>
                      <a:r>
                        <a:rPr lang="en-US" sz="1600" baseline="0" dirty="0" smtClean="0"/>
                        <a:t> of where that piece of equipment is stored.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2359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Cellphones, Cell</a:t>
                      </a:r>
                      <a:r>
                        <a:rPr lang="en-US" sz="1600" b="1" baseline="0" dirty="0" smtClean="0"/>
                        <a:t> Data, &amp; Computer Air Cards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A PCard can be used to purchase cellphones and computer air cards. PCards may also be used to pay for cellphone service and cell data service. </a:t>
                      </a:r>
                      <a:r>
                        <a:rPr lang="en-US" sz="1600" b="1" i="1" baseline="0" dirty="0" smtClean="0"/>
                        <a:t>The cardholder </a:t>
                      </a:r>
                      <a:r>
                        <a:rPr lang="en-US" sz="1600" b="1" i="1" baseline="0" smtClean="0"/>
                        <a:t>must submit </a:t>
                      </a:r>
                      <a:r>
                        <a:rPr lang="en-US" sz="1600" b="1" i="1" baseline="0" dirty="0" smtClean="0"/>
                        <a:t>a Request to Purchase Form to PCard Services </a:t>
                      </a:r>
                      <a:r>
                        <a:rPr lang="en-US" sz="1600" b="0" i="0" baseline="0" dirty="0" smtClean="0"/>
                        <a:t>on behalf of the employee using the cellphone, cell data, or air card. </a:t>
                      </a:r>
                      <a:endParaRPr lang="en-US" sz="1600" b="0" i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3640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Contractual Services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Contractual</a:t>
                      </a:r>
                      <a:r>
                        <a:rPr lang="en-US" sz="1600" baseline="0" dirty="0" smtClean="0"/>
                        <a:t> services can be paid for using a PCard </a:t>
                      </a:r>
                      <a:r>
                        <a:rPr lang="en-US" sz="1600" b="1" i="1" baseline="0" dirty="0" smtClean="0"/>
                        <a:t>only AFTER </a:t>
                      </a:r>
                      <a:r>
                        <a:rPr lang="en-US" sz="1600" baseline="0" dirty="0" smtClean="0"/>
                        <a:t>the contract has been reviewed and approved by USF Contract Management System.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109881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7534" y="6448252"/>
            <a:ext cx="1784465" cy="40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1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Restricted Purchases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0739811"/>
              </p:ext>
            </p:extLst>
          </p:nvPr>
        </p:nvGraphicFramePr>
        <p:xfrm>
          <a:off x="819150" y="2222499"/>
          <a:ext cx="10553700" cy="413442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75803">
                  <a:extLst>
                    <a:ext uri="{9D8B030D-6E8A-4147-A177-3AD203B41FA5}">
                      <a16:colId xmlns:a16="http://schemas.microsoft.com/office/drawing/2014/main" val="3032205095"/>
                    </a:ext>
                  </a:extLst>
                </a:gridCol>
                <a:gridCol w="7977897">
                  <a:extLst>
                    <a:ext uri="{9D8B030D-6E8A-4147-A177-3AD203B41FA5}">
                      <a16:colId xmlns:a16="http://schemas.microsoft.com/office/drawing/2014/main" val="2329600835"/>
                    </a:ext>
                  </a:extLst>
                </a:gridCol>
              </a:tblGrid>
              <a:tr h="383498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Item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Allowable</a:t>
                      </a:r>
                      <a:r>
                        <a:rPr lang="en-US" u="sng" baseline="0" dirty="0" smtClean="0"/>
                        <a:t> Under Specific Circumstances</a:t>
                      </a:r>
                      <a:endParaRPr lang="en-US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054452"/>
                  </a:ext>
                </a:extLst>
              </a:tr>
              <a:tr h="85105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iTunes Accounts &amp; iTunes Apps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iTunes accounts and apps can only be purchased for </a:t>
                      </a:r>
                      <a:r>
                        <a:rPr lang="en-US" sz="1600" b="1" i="1" dirty="0" smtClean="0"/>
                        <a:t>USF-owned</a:t>
                      </a:r>
                      <a:r>
                        <a:rPr lang="en-US" sz="1600" b="1" i="1" baseline="0" dirty="0" smtClean="0"/>
                        <a:t> devices. </a:t>
                      </a:r>
                      <a:r>
                        <a:rPr lang="en-US" sz="1600" b="0" i="0" baseline="0" dirty="0" smtClean="0"/>
                        <a:t>On the receipt for the purchase, the cardholder should provide the </a:t>
                      </a:r>
                      <a:r>
                        <a:rPr lang="en-US" sz="1600" b="1" i="1" baseline="0" dirty="0" smtClean="0"/>
                        <a:t>device’s serial number and the department/area </a:t>
                      </a:r>
                      <a:r>
                        <a:rPr lang="en-US" sz="1600" b="0" i="0" baseline="0" dirty="0" smtClean="0"/>
                        <a:t>it belongs to.</a:t>
                      </a:r>
                      <a:endParaRPr lang="en-US" sz="16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90769"/>
                  </a:ext>
                </a:extLst>
              </a:tr>
              <a:tr h="59888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Amazon, PayPal, &amp;</a:t>
                      </a:r>
                      <a:r>
                        <a:rPr lang="en-US" sz="1600" b="1" baseline="0" dirty="0" smtClean="0"/>
                        <a:t> eBay Accounts</a:t>
                      </a:r>
                      <a:endParaRPr lang="en-US" sz="1600" b="1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The account must be completely unique and separate from the cardholder’s personal account. Amazon Prime is an allowable purchase on a PCard.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2359158"/>
                  </a:ext>
                </a:extLst>
              </a:tr>
              <a:tr h="85105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Gasoline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dirty="0" smtClean="0"/>
                        <a:t>Gasoline can only be purchased for a university state-owned</a:t>
                      </a:r>
                      <a:r>
                        <a:rPr lang="en-US" sz="1600" b="0" i="0" baseline="0" dirty="0" smtClean="0"/>
                        <a:t> vehicle or a rental vehicle. Gasoline can never be purchased for a personal vehicle. </a:t>
                      </a:r>
                      <a:r>
                        <a:rPr lang="en-US" sz="1600" b="1" i="1" baseline="0" dirty="0" smtClean="0"/>
                        <a:t>The cardholder must provide the vehicle’s tag number on the receipt.</a:t>
                      </a:r>
                      <a:endParaRPr lang="en-US" sz="16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3640780"/>
                  </a:ext>
                </a:extLst>
              </a:tr>
              <a:tr h="85105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Technology Items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Technology items are an allowable purchase using a PCard. They must be purchased in accordance with the universities</a:t>
                      </a:r>
                      <a:r>
                        <a:rPr lang="en-US" sz="1600" baseline="0" dirty="0" smtClean="0"/>
                        <a:t> technology acquisition policy (00-518).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109881"/>
                  </a:ext>
                </a:extLst>
              </a:tr>
              <a:tr h="59888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All</a:t>
                      </a:r>
                      <a:r>
                        <a:rPr lang="en-US" sz="1600" b="1" baseline="0" dirty="0" smtClean="0"/>
                        <a:t> USF Logos &amp; The USF Seal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The use of a USF Logo or the USF Seal must be approved</a:t>
                      </a:r>
                      <a:r>
                        <a:rPr lang="en-US" sz="1600" baseline="0" dirty="0" smtClean="0"/>
                        <a:t> by University Communications &amp; Marketing prior to its use.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82367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7534" y="6448252"/>
            <a:ext cx="1784465" cy="40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88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Restricted Purchases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9075653"/>
              </p:ext>
            </p:extLst>
          </p:nvPr>
        </p:nvGraphicFramePr>
        <p:xfrm>
          <a:off x="819150" y="2222500"/>
          <a:ext cx="10553700" cy="3327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75803">
                  <a:extLst>
                    <a:ext uri="{9D8B030D-6E8A-4147-A177-3AD203B41FA5}">
                      <a16:colId xmlns:a16="http://schemas.microsoft.com/office/drawing/2014/main" val="3032205095"/>
                    </a:ext>
                  </a:extLst>
                </a:gridCol>
                <a:gridCol w="7977897">
                  <a:extLst>
                    <a:ext uri="{9D8B030D-6E8A-4147-A177-3AD203B41FA5}">
                      <a16:colId xmlns:a16="http://schemas.microsoft.com/office/drawing/2014/main" val="23296008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Item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Allowable</a:t>
                      </a:r>
                      <a:r>
                        <a:rPr lang="en-US" u="sng" baseline="0" dirty="0" smtClean="0"/>
                        <a:t> Under Specific Circumstances</a:t>
                      </a:r>
                      <a:endParaRPr lang="en-US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054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Books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dirty="0" smtClean="0"/>
                        <a:t>Books can</a:t>
                      </a:r>
                      <a:r>
                        <a:rPr lang="en-US" sz="1600" b="0" i="0" baseline="0" dirty="0" smtClean="0"/>
                        <a:t> be purchased using a PCard </a:t>
                      </a:r>
                      <a:r>
                        <a:rPr lang="en-US" sz="1600" b="1" i="1" baseline="0" dirty="0" smtClean="0"/>
                        <a:t>ONLY </a:t>
                      </a:r>
                      <a:r>
                        <a:rPr lang="en-US" sz="1600" b="0" i="0" baseline="0" dirty="0" smtClean="0"/>
                        <a:t>if the unit price of the book is $249.99 or less.</a:t>
                      </a:r>
                      <a:endParaRPr lang="en-US" sz="1600" b="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90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Memberships</a:t>
                      </a:r>
                      <a:endParaRPr lang="en-US" sz="1600" b="1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Memberships can be purchased using a PCard. </a:t>
                      </a:r>
                      <a:r>
                        <a:rPr lang="en-US" sz="1600" b="1" i="1" dirty="0" smtClean="0"/>
                        <a:t>The cardholder should provide a justification which explains the benefit</a:t>
                      </a:r>
                      <a:r>
                        <a:rPr lang="en-US" sz="1600" b="1" i="1" baseline="0" dirty="0" smtClean="0"/>
                        <a:t>s of the membership to the university.</a:t>
                      </a:r>
                      <a:r>
                        <a:rPr lang="en-US" sz="1600" baseline="0" dirty="0" smtClean="0"/>
                        <a:t> This justification should be included with the receipt in the monthly Activity Statement.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2359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Class 3B &amp; Class 4 Lasers</a:t>
                      </a:r>
                      <a:r>
                        <a:rPr lang="en-US" sz="1600" b="1" baseline="30000" dirty="0" smtClean="0"/>
                        <a:t>1</a:t>
                      </a:r>
                      <a:endParaRPr lang="en-US" sz="1600" b="1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dirty="0" smtClean="0"/>
                        <a:t>Each Class 3B or Class 4 Laser</a:t>
                      </a:r>
                      <a:r>
                        <a:rPr lang="en-US" sz="1600" b="0" i="0" baseline="0" dirty="0" smtClean="0"/>
                        <a:t> you acquire must be registered with the USF Laser Safety Program. </a:t>
                      </a:r>
                      <a:r>
                        <a:rPr lang="en-US" sz="1600" b="1" i="1" baseline="0" dirty="0" smtClean="0"/>
                        <a:t>A Laser Registration Form must be completed for each laser you acquire. </a:t>
                      </a:r>
                      <a:r>
                        <a:rPr lang="en-US" sz="1600" b="0" i="0" baseline="0" dirty="0" smtClean="0"/>
                        <a:t>The form can be found in the USF Laser Safety Manual on the USF Laser Safety webpage. </a:t>
                      </a:r>
                      <a:r>
                        <a:rPr lang="en-US" sz="1600" b="1" i="1" baseline="0" dirty="0" smtClean="0"/>
                        <a:t>Laser Safety training is required per the USF Laser Safety Manual. </a:t>
                      </a:r>
                      <a:endParaRPr lang="en-US" sz="16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364078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19150" y="5695381"/>
            <a:ext cx="10553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arenBoth"/>
            </a:pPr>
            <a:r>
              <a:rPr lang="en-US" sz="1200" dirty="0" smtClean="0">
                <a:solidFill>
                  <a:schemeClr val="bg1"/>
                </a:solidFill>
              </a:rPr>
              <a:t>Please contact the USF Laser Safety Officer with questions you have regarding their program: </a:t>
            </a:r>
            <a:r>
              <a:rPr lang="en-US" sz="1200" b="1" i="1" dirty="0" smtClean="0">
                <a:solidFill>
                  <a:schemeClr val="bg1"/>
                </a:solidFill>
              </a:rPr>
              <a:t>(813)974-1194 </a:t>
            </a:r>
            <a:r>
              <a:rPr lang="en-US" sz="1200" dirty="0" smtClean="0">
                <a:solidFill>
                  <a:schemeClr val="bg1"/>
                </a:solidFill>
              </a:rPr>
              <a:t>or</a:t>
            </a:r>
            <a:r>
              <a:rPr lang="en-US" sz="1200" b="1" i="1" dirty="0" smtClean="0">
                <a:solidFill>
                  <a:schemeClr val="bg1"/>
                </a:solidFill>
              </a:rPr>
              <a:t> </a:t>
            </a:r>
            <a:r>
              <a:rPr lang="en-US" sz="1200" b="1" i="1" dirty="0" smtClean="0">
                <a:solidFill>
                  <a:srgbClr val="00B050"/>
                </a:solidFill>
              </a:rPr>
              <a:t>radiation.lasersafety@usf.edu.</a:t>
            </a:r>
          </a:p>
          <a:p>
            <a:endParaRPr lang="en-US" sz="1200" b="1" i="1" dirty="0">
              <a:solidFill>
                <a:schemeClr val="bg1"/>
              </a:solidFill>
            </a:endParaRPr>
          </a:p>
          <a:p>
            <a:pPr algn="ctr"/>
            <a:r>
              <a:rPr lang="en-US" sz="1200" b="1" i="1" dirty="0" smtClean="0">
                <a:solidFill>
                  <a:srgbClr val="FF0000"/>
                </a:solidFill>
              </a:rPr>
              <a:t>PCard Services MUST be contacted regarding any exception to these restrictions. The exceptions must be documented and should be included with the receipt when preparing the monthly Activity Statement.</a:t>
            </a:r>
            <a:endParaRPr lang="en-US" sz="1200" b="1" i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7534" y="6448252"/>
            <a:ext cx="1784465" cy="40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40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dirty="0" smtClean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Competitive Quotes</a:t>
            </a:r>
            <a:endParaRPr lang="en-US" sz="8000" dirty="0">
              <a:solidFill>
                <a:srgbClr val="CFC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7534" y="6448252"/>
            <a:ext cx="1784465" cy="40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4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340822"/>
            <a:ext cx="10571998" cy="1354974"/>
          </a:xfrm>
        </p:spPr>
        <p:txBody>
          <a:bodyPr/>
          <a:lstStyle/>
          <a:p>
            <a:r>
              <a:rPr lang="en-US" u="sng" dirty="0" smtClean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purchase of Commodities, Goods, and Services…</a:t>
            </a:r>
            <a:endParaRPr lang="en-US" u="sng" dirty="0">
              <a:solidFill>
                <a:srgbClr val="CFC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4813493"/>
              </p:ext>
            </p:extLst>
          </p:nvPr>
        </p:nvGraphicFramePr>
        <p:xfrm>
          <a:off x="828298" y="2488507"/>
          <a:ext cx="10553700" cy="363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07534" y="6448252"/>
            <a:ext cx="1784465" cy="40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53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dirty="0" smtClean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PCard Best Practices</a:t>
            </a:r>
            <a:endParaRPr lang="en-US" sz="8000" dirty="0">
              <a:solidFill>
                <a:srgbClr val="CFC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7534" y="6448252"/>
            <a:ext cx="1784465" cy="40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32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Statement Packages &amp; Receipts</a:t>
            </a:r>
            <a:endParaRPr lang="en-US" u="sng" dirty="0">
              <a:solidFill>
                <a:srgbClr val="CFC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05076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Items purchased on a PCard should be shipped to the cardholder’s USF system address.</a:t>
            </a:r>
          </a:p>
          <a:p>
            <a:pPr lvl="1"/>
            <a:r>
              <a:rPr lang="en-US" b="1" i="1" dirty="0" smtClean="0">
                <a:solidFill>
                  <a:schemeClr val="bg1"/>
                </a:solidFill>
              </a:rPr>
              <a:t>Contact PCard Services if you need permission to ship to a non-USF system address.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i="1" dirty="0" smtClean="0">
                <a:solidFill>
                  <a:schemeClr val="bg1"/>
                </a:solidFill>
              </a:rPr>
              <a:t>Ask</a:t>
            </a:r>
            <a:r>
              <a:rPr lang="en-US" dirty="0" smtClean="0">
                <a:solidFill>
                  <a:schemeClr val="bg1"/>
                </a:solidFill>
              </a:rPr>
              <a:t> questions when in doubt about a purchase.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i="1" dirty="0" smtClean="0">
                <a:solidFill>
                  <a:schemeClr val="bg1"/>
                </a:solidFill>
              </a:rPr>
              <a:t>Request</a:t>
            </a:r>
            <a:r>
              <a:rPr lang="en-US" dirty="0" smtClean="0">
                <a:solidFill>
                  <a:schemeClr val="bg1"/>
                </a:solidFill>
              </a:rPr>
              <a:t> a limit increase if the cost of your purchase is higher than your transaction limits.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i="1" dirty="0" smtClean="0">
                <a:solidFill>
                  <a:schemeClr val="bg1"/>
                </a:solidFill>
              </a:rPr>
              <a:t>Notify</a:t>
            </a:r>
            <a:r>
              <a:rPr lang="en-US" dirty="0" smtClean="0">
                <a:solidFill>
                  <a:schemeClr val="bg1"/>
                </a:solidFill>
              </a:rPr>
              <a:t> PCard Services if you are leaving USF or switching departments.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The cardholder should immediately stop using the PCard, destroy it, and contact PCard Services in order to complete the </a:t>
            </a:r>
            <a:r>
              <a:rPr lang="en-US" b="1" i="1" dirty="0" smtClean="0">
                <a:solidFill>
                  <a:schemeClr val="bg1"/>
                </a:solidFill>
              </a:rPr>
              <a:t>Account Closure Form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7534" y="6448252"/>
            <a:ext cx="1784465" cy="40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1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Statement Packages &amp; Receipts</a:t>
            </a:r>
            <a:endParaRPr lang="en-US" u="sng" dirty="0">
              <a:solidFill>
                <a:srgbClr val="CFC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05076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</a:t>
            </a:r>
            <a:r>
              <a:rPr lang="en-US" dirty="0" smtClean="0">
                <a:solidFill>
                  <a:schemeClr val="bg1"/>
                </a:solidFill>
              </a:rPr>
              <a:t>riginal copies of your PCard receipts should be retained by your department for 5 years.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Original copies of PCard receipts paid for using grant funds should be retained for 5 years after the final reporting date of the grant.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Travel receipts should follow the travel department’s receipt retention policy.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Vendors should not charge your PCard until the item is shipped.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Contact the vendor with any questions you may have.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7534" y="6448252"/>
            <a:ext cx="1784465" cy="40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73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8800" dirty="0" smtClean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SUPPLIER DIVERSITY</a:t>
            </a:r>
            <a:endParaRPr lang="en-US" sz="8800" dirty="0">
              <a:solidFill>
                <a:srgbClr val="CFC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5476" y="6274648"/>
            <a:ext cx="1626524" cy="58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69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Reconciliation of Transactions</a:t>
            </a:r>
            <a:endParaRPr lang="en-US" u="sng" dirty="0">
              <a:solidFill>
                <a:srgbClr val="CFC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chemeClr val="bg1"/>
                </a:solidFill>
              </a:rPr>
              <a:t>PCard Transactions</a:t>
            </a:r>
            <a:endParaRPr lang="en-US" b="1" u="sng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59147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Must be approved in FAST within 7 business days.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Once approved, any budget errors should be corrected in order to ensure the transaction posts to the General Ledger in a timely manner.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Receipts are submitted with the signed monthly Activity Statement.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chemeClr val="bg1"/>
                </a:solidFill>
              </a:rPr>
              <a:t>Travel Transactions</a:t>
            </a:r>
            <a:endParaRPr lang="en-US" b="1" u="sng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59147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Must be associated with an approved Travel Request (TR) number in FAST within 7 business days.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Once travel has occurred, all charges should be pulled into the Expense Report and submitted to the Travel Department within 30 days of the last day of travel.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Travel receipts are submitted with PCard receipts and the signed monthly Activity Statement to </a:t>
            </a:r>
            <a:r>
              <a:rPr lang="en-US" b="1" i="1" dirty="0" smtClean="0">
                <a:solidFill>
                  <a:srgbClr val="00B050"/>
                </a:solidFill>
              </a:rPr>
              <a:t>pcardreceipts@usf.edu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7534" y="6448252"/>
            <a:ext cx="1784465" cy="40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76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Travel Information</a:t>
            </a:r>
            <a:endParaRPr lang="en-US" u="sng" dirty="0">
              <a:solidFill>
                <a:srgbClr val="CFC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2994462"/>
              </p:ext>
            </p:extLst>
          </p:nvPr>
        </p:nvGraphicFramePr>
        <p:xfrm>
          <a:off x="819150" y="2232660"/>
          <a:ext cx="10553700" cy="416593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80261">
                  <a:extLst>
                    <a:ext uri="{9D8B030D-6E8A-4147-A177-3AD203B41FA5}">
                      <a16:colId xmlns:a16="http://schemas.microsoft.com/office/drawing/2014/main" val="527203959"/>
                    </a:ext>
                  </a:extLst>
                </a:gridCol>
                <a:gridCol w="7773439">
                  <a:extLst>
                    <a:ext uri="{9D8B030D-6E8A-4147-A177-3AD203B41FA5}">
                      <a16:colId xmlns:a16="http://schemas.microsoft.com/office/drawing/2014/main" val="891154394"/>
                    </a:ext>
                  </a:extLst>
                </a:gridCol>
              </a:tblGrid>
              <a:tr h="354563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Topic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Comments</a:t>
                      </a:r>
                      <a:endParaRPr lang="en-US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934279"/>
                  </a:ext>
                </a:extLst>
              </a:tr>
              <a:tr h="127051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Food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Food</a:t>
                      </a:r>
                      <a:r>
                        <a:rPr lang="en-US" sz="1400" baseline="0" dirty="0" smtClean="0"/>
                        <a:t> must be paid for out-of-pocket when traveling on university business (due to a statutory meal allowance).</a:t>
                      </a:r>
                    </a:p>
                    <a:p>
                      <a:endParaRPr lang="en-US" sz="1400" baseline="0" dirty="0" smtClean="0"/>
                    </a:p>
                    <a:p>
                      <a:r>
                        <a:rPr lang="en-US" sz="1400" b="1" i="1" u="sng" baseline="0" dirty="0" smtClean="0"/>
                        <a:t>Exception</a:t>
                      </a:r>
                      <a:r>
                        <a:rPr lang="en-US" sz="1400" baseline="0" dirty="0" smtClean="0"/>
                        <a:t>: A PCard may be used to pay for a conference registration or event that includes a meal.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638364"/>
                  </a:ext>
                </a:extLst>
              </a:tr>
              <a:tr h="82775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Gasoline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r>
                        <a:rPr lang="en-US" sz="1400" baseline="0" dirty="0" smtClean="0"/>
                        <a:t> PCard can only be used to purchase gasoline for a university state-owned vehicle or a rental vehicle. A PCard can </a:t>
                      </a:r>
                      <a:r>
                        <a:rPr lang="en-US" sz="1400" b="1" i="1" baseline="0" dirty="0" smtClean="0"/>
                        <a:t>never</a:t>
                      </a:r>
                      <a:r>
                        <a:rPr lang="en-US" sz="1400" baseline="0" dirty="0" smtClean="0"/>
                        <a:t> be used to purchase gas for a personal vehicle while traveling on university business (due to mileage reimbursement).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9999388"/>
                  </a:ext>
                </a:extLst>
              </a:tr>
              <a:tr h="35288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Ground Transportation Services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While on university business, taxis, trains, buses, uber, lyft, and other mass transit may be used when these modes of transportation result in a cost savings to the university. </a:t>
                      </a:r>
                      <a:endParaRPr lang="en-US" sz="1400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788837"/>
                  </a:ext>
                </a:extLst>
              </a:tr>
              <a:tr h="56139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Travel Request (TR)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 travel request must be submitted and fully</a:t>
                      </a:r>
                      <a:r>
                        <a:rPr lang="en-US" sz="1400" baseline="0" dirty="0" smtClean="0"/>
                        <a:t> approved in Archivum Travel before traveling.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6479709"/>
                  </a:ext>
                </a:extLst>
              </a:tr>
              <a:tr h="56139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Travel Training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For additional information regarding travel cardholders</a:t>
                      </a:r>
                      <a:r>
                        <a:rPr lang="en-US" sz="1400" baseline="0" dirty="0" smtClean="0"/>
                        <a:t> can </a:t>
                      </a:r>
                      <a:r>
                        <a:rPr lang="en-US" sz="1400" b="1" i="1" baseline="0" dirty="0" smtClean="0"/>
                        <a:t>register for FSTTR2: Travel Rules and Requirements </a:t>
                      </a:r>
                      <a:r>
                        <a:rPr lang="en-US" sz="1400" baseline="0" dirty="0" smtClean="0"/>
                        <a:t>via GEMS Self Service.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874800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7534" y="6448252"/>
            <a:ext cx="1784465" cy="40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97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Travel Information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7244067"/>
              </p:ext>
            </p:extLst>
          </p:nvPr>
        </p:nvGraphicFramePr>
        <p:xfrm>
          <a:off x="746065" y="2207995"/>
          <a:ext cx="10553700" cy="19253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10740">
                  <a:extLst>
                    <a:ext uri="{9D8B030D-6E8A-4147-A177-3AD203B41FA5}">
                      <a16:colId xmlns:a16="http://schemas.microsoft.com/office/drawing/2014/main" val="2631135483"/>
                    </a:ext>
                  </a:extLst>
                </a:gridCol>
                <a:gridCol w="2110740">
                  <a:extLst>
                    <a:ext uri="{9D8B030D-6E8A-4147-A177-3AD203B41FA5}">
                      <a16:colId xmlns:a16="http://schemas.microsoft.com/office/drawing/2014/main" val="140682540"/>
                    </a:ext>
                  </a:extLst>
                </a:gridCol>
                <a:gridCol w="2110740">
                  <a:extLst>
                    <a:ext uri="{9D8B030D-6E8A-4147-A177-3AD203B41FA5}">
                      <a16:colId xmlns:a16="http://schemas.microsoft.com/office/drawing/2014/main" val="3691101238"/>
                    </a:ext>
                  </a:extLst>
                </a:gridCol>
                <a:gridCol w="2110740">
                  <a:extLst>
                    <a:ext uri="{9D8B030D-6E8A-4147-A177-3AD203B41FA5}">
                      <a16:colId xmlns:a16="http://schemas.microsoft.com/office/drawing/2014/main" val="483827260"/>
                    </a:ext>
                  </a:extLst>
                </a:gridCol>
                <a:gridCol w="2110740">
                  <a:extLst>
                    <a:ext uri="{9D8B030D-6E8A-4147-A177-3AD203B41FA5}">
                      <a16:colId xmlns:a16="http://schemas.microsoft.com/office/drawing/2014/main" val="2813157419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Travel Items</a:t>
                      </a:r>
                      <a:r>
                        <a:rPr lang="en-US" baseline="0" dirty="0" smtClean="0"/>
                        <a:t> Not Allowed To Be Purchased On A PCard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4428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Early Bird</a:t>
                      </a:r>
                      <a:r>
                        <a:rPr lang="en-US" b="1" baseline="0" dirty="0" smtClean="0"/>
                        <a:t>  </a:t>
                      </a:r>
                      <a:r>
                        <a:rPr lang="en-US" b="1" dirty="0" smtClean="0"/>
                        <a:t>Check-In</a:t>
                      </a:r>
                      <a:r>
                        <a:rPr lang="en-US" b="1" baseline="30000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Seating Assignments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Room Service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In-Room Movies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Alcohol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042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Valet Parking</a:t>
                      </a:r>
                      <a:r>
                        <a:rPr lang="en-US" b="1" baseline="30000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Transportation to Restaurants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Extraneous Rental</a:t>
                      </a:r>
                      <a:r>
                        <a:rPr lang="en-US" b="1" baseline="0" dirty="0" smtClean="0"/>
                        <a:t> Car Amenities</a:t>
                      </a:r>
                      <a:r>
                        <a:rPr lang="en-US" b="1" baseline="30000" dirty="0" smtClean="0"/>
                        <a:t>3</a:t>
                      </a:r>
                      <a:endParaRPr lang="en-US" b="1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Travel Insurance</a:t>
                      </a:r>
                      <a:r>
                        <a:rPr lang="en-US" b="1" baseline="0" dirty="0" smtClean="0"/>
                        <a:t> (Airfare)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Airfare Upgrades</a:t>
                      </a:r>
                      <a:r>
                        <a:rPr lang="en-US" b="1" baseline="30000" dirty="0" smtClean="0"/>
                        <a:t>4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533046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7534" y="6448252"/>
            <a:ext cx="1784465" cy="4097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6065" y="4127161"/>
            <a:ext cx="10553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(1) This applies to both airfare and hotels.</a:t>
            </a:r>
          </a:p>
          <a:p>
            <a:endParaRPr lang="en-US" sz="1200" i="1" dirty="0" smtClean="0">
              <a:solidFill>
                <a:schemeClr val="bg1"/>
              </a:solidFill>
            </a:endParaRPr>
          </a:p>
          <a:p>
            <a:r>
              <a:rPr lang="en-US" sz="1200" i="1" dirty="0" smtClean="0">
                <a:solidFill>
                  <a:schemeClr val="bg1"/>
                </a:solidFill>
              </a:rPr>
              <a:t>(2) This applies where self-parking is available.</a:t>
            </a:r>
          </a:p>
          <a:p>
            <a:endParaRPr lang="en-US" sz="1200" i="1" dirty="0" smtClean="0">
              <a:solidFill>
                <a:schemeClr val="bg1"/>
              </a:solidFill>
            </a:endParaRPr>
          </a:p>
          <a:p>
            <a:r>
              <a:rPr lang="en-US" sz="1200" i="1" dirty="0" smtClean="0">
                <a:solidFill>
                  <a:schemeClr val="bg1"/>
                </a:solidFill>
              </a:rPr>
              <a:t>(3) </a:t>
            </a:r>
            <a:r>
              <a:rPr lang="en-US" sz="1200" i="1" u="sng" dirty="0" smtClean="0">
                <a:solidFill>
                  <a:schemeClr val="bg1"/>
                </a:solidFill>
              </a:rPr>
              <a:t>For example</a:t>
            </a:r>
            <a:r>
              <a:rPr lang="en-US" sz="1200" i="1" dirty="0" smtClean="0">
                <a:solidFill>
                  <a:schemeClr val="bg1"/>
                </a:solidFill>
              </a:rPr>
              <a:t>: Toll device, GPS device, roadside assistance, etc.</a:t>
            </a:r>
          </a:p>
          <a:p>
            <a:endParaRPr lang="en-US" sz="1200" i="1" dirty="0" smtClean="0">
              <a:solidFill>
                <a:schemeClr val="bg1"/>
              </a:solidFill>
            </a:endParaRPr>
          </a:p>
          <a:p>
            <a:r>
              <a:rPr lang="en-US" sz="1200" i="1" dirty="0" smtClean="0">
                <a:solidFill>
                  <a:schemeClr val="bg1"/>
                </a:solidFill>
              </a:rPr>
              <a:t>(4) This applies to upgrades beyond economy and coach seating.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065" y="5607347"/>
            <a:ext cx="10553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 smtClean="0">
                <a:solidFill>
                  <a:srgbClr val="FF0000"/>
                </a:solidFill>
              </a:rPr>
              <a:t>This is not an all-inclusive list of prohibited items. Please see the Travel Manual for further details.</a:t>
            </a:r>
            <a:endParaRPr lang="en-US" sz="1200" b="1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6065" y="6003546"/>
            <a:ext cx="10553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FF0000"/>
                </a:solidFill>
              </a:rPr>
              <a:t>Anytime a personal element is present in business travel a PCard should not be used</a:t>
            </a:r>
            <a:r>
              <a:rPr lang="en-US" sz="1400" b="1" dirty="0" smtClean="0">
                <a:solidFill>
                  <a:srgbClr val="FF0000"/>
                </a:solidFill>
              </a:rPr>
              <a:t>.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43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800" dirty="0" smtClean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PCard Misuse</a:t>
            </a:r>
            <a:endParaRPr lang="en-US" sz="8800" dirty="0">
              <a:solidFill>
                <a:srgbClr val="CFC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7534" y="6448252"/>
            <a:ext cx="1784465" cy="40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4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PCard Misuse</a:t>
            </a:r>
            <a:endParaRPr lang="en-US" u="sng" dirty="0">
              <a:solidFill>
                <a:srgbClr val="CFC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164616"/>
              </p:ext>
            </p:extLst>
          </p:nvPr>
        </p:nvGraphicFramePr>
        <p:xfrm>
          <a:off x="819150" y="2222500"/>
          <a:ext cx="10553700" cy="3083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38425">
                  <a:extLst>
                    <a:ext uri="{9D8B030D-6E8A-4147-A177-3AD203B41FA5}">
                      <a16:colId xmlns:a16="http://schemas.microsoft.com/office/drawing/2014/main" val="3986427647"/>
                    </a:ext>
                  </a:extLst>
                </a:gridCol>
                <a:gridCol w="2638425">
                  <a:extLst>
                    <a:ext uri="{9D8B030D-6E8A-4147-A177-3AD203B41FA5}">
                      <a16:colId xmlns:a16="http://schemas.microsoft.com/office/drawing/2014/main" val="379732022"/>
                    </a:ext>
                  </a:extLst>
                </a:gridCol>
                <a:gridCol w="2638425">
                  <a:extLst>
                    <a:ext uri="{9D8B030D-6E8A-4147-A177-3AD203B41FA5}">
                      <a16:colId xmlns:a16="http://schemas.microsoft.com/office/drawing/2014/main" val="2538649057"/>
                    </a:ext>
                  </a:extLst>
                </a:gridCol>
                <a:gridCol w="2638425">
                  <a:extLst>
                    <a:ext uri="{9D8B030D-6E8A-4147-A177-3AD203B41FA5}">
                      <a16:colId xmlns:a16="http://schemas.microsoft.com/office/drawing/2014/main" val="3438178760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What is considered misuse on a PCard?</a:t>
                      </a:r>
                      <a:endParaRPr lang="en-US" u="sn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7185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Purchasing non-allowable goods &amp;</a:t>
                      </a:r>
                      <a:r>
                        <a:rPr lang="en-US" sz="1600" b="1" baseline="0" dirty="0" smtClean="0"/>
                        <a:t> services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Shipping items to a non-USF address without prior permission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Allowing others to use</a:t>
                      </a:r>
                      <a:r>
                        <a:rPr lang="en-US" sz="1600" b="1" baseline="0" dirty="0" smtClean="0"/>
                        <a:t> your PCard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Not</a:t>
                      </a:r>
                      <a:r>
                        <a:rPr lang="en-US" sz="1600" b="1" baseline="0" dirty="0" smtClean="0"/>
                        <a:t> keeping your PCard in a secure location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867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Using</a:t>
                      </a:r>
                      <a:r>
                        <a:rPr lang="en-US" sz="1600" b="1" baseline="0" dirty="0" smtClean="0"/>
                        <a:t> your PCard for personal gain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Paying Florida sales</a:t>
                      </a:r>
                      <a:r>
                        <a:rPr lang="en-US" sz="1600" b="1" baseline="0" dirty="0" smtClean="0"/>
                        <a:t> tax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Accepting cash credits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Fraud</a:t>
                      </a:r>
                      <a:r>
                        <a:rPr lang="en-US" sz="1600" b="1" baseline="0" dirty="0" smtClean="0"/>
                        <a:t> conducted by the cardholder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5699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Falsification of records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Splitting charges to circumvent your single transaction limit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Negligence</a:t>
                      </a:r>
                      <a:r>
                        <a:rPr lang="en-US" sz="1600" b="1" baseline="0" dirty="0" smtClean="0"/>
                        <a:t> in performing your duties</a:t>
                      </a:r>
                      <a:r>
                        <a:rPr lang="en-US" sz="1600" b="1" baseline="30000" dirty="0" smtClean="0"/>
                        <a:t>1</a:t>
                      </a:r>
                      <a:endParaRPr lang="en-US" sz="1600" b="1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 smtClean="0"/>
                        <a:t>Violating any other university or department-related policy, procedure, or rule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291705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0000" y="5644342"/>
            <a:ext cx="10562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(1) </a:t>
            </a:r>
            <a:r>
              <a:rPr lang="en-US" sz="1400" b="1" dirty="0" smtClean="0">
                <a:solidFill>
                  <a:schemeClr val="bg1"/>
                </a:solidFill>
              </a:rPr>
              <a:t>Negligence</a:t>
            </a:r>
            <a:r>
              <a:rPr lang="en-US" sz="1400" dirty="0" smtClean="0">
                <a:solidFill>
                  <a:schemeClr val="bg1"/>
                </a:solidFill>
              </a:rPr>
              <a:t> = Failing to submit receipts on time, failing to sign &amp; submit the monthly activity statement, failing to reconcile transactions in FAST on time, and failing to follow up with the bank regarding dispute claims and fraud claims.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7534" y="6448252"/>
            <a:ext cx="1784465" cy="40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07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Consequences of PCard Misuse</a:t>
            </a:r>
            <a:endParaRPr lang="en-US" u="sng" dirty="0">
              <a:solidFill>
                <a:srgbClr val="CFC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22596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Loss of PCard privileges either temporarily or permanently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Disciplinary action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Reimbursement to USF</a:t>
            </a:r>
          </a:p>
          <a:p>
            <a:pPr lvl="1"/>
            <a:r>
              <a:rPr lang="en-US" b="1" i="1" dirty="0" smtClean="0">
                <a:solidFill>
                  <a:schemeClr val="bg1"/>
                </a:solidFill>
              </a:rPr>
              <a:t>All documentation of reimbursement should be included in the activity statement with the receipt. </a:t>
            </a:r>
          </a:p>
          <a:p>
            <a:pPr lvl="1"/>
            <a:r>
              <a:rPr lang="en-US" b="1" i="1" dirty="0" smtClean="0">
                <a:solidFill>
                  <a:schemeClr val="bg1"/>
                </a:solidFill>
              </a:rPr>
              <a:t>Documentation of reimbursement can also be emailed to </a:t>
            </a:r>
            <a:r>
              <a:rPr lang="en-US" b="1" i="1" dirty="0" smtClean="0">
                <a:solidFill>
                  <a:srgbClr val="00B050"/>
                </a:solidFill>
              </a:rPr>
              <a:t>pcard@usf.edu</a:t>
            </a:r>
            <a:r>
              <a:rPr lang="en-US" b="1" i="1" dirty="0" smtClean="0">
                <a:solidFill>
                  <a:schemeClr val="bg1"/>
                </a:solidFill>
              </a:rPr>
              <a:t>. </a:t>
            </a:r>
            <a:r>
              <a:rPr lang="en-US" dirty="0" smtClean="0">
                <a:solidFill>
                  <a:schemeClr val="bg1"/>
                </a:solidFill>
              </a:rPr>
              <a:t>The email should include the cardholder’s name, employee ID number, and a brief statement regarding the reason for reimbursement.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Loss of job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Prosecution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7534" y="6448252"/>
            <a:ext cx="1784465" cy="40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25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dirty="0" smtClean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Additional Information</a:t>
            </a:r>
            <a:endParaRPr lang="en-US" sz="8000" dirty="0">
              <a:solidFill>
                <a:srgbClr val="CFC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7534" y="6448252"/>
            <a:ext cx="1784465" cy="40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28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Additional Information</a:t>
            </a:r>
            <a:endParaRPr lang="en-US" u="sng" dirty="0">
              <a:solidFill>
                <a:srgbClr val="CFC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303204"/>
          </a:xfrm>
        </p:spPr>
        <p:txBody>
          <a:bodyPr>
            <a:normAutofit fontScale="85000" lnSpcReduction="20000"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Using a PCard has no effect on a cardholder’s personal credit rating.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i="1" dirty="0" smtClean="0">
                <a:solidFill>
                  <a:schemeClr val="bg1"/>
                </a:solidFill>
              </a:rPr>
              <a:t>Cardholder’s are now able to sign up for access to the bank web portal.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Ability to view available credit, transaction history, and accepted/declined transactions.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Contact </a:t>
            </a:r>
            <a:r>
              <a:rPr lang="en-US" b="1" i="1" dirty="0" smtClean="0">
                <a:solidFill>
                  <a:srgbClr val="00B050"/>
                </a:solidFill>
              </a:rPr>
              <a:t>pcard@usf.edu</a:t>
            </a:r>
            <a:r>
              <a:rPr lang="en-US" dirty="0" smtClean="0">
                <a:solidFill>
                  <a:schemeClr val="bg1"/>
                </a:solidFill>
              </a:rPr>
              <a:t> to request access.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Cardholder’s can </a:t>
            </a:r>
            <a:r>
              <a:rPr lang="en-US" dirty="0" smtClean="0">
                <a:solidFill>
                  <a:schemeClr val="bg1"/>
                </a:solidFill>
              </a:rPr>
              <a:t>also check </a:t>
            </a:r>
            <a:r>
              <a:rPr lang="en-US" dirty="0">
                <a:solidFill>
                  <a:schemeClr val="bg1"/>
                </a:solidFill>
              </a:rPr>
              <a:t>their balance by calling 1-(800)-316-6056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When </a:t>
            </a:r>
            <a:r>
              <a:rPr lang="en-US" dirty="0">
                <a:solidFill>
                  <a:schemeClr val="bg1"/>
                </a:solidFill>
              </a:rPr>
              <a:t>traveling out of town c</a:t>
            </a:r>
            <a:r>
              <a:rPr lang="en-US" dirty="0" smtClean="0">
                <a:solidFill>
                  <a:schemeClr val="bg1"/>
                </a:solidFill>
              </a:rPr>
              <a:t>ontact the bank and notify them of your </a:t>
            </a:r>
            <a:r>
              <a:rPr lang="en-US" b="1" i="1" dirty="0" smtClean="0">
                <a:solidFill>
                  <a:schemeClr val="bg1"/>
                </a:solidFill>
              </a:rPr>
              <a:t>dates and locations of travel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i="1" dirty="0" smtClean="0">
                <a:solidFill>
                  <a:schemeClr val="bg1"/>
                </a:solidFill>
              </a:rPr>
              <a:t>Cardholder’s will be automatically loaded on to their PCard accounts in FAST.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Ability to view transactions and print the monthly activity statement. 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Cardholder’s should </a:t>
            </a:r>
            <a:r>
              <a:rPr lang="en-US" b="1" i="1" dirty="0" smtClean="0">
                <a:solidFill>
                  <a:schemeClr val="bg1"/>
                </a:solidFill>
              </a:rPr>
              <a:t>make a good faith effort</a:t>
            </a:r>
            <a:r>
              <a:rPr lang="en-US" dirty="0" smtClean="0">
                <a:solidFill>
                  <a:schemeClr val="bg1"/>
                </a:solidFill>
              </a:rPr>
              <a:t> to do business with diverse suppliers by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using USFOSD initiatives.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7534" y="6448252"/>
            <a:ext cx="1784465" cy="40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67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Additional Information</a:t>
            </a:r>
            <a:endParaRPr lang="en-US" u="sng" dirty="0">
              <a:solidFill>
                <a:srgbClr val="CFC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02544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Visit the PCard Services website for additional information regarding rules, training materials, forms, etc.</a:t>
            </a:r>
          </a:p>
          <a:p>
            <a:pPr lvl="1"/>
            <a:r>
              <a:rPr lang="en-US" b="1" i="1" dirty="0" smtClean="0">
                <a:solidFill>
                  <a:srgbClr val="00B050"/>
                </a:solidFill>
              </a:rPr>
              <a:t>http://www.usf.edu/business-finance/purchasing/staff-procedures/usf-pcard/index.aspx</a:t>
            </a:r>
          </a:p>
          <a:p>
            <a:pPr marL="457200" lvl="1" indent="0">
              <a:buNone/>
            </a:pPr>
            <a:endParaRPr lang="en-US" b="1" dirty="0" smtClean="0">
              <a:solidFill>
                <a:srgbClr val="00B050"/>
              </a:solidFill>
            </a:endParaRPr>
          </a:p>
          <a:p>
            <a:r>
              <a:rPr lang="en-US" b="1" i="1" dirty="0" smtClean="0">
                <a:solidFill>
                  <a:schemeClr val="bg1"/>
                </a:solidFill>
              </a:rPr>
              <a:t>All cardholder’s are automatically added to the PCard Listserv.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Important information and announcements will be sent via email.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Questions regarding Travel issues: </a:t>
            </a:r>
            <a:r>
              <a:rPr lang="en-US" b="1" i="1" dirty="0" smtClean="0">
                <a:solidFill>
                  <a:srgbClr val="00B050"/>
                </a:solidFill>
              </a:rPr>
              <a:t>travelhelp@usf.edu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Questions regarding PCard issues: </a:t>
            </a:r>
            <a:r>
              <a:rPr lang="en-US" b="1" i="1" dirty="0" smtClean="0">
                <a:solidFill>
                  <a:srgbClr val="00B050"/>
                </a:solidFill>
              </a:rPr>
              <a:t>pcard@usf.edu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7534" y="6448252"/>
            <a:ext cx="1784465" cy="40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7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99934" y="28600"/>
            <a:ext cx="10561418" cy="750333"/>
          </a:xfrm>
        </p:spPr>
        <p:txBody>
          <a:bodyPr/>
          <a:lstStyle/>
          <a:p>
            <a:pPr algn="ctr"/>
            <a:r>
              <a:rPr lang="en-US" sz="4000" u="sng" dirty="0" smtClean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Find FAST</a:t>
            </a:r>
            <a:endParaRPr lang="en-US" sz="4000" u="sng" dirty="0">
              <a:solidFill>
                <a:srgbClr val="CFC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3200"/>
            <a:ext cx="12192000" cy="59447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7534" y="6448252"/>
            <a:ext cx="1784465" cy="40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05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Supplier Diversity?</a:t>
            </a:r>
            <a:endParaRPr lang="en-US" u="sng" dirty="0">
              <a:solidFill>
                <a:srgbClr val="CFC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8"/>
            <a:ext cx="10554574" cy="24744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A proactive business strategy that seeks to provide suppliers equal access to sourcing and purchasing opportunities. Supplier diversity encourages the use of suppliers from a diverse mix of ownership including women, minorities, and veterans.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629" y="4386082"/>
            <a:ext cx="5031944" cy="24719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5476" y="6274648"/>
            <a:ext cx="1626524" cy="58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20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26626" y="14926"/>
            <a:ext cx="10571998" cy="970450"/>
          </a:xfrm>
        </p:spPr>
        <p:txBody>
          <a:bodyPr/>
          <a:lstStyle/>
          <a:p>
            <a:pPr algn="ctr"/>
            <a:r>
              <a:rPr lang="en-US" u="sng" dirty="0" smtClean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Monthly Cardholder Activity Statement</a:t>
            </a:r>
            <a:endParaRPr lang="en-US" u="sng" dirty="0">
              <a:solidFill>
                <a:srgbClr val="CFC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7534" y="6448252"/>
            <a:ext cx="1784465" cy="4097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75945" y="2672783"/>
            <a:ext cx="2069869" cy="1600438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A PCard Activity Statement will not be available for download if no transactions were made during the billing cycle.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853" y="2934393"/>
            <a:ext cx="1828800" cy="1077218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A receipt is not required for international transaction fees.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826" y="985376"/>
            <a:ext cx="7901609" cy="587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26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dirty="0" smtClean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Export Control Regulations</a:t>
            </a:r>
            <a:endParaRPr lang="en-US" sz="8000" dirty="0">
              <a:solidFill>
                <a:srgbClr val="CFC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7534" y="6448252"/>
            <a:ext cx="1784465" cy="40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72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Export Control Regulations?</a:t>
            </a:r>
            <a:endParaRPr lang="en-US" u="sng" dirty="0">
              <a:solidFill>
                <a:srgbClr val="CFC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02544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 </a:t>
            </a:r>
            <a:r>
              <a:rPr lang="en-US" smtClean="0">
                <a:solidFill>
                  <a:schemeClr val="bg1"/>
                </a:solidFill>
              </a:rPr>
              <a:t>complex set </a:t>
            </a:r>
            <a:r>
              <a:rPr lang="en-US" dirty="0" smtClean="0">
                <a:solidFill>
                  <a:schemeClr val="bg1"/>
                </a:solidFill>
              </a:rPr>
              <a:t>of US laws and regulations designed to: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Restrict the use/access to sensitive technical information, materials, and technology for reasons of national security.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Ensure that sensitive items, technology, and know-how are not used for nefarious purposes.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Restrict financial transactions and the provision of services to certain entities.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Can result in large fines and/or prosecution.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7534" y="6448252"/>
            <a:ext cx="1784465" cy="40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34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12" y="224443"/>
            <a:ext cx="10571998" cy="1426027"/>
          </a:xfrm>
        </p:spPr>
        <p:txBody>
          <a:bodyPr/>
          <a:lstStyle/>
          <a:p>
            <a:r>
              <a:rPr lang="en-US" u="sng" dirty="0" smtClean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 of university activities that may be subject to export controls</a:t>
            </a:r>
            <a:r>
              <a:rPr lang="en-US" dirty="0" smtClean="0">
                <a:solidFill>
                  <a:srgbClr val="CFC493"/>
                </a:solidFill>
              </a:rPr>
              <a:t>:</a:t>
            </a:r>
            <a:endParaRPr lang="en-US" dirty="0">
              <a:solidFill>
                <a:srgbClr val="CFC49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025447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Buying an item from a foreign company or university.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Purchasing equipment designed/modified specifically for military end use.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Purchasing an item where the vendor is imposing restrictions on the operation, installation, maintenance, repair, overhaul, and/or refurbishing of the item, the manual, or its blueprints.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Shipping an item internationally to a foreign entity.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Purchase of drones and/or biological toxins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7534" y="6448252"/>
            <a:ext cx="1784465" cy="40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87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USF Office of Export Controls</a:t>
            </a:r>
            <a:endParaRPr lang="en-US" u="sng" dirty="0">
              <a:solidFill>
                <a:srgbClr val="CFC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6"/>
            <a:ext cx="10554574" cy="4025447"/>
          </a:xfrm>
        </p:spPr>
        <p:txBody>
          <a:bodyPr>
            <a:normAutofit fontScale="85000" lnSpcReduction="20000"/>
          </a:bodyPr>
          <a:lstStyle/>
          <a:p>
            <a:r>
              <a:rPr lang="en-US" b="1" u="sng" dirty="0" smtClean="0">
                <a:solidFill>
                  <a:schemeClr val="bg1"/>
                </a:solidFill>
              </a:rPr>
              <a:t>Export Control Email Inbox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b="1" i="1" dirty="0" smtClean="0">
                <a:solidFill>
                  <a:srgbClr val="00B050"/>
                </a:solidFill>
              </a:rPr>
              <a:t>exportcontrol@usf.edu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u="sng" dirty="0" smtClean="0">
                <a:solidFill>
                  <a:schemeClr val="bg1"/>
                </a:solidFill>
              </a:rPr>
              <a:t>Export Control Officer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Marsha Pesch</a:t>
            </a:r>
          </a:p>
          <a:p>
            <a:pPr lvl="1"/>
            <a:r>
              <a:rPr lang="en-US" b="1" i="1" dirty="0" smtClean="0">
                <a:solidFill>
                  <a:srgbClr val="00B050"/>
                </a:solidFill>
              </a:rPr>
              <a:t>mpesch@usf.edu</a:t>
            </a:r>
            <a:endParaRPr lang="en-US" b="1" i="1" dirty="0">
              <a:solidFill>
                <a:srgbClr val="00B050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(813)974-6368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u="sng" dirty="0" smtClean="0">
                <a:solidFill>
                  <a:schemeClr val="bg1"/>
                </a:solidFill>
              </a:rPr>
              <a:t>Assistant Export Control Officer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Victoria Poindexter</a:t>
            </a:r>
          </a:p>
          <a:p>
            <a:pPr lvl="1"/>
            <a:r>
              <a:rPr lang="en-US" b="1" i="1" dirty="0" smtClean="0">
                <a:solidFill>
                  <a:srgbClr val="00B050"/>
                </a:solidFill>
              </a:rPr>
              <a:t>vcp1@usf.edu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(813)974-0554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u="sng" dirty="0" smtClean="0">
                <a:solidFill>
                  <a:schemeClr val="bg1"/>
                </a:solidFill>
              </a:rPr>
              <a:t>Website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b="1" i="1" dirty="0" smtClean="0">
                <a:solidFill>
                  <a:srgbClr val="00B050"/>
                </a:solidFill>
              </a:rPr>
              <a:t>www.research.usf.edu/export-controls</a:t>
            </a:r>
            <a:endParaRPr lang="en-US" b="1" i="1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7534" y="6448252"/>
            <a:ext cx="1784465" cy="40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72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800" dirty="0" smtClean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  <a:endParaRPr lang="en-US" sz="8800" dirty="0">
              <a:solidFill>
                <a:srgbClr val="CFC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7534" y="6448252"/>
            <a:ext cx="1784465" cy="40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38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We Do…</a:t>
            </a:r>
            <a:endParaRPr lang="en-US" u="sng" dirty="0">
              <a:solidFill>
                <a:srgbClr val="CFC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000" y="2355291"/>
            <a:ext cx="6806757" cy="390419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Work with USF system purchasing </a:t>
            </a:r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en-US" dirty="0" smtClean="0">
                <a:solidFill>
                  <a:schemeClr val="bg1"/>
                </a:solidFill>
              </a:rPr>
              <a:t>gents, departmental </a:t>
            </a:r>
            <a:r>
              <a:rPr lang="en-US" dirty="0">
                <a:solidFill>
                  <a:schemeClr val="bg1"/>
                </a:solidFill>
              </a:rPr>
              <a:t>b</a:t>
            </a:r>
            <a:r>
              <a:rPr lang="en-US" dirty="0" smtClean="0">
                <a:solidFill>
                  <a:schemeClr val="bg1"/>
                </a:solidFill>
              </a:rPr>
              <a:t>uyers, and facilities, planning, and construction.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Responsible for monitoring, implementing, progress tracking, and adjusting the USF diverse business utilization strategic plan.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Identify and reward </a:t>
            </a:r>
            <a:r>
              <a:rPr lang="en-US" b="1" i="1" dirty="0" smtClean="0">
                <a:solidFill>
                  <a:schemeClr val="bg1"/>
                </a:solidFill>
              </a:rPr>
              <a:t>USF Supplier Diversity Champions!</a:t>
            </a:r>
            <a:endParaRPr lang="en-US" b="1" i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3642" y="2355291"/>
            <a:ext cx="2895851" cy="28775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5476" y="6274648"/>
            <a:ext cx="1626524" cy="58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8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is Supplier Diversity important?</a:t>
            </a:r>
            <a:endParaRPr lang="en-US" u="sng" dirty="0">
              <a:solidFill>
                <a:srgbClr val="CFC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269990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Supports the USF Board of Trustees approved strategic initiative to increase spend with diverse suppliers.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Drives competitive pricing and expands product categories and service offerings which, in some cases, can be larger than other competitors.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Helps USF’s supply chain better reflect the demographics of our community.</a:t>
            </a:r>
          </a:p>
        </p:txBody>
      </p:sp>
      <p:pic>
        <p:nvPicPr>
          <p:cNvPr id="5" name="Picture 4" descr="ARRA News Service: Donohue: 13 Ways to Stronger and Deeper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179" y="4922196"/>
            <a:ext cx="7449325" cy="19358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5476" y="6274648"/>
            <a:ext cx="1626524" cy="58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2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You Can Help…</a:t>
            </a:r>
            <a:endParaRPr lang="en-US" u="sng" dirty="0">
              <a:solidFill>
                <a:srgbClr val="CFC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7449799" cy="457508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nclude diverse owned businesses when making purchases. 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Make a </a:t>
            </a:r>
            <a:r>
              <a:rPr lang="en-US" b="1" i="1" dirty="0" smtClean="0">
                <a:solidFill>
                  <a:schemeClr val="bg1"/>
                </a:solidFill>
              </a:rPr>
              <a:t>“Good Faith Effort.” 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</a:t>
            </a:r>
            <a:r>
              <a:rPr lang="en-US" dirty="0" smtClean="0">
                <a:solidFill>
                  <a:schemeClr val="bg1"/>
                </a:solidFill>
              </a:rPr>
              <a:t>rack and report spend for all PCard purchases made with a diverse business.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Spend Reporting Form can be found at </a:t>
            </a:r>
            <a:r>
              <a:rPr lang="en-US" b="1" i="1" dirty="0" smtClean="0">
                <a:solidFill>
                  <a:srgbClr val="00B050"/>
                </a:solidFill>
              </a:rPr>
              <a:t>WWW.USF.EDU/OSD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Remember every purchase you make no matter the amount, whether $1 or $100 million helps us reach our utilization goal.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MAD2012 - f readers rock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642" y="2222287"/>
            <a:ext cx="3005588" cy="31623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5476" y="6274648"/>
            <a:ext cx="1626524" cy="58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28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our goal?</a:t>
            </a:r>
            <a:endParaRPr lang="en-US" u="sng" dirty="0">
              <a:solidFill>
                <a:srgbClr val="CFC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000" y="4020228"/>
            <a:ext cx="10571998" cy="8144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*Addressable Spend, upon full supplier diversity program implementation as outlined in the USFOSD Strategic Plan.</a:t>
            </a: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0000" y="2450568"/>
            <a:ext cx="1057199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381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13% - 20%*</a:t>
            </a:r>
            <a:endParaRPr lang="en-US" sz="9600" b="1" dirty="0">
              <a:ln w="381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834947"/>
            <a:ext cx="69552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u="sng" dirty="0">
                <a:solidFill>
                  <a:schemeClr val="bg1"/>
                </a:solidFill>
              </a:rPr>
              <a:t>Addressable Spend </a:t>
            </a:r>
            <a:r>
              <a:rPr lang="en-US" sz="1400" dirty="0">
                <a:solidFill>
                  <a:schemeClr val="bg1"/>
                </a:solidFill>
              </a:rPr>
              <a:t>is defined as spend that has the potential to be competitively sourced. This addressable spend number base excludes spend/payments to government entities, sub-agreements, utilities, DSOs, and employees as defined in raw data.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5476" y="6274648"/>
            <a:ext cx="1626524" cy="58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28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Custom 9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006747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1628</TotalTime>
  <Words>3868</Words>
  <Application>Microsoft Office PowerPoint</Application>
  <PresentationFormat>Widescreen</PresentationFormat>
  <Paragraphs>487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Arial Black</vt:lpstr>
      <vt:lpstr>Calibri</vt:lpstr>
      <vt:lpstr>Century Gothic</vt:lpstr>
      <vt:lpstr>Wingdings</vt:lpstr>
      <vt:lpstr>Wingdings 2</vt:lpstr>
      <vt:lpstr>Quotable</vt:lpstr>
      <vt:lpstr>FST 108: PCardholder Training</vt:lpstr>
      <vt:lpstr>Housekeeping</vt:lpstr>
      <vt:lpstr>Purpose of the PCard Program</vt:lpstr>
      <vt:lpstr>SUPPLIER DIVERSITY</vt:lpstr>
      <vt:lpstr>What is Supplier Diversity?</vt:lpstr>
      <vt:lpstr>What We Do…</vt:lpstr>
      <vt:lpstr>Why is Supplier Diversity important?</vt:lpstr>
      <vt:lpstr>How You Can Help…</vt:lpstr>
      <vt:lpstr>What is our goal?</vt:lpstr>
      <vt:lpstr>Need Help Finding a Diverse Supplier?</vt:lpstr>
      <vt:lpstr>General PCard Information</vt:lpstr>
      <vt:lpstr>Where Can I Use My PCard?</vt:lpstr>
      <vt:lpstr>How Do I Apply For A PCard?</vt:lpstr>
      <vt:lpstr>Important Account Information</vt:lpstr>
      <vt:lpstr>Credit Limits</vt:lpstr>
      <vt:lpstr>Cardholder Responsibilities</vt:lpstr>
      <vt:lpstr>Cardholder Responsibilities</vt:lpstr>
      <vt:lpstr>Cardholder Responsibilities</vt:lpstr>
      <vt:lpstr>Escalation Processes</vt:lpstr>
      <vt:lpstr>Escalation Process: Statements &amp; Receipts</vt:lpstr>
      <vt:lpstr>Escalation Process: Statements &amp; Receipts</vt:lpstr>
      <vt:lpstr>Escalation Process: Inadequate Statement Packages &amp; Receipts</vt:lpstr>
      <vt:lpstr>Escalation Process: Reconciliation of Charges</vt:lpstr>
      <vt:lpstr>Statement Package &amp; Receipt Requirements</vt:lpstr>
      <vt:lpstr>PCard Receipt Requirements</vt:lpstr>
      <vt:lpstr>PCard Statement Package Requirements</vt:lpstr>
      <vt:lpstr>Restricted Purchases</vt:lpstr>
      <vt:lpstr>Restricted Purchases</vt:lpstr>
      <vt:lpstr>Restricted Purchases</vt:lpstr>
      <vt:lpstr>Restricted Purchases</vt:lpstr>
      <vt:lpstr>Restricted Purchases</vt:lpstr>
      <vt:lpstr>Restricted Purchases</vt:lpstr>
      <vt:lpstr>Restricted Purchases</vt:lpstr>
      <vt:lpstr>Restricted Purchases</vt:lpstr>
      <vt:lpstr>Competitive Quotes</vt:lpstr>
      <vt:lpstr>For the purchase of Commodities, Goods, and Services…</vt:lpstr>
      <vt:lpstr>PCard Best Practices</vt:lpstr>
      <vt:lpstr>Statement Packages &amp; Receipts</vt:lpstr>
      <vt:lpstr>Statement Packages &amp; Receipts</vt:lpstr>
      <vt:lpstr>Reconciliation of Transactions</vt:lpstr>
      <vt:lpstr>Travel Information</vt:lpstr>
      <vt:lpstr>Travel Information</vt:lpstr>
      <vt:lpstr>PCard Misuse</vt:lpstr>
      <vt:lpstr>PCard Misuse</vt:lpstr>
      <vt:lpstr>Consequences of PCard Misuse</vt:lpstr>
      <vt:lpstr>Additional Information</vt:lpstr>
      <vt:lpstr>Additional Information</vt:lpstr>
      <vt:lpstr>Additional Information</vt:lpstr>
      <vt:lpstr>How To Find FAST</vt:lpstr>
      <vt:lpstr>Monthly Cardholder Activity Statement</vt:lpstr>
      <vt:lpstr>Export Control Regulations</vt:lpstr>
      <vt:lpstr>What are Export Control Regulations?</vt:lpstr>
      <vt:lpstr>Examples of university activities that may be subject to export controls:</vt:lpstr>
      <vt:lpstr>USF Office of Export Controls</vt:lpstr>
      <vt:lpstr>Questions?</vt:lpstr>
    </vt:vector>
  </TitlesOfParts>
  <Company>University of South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FST 108: PCardholder Training</dc:title>
  <dc:creator>Kornicks, Nicole</dc:creator>
  <cp:lastModifiedBy>Rodriguez, Roselyn</cp:lastModifiedBy>
  <cp:revision>168</cp:revision>
  <cp:lastPrinted>2018-05-02T19:23:45Z</cp:lastPrinted>
  <dcterms:created xsi:type="dcterms:W3CDTF">2018-02-14T14:51:15Z</dcterms:created>
  <dcterms:modified xsi:type="dcterms:W3CDTF">2018-05-02T19:26:41Z</dcterms:modified>
</cp:coreProperties>
</file>