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79" r:id="rId3"/>
    <p:sldId id="258" r:id="rId4"/>
    <p:sldId id="282" r:id="rId5"/>
    <p:sldId id="293" r:id="rId6"/>
    <p:sldId id="261" r:id="rId7"/>
    <p:sldId id="264" r:id="rId8"/>
    <p:sldId id="277" r:id="rId9"/>
    <p:sldId id="281" r:id="rId10"/>
    <p:sldId id="284" r:id="rId11"/>
    <p:sldId id="288" r:id="rId12"/>
    <p:sldId id="289" r:id="rId13"/>
    <p:sldId id="290" r:id="rId14"/>
    <p:sldId id="295" r:id="rId15"/>
    <p:sldId id="278" r:id="rId1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25D99A-51FC-4B1F-8A3F-DFB86C2F4528}">
  <a:tblStyle styleId="{E725D99A-51FC-4B1F-8A3F-DFB86C2F452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6"/>
          </a:solidFill>
        </a:fill>
      </a:tcStyle>
    </a:firstRow>
    <a:neCell>
      <a:tcTxStyle/>
      <a:tcStyle>
        <a:tcBdr/>
      </a:tcStyle>
    </a:neCell>
    <a:nwCell>
      <a:tcTxStyle/>
      <a:tcStyle>
        <a:tcBdr/>
      </a:tcStyle>
    </a:nwCell>
  </a:tblStyle>
  <a:tblStyle styleId="{821BAECC-D440-4816-B44E-F6909618FED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4"/>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2" autoAdjust="0"/>
    <p:restoredTop sz="72192" autoAdjust="0"/>
  </p:normalViewPr>
  <p:slideViewPr>
    <p:cSldViewPr snapToGrid="0">
      <p:cViewPr varScale="1">
        <p:scale>
          <a:sx n="83" d="100"/>
          <a:sy n="83" d="100"/>
        </p:scale>
        <p:origin x="16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Potential</a:t>
            </a:r>
            <a:r>
              <a:rPr lang="en-US" baseline="0" dirty="0"/>
              <a:t> Food Waste Diverted (pounds)</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9.2477055742171299E-2"/>
          <c:y val="0.15217899087807105"/>
          <c:w val="0.93057529527559057"/>
          <c:h val="0.77869188123204469"/>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8A0-4C2E-96FE-BEA865813EE5}"/>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8A0-4C2E-96FE-BEA865813EE5}"/>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8A0-4C2E-96FE-BEA865813EE5}"/>
                </c:ext>
              </c:extLst>
            </c:dLbl>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8A0-4C2E-96FE-BEA865813E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Per Week</c:v>
                </c:pt>
                <c:pt idx="1">
                  <c:v>Per Month</c:v>
                </c:pt>
                <c:pt idx="2">
                  <c:v>Per 6 Month</c:v>
                </c:pt>
                <c:pt idx="3">
                  <c:v>Per Year</c:v>
                </c:pt>
              </c:strCache>
            </c:strRef>
          </c:cat>
          <c:val>
            <c:numRef>
              <c:f>Sheet1!$B$2:$B$5</c:f>
              <c:numCache>
                <c:formatCode>General</c:formatCode>
                <c:ptCount val="4"/>
                <c:pt idx="0">
                  <c:v>560</c:v>
                </c:pt>
                <c:pt idx="1">
                  <c:v>2240</c:v>
                </c:pt>
                <c:pt idx="2" formatCode="#,##0">
                  <c:v>13440</c:v>
                </c:pt>
                <c:pt idx="3" formatCode="#,##0">
                  <c:v>26880</c:v>
                </c:pt>
              </c:numCache>
            </c:numRef>
          </c:val>
          <c:extLst>
            <c:ext xmlns:c16="http://schemas.microsoft.com/office/drawing/2014/chart" uri="{C3380CC4-5D6E-409C-BE32-E72D297353CC}">
              <c16:uniqueId val="{00000004-C8A0-4C2E-96FE-BEA865813EE5}"/>
            </c:ext>
          </c:extLst>
        </c:ser>
        <c:dLbls>
          <c:showLegendKey val="0"/>
          <c:showVal val="0"/>
          <c:showCatName val="0"/>
          <c:showSerName val="0"/>
          <c:showPercent val="0"/>
          <c:showBubbleSize val="0"/>
        </c:dLbls>
        <c:gapWidth val="100"/>
        <c:overlap val="-24"/>
        <c:axId val="589568896"/>
        <c:axId val="589569224"/>
      </c:barChart>
      <c:catAx>
        <c:axId val="5895688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89569224"/>
        <c:crosses val="autoZero"/>
        <c:auto val="1"/>
        <c:lblAlgn val="ctr"/>
        <c:lblOffset val="100"/>
        <c:noMultiLvlLbl val="0"/>
      </c:catAx>
      <c:valAx>
        <c:axId val="58956922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89568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spcFirstLastPara="1" wrap="square" lIns="93162" tIns="93162" rIns="93162" bIns="93162"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spcFirstLastPara="1" wrap="square" lIns="93162" tIns="93162" rIns="93162" bIns="93162"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spcFirstLastPara="1" wrap="square" lIns="93162" tIns="93162" rIns="93162" bIns="93162"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spcFirstLastPara="1" wrap="square" lIns="93162" tIns="93162" rIns="93162" bIns="93162"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r>
              <a:rPr lang="en-US" dirty="0"/>
              <a:t>Whitney – introduce the project and project team </a:t>
            </a:r>
          </a:p>
          <a:p>
            <a:pPr marL="0" indent="0"/>
            <a:r>
              <a:rPr lang="en-US" dirty="0"/>
              <a:t>Everyone can introduce themselves and state year, program, and interest in this project </a:t>
            </a:r>
            <a:endParaRPr dirty="0"/>
          </a:p>
        </p:txBody>
      </p:sp>
      <p:sp>
        <p:nvSpPr>
          <p:cNvPr id="86" name="Shape 8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Tom:</a:t>
            </a:r>
          </a:p>
          <a:p>
            <a:r>
              <a:rPr lang="en-US" dirty="0"/>
              <a:t>Our shrub fertilizer purchase this year is 4 tons (8,000 lbs.) @ $845/ton.  This equates to $.43/pound. If the nutrient analysis from the bio-digester product comes in at a mid-level N-P-K, which I think it will, it could be comparable to the analysis of our purchase. </a:t>
            </a:r>
          </a:p>
          <a:p>
            <a:r>
              <a:rPr lang="en-US" dirty="0"/>
              <a:t>Using about 8lbs per gallon of produced liquid nutrients then the savings roughly equates to $3.44 per gallon of nutrient liquid produced. So, filling a standard 5-gallon bucket would save about $17.20.</a:t>
            </a:r>
          </a:p>
          <a:p>
            <a:r>
              <a:rPr lang="en-US" dirty="0"/>
              <a:t>There are additional benefits to the produced nutrients versus synthetic fertilizer including secondary and micro nutrients, amino acids and </a:t>
            </a:r>
            <a:r>
              <a:rPr lang="en-US" dirty="0" err="1"/>
              <a:t>humic</a:t>
            </a:r>
            <a:r>
              <a:rPr lang="en-US" dirty="0"/>
              <a:t> acids.</a:t>
            </a:r>
          </a:p>
          <a:p>
            <a:endParaRPr lang="en-US" dirty="0"/>
          </a:p>
          <a:p>
            <a:r>
              <a:rPr lang="en-US" dirty="0"/>
              <a:t>From Scott: </a:t>
            </a:r>
          </a:p>
          <a:p>
            <a:endParaRPr lang="en-US" dirty="0">
              <a:effectLst/>
            </a:endParaRPr>
          </a:p>
          <a:p>
            <a:pPr lvl="1" fontAlgn="base"/>
            <a:r>
              <a:rPr lang="en-US" dirty="0"/>
              <a:t>In FY 2015 we removed 25 loads of yard waste (top soil, grass clippings, landscape debris) each load was a mini wheeler which can carry up to 18yds of material.  Each load was approximately $300.  I do not have any weights.  In FY2018 so far we have removed 28 loads (18yds each) at $180 per load plus three 30yd dumpsters of yard waste removed by Republic Waste.  I am estimating we will be above $10000 by the end of FY2018.  The weight of the material removed by Republic was approximately 4 tons.  I don’t have information on the second half of FY 2016 or the first half of FY 2017.  I was working for Campus Recreation during that time.  The numbers for 2015 should be a good average moving forward.</a:t>
            </a:r>
            <a:endParaRPr lang="en-US" sz="1400" dirty="0"/>
          </a:p>
          <a:p>
            <a:pPr lvl="2" fontAlgn="base"/>
            <a:r>
              <a:rPr lang="en-US" b="1" dirty="0"/>
              <a:t>Scott &amp; Tom</a:t>
            </a:r>
            <a:r>
              <a:rPr lang="en-US" dirty="0"/>
              <a:t>: Cost/bill paid to purchase </a:t>
            </a:r>
            <a:r>
              <a:rPr lang="en-US" u="sng" dirty="0"/>
              <a:t>fertilizer? </a:t>
            </a:r>
            <a:r>
              <a:rPr lang="en-US" dirty="0"/>
              <a:t>By fiscal year is fine (they would know that it has to be scaled down) Average fertility bill is $45000.  The average chemical bill is $30000.  This will slightly decrease depending on the quantity and quality of the bio digesters output and if this can be scaled up to produce compost from yard waste.  </a:t>
            </a:r>
          </a:p>
          <a:p>
            <a:pPr lvl="2" fontAlgn="base"/>
            <a:r>
              <a:rPr lang="en-US" b="1" dirty="0"/>
              <a:t>Tom</a:t>
            </a:r>
            <a:r>
              <a:rPr lang="en-US" dirty="0"/>
              <a:t>: Cost/bill paid to </a:t>
            </a:r>
            <a:r>
              <a:rPr lang="en-US" u="sng" dirty="0"/>
              <a:t>purchase gas that methane could potentially replace</a:t>
            </a:r>
            <a:r>
              <a:rPr lang="en-US" dirty="0"/>
              <a:t> (golf carts, lawn mowers, etc.) - If you give me the amount of gas used/paid for by month as well as the cost, that should be fine? I will just note that we don’t know how much we can replace yet, but if a fleet of 6 golf carts is 10% of the total amount of golf carts, that’s not bad J Depending on how much methane can be generated and how easily equipment can be converted, Athletics has a large fleet of utility carts (electric, gas, diesel).   </a:t>
            </a:r>
          </a:p>
          <a:p>
            <a:endParaRPr lang="en-US" dirty="0"/>
          </a:p>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35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is not necessarily a large amount of cost benefit for this pilot project, we see this as having a large potential to reducing cost in the future. </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864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5302" lvl="1" indent="-349415">
              <a:buFont typeface="Arial" panose="020B0604020202020204" pitchFamily="34" charset="0"/>
              <a:buChar char="•"/>
              <a:tabLst>
                <a:tab pos="931774" algn="l"/>
              </a:tabLst>
            </a:pPr>
            <a:r>
              <a:rPr lang="en-US" sz="2400" dirty="0">
                <a:solidFill>
                  <a:schemeClr val="tx1"/>
                </a:solidFill>
                <a:latin typeface="Arial" panose="020B0604020202020204" pitchFamily="34" charset="0"/>
                <a:ea typeface="Calibri" panose="020F0502020204030204" pitchFamily="34" charset="0"/>
              </a:rPr>
              <a:t>20 gallons per day for two sites (of four sites) each day</a:t>
            </a:r>
          </a:p>
          <a:p>
            <a:pPr marL="815302" lvl="4" indent="-349415">
              <a:buFont typeface="Arial" panose="020B0604020202020204" pitchFamily="34" charset="0"/>
              <a:buChar char="•"/>
              <a:tabLst>
                <a:tab pos="931774" algn="l"/>
              </a:tabLst>
            </a:pPr>
            <a:r>
              <a:rPr lang="en-US" sz="2400" dirty="0">
                <a:solidFill>
                  <a:schemeClr val="tx1"/>
                </a:solidFill>
                <a:latin typeface="Arial" panose="020B0604020202020204" pitchFamily="34" charset="0"/>
                <a:ea typeface="Calibri" panose="020F0502020204030204" pitchFamily="34" charset="0"/>
              </a:rPr>
              <a:t>50% food waste and 50% H2O at best</a:t>
            </a:r>
          </a:p>
          <a:p>
            <a:pPr marL="815302" lvl="1" indent="-349415">
              <a:buFont typeface="Arial" panose="020B0604020202020204" pitchFamily="34" charset="0"/>
              <a:buChar char="•"/>
              <a:tabLst>
                <a:tab pos="931774" algn="l"/>
              </a:tabLst>
            </a:pPr>
            <a:r>
              <a:rPr lang="en-US" sz="2400" dirty="0">
                <a:solidFill>
                  <a:schemeClr val="tx1"/>
                </a:solidFill>
                <a:latin typeface="Arial" panose="020B0604020202020204" pitchFamily="34" charset="0"/>
                <a:ea typeface="Calibri" panose="020F0502020204030204" pitchFamily="34" charset="0"/>
              </a:rPr>
              <a:t>20*7=140 gallons /2 =70 gallons food waste = 560 pounds food waste per week</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7104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474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https://files.eric.ed.gov/fulltext/EJ920384.pdf</a:t>
            </a:r>
          </a:p>
          <a:p>
            <a:endParaRPr lang="en-US" dirty="0"/>
          </a:p>
          <a:p>
            <a:r>
              <a:rPr lang="en-US" dirty="0"/>
              <a:t>Overall, we just see this project as a holistic and very promising project that will pave the way for campus to be more sustainable because of the interdisciplinary nature, emphasis on students, and the awareness and outreach of the food waste recovery plan. This is not a new idea, but our project is even more innovative because we propose a closed loop food system that also supports the Feed a Bull food pantry. Every time we tell someone about this project, they are so excited and we hope that we get the opportunity to do something about food recovery and food waste on this campus. </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6374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r>
              <a:rPr lang="en-US" dirty="0"/>
              <a:t>Thank you to the council for your time and giving us this opportunity to share our ideas and present. </a:t>
            </a:r>
            <a:endParaRPr dirty="0"/>
          </a:p>
        </p:txBody>
      </p:sp>
      <p:sp>
        <p:nvSpPr>
          <p:cNvPr id="253" name="Shape 25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79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Whitney will state collaborators </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773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174708" indent="-174708">
              <a:buFont typeface="Arial" panose="020B0604020202020204" pitchFamily="34" charset="0"/>
              <a:buChar char="•"/>
            </a:pPr>
            <a:r>
              <a:rPr lang="en-US" baseline="0" dirty="0" smtClean="0"/>
              <a:t>We also wanted to review the EPA Food Recovery Hierarchy which explains the most preferred method of food recovery to the least preferred</a:t>
            </a:r>
          </a:p>
          <a:p>
            <a:pPr marL="174708" indent="-174708">
              <a:buFont typeface="Arial" panose="020B0604020202020204" pitchFamily="34" charset="0"/>
              <a:buChar char="•"/>
            </a:pPr>
            <a:endParaRPr dirty="0"/>
          </a:p>
        </p:txBody>
      </p:sp>
      <p:sp>
        <p:nvSpPr>
          <p:cNvPr id="98" name="Shape 9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Focus of this project is on food recovery, specifically of USF Aramark/Dining Services food waste </a:t>
            </a:r>
          </a:p>
          <a:p>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400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goals </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70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r>
              <a:rPr lang="en-US" b="1" dirty="0">
                <a:solidFill>
                  <a:schemeClr val="lt1"/>
                </a:solidFill>
              </a:rPr>
              <a:t>Adds to the USF Sustainability Tracking, Assessment, &amp; Rating System</a:t>
            </a:r>
          </a:p>
          <a:p>
            <a:pPr marL="0" indent="0"/>
            <a:endParaRPr lang="en-US" b="1" dirty="0">
              <a:solidFill>
                <a:schemeClr val="lt1"/>
              </a:solidFill>
            </a:endParaRPr>
          </a:p>
          <a:p>
            <a:pPr marL="0" indent="0" defTabSz="931774">
              <a:defRPr/>
            </a:pPr>
            <a:r>
              <a:rPr lang="en-US" dirty="0"/>
              <a:t>This project proposes to divert food waste from the landfill which will support hunger-relief efforts and reduce methane gas emission; this would provide an innovative way to garner credits in the AASHE STARS report. Although similar strategies are used on other campuses, food waste is currently not incorporated in the USF Campus Recycling and Energy Conservation Program nor are there food recovery efforts that remain on campus that generate renewable resources. This project proposes food recovery on campus or within the local area to support charities, supported by faculty and staff, and reduces carbon footprint in a closed loop system. </a:t>
            </a:r>
          </a:p>
          <a:p>
            <a:pPr marL="0" indent="0"/>
            <a:r>
              <a:rPr lang="en-US" b="1" dirty="0">
                <a:solidFill>
                  <a:schemeClr val="lt1"/>
                </a:solidFill>
              </a:rPr>
              <a:t> </a:t>
            </a:r>
          </a:p>
          <a:p>
            <a:pPr marL="0" indent="0"/>
            <a:r>
              <a:rPr lang="en-US" b="1" dirty="0">
                <a:solidFill>
                  <a:schemeClr val="lt1"/>
                </a:solidFill>
              </a:rPr>
              <a:t>Image source: https://www.flickr.com/photos/ajc1/6724888431 </a:t>
            </a:r>
            <a:endParaRPr dirty="0"/>
          </a:p>
        </p:txBody>
      </p:sp>
      <p:sp>
        <p:nvSpPr>
          <p:cNvPr id="136" name="Shape 13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This is our vision and these were all the collaborators that support our project. In terms of food recovery, we start first with the food waste – edible food will be donated to local pantries and/or the Feed a Bull pantry. Inedible food will be recovered to feed the biodigesters. Second, the project team consisting of the hired students and volunteers will coordinate the transportation of the food waste. We met with Bill Land, the Director of USF Environmental Health and Safety to make sure we have all the gear and precautions in place for the food waste transportation (cleaning, pick/up, etc.). The students will pick up from Aramark (specific dining sites coordinated with Operations Manager) and drop off to feed the digesters; there are 4 as shown on this map. Lastly, the outputs of the biodigesters will be monitoring for safety and productivity. As we’ve stated, this is a pilot test so through these logistics and processes, the project team will develop SOPs and reports that show productivity of the fertilizer and nutrient analyses of what’s produced. </a:t>
            </a:r>
          </a:p>
          <a:p>
            <a:pPr marL="0" indent="0"/>
            <a:endParaRPr lang="en-US" dirty="0"/>
          </a:p>
          <a:p>
            <a:pPr marL="0" indent="0"/>
            <a:r>
              <a:rPr lang="en-US" dirty="0"/>
              <a:t>Described in the proposal in detail, this project has kind of three separate phases – implementation which is the day to day pick up/drop off of food, the evaluation of the efficacy of the biodigester outputs, and the assessment of impact on student well=being. We want this to be a student-engaged process where we are all responsible for food waste and recovery. </a:t>
            </a:r>
          </a:p>
          <a:p>
            <a:pPr marL="0" indent="0"/>
            <a:endParaRPr lang="en-US" dirty="0"/>
          </a:p>
          <a:p>
            <a:pPr marL="0" indent="0"/>
            <a:r>
              <a:rPr lang="en-US" dirty="0"/>
              <a:t>Need: </a:t>
            </a:r>
            <a:endParaRPr dirty="0"/>
          </a:p>
          <a:p>
            <a:pPr marL="0" indent="0"/>
            <a:r>
              <a:rPr lang="en-US" dirty="0"/>
              <a:t>Logistics of transporting the food waste</a:t>
            </a:r>
          </a:p>
          <a:p>
            <a:pPr marL="0" indent="0"/>
            <a:endParaRPr lang="en-US" dirty="0"/>
          </a:p>
          <a:p>
            <a:pPr marL="0" indent="0" defTabSz="931774">
              <a:defRPr/>
            </a:pPr>
            <a:r>
              <a:rPr lang="en-US" dirty="0"/>
              <a:t>We have USF Aramark’s support in working with dining sites to provide food waste, which the project team (OPS students) will coordinate pick-up and drop off to the </a:t>
            </a:r>
            <a:r>
              <a:rPr lang="en-US" dirty="0" err="1"/>
              <a:t>biodigesters</a:t>
            </a:r>
            <a:r>
              <a:rPr lang="en-US" dirty="0"/>
              <a:t>. USF Facilities has already completed a space impact form to build the double IBC tank </a:t>
            </a:r>
            <a:r>
              <a:rPr lang="en-US" dirty="0" err="1"/>
              <a:t>biodigesters</a:t>
            </a:r>
            <a:r>
              <a:rPr lang="en-US" dirty="0"/>
              <a:t> (request approved), and we have met with Suchi Daniels and Nainan Desai to discuss the logistics of implementation of the </a:t>
            </a:r>
            <a:r>
              <a:rPr lang="en-US" dirty="0" err="1"/>
              <a:t>biodigesters</a:t>
            </a:r>
            <a:r>
              <a:rPr lang="en-US" dirty="0"/>
              <a:t>. We have discussed the four pilot sites with USF Facilities: OPM100 area (2), USF Botanical Gardens (already built), and USF Athletics area near tennis courts. Design of the </a:t>
            </a:r>
            <a:r>
              <a:rPr lang="en-US" dirty="0" err="1"/>
              <a:t>biodigesters</a:t>
            </a:r>
            <a:r>
              <a:rPr lang="en-US" dirty="0"/>
              <a:t> is provided by USF professor Dr. Thomas Culhane and in partnership with anaerobic digestion experts in the College of Engineering. We will also collect data from one compost site (already existing at OPM100 and managed by USF Facilities) to compare the feasibility of both options. </a:t>
            </a:r>
          </a:p>
          <a:p>
            <a:pPr marL="0" indent="0"/>
            <a:endParaRPr dirty="0"/>
          </a:p>
        </p:txBody>
      </p:sp>
      <p:sp>
        <p:nvSpPr>
          <p:cNvPr id="163" name="Shape 163"/>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94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01040" y="4473892"/>
            <a:ext cx="5608320" cy="3660458"/>
          </a:xfrm>
          <a:prstGeom prst="rect">
            <a:avLst/>
          </a:prstGeom>
        </p:spPr>
        <p:txBody>
          <a:bodyPr spcFirstLastPara="1" wrap="square" lIns="93162" tIns="93162" rIns="93162" bIns="93162" anchor="t" anchorCtr="0">
            <a:noAutofit/>
          </a:bodyPr>
          <a:lstStyle/>
          <a:p>
            <a:pPr marL="0" indent="0"/>
            <a:endParaRPr/>
          </a:p>
        </p:txBody>
      </p:sp>
      <p:sp>
        <p:nvSpPr>
          <p:cNvPr id="195" name="Shape 19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2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191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9.jpg"/><Relationship Id="rId4" Type="http://schemas.openxmlformats.org/officeDocument/2006/relationships/image" Target="../media/image7.jpg"/><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rot="-924942">
            <a:off x="314542" y="597573"/>
            <a:ext cx="3326978" cy="1235312"/>
          </a:xfrm>
          <a:prstGeom prst="rect">
            <a:avLst/>
          </a:prstGeom>
          <a:noFill/>
          <a:ln>
            <a:noFill/>
          </a:ln>
        </p:spPr>
      </p:pic>
      <p:sp>
        <p:nvSpPr>
          <p:cNvPr id="89" name="Shape 89"/>
          <p:cNvSpPr txBox="1">
            <a:spLocks noGrp="1"/>
          </p:cNvSpPr>
          <p:nvPr>
            <p:ph type="ctrTitle"/>
          </p:nvPr>
        </p:nvSpPr>
        <p:spPr>
          <a:xfrm>
            <a:off x="1523999" y="1702439"/>
            <a:ext cx="9144000" cy="153865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USF Campus Food Waste Recovery</a:t>
            </a:r>
            <a:endParaRPr dirty="0"/>
          </a:p>
        </p:txBody>
      </p:sp>
      <p:sp>
        <p:nvSpPr>
          <p:cNvPr id="90" name="Shape 90"/>
          <p:cNvSpPr txBox="1">
            <a:spLocks noGrp="1"/>
          </p:cNvSpPr>
          <p:nvPr>
            <p:ph type="subTitle" idx="1"/>
          </p:nvPr>
        </p:nvSpPr>
        <p:spPr>
          <a:xfrm>
            <a:off x="491357" y="3601329"/>
            <a:ext cx="11209283" cy="2474155"/>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dk1"/>
              </a:buClr>
              <a:buSzPts val="2220"/>
              <a:buFont typeface="Arial"/>
              <a:buNone/>
            </a:pPr>
            <a:r>
              <a:rPr lang="en-US" sz="2220" b="0" i="0" u="none" strike="noStrike" cap="none" dirty="0">
                <a:solidFill>
                  <a:schemeClr val="dk1"/>
                </a:solidFill>
                <a:latin typeface="Calibri"/>
                <a:ea typeface="Calibri"/>
                <a:cs typeface="Calibri"/>
                <a:sym typeface="Calibri"/>
              </a:rPr>
              <a:t>Project Leads: Whitney Fung, Li Zhu, Phillip Dixon, &amp; Gviana Goldberg </a:t>
            </a:r>
          </a:p>
          <a:p>
            <a:pPr marL="0" marR="0" lvl="0" indent="0" algn="ctr" rtl="0">
              <a:lnSpc>
                <a:spcPct val="70000"/>
              </a:lnSpc>
              <a:spcBef>
                <a:spcPts val="0"/>
              </a:spcBef>
              <a:spcAft>
                <a:spcPts val="0"/>
              </a:spcAft>
              <a:buClr>
                <a:schemeClr val="dk1"/>
              </a:buClr>
              <a:buSzPts val="2220"/>
              <a:buFont typeface="Arial"/>
              <a:buNone/>
            </a:pPr>
            <a:endParaRPr lang="en-US" sz="2220" b="0" i="0" u="none" strike="noStrike" cap="none" dirty="0">
              <a:solidFill>
                <a:schemeClr val="dk1"/>
              </a:solidFill>
              <a:latin typeface="Calibri"/>
              <a:ea typeface="Calibri"/>
              <a:cs typeface="Calibri"/>
              <a:sym typeface="Calibri"/>
            </a:endParaRPr>
          </a:p>
          <a:p>
            <a:pPr marL="0" marR="0" lvl="0" indent="0" algn="ctr" rtl="0">
              <a:lnSpc>
                <a:spcPct val="70000"/>
              </a:lnSpc>
              <a:spcBef>
                <a:spcPts val="0"/>
              </a:spcBef>
              <a:spcAft>
                <a:spcPts val="0"/>
              </a:spcAft>
              <a:buClr>
                <a:schemeClr val="dk1"/>
              </a:buClr>
              <a:buSzPts val="2220"/>
              <a:buFont typeface="Arial"/>
              <a:buNone/>
            </a:pPr>
            <a:r>
              <a:rPr lang="en-US" sz="2220" dirty="0"/>
              <a:t>Student collaborators: Sam Gibbons, Robin Rives, &amp; Shelby Petersen</a:t>
            </a:r>
            <a:endParaRPr dirty="0"/>
          </a:p>
          <a:p>
            <a:pPr marL="0" marR="0" lvl="0" indent="0" algn="ctr" rtl="0">
              <a:lnSpc>
                <a:spcPct val="70000"/>
              </a:lnSpc>
              <a:spcBef>
                <a:spcPts val="1000"/>
              </a:spcBef>
              <a:spcAft>
                <a:spcPts val="0"/>
              </a:spcAft>
              <a:buClr>
                <a:schemeClr val="dk1"/>
              </a:buClr>
              <a:buSzPts val="2220"/>
              <a:buFont typeface="Arial"/>
              <a:buNone/>
            </a:pPr>
            <a:endParaRPr lang="en-US" sz="222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ts val="2220"/>
              <a:buFont typeface="Arial"/>
              <a:buNone/>
            </a:pPr>
            <a:r>
              <a:rPr lang="en-US" sz="2220" b="0" i="0" u="none" strike="noStrike" cap="none" dirty="0">
                <a:solidFill>
                  <a:schemeClr val="dk1"/>
                </a:solidFill>
                <a:latin typeface="Calibri"/>
                <a:ea typeface="Calibri"/>
                <a:cs typeface="Calibri"/>
                <a:sym typeface="Calibri"/>
              </a:rPr>
              <a:t>Faculty Advisors:</a:t>
            </a:r>
            <a:endParaRPr dirty="0"/>
          </a:p>
          <a:p>
            <a:pPr marL="0" indent="0">
              <a:lnSpc>
                <a:spcPct val="70000"/>
              </a:lnSpc>
              <a:buSzPts val="2220"/>
            </a:pPr>
            <a:r>
              <a:rPr lang="en-US" sz="2220" dirty="0"/>
              <a:t>Dr. Thomas Henry Culhane, Patel College of Global Sustainability</a:t>
            </a:r>
            <a:endParaRPr lang="en-US" sz="222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ts val="2220"/>
              <a:buFont typeface="Arial"/>
              <a:buNone/>
            </a:pPr>
            <a:r>
              <a:rPr lang="en-US" sz="2220" b="0" i="0" u="none" strike="noStrike" cap="none" dirty="0">
                <a:solidFill>
                  <a:schemeClr val="dk1"/>
                </a:solidFill>
                <a:latin typeface="Calibri"/>
                <a:ea typeface="Calibri"/>
                <a:cs typeface="Calibri"/>
                <a:sym typeface="Calibri"/>
              </a:rPr>
              <a:t>Dr. Sarina Ergas, Engineering </a:t>
            </a:r>
          </a:p>
          <a:p>
            <a:pPr marL="0" marR="0" lvl="0" indent="0" algn="ctr" rtl="0">
              <a:lnSpc>
                <a:spcPct val="70000"/>
              </a:lnSpc>
              <a:spcBef>
                <a:spcPts val="1000"/>
              </a:spcBef>
              <a:spcAft>
                <a:spcPts val="0"/>
              </a:spcAft>
              <a:buClr>
                <a:schemeClr val="dk1"/>
              </a:buClr>
              <a:buSzPts val="2220"/>
              <a:buFont typeface="Arial"/>
              <a:buNone/>
            </a:pPr>
            <a:r>
              <a:rPr lang="en-US" sz="2220" dirty="0"/>
              <a:t>Dr. David Himmelgreen, Anthropology </a:t>
            </a:r>
            <a:endParaRPr dirty="0"/>
          </a:p>
          <a:p>
            <a:pPr marL="0" lvl="0" indent="0">
              <a:lnSpc>
                <a:spcPct val="70000"/>
              </a:lnSpc>
              <a:buSzPts val="2220"/>
            </a:pPr>
            <a:r>
              <a:rPr lang="en-US" sz="2220" dirty="0"/>
              <a:t>Dr. Jennifer Marshall, COPH</a:t>
            </a:r>
            <a:endParaRPr sz="2220" b="0" i="0" u="none" strike="noStrike" cap="none" dirty="0">
              <a:solidFill>
                <a:schemeClr val="dk1"/>
              </a:solidFill>
              <a:latin typeface="Calibri"/>
              <a:ea typeface="Calibri"/>
              <a:cs typeface="Calibri"/>
              <a:sym typeface="Calibri"/>
            </a:endParaRPr>
          </a:p>
          <a:p>
            <a:pPr marL="0" marR="0" lvl="0" indent="0" algn="ctr" rtl="0">
              <a:lnSpc>
                <a:spcPct val="70000"/>
              </a:lnSpc>
              <a:spcBef>
                <a:spcPts val="1000"/>
              </a:spcBef>
              <a:spcAft>
                <a:spcPts val="0"/>
              </a:spcAft>
              <a:buClr>
                <a:schemeClr val="dk1"/>
              </a:buClr>
              <a:buSzPts val="2220"/>
              <a:buFont typeface="Arial"/>
              <a:buNone/>
            </a:pPr>
            <a:endParaRPr sz="222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9AE4534-7FF1-4F08-8C94-63230A90F9D0}"/>
              </a:ext>
            </a:extLst>
          </p:cNvPr>
          <p:cNvSpPr txBox="1"/>
          <p:nvPr/>
        </p:nvSpPr>
        <p:spPr>
          <a:xfrm>
            <a:off x="2932061" y="407001"/>
            <a:ext cx="6327865" cy="677108"/>
          </a:xfrm>
          <a:prstGeom prst="rect">
            <a:avLst/>
          </a:prstGeom>
          <a:solidFill>
            <a:schemeClr val="accent4"/>
          </a:solidFill>
          <a:ln>
            <a:noFill/>
          </a:ln>
        </p:spPr>
        <p:txBody>
          <a:bodyPr wrap="square" rtlCol="0">
            <a:spAutoFit/>
          </a:bodyPr>
          <a:lstStyle/>
          <a:p>
            <a:pPr algn="ctr"/>
            <a:r>
              <a:rPr lang="en-US" sz="3800" dirty="0"/>
              <a:t>Cost/Environmental Benefits</a:t>
            </a:r>
          </a:p>
        </p:txBody>
      </p:sp>
      <p:graphicFrame>
        <p:nvGraphicFramePr>
          <p:cNvPr id="2" name="Table 1">
            <a:extLst>
              <a:ext uri="{FF2B5EF4-FFF2-40B4-BE49-F238E27FC236}">
                <a16:creationId xmlns:a16="http://schemas.microsoft.com/office/drawing/2014/main" id="{0D189E38-B147-4576-B4CD-57745BC4F450}"/>
              </a:ext>
            </a:extLst>
          </p:cNvPr>
          <p:cNvGraphicFramePr>
            <a:graphicFrameLocks noGrp="1"/>
          </p:cNvGraphicFramePr>
          <p:nvPr>
            <p:extLst>
              <p:ext uri="{D42A27DB-BD31-4B8C-83A1-F6EECF244321}">
                <p14:modId xmlns:p14="http://schemas.microsoft.com/office/powerpoint/2010/main" val="1040002109"/>
              </p:ext>
            </p:extLst>
          </p:nvPr>
        </p:nvGraphicFramePr>
        <p:xfrm>
          <a:off x="581603" y="1299879"/>
          <a:ext cx="11028783" cy="5151120"/>
        </p:xfrm>
        <a:graphic>
          <a:graphicData uri="http://schemas.openxmlformats.org/drawingml/2006/table">
            <a:tbl>
              <a:tblPr firstRow="1" bandRow="1">
                <a:tableStyleId>{E725D99A-51FC-4B1F-8A3F-DFB86C2F4528}</a:tableStyleId>
              </a:tblPr>
              <a:tblGrid>
                <a:gridCol w="3542526">
                  <a:extLst>
                    <a:ext uri="{9D8B030D-6E8A-4147-A177-3AD203B41FA5}">
                      <a16:colId xmlns:a16="http://schemas.microsoft.com/office/drawing/2014/main" val="2681582438"/>
                    </a:ext>
                  </a:extLst>
                </a:gridCol>
                <a:gridCol w="2780522">
                  <a:extLst>
                    <a:ext uri="{9D8B030D-6E8A-4147-A177-3AD203B41FA5}">
                      <a16:colId xmlns:a16="http://schemas.microsoft.com/office/drawing/2014/main" val="2627644637"/>
                    </a:ext>
                  </a:extLst>
                </a:gridCol>
                <a:gridCol w="4705735">
                  <a:extLst>
                    <a:ext uri="{9D8B030D-6E8A-4147-A177-3AD203B41FA5}">
                      <a16:colId xmlns:a16="http://schemas.microsoft.com/office/drawing/2014/main" val="3639381506"/>
                    </a:ext>
                  </a:extLst>
                </a:gridCol>
              </a:tblGrid>
              <a:tr h="515235">
                <a:tc>
                  <a:txBody>
                    <a:bodyPr/>
                    <a:lstStyle/>
                    <a:p>
                      <a:pPr algn="ctr"/>
                      <a:r>
                        <a:rPr lang="en-US" sz="2800" dirty="0"/>
                        <a:t>Cost benefit</a:t>
                      </a:r>
                    </a:p>
                  </a:txBody>
                  <a:tcPr/>
                </a:tc>
                <a:tc>
                  <a:txBody>
                    <a:bodyPr/>
                    <a:lstStyle/>
                    <a:p>
                      <a:pPr algn="ctr"/>
                      <a:r>
                        <a:rPr lang="en-US" sz="2800" dirty="0"/>
                        <a:t>Amount </a:t>
                      </a:r>
                    </a:p>
                  </a:txBody>
                  <a:tcPr/>
                </a:tc>
                <a:tc>
                  <a:txBody>
                    <a:bodyPr/>
                    <a:lstStyle/>
                    <a:p>
                      <a:pPr algn="ctr"/>
                      <a:r>
                        <a:rPr lang="en-US" sz="2800" dirty="0"/>
                        <a:t>Environmental benefit</a:t>
                      </a:r>
                    </a:p>
                  </a:txBody>
                  <a:tcPr/>
                </a:tc>
                <a:extLst>
                  <a:ext uri="{0D108BD9-81ED-4DB2-BD59-A6C34878D82A}">
                    <a16:rowId xmlns:a16="http://schemas.microsoft.com/office/drawing/2014/main" val="583528936"/>
                  </a:ext>
                </a:extLst>
              </a:tr>
              <a:tr h="1016353">
                <a:tc>
                  <a:txBody>
                    <a:bodyPr/>
                    <a:lstStyle/>
                    <a:p>
                      <a:pPr algn="ctr"/>
                      <a:r>
                        <a:rPr lang="en-US" sz="2600" dirty="0"/>
                        <a:t>Money saved from transporting yard waste off campus</a:t>
                      </a:r>
                    </a:p>
                  </a:txBody>
                  <a:tcPr/>
                </a:tc>
                <a:tc>
                  <a:txBody>
                    <a:bodyPr/>
                    <a:lstStyle/>
                    <a:p>
                      <a:pPr algn="ctr"/>
                      <a:r>
                        <a:rPr lang="en-US" sz="2600" dirty="0"/>
                        <a:t>$10,000 by Athletics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Reduces carbon emissions from transportation</a:t>
                      </a:r>
                    </a:p>
                    <a:p>
                      <a:pPr algn="ctr"/>
                      <a:endParaRPr lang="en-US" sz="2600" dirty="0"/>
                    </a:p>
                  </a:txBody>
                  <a:tcPr/>
                </a:tc>
                <a:extLst>
                  <a:ext uri="{0D108BD9-81ED-4DB2-BD59-A6C34878D82A}">
                    <a16:rowId xmlns:a16="http://schemas.microsoft.com/office/drawing/2014/main" val="3671869801"/>
                  </a:ext>
                </a:extLst>
              </a:tr>
              <a:tr h="1312790">
                <a:tc>
                  <a:txBody>
                    <a:bodyPr/>
                    <a:lstStyle/>
                    <a:p>
                      <a:pPr algn="ctr"/>
                      <a:r>
                        <a:rPr lang="en-US" sz="2600" dirty="0"/>
                        <a:t>Money saved paying for fertilizer </a:t>
                      </a:r>
                    </a:p>
                  </a:txBody>
                  <a:tcPr/>
                </a:tc>
                <a:tc>
                  <a:txBody>
                    <a:bodyPr/>
                    <a:lstStyle/>
                    <a:p>
                      <a:pPr algn="ctr"/>
                      <a:r>
                        <a:rPr lang="en-US" sz="2600" dirty="0"/>
                        <a:t>$75,000 by Athletics for fertilizer and chemicals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Reduces environmental contaminants from using chemicals and synthetic fertilizer; may improve nutrient composition of soil </a:t>
                      </a:r>
                    </a:p>
                  </a:txBody>
                  <a:tcPr/>
                </a:tc>
                <a:extLst>
                  <a:ext uri="{0D108BD9-81ED-4DB2-BD59-A6C34878D82A}">
                    <a16:rowId xmlns:a16="http://schemas.microsoft.com/office/drawing/2014/main" val="1172030496"/>
                  </a:ext>
                </a:extLst>
              </a:tr>
              <a:tr h="719917">
                <a:tc>
                  <a:txBody>
                    <a:bodyPr/>
                    <a:lstStyle/>
                    <a:p>
                      <a:pPr algn="ctr"/>
                      <a:r>
                        <a:rPr lang="en-US" sz="2600" dirty="0"/>
                        <a:t>Money saved from using biogas as renewable energy source</a:t>
                      </a:r>
                    </a:p>
                  </a:txBody>
                  <a:tcPr/>
                </a:tc>
                <a:tc>
                  <a:txBody>
                    <a:bodyPr/>
                    <a:lstStyle/>
                    <a:p>
                      <a:pPr algn="ctr"/>
                      <a:endParaRPr lang="en-US" sz="2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Reduces methane gas emissions  </a:t>
                      </a:r>
                    </a:p>
                    <a:p>
                      <a:pPr algn="ctr"/>
                      <a:endParaRPr lang="en-US" sz="2600" dirty="0"/>
                    </a:p>
                  </a:txBody>
                  <a:tcPr/>
                </a:tc>
                <a:extLst>
                  <a:ext uri="{0D108BD9-81ED-4DB2-BD59-A6C34878D82A}">
                    <a16:rowId xmlns:a16="http://schemas.microsoft.com/office/drawing/2014/main" val="2784793183"/>
                  </a:ext>
                </a:extLst>
              </a:tr>
            </a:tbl>
          </a:graphicData>
        </a:graphic>
      </p:graphicFrame>
    </p:spTree>
    <p:extLst>
      <p:ext uri="{BB962C8B-B14F-4D97-AF65-F5344CB8AC3E}">
        <p14:creationId xmlns:p14="http://schemas.microsoft.com/office/powerpoint/2010/main" val="11968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479B-CD8B-4094-B397-1EB443D12CDA}"/>
              </a:ext>
            </a:extLst>
          </p:cNvPr>
          <p:cNvSpPr>
            <a:spLocks noGrp="1"/>
          </p:cNvSpPr>
          <p:nvPr>
            <p:ph type="title"/>
          </p:nvPr>
        </p:nvSpPr>
        <p:spPr>
          <a:xfrm>
            <a:off x="838200" y="646479"/>
            <a:ext cx="10515600" cy="1325563"/>
          </a:xfrm>
        </p:spPr>
        <p:txBody>
          <a:bodyPr/>
          <a:lstStyle/>
          <a:p>
            <a:pPr algn="ctr"/>
            <a:r>
              <a:rPr lang="en-US" dirty="0">
                <a:solidFill>
                  <a:srgbClr val="500050"/>
                </a:solidFill>
                <a:latin typeface="Arial" panose="020B0604020202020204" pitchFamily="34" charset="0"/>
                <a:ea typeface="Calibri" panose="020F0502020204030204" pitchFamily="34" charset="0"/>
              </a:rPr>
              <a:t>What is the operating cost reduction for calculating ROI? </a:t>
            </a:r>
            <a:r>
              <a:rPr lang="en-US" sz="5400" dirty="0">
                <a:latin typeface="Calibri" panose="020F0502020204030204" pitchFamily="34" charset="0"/>
                <a:ea typeface="Calibri" panose="020F0502020204030204" pitchFamily="34" charset="0"/>
              </a:rPr>
              <a:t/>
            </a:r>
            <a:br>
              <a:rPr lang="en-US" sz="5400" dirty="0">
                <a:latin typeface="Calibri" panose="020F0502020204030204" pitchFamily="34" charset="0"/>
                <a:ea typeface="Calibri" panose="020F0502020204030204" pitchFamily="34" charset="0"/>
              </a:rPr>
            </a:br>
            <a:endParaRPr lang="en-US" dirty="0"/>
          </a:p>
        </p:txBody>
      </p:sp>
      <p:sp>
        <p:nvSpPr>
          <p:cNvPr id="3" name="Rectangle 2">
            <a:extLst>
              <a:ext uri="{FF2B5EF4-FFF2-40B4-BE49-F238E27FC236}">
                <a16:creationId xmlns:a16="http://schemas.microsoft.com/office/drawing/2014/main" id="{03AB72D0-3F89-4D65-BDD4-87BFBC0404EE}"/>
              </a:ext>
            </a:extLst>
          </p:cNvPr>
          <p:cNvSpPr/>
          <p:nvPr/>
        </p:nvSpPr>
        <p:spPr>
          <a:xfrm>
            <a:off x="615820" y="2270622"/>
            <a:ext cx="10737980" cy="3970318"/>
          </a:xfrm>
          <a:prstGeom prst="rect">
            <a:avLst/>
          </a:prstGeom>
        </p:spPr>
        <p:txBody>
          <a:bodyPr wrap="square">
            <a:spAutoFit/>
          </a:bodyPr>
          <a:lstStyle/>
          <a:p>
            <a:pPr marL="800100" lvl="1" indent="-342900">
              <a:buFont typeface="Arial" panose="020B0604020202020204" pitchFamily="34" charset="0"/>
              <a:buChar char="•"/>
              <a:tabLst>
                <a:tab pos="914400" algn="l"/>
              </a:tabLst>
            </a:pPr>
            <a:r>
              <a:rPr lang="en-US" sz="2800" dirty="0">
                <a:solidFill>
                  <a:schemeClr val="tx1"/>
                </a:solidFill>
                <a:latin typeface="Arial" panose="020B0604020202020204" pitchFamily="34" charset="0"/>
                <a:ea typeface="Calibri" panose="020F0502020204030204" pitchFamily="34" charset="0"/>
              </a:rPr>
              <a:t>Energy production from food waste (food production, distribution, cooking, etc.) </a:t>
            </a:r>
          </a:p>
          <a:p>
            <a:pPr marL="800100" lvl="1" indent="-342900">
              <a:buFont typeface="Arial" panose="020B0604020202020204" pitchFamily="34" charset="0"/>
              <a:buChar char="•"/>
              <a:tabLst>
                <a:tab pos="914400" algn="l"/>
              </a:tabLst>
            </a:pPr>
            <a:r>
              <a:rPr lang="en-US" sz="2800" dirty="0">
                <a:solidFill>
                  <a:schemeClr val="tx1"/>
                </a:solidFill>
                <a:latin typeface="Arial" panose="020B0604020202020204" pitchFamily="34" charset="0"/>
                <a:ea typeface="Calibri" panose="020F0502020204030204" pitchFamily="34" charset="0"/>
              </a:rPr>
              <a:t>Costs to dispose food waste (USF Aramark) </a:t>
            </a:r>
          </a:p>
          <a:p>
            <a:pPr marL="800100" lvl="1" indent="-342900">
              <a:buFont typeface="Arial" panose="020B0604020202020204" pitchFamily="34" charset="0"/>
              <a:buChar char="•"/>
              <a:tabLst>
                <a:tab pos="914400" algn="l"/>
              </a:tabLst>
            </a:pPr>
            <a:r>
              <a:rPr lang="en-US" sz="2800" dirty="0">
                <a:solidFill>
                  <a:schemeClr val="tx1"/>
                </a:solidFill>
                <a:latin typeface="Arial" panose="020B0604020202020204" pitchFamily="34" charset="0"/>
                <a:ea typeface="Calibri" panose="020F0502020204030204" pitchFamily="34" charset="0"/>
              </a:rPr>
              <a:t>Costs to dispose yard waste (USF Facilities and Athletics)</a:t>
            </a:r>
          </a:p>
          <a:p>
            <a:pPr marL="800100" lvl="1" indent="-342900">
              <a:buFont typeface="Arial" panose="020B0604020202020204" pitchFamily="34" charset="0"/>
              <a:buChar char="•"/>
              <a:tabLst>
                <a:tab pos="914400" algn="l"/>
              </a:tabLst>
            </a:pPr>
            <a:r>
              <a:rPr lang="en-US" sz="2800" dirty="0">
                <a:solidFill>
                  <a:schemeClr val="tx1"/>
                </a:solidFill>
                <a:latin typeface="Arial" panose="020B0604020202020204" pitchFamily="34" charset="0"/>
                <a:ea typeface="Calibri" panose="020F0502020204030204" pitchFamily="34" charset="0"/>
              </a:rPr>
              <a:t>Costs for grounds maintenance/ purchase of chemicals and fertilizer (USF Facilities and Athletics) </a:t>
            </a:r>
          </a:p>
          <a:p>
            <a:pPr marL="800100" lvl="1" indent="-342900">
              <a:buFont typeface="Arial" panose="020B0604020202020204" pitchFamily="34" charset="0"/>
              <a:buChar char="•"/>
              <a:tabLst>
                <a:tab pos="914400" algn="l"/>
              </a:tabLst>
            </a:pPr>
            <a:r>
              <a:rPr lang="en-US" sz="2800" dirty="0">
                <a:solidFill>
                  <a:schemeClr val="tx1"/>
                </a:solidFill>
                <a:latin typeface="Arial" panose="020B0604020202020204" pitchFamily="34" charset="0"/>
                <a:ea typeface="Calibri" panose="020F0502020204030204" pitchFamily="34" charset="0"/>
              </a:rPr>
              <a:t>Intangible benefits but great ROI – social impact and environmental awareness for students to reduce carbon footprint on campus </a:t>
            </a:r>
          </a:p>
        </p:txBody>
      </p:sp>
    </p:spTree>
    <p:extLst>
      <p:ext uri="{BB962C8B-B14F-4D97-AF65-F5344CB8AC3E}">
        <p14:creationId xmlns:p14="http://schemas.microsoft.com/office/powerpoint/2010/main" val="224601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9FA5842E-1128-45AA-AAE5-72BE52680A95}"/>
              </a:ext>
            </a:extLst>
          </p:cNvPr>
          <p:cNvGraphicFramePr/>
          <p:nvPr>
            <p:extLst>
              <p:ext uri="{D42A27DB-BD31-4B8C-83A1-F6EECF244321}">
                <p14:modId xmlns:p14="http://schemas.microsoft.com/office/powerpoint/2010/main" val="2276548832"/>
              </p:ext>
            </p:extLst>
          </p:nvPr>
        </p:nvGraphicFramePr>
        <p:xfrm>
          <a:off x="3096971" y="685698"/>
          <a:ext cx="5751608" cy="338921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D0125015-8F81-4058-86D0-A7869D066118}"/>
              </a:ext>
            </a:extLst>
          </p:cNvPr>
          <p:cNvPicPr>
            <a:picLocks noChangeAspect="1"/>
          </p:cNvPicPr>
          <p:nvPr/>
        </p:nvPicPr>
        <p:blipFill>
          <a:blip r:embed="rId4"/>
          <a:stretch>
            <a:fillRect/>
          </a:stretch>
        </p:blipFill>
        <p:spPr>
          <a:xfrm>
            <a:off x="2032049" y="4477693"/>
            <a:ext cx="8324850" cy="1809750"/>
          </a:xfrm>
          <a:prstGeom prst="rect">
            <a:avLst/>
          </a:prstGeom>
        </p:spPr>
      </p:pic>
      <p:sp>
        <p:nvSpPr>
          <p:cNvPr id="4" name="Oval 3">
            <a:extLst>
              <a:ext uri="{FF2B5EF4-FFF2-40B4-BE49-F238E27FC236}">
                <a16:creationId xmlns:a16="http://schemas.microsoft.com/office/drawing/2014/main" id="{C99C0625-997F-4BAA-A5AF-06F532FB256B}"/>
              </a:ext>
            </a:extLst>
          </p:cNvPr>
          <p:cNvSpPr/>
          <p:nvPr/>
        </p:nvSpPr>
        <p:spPr>
          <a:xfrm>
            <a:off x="7989481" y="4395275"/>
            <a:ext cx="3131117" cy="2222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9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388B4-60B1-48B8-899B-AF4223BF0702}"/>
              </a:ext>
            </a:extLst>
          </p:cNvPr>
          <p:cNvSpPr/>
          <p:nvPr/>
        </p:nvSpPr>
        <p:spPr>
          <a:xfrm>
            <a:off x="1399735" y="2408149"/>
            <a:ext cx="9392529" cy="3043847"/>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Total projected cost ~ $25,600.00</a:t>
            </a:r>
          </a:p>
          <a:p>
            <a:pPr marL="342900" lvl="2" indent="-342900">
              <a:lnSpc>
                <a:spcPct val="107000"/>
              </a:lnSpc>
              <a:spcAft>
                <a:spcPts val="80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Includes all research/</a:t>
            </a:r>
            <a:r>
              <a:rPr lang="en-US" sz="2400" dirty="0" err="1">
                <a:latin typeface="Arial" panose="020B0604020202020204" pitchFamily="34" charset="0"/>
                <a:ea typeface="Calibri" panose="020F0502020204030204" pitchFamily="34" charset="0"/>
                <a:cs typeface="Times New Roman" panose="02020603050405020304" pitchFamily="18" charset="0"/>
              </a:rPr>
              <a:t>biodigester</a:t>
            </a:r>
            <a:r>
              <a:rPr lang="en-US" sz="2400" dirty="0">
                <a:latin typeface="Arial" panose="020B0604020202020204" pitchFamily="34" charset="0"/>
                <a:ea typeface="Calibri" panose="020F0502020204030204" pitchFamily="34" charset="0"/>
                <a:cs typeface="Times New Roman" panose="02020603050405020304" pitchFamily="18" charset="0"/>
              </a:rPr>
              <a:t> materials, student support, and development/implementation of a student educational campaign to achieve a zero-waste campus and adopt Sustain-A-Bull practices. </a:t>
            </a:r>
          </a:p>
          <a:p>
            <a:pPr marL="342900" indent="-342900">
              <a:lnSpc>
                <a:spcPct val="107000"/>
              </a:lnSpc>
              <a:spcAft>
                <a:spcPts val="800"/>
              </a:spcAft>
              <a:buFont typeface="Arial" panose="020B0604020202020204" pitchFamily="34" charset="0"/>
              <a:buChar char="•"/>
            </a:pPr>
            <a:r>
              <a:rPr lang="en-US" sz="2400" dirty="0" err="1">
                <a:latin typeface="Arial" panose="020B0604020202020204" pitchFamily="34" charset="0"/>
                <a:ea typeface="Calibri" panose="020F0502020204030204" pitchFamily="34" charset="0"/>
                <a:cs typeface="Times New Roman" panose="02020603050405020304" pitchFamily="18" charset="0"/>
              </a:rPr>
              <a:t>Biodigesters</a:t>
            </a:r>
            <a:r>
              <a:rPr lang="en-US" sz="2400" dirty="0">
                <a:latin typeface="Arial" panose="020B0604020202020204" pitchFamily="34" charset="0"/>
                <a:ea typeface="Calibri" panose="020F0502020204030204" pitchFamily="34" charset="0"/>
                <a:cs typeface="Times New Roman" panose="02020603050405020304" pitchFamily="18" charset="0"/>
              </a:rPr>
              <a:t> last for five to seven years and can continue to be used in the long run.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75E3468-2822-4BED-89E7-62F200C890C1}"/>
              </a:ext>
            </a:extLst>
          </p:cNvPr>
          <p:cNvSpPr txBox="1"/>
          <p:nvPr/>
        </p:nvSpPr>
        <p:spPr>
          <a:xfrm>
            <a:off x="2754922" y="703705"/>
            <a:ext cx="6682154" cy="584775"/>
          </a:xfrm>
          <a:prstGeom prst="rect">
            <a:avLst/>
          </a:prstGeom>
          <a:solidFill>
            <a:schemeClr val="accent6"/>
          </a:solidFill>
        </p:spPr>
        <p:txBody>
          <a:bodyPr wrap="square" rtlCol="0">
            <a:spAutoFit/>
          </a:bodyPr>
          <a:lstStyle/>
          <a:p>
            <a:pPr algn="ctr"/>
            <a:r>
              <a:rPr lang="en-US" sz="3200" dirty="0"/>
              <a:t>SGEF Funding Request </a:t>
            </a:r>
          </a:p>
        </p:txBody>
      </p:sp>
    </p:spTree>
    <p:extLst>
      <p:ext uri="{BB962C8B-B14F-4D97-AF65-F5344CB8AC3E}">
        <p14:creationId xmlns:p14="http://schemas.microsoft.com/office/powerpoint/2010/main" val="59323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864BC7B-ABD4-4D58-BFC5-7B88209D3056}"/>
              </a:ext>
            </a:extLst>
          </p:cNvPr>
          <p:cNvPicPr>
            <a:picLocks noChangeAspect="1"/>
          </p:cNvPicPr>
          <p:nvPr/>
        </p:nvPicPr>
        <p:blipFill>
          <a:blip r:embed="rId3"/>
          <a:stretch>
            <a:fillRect/>
          </a:stretch>
        </p:blipFill>
        <p:spPr>
          <a:xfrm>
            <a:off x="1463041" y="1935449"/>
            <a:ext cx="8798243" cy="4359222"/>
          </a:xfrm>
          <a:prstGeom prst="rect">
            <a:avLst/>
          </a:prstGeom>
        </p:spPr>
      </p:pic>
      <p:pic>
        <p:nvPicPr>
          <p:cNvPr id="5" name="Shape 88">
            <a:extLst>
              <a:ext uri="{FF2B5EF4-FFF2-40B4-BE49-F238E27FC236}">
                <a16:creationId xmlns:a16="http://schemas.microsoft.com/office/drawing/2014/main" id="{99FDB6F8-D1E5-40A9-9CDE-7CFAF082F527}"/>
              </a:ext>
            </a:extLst>
          </p:cNvPr>
          <p:cNvPicPr preferRelativeResize="0"/>
          <p:nvPr/>
        </p:nvPicPr>
        <p:blipFill rotWithShape="1">
          <a:blip r:embed="rId4">
            <a:alphaModFix/>
          </a:blip>
          <a:srcRect/>
          <a:stretch/>
        </p:blipFill>
        <p:spPr>
          <a:xfrm rot="427642">
            <a:off x="8735235" y="852711"/>
            <a:ext cx="1900738" cy="658184"/>
          </a:xfrm>
          <a:prstGeom prst="rect">
            <a:avLst/>
          </a:prstGeom>
          <a:noFill/>
          <a:ln>
            <a:noFill/>
          </a:ln>
        </p:spPr>
      </p:pic>
      <p:sp>
        <p:nvSpPr>
          <p:cNvPr id="6" name="Shape 89">
            <a:extLst>
              <a:ext uri="{FF2B5EF4-FFF2-40B4-BE49-F238E27FC236}">
                <a16:creationId xmlns:a16="http://schemas.microsoft.com/office/drawing/2014/main" id="{8CF69E81-FC85-4814-BA1B-A75FE67C316E}"/>
              </a:ext>
            </a:extLst>
          </p:cNvPr>
          <p:cNvSpPr txBox="1">
            <a:spLocks/>
          </p:cNvSpPr>
          <p:nvPr/>
        </p:nvSpPr>
        <p:spPr>
          <a:xfrm>
            <a:off x="2506394" y="1317090"/>
            <a:ext cx="7179211" cy="66093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lnSpc>
                <a:spcPct val="90000"/>
              </a:lnSpc>
              <a:buClr>
                <a:schemeClr val="dk1"/>
              </a:buClr>
              <a:buSzPts val="5400"/>
              <a:buFont typeface="Calibri"/>
              <a:buNone/>
            </a:pPr>
            <a:r>
              <a:rPr lang="en-US" sz="3600" dirty="0">
                <a:solidFill>
                  <a:schemeClr val="dk1"/>
                </a:solidFill>
                <a:latin typeface="Calibri"/>
                <a:ea typeface="Calibri"/>
                <a:cs typeface="Calibri"/>
                <a:sym typeface="Calibri"/>
              </a:rPr>
              <a:t>USF Campus Food Waste Recovery</a:t>
            </a:r>
            <a:endParaRPr lang="en-US" sz="3600" dirty="0"/>
          </a:p>
        </p:txBody>
      </p:sp>
    </p:spTree>
    <p:extLst>
      <p:ext uri="{BB962C8B-B14F-4D97-AF65-F5344CB8AC3E}">
        <p14:creationId xmlns:p14="http://schemas.microsoft.com/office/powerpoint/2010/main" val="266615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a:stretch/>
        </p:blipFill>
        <p:spPr>
          <a:xfrm>
            <a:off x="5580628" y="4295445"/>
            <a:ext cx="1590228" cy="1590228"/>
          </a:xfrm>
          <a:prstGeom prst="rect">
            <a:avLst/>
          </a:prstGeom>
          <a:noFill/>
          <a:ln>
            <a:noFill/>
          </a:ln>
        </p:spPr>
      </p:pic>
      <p:sp>
        <p:nvSpPr>
          <p:cNvPr id="256" name="Shape 256"/>
          <p:cNvSpPr/>
          <p:nvPr/>
        </p:nvSpPr>
        <p:spPr>
          <a:xfrm>
            <a:off x="166255" y="142504"/>
            <a:ext cx="11804072" cy="6578930"/>
          </a:xfrm>
          <a:prstGeom prst="roundRect">
            <a:avLst>
              <a:gd name="adj" fmla="val 16667"/>
            </a:avLst>
          </a:prstGeom>
          <a:noFill/>
          <a:ln w="19050" cap="flat" cmpd="sng">
            <a:solidFill>
              <a:schemeClr val="accent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7" name="Shape 257"/>
          <p:cNvPicPr preferRelativeResize="0"/>
          <p:nvPr/>
        </p:nvPicPr>
        <p:blipFill rotWithShape="1">
          <a:blip r:embed="rId4">
            <a:alphaModFix/>
          </a:blip>
          <a:srcRect/>
          <a:stretch/>
        </p:blipFill>
        <p:spPr>
          <a:xfrm>
            <a:off x="4609879" y="3036713"/>
            <a:ext cx="1941498" cy="1255138"/>
          </a:xfrm>
          <a:prstGeom prst="ellipse">
            <a:avLst/>
          </a:prstGeom>
          <a:noFill/>
          <a:ln>
            <a:noFill/>
          </a:ln>
        </p:spPr>
      </p:pic>
      <p:pic>
        <p:nvPicPr>
          <p:cNvPr id="258" name="Shape 258"/>
          <p:cNvPicPr preferRelativeResize="0"/>
          <p:nvPr/>
        </p:nvPicPr>
        <p:blipFill rotWithShape="1">
          <a:blip r:embed="rId5">
            <a:alphaModFix/>
          </a:blip>
          <a:srcRect/>
          <a:stretch/>
        </p:blipFill>
        <p:spPr>
          <a:xfrm>
            <a:off x="9366740" y="3767356"/>
            <a:ext cx="1113527" cy="1113527"/>
          </a:xfrm>
          <a:prstGeom prst="rect">
            <a:avLst/>
          </a:prstGeom>
          <a:noFill/>
          <a:ln>
            <a:noFill/>
          </a:ln>
        </p:spPr>
      </p:pic>
      <p:pic>
        <p:nvPicPr>
          <p:cNvPr id="259" name="Shape 259"/>
          <p:cNvPicPr preferRelativeResize="0"/>
          <p:nvPr/>
        </p:nvPicPr>
        <p:blipFill rotWithShape="1">
          <a:blip r:embed="rId6">
            <a:alphaModFix/>
          </a:blip>
          <a:srcRect/>
          <a:stretch/>
        </p:blipFill>
        <p:spPr>
          <a:xfrm>
            <a:off x="8610358" y="5079647"/>
            <a:ext cx="988727" cy="1095355"/>
          </a:xfrm>
          <a:prstGeom prst="rect">
            <a:avLst/>
          </a:prstGeom>
          <a:noFill/>
          <a:ln>
            <a:noFill/>
          </a:ln>
        </p:spPr>
      </p:pic>
      <p:pic>
        <p:nvPicPr>
          <p:cNvPr id="260" name="Shape 260"/>
          <p:cNvPicPr preferRelativeResize="0"/>
          <p:nvPr/>
        </p:nvPicPr>
        <p:blipFill rotWithShape="1">
          <a:blip r:embed="rId7">
            <a:alphaModFix/>
          </a:blip>
          <a:srcRect/>
          <a:stretch/>
        </p:blipFill>
        <p:spPr>
          <a:xfrm>
            <a:off x="3950555" y="5885673"/>
            <a:ext cx="2330765" cy="434105"/>
          </a:xfrm>
          <a:prstGeom prst="rect">
            <a:avLst/>
          </a:prstGeom>
          <a:noFill/>
          <a:ln>
            <a:noFill/>
          </a:ln>
        </p:spPr>
      </p:pic>
      <p:sp>
        <p:nvSpPr>
          <p:cNvPr id="268" name="Shape 268"/>
          <p:cNvSpPr txBox="1"/>
          <p:nvPr/>
        </p:nvSpPr>
        <p:spPr>
          <a:xfrm>
            <a:off x="570566" y="573407"/>
            <a:ext cx="356233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1" dirty="0">
                <a:solidFill>
                  <a:schemeClr val="accent4"/>
                </a:solidFill>
                <a:latin typeface="Calibri"/>
                <a:ea typeface="Calibri"/>
                <a:cs typeface="Calibri"/>
                <a:sym typeface="Calibri"/>
              </a:rPr>
              <a:t>For a greener campus and student environment…</a:t>
            </a:r>
            <a:endParaRPr dirty="0"/>
          </a:p>
        </p:txBody>
      </p:sp>
      <p:pic>
        <p:nvPicPr>
          <p:cNvPr id="269" name="Shape 269"/>
          <p:cNvPicPr preferRelativeResize="0"/>
          <p:nvPr/>
        </p:nvPicPr>
        <p:blipFill rotWithShape="1">
          <a:blip r:embed="rId8">
            <a:alphaModFix/>
          </a:blip>
          <a:srcRect/>
          <a:stretch/>
        </p:blipFill>
        <p:spPr>
          <a:xfrm>
            <a:off x="9754718" y="5267680"/>
            <a:ext cx="1983179" cy="719288"/>
          </a:xfrm>
          <a:prstGeom prst="rect">
            <a:avLst/>
          </a:prstGeom>
          <a:noFill/>
          <a:ln>
            <a:noFill/>
          </a:ln>
        </p:spPr>
      </p:pic>
      <p:pic>
        <p:nvPicPr>
          <p:cNvPr id="270" name="Shape 270"/>
          <p:cNvPicPr preferRelativeResize="0"/>
          <p:nvPr/>
        </p:nvPicPr>
        <p:blipFill rotWithShape="1">
          <a:blip r:embed="rId9">
            <a:alphaModFix/>
          </a:blip>
          <a:srcRect/>
          <a:stretch/>
        </p:blipFill>
        <p:spPr>
          <a:xfrm>
            <a:off x="2204334" y="3469263"/>
            <a:ext cx="1318377" cy="877545"/>
          </a:xfrm>
          <a:prstGeom prst="rect">
            <a:avLst/>
          </a:prstGeom>
          <a:noFill/>
          <a:ln>
            <a:noFill/>
          </a:ln>
        </p:spPr>
      </p:pic>
      <p:sp>
        <p:nvSpPr>
          <p:cNvPr id="271" name="Shape 271"/>
          <p:cNvSpPr txBox="1"/>
          <p:nvPr/>
        </p:nvSpPr>
        <p:spPr>
          <a:xfrm>
            <a:off x="1676202" y="2884488"/>
            <a:ext cx="237463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accent6"/>
                </a:solidFill>
                <a:latin typeface="Calibri"/>
                <a:ea typeface="Calibri"/>
                <a:cs typeface="Calibri"/>
                <a:sym typeface="Calibri"/>
              </a:rPr>
              <a:t>USF Facilities – Sustainability &amp; LEED </a:t>
            </a:r>
            <a:endParaRPr/>
          </a:p>
        </p:txBody>
      </p:sp>
      <p:pic>
        <p:nvPicPr>
          <p:cNvPr id="272" name="Shape 272"/>
          <p:cNvPicPr preferRelativeResize="0"/>
          <p:nvPr/>
        </p:nvPicPr>
        <p:blipFill rotWithShape="1">
          <a:blip r:embed="rId10">
            <a:alphaModFix/>
          </a:blip>
          <a:srcRect/>
          <a:stretch/>
        </p:blipFill>
        <p:spPr>
          <a:xfrm>
            <a:off x="1339055" y="5639826"/>
            <a:ext cx="1227094" cy="1044291"/>
          </a:xfrm>
          <a:prstGeom prst="rect">
            <a:avLst/>
          </a:prstGeom>
          <a:noFill/>
          <a:ln>
            <a:noFill/>
          </a:ln>
        </p:spPr>
      </p:pic>
      <p:pic>
        <p:nvPicPr>
          <p:cNvPr id="274" name="Shape 274"/>
          <p:cNvPicPr preferRelativeResize="0"/>
          <p:nvPr/>
        </p:nvPicPr>
        <p:blipFill rotWithShape="1">
          <a:blip r:embed="rId11">
            <a:alphaModFix/>
          </a:blip>
          <a:srcRect/>
          <a:stretch/>
        </p:blipFill>
        <p:spPr>
          <a:xfrm>
            <a:off x="452586" y="3469263"/>
            <a:ext cx="1254767" cy="1563573"/>
          </a:xfrm>
          <a:prstGeom prst="rect">
            <a:avLst/>
          </a:prstGeom>
          <a:noFill/>
          <a:ln>
            <a:noFill/>
          </a:ln>
        </p:spPr>
      </p:pic>
      <p:sp>
        <p:nvSpPr>
          <p:cNvPr id="21" name="Title 1">
            <a:extLst>
              <a:ext uri="{FF2B5EF4-FFF2-40B4-BE49-F238E27FC236}">
                <a16:creationId xmlns:a16="http://schemas.microsoft.com/office/drawing/2014/main" id="{E10373E8-9464-4379-BB0E-FE494CF410CC}"/>
              </a:ext>
            </a:extLst>
          </p:cNvPr>
          <p:cNvSpPr txBox="1">
            <a:spLocks/>
          </p:cNvSpPr>
          <p:nvPr/>
        </p:nvSpPr>
        <p:spPr>
          <a:xfrm>
            <a:off x="6551377" y="577813"/>
            <a:ext cx="468014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r"/>
            <a:r>
              <a:rPr lang="en-US" sz="4800" b="1" dirty="0"/>
              <a:t>Thank you! Questions?</a:t>
            </a:r>
          </a:p>
        </p:txBody>
      </p:sp>
      <p:pic>
        <p:nvPicPr>
          <p:cNvPr id="22" name="Picture 21">
            <a:extLst>
              <a:ext uri="{FF2B5EF4-FFF2-40B4-BE49-F238E27FC236}">
                <a16:creationId xmlns:a16="http://schemas.microsoft.com/office/drawing/2014/main" id="{E8B06C55-3FD5-4BC7-BB80-318D025B809F}"/>
              </a:ext>
            </a:extLst>
          </p:cNvPr>
          <p:cNvPicPr>
            <a:picLocks noChangeAspect="1"/>
          </p:cNvPicPr>
          <p:nvPr/>
        </p:nvPicPr>
        <p:blipFill>
          <a:blip r:embed="rId12"/>
          <a:stretch>
            <a:fillRect/>
          </a:stretch>
        </p:blipFill>
        <p:spPr>
          <a:xfrm>
            <a:off x="7050111" y="2850896"/>
            <a:ext cx="1367085" cy="779794"/>
          </a:xfrm>
          <a:prstGeom prst="rect">
            <a:avLst/>
          </a:prstGeom>
        </p:spPr>
      </p:pic>
    </p:spTree>
    <p:extLst>
      <p:ext uri="{BB962C8B-B14F-4D97-AF65-F5344CB8AC3E}">
        <p14:creationId xmlns:p14="http://schemas.microsoft.com/office/powerpoint/2010/main" val="217145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A290-1BD2-45BC-8D66-ADC23B04CF7E}"/>
              </a:ext>
            </a:extLst>
          </p:cNvPr>
          <p:cNvSpPr>
            <a:spLocks noGrp="1"/>
          </p:cNvSpPr>
          <p:nvPr>
            <p:ph type="title"/>
          </p:nvPr>
        </p:nvSpPr>
        <p:spPr/>
        <p:txBody>
          <a:bodyPr/>
          <a:lstStyle/>
          <a:p>
            <a:r>
              <a:rPr lang="en-US" dirty="0"/>
              <a:t>Collaborators</a:t>
            </a:r>
          </a:p>
        </p:txBody>
      </p:sp>
      <p:sp>
        <p:nvSpPr>
          <p:cNvPr id="3" name="Text Placeholder 2">
            <a:extLst>
              <a:ext uri="{FF2B5EF4-FFF2-40B4-BE49-F238E27FC236}">
                <a16:creationId xmlns:a16="http://schemas.microsoft.com/office/drawing/2014/main" id="{A189DBB1-1EF9-4A86-BE2B-4EECD324C547}"/>
              </a:ext>
            </a:extLst>
          </p:cNvPr>
          <p:cNvSpPr>
            <a:spLocks noGrp="1"/>
          </p:cNvSpPr>
          <p:nvPr>
            <p:ph type="body" idx="1"/>
          </p:nvPr>
        </p:nvSpPr>
        <p:spPr>
          <a:xfrm>
            <a:off x="838200" y="1381198"/>
            <a:ext cx="10515600" cy="4351338"/>
          </a:xfrm>
        </p:spPr>
        <p:txBody>
          <a:bodyPr/>
          <a:lstStyle/>
          <a:p>
            <a:pPr lvl="0"/>
            <a:r>
              <a:rPr lang="en-US" sz="2200" dirty="0"/>
              <a:t>Mr. Tom Schlick, Mr. Nainan Desai, &amp; Ms. Suchi Daniels (USF Facilities) </a:t>
            </a:r>
          </a:p>
          <a:p>
            <a:pPr lvl="0"/>
            <a:r>
              <a:rPr lang="en-US" sz="2200" dirty="0"/>
              <a:t>Ms. Jessica Cicalese &amp; Mr. Paul Mack (USF Dining Services/Aramark)</a:t>
            </a:r>
          </a:p>
          <a:p>
            <a:pPr lvl="0"/>
            <a:r>
              <a:rPr lang="en-US" sz="2200" dirty="0"/>
              <a:t>Mr. Scott Grace (USF Athletics)</a:t>
            </a:r>
          </a:p>
          <a:p>
            <a:pPr lvl="0"/>
            <a:r>
              <a:rPr lang="en-US" sz="2200" dirty="0"/>
              <a:t>Dr. Joseph Dorsey (Patel College of Global Sustainability)</a:t>
            </a:r>
          </a:p>
          <a:p>
            <a:pPr lvl="0"/>
            <a:r>
              <a:rPr lang="en-US" sz="2200" dirty="0"/>
              <a:t>Drs. Jenny Friedman &amp; Laurel Graham (Sociology)</a:t>
            </a:r>
          </a:p>
          <a:p>
            <a:pPr lvl="0"/>
            <a:r>
              <a:rPr lang="en-US" sz="2200" dirty="0"/>
              <a:t>Ms. Katie Jones (USF Feed-a-Bull)</a:t>
            </a:r>
          </a:p>
          <a:p>
            <a:pPr lvl="0"/>
            <a:r>
              <a:rPr lang="en-US" sz="2200" dirty="0"/>
              <a:t>Dr. Mahmooda Pasha (USF Social Marketing Group) </a:t>
            </a:r>
          </a:p>
          <a:p>
            <a:pPr lvl="0"/>
            <a:r>
              <a:rPr lang="en-US" sz="2200" dirty="0"/>
              <a:t>Dr. Russell Kirby (Public Health)</a:t>
            </a:r>
          </a:p>
          <a:p>
            <a:pPr lvl="0"/>
            <a:r>
              <a:rPr lang="en-US" sz="2200" dirty="0"/>
              <a:t>Dr. Peter Stiling &amp; Jason Richardson (USF Office of Sustainability)</a:t>
            </a:r>
          </a:p>
          <a:p>
            <a:pPr lvl="0"/>
            <a:r>
              <a:rPr lang="en-US" sz="2200" dirty="0"/>
              <a:t>Ms. Laurie Walker (USF Botanical Gardens)</a:t>
            </a:r>
          </a:p>
          <a:p>
            <a:pPr lvl="0"/>
            <a:r>
              <a:rPr lang="en-US" sz="2200" dirty="0"/>
              <a:t>Dr. Qiong Zhang (Engineering) </a:t>
            </a:r>
          </a:p>
          <a:p>
            <a:pPr lvl="0"/>
            <a:r>
              <a:rPr lang="en-US" sz="2200" dirty="0"/>
              <a:t>Mr. Dell DeChant (Religious Studies) </a:t>
            </a:r>
          </a:p>
          <a:p>
            <a:pPr marL="50800" indent="0">
              <a:buNone/>
            </a:pPr>
            <a:endParaRPr lang="en-US" sz="2200" dirty="0"/>
          </a:p>
          <a:p>
            <a:endParaRPr lang="en-US" sz="2200" dirty="0"/>
          </a:p>
        </p:txBody>
      </p:sp>
    </p:spTree>
    <p:extLst>
      <p:ext uri="{BB962C8B-B14F-4D97-AF65-F5344CB8AC3E}">
        <p14:creationId xmlns:p14="http://schemas.microsoft.com/office/powerpoint/2010/main" val="313940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a:stretch/>
        </p:blipFill>
        <p:spPr>
          <a:xfrm>
            <a:off x="6033086" y="1005160"/>
            <a:ext cx="6071818" cy="5662835"/>
          </a:xfrm>
          <a:prstGeom prst="rect">
            <a:avLst/>
          </a:prstGeom>
          <a:noFill/>
          <a:ln>
            <a:noFill/>
          </a:ln>
        </p:spPr>
      </p:pic>
      <p:sp>
        <p:nvSpPr>
          <p:cNvPr id="101" name="Shape 101"/>
          <p:cNvSpPr txBox="1">
            <a:spLocks noGrp="1"/>
          </p:cNvSpPr>
          <p:nvPr>
            <p:ph type="title"/>
          </p:nvPr>
        </p:nvSpPr>
        <p:spPr>
          <a:xfrm>
            <a:off x="291935" y="206811"/>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2D050"/>
              </a:buClr>
              <a:buSzPts val="4400"/>
              <a:buFont typeface="Calibri"/>
              <a:buNone/>
            </a:pPr>
            <a:r>
              <a:rPr lang="en-US" sz="4400" b="1" i="0" u="none" strike="noStrike" cap="none">
                <a:solidFill>
                  <a:srgbClr val="92D050"/>
                </a:solidFill>
                <a:latin typeface="Calibri"/>
                <a:ea typeface="Calibri"/>
                <a:cs typeface="Calibri"/>
                <a:sym typeface="Calibri"/>
              </a:rPr>
              <a:t>What is food waste/recovery? </a:t>
            </a:r>
            <a:endParaRPr/>
          </a:p>
        </p:txBody>
      </p:sp>
      <p:sp>
        <p:nvSpPr>
          <p:cNvPr id="102" name="Shape 102"/>
          <p:cNvSpPr txBox="1"/>
          <p:nvPr/>
        </p:nvSpPr>
        <p:spPr>
          <a:xfrm>
            <a:off x="291935" y="2235368"/>
            <a:ext cx="6227619" cy="372963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Food waste: discarding or alternative (non-food) use of food that is safe and nutritious for human consumption along the entire food supply chain (FAO, 2014)</a:t>
            </a:r>
            <a:endParaRPr/>
          </a:p>
          <a:p>
            <a:pPr marL="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Food recovery: process of preventing and diverting wasted food, or using food waste in other ways before it ends up in our landfills (EPA, 2017)</a:t>
            </a:r>
            <a:endParaRPr/>
          </a:p>
          <a:p>
            <a:pPr marL="228600" marR="0" lvl="0" indent="-76200" algn="l" rtl="0">
              <a:lnSpc>
                <a:spcPct val="90000"/>
              </a:lnSpc>
              <a:spcBef>
                <a:spcPts val="100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D7F50-3134-451B-97DA-649807C1922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spcBef>
                <a:spcPct val="0"/>
              </a:spcBef>
            </a:pPr>
            <a:r>
              <a:rPr lang="en-US" sz="3200" kern="1200">
                <a:solidFill>
                  <a:schemeClr val="bg1"/>
                </a:solidFill>
                <a:latin typeface="+mj-lt"/>
                <a:ea typeface="+mj-ea"/>
                <a:cs typeface="+mj-cs"/>
              </a:rPr>
              <a:t>Pre &amp; Post-Consumption Food Waste</a:t>
            </a:r>
          </a:p>
        </p:txBody>
      </p:sp>
      <p:pic>
        <p:nvPicPr>
          <p:cNvPr id="5" name="Picture 4">
            <a:extLst>
              <a:ext uri="{FF2B5EF4-FFF2-40B4-BE49-F238E27FC236}">
                <a16:creationId xmlns:a16="http://schemas.microsoft.com/office/drawing/2014/main" id="{E6EC7E39-5FF2-4049-B17D-7BA29EB38BCD}"/>
              </a:ext>
            </a:extLst>
          </p:cNvPr>
          <p:cNvPicPr>
            <a:picLocks noChangeAspect="1"/>
          </p:cNvPicPr>
          <p:nvPr/>
        </p:nvPicPr>
        <p:blipFill rotWithShape="1">
          <a:blip r:embed="rId3"/>
          <a:srcRect t="9033" b="4760"/>
          <a:stretch/>
        </p:blipFill>
        <p:spPr>
          <a:xfrm>
            <a:off x="190772" y="2520952"/>
            <a:ext cx="6111554" cy="3437749"/>
          </a:xfrm>
          <a:prstGeom prst="rect">
            <a:avLst/>
          </a:prstGeom>
        </p:spPr>
      </p:pic>
      <p:pic>
        <p:nvPicPr>
          <p:cNvPr id="3" name="Picture 2">
            <a:extLst>
              <a:ext uri="{FF2B5EF4-FFF2-40B4-BE49-F238E27FC236}">
                <a16:creationId xmlns:a16="http://schemas.microsoft.com/office/drawing/2014/main" id="{C761E663-F4DD-4358-AF39-C159A170F324}"/>
              </a:ext>
            </a:extLst>
          </p:cNvPr>
          <p:cNvPicPr>
            <a:picLocks noChangeAspect="1"/>
          </p:cNvPicPr>
          <p:nvPr/>
        </p:nvPicPr>
        <p:blipFill>
          <a:blip r:embed="rId4"/>
          <a:stretch>
            <a:fillRect/>
          </a:stretch>
        </p:blipFill>
        <p:spPr>
          <a:xfrm>
            <a:off x="8396339" y="1738675"/>
            <a:ext cx="3371118" cy="5002304"/>
          </a:xfrm>
          <a:prstGeom prst="rect">
            <a:avLst/>
          </a:prstGeom>
        </p:spPr>
      </p:pic>
      <p:sp>
        <p:nvSpPr>
          <p:cNvPr id="4" name="Arrow: Right 3">
            <a:extLst>
              <a:ext uri="{FF2B5EF4-FFF2-40B4-BE49-F238E27FC236}">
                <a16:creationId xmlns:a16="http://schemas.microsoft.com/office/drawing/2014/main" id="{58A5C6FA-ABAB-4A5B-B348-9E21274DD945}"/>
              </a:ext>
            </a:extLst>
          </p:cNvPr>
          <p:cNvSpPr/>
          <p:nvPr/>
        </p:nvSpPr>
        <p:spPr>
          <a:xfrm>
            <a:off x="6695185" y="3235570"/>
            <a:ext cx="1308295" cy="129422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29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FE6C-F805-4694-90F9-72D465F2AC82}"/>
              </a:ext>
            </a:extLst>
          </p:cNvPr>
          <p:cNvSpPr>
            <a:spLocks noGrp="1"/>
          </p:cNvSpPr>
          <p:nvPr>
            <p:ph type="title"/>
          </p:nvPr>
        </p:nvSpPr>
        <p:spPr/>
        <p:txBody>
          <a:bodyPr/>
          <a:lstStyle/>
          <a:p>
            <a:r>
              <a:rPr lang="en-US" dirty="0"/>
              <a:t>Project Goals </a:t>
            </a:r>
          </a:p>
        </p:txBody>
      </p:sp>
      <p:sp>
        <p:nvSpPr>
          <p:cNvPr id="3" name="Shape 206">
            <a:extLst>
              <a:ext uri="{FF2B5EF4-FFF2-40B4-BE49-F238E27FC236}">
                <a16:creationId xmlns:a16="http://schemas.microsoft.com/office/drawing/2014/main" id="{46AF1EC5-686A-4778-9975-AA5C578BA86C}"/>
              </a:ext>
            </a:extLst>
          </p:cNvPr>
          <p:cNvSpPr/>
          <p:nvPr/>
        </p:nvSpPr>
        <p:spPr>
          <a:xfrm>
            <a:off x="1585867" y="2261824"/>
            <a:ext cx="9020266" cy="3337117"/>
          </a:xfrm>
          <a:prstGeom prst="roundRect">
            <a:avLst>
              <a:gd name="adj" fmla="val 16667"/>
            </a:avLst>
          </a:prstGeom>
          <a:solidFill>
            <a:srgbClr val="E1EFD8"/>
          </a:solidFill>
          <a:ln w="12700" cap="flat" cmpd="sng">
            <a:solidFill>
              <a:schemeClr val="accent1"/>
            </a:solidFill>
            <a:prstDash val="solid"/>
            <a:miter lim="800000"/>
            <a:headEnd type="none" w="med" len="med"/>
            <a:tailEnd type="none" w="med" len="med"/>
          </a:ln>
        </p:spPr>
        <p:txBody>
          <a:bodyPr spcFirstLastPara="1" wrap="square" lIns="91425" tIns="45700" rIns="91425" bIns="45700" anchor="t" anchorCtr="0">
            <a:noAutofit/>
          </a:bodyPr>
          <a:lstStyle/>
          <a:p>
            <a:pPr marL="457200" marR="0" lvl="0" indent="-457200" algn="ctr" rtl="0">
              <a:spcBef>
                <a:spcPts val="0"/>
              </a:spcBef>
              <a:spcAft>
                <a:spcPts val="0"/>
              </a:spcAft>
              <a:buClr>
                <a:schemeClr val="dk1"/>
              </a:buClr>
              <a:buSzPts val="3200"/>
              <a:buFont typeface="Calibri"/>
              <a:buAutoNum type="arabicPeriod"/>
            </a:pPr>
            <a:r>
              <a:rPr lang="en-US" sz="3200" dirty="0">
                <a:solidFill>
                  <a:schemeClr val="dk1"/>
                </a:solidFill>
                <a:latin typeface="Calibri"/>
                <a:ea typeface="Calibri"/>
                <a:cs typeface="Calibri"/>
                <a:sym typeface="Calibri"/>
              </a:rPr>
              <a:t>Pilot test to recover post consumption food waste</a:t>
            </a:r>
          </a:p>
          <a:p>
            <a:pPr marL="457200" marR="0" lvl="0" indent="-457200" algn="ctr" rtl="0">
              <a:spcBef>
                <a:spcPts val="0"/>
              </a:spcBef>
              <a:spcAft>
                <a:spcPts val="0"/>
              </a:spcAft>
              <a:buClr>
                <a:schemeClr val="dk1"/>
              </a:buClr>
              <a:buSzPts val="3200"/>
              <a:buFont typeface="Calibri"/>
              <a:buAutoNum type="arabicPeriod"/>
            </a:pPr>
            <a:r>
              <a:rPr lang="en-US" sz="3200" dirty="0">
                <a:solidFill>
                  <a:schemeClr val="dk1"/>
                </a:solidFill>
                <a:latin typeface="Calibri"/>
                <a:ea typeface="Calibri"/>
                <a:cs typeface="Calibri"/>
                <a:sym typeface="Calibri"/>
              </a:rPr>
              <a:t>Reduce greenhouse gas emission </a:t>
            </a:r>
          </a:p>
          <a:p>
            <a:pPr marL="457200" marR="0" lvl="0" indent="-457200" algn="ctr" rtl="0">
              <a:spcBef>
                <a:spcPts val="0"/>
              </a:spcBef>
              <a:spcAft>
                <a:spcPts val="0"/>
              </a:spcAft>
              <a:buClr>
                <a:schemeClr val="dk1"/>
              </a:buClr>
              <a:buSzPts val="3200"/>
              <a:buFont typeface="Calibri"/>
              <a:buAutoNum type="arabicPeriod"/>
            </a:pPr>
            <a:r>
              <a:rPr lang="en-US" sz="3200" dirty="0">
                <a:solidFill>
                  <a:schemeClr val="dk1"/>
                </a:solidFill>
                <a:latin typeface="Calibri"/>
                <a:ea typeface="Calibri"/>
                <a:cs typeface="Calibri"/>
                <a:sym typeface="Calibri"/>
              </a:rPr>
              <a:t>Promote sustainability on campus  </a:t>
            </a:r>
            <a:endParaRPr dirty="0"/>
          </a:p>
          <a:p>
            <a:pPr marL="457200" marR="0" lvl="0" indent="-457200" algn="ctr" rtl="0">
              <a:spcBef>
                <a:spcPts val="0"/>
              </a:spcBef>
              <a:spcAft>
                <a:spcPts val="0"/>
              </a:spcAft>
              <a:buClr>
                <a:schemeClr val="dk1"/>
              </a:buClr>
              <a:buSzPts val="3200"/>
              <a:buFont typeface="Calibri"/>
              <a:buAutoNum type="arabicPeriod"/>
            </a:pPr>
            <a:r>
              <a:rPr lang="en-US" sz="3200" dirty="0">
                <a:solidFill>
                  <a:schemeClr val="dk1"/>
                </a:solidFill>
                <a:latin typeface="Calibri"/>
                <a:ea typeface="Calibri"/>
                <a:cs typeface="Calibri"/>
                <a:sym typeface="Calibri"/>
              </a:rPr>
              <a:t>Increase student well-being &amp; awareness of sustainable food systems </a:t>
            </a:r>
            <a:endParaRPr dirty="0"/>
          </a:p>
          <a:p>
            <a:pPr marL="0" marR="0" lvl="0" indent="0" algn="ctr" rtl="0">
              <a:spcBef>
                <a:spcPts val="0"/>
              </a:spcBef>
              <a:spcAft>
                <a:spcPts val="0"/>
              </a:spcAft>
              <a:buNone/>
            </a:pP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80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Picture 2">
            <a:extLst>
              <a:ext uri="{FF2B5EF4-FFF2-40B4-BE49-F238E27FC236}">
                <a16:creationId xmlns:a16="http://schemas.microsoft.com/office/drawing/2014/main" id="{6E8ABD4F-6551-4295-848F-77ECD9B87C8E}"/>
              </a:ext>
            </a:extLst>
          </p:cNvPr>
          <p:cNvPicPr>
            <a:picLocks noChangeAspect="1"/>
          </p:cNvPicPr>
          <p:nvPr/>
        </p:nvPicPr>
        <p:blipFill>
          <a:blip r:embed="rId3"/>
          <a:stretch>
            <a:fillRect/>
          </a:stretch>
        </p:blipFill>
        <p:spPr>
          <a:xfrm>
            <a:off x="317474" y="879518"/>
            <a:ext cx="11557051" cy="3847226"/>
          </a:xfrm>
          <a:prstGeom prst="rect">
            <a:avLst/>
          </a:prstGeom>
        </p:spPr>
      </p:pic>
      <p:sp>
        <p:nvSpPr>
          <p:cNvPr id="138" name="Shape 138"/>
          <p:cNvSpPr txBox="1">
            <a:spLocks noGrp="1"/>
          </p:cNvSpPr>
          <p:nvPr>
            <p:ph type="title"/>
          </p:nvPr>
        </p:nvSpPr>
        <p:spPr>
          <a:xfrm>
            <a:off x="106680" y="463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sng" strike="noStrike" cap="none" dirty="0">
                <a:solidFill>
                  <a:schemeClr val="accent6"/>
                </a:solidFill>
                <a:sym typeface="Calibri"/>
              </a:rPr>
              <a:t>Why is our project important?</a:t>
            </a:r>
            <a:endParaRPr b="1" u="sng" dirty="0">
              <a:solidFill>
                <a:schemeClr val="accent6"/>
              </a:solidFill>
            </a:endParaRPr>
          </a:p>
        </p:txBody>
      </p:sp>
      <p:sp>
        <p:nvSpPr>
          <p:cNvPr id="140" name="Shape 140"/>
          <p:cNvSpPr/>
          <p:nvPr/>
        </p:nvSpPr>
        <p:spPr>
          <a:xfrm>
            <a:off x="486888" y="4646894"/>
            <a:ext cx="2481943" cy="2066307"/>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lvl="0" algn="ctr"/>
            <a:r>
              <a:rPr lang="en-US" sz="2400" b="1" dirty="0">
                <a:solidFill>
                  <a:schemeClr val="lt1"/>
                </a:solidFill>
                <a:latin typeface="Calibri"/>
                <a:ea typeface="Calibri"/>
                <a:cs typeface="Calibri"/>
                <a:sym typeface="Calibri"/>
              </a:rPr>
              <a:t>↓ GHGs &amp; ↑renewable energy</a:t>
            </a:r>
            <a:endParaRPr sz="2400" dirty="0"/>
          </a:p>
        </p:txBody>
      </p:sp>
      <p:sp>
        <p:nvSpPr>
          <p:cNvPr id="141" name="Shape 141"/>
          <p:cNvSpPr/>
          <p:nvPr/>
        </p:nvSpPr>
        <p:spPr>
          <a:xfrm>
            <a:off x="3418114" y="4646894"/>
            <a:ext cx="2481943" cy="2066307"/>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Increase student engagement and campus sustainability</a:t>
            </a:r>
            <a:endParaRPr sz="2400" dirty="0"/>
          </a:p>
        </p:txBody>
      </p:sp>
      <p:sp>
        <p:nvSpPr>
          <p:cNvPr id="142" name="Shape 142"/>
          <p:cNvSpPr/>
          <p:nvPr/>
        </p:nvSpPr>
        <p:spPr>
          <a:xfrm>
            <a:off x="6349340" y="4646894"/>
            <a:ext cx="2481943" cy="2066307"/>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Research, teaching, &amp; practice</a:t>
            </a:r>
            <a:endParaRPr sz="2400" dirty="0"/>
          </a:p>
        </p:txBody>
      </p:sp>
      <p:sp>
        <p:nvSpPr>
          <p:cNvPr id="143" name="Shape 143"/>
          <p:cNvSpPr/>
          <p:nvPr/>
        </p:nvSpPr>
        <p:spPr>
          <a:xfrm>
            <a:off x="9175240" y="4506214"/>
            <a:ext cx="2481943" cy="2066307"/>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Calibri"/>
                <a:ea typeface="Calibri"/>
                <a:cs typeface="Calibri"/>
                <a:sym typeface="Calibri"/>
              </a:rPr>
              <a:t>Exemplar for the Association for the Advancement of Sustainability in Higher Education</a:t>
            </a:r>
            <a:endParaRPr sz="2000" dirty="0"/>
          </a:p>
        </p:txBody>
      </p:sp>
      <p:sp>
        <p:nvSpPr>
          <p:cNvPr id="11" name="Shape 140">
            <a:extLst>
              <a:ext uri="{FF2B5EF4-FFF2-40B4-BE49-F238E27FC236}">
                <a16:creationId xmlns:a16="http://schemas.microsoft.com/office/drawing/2014/main" id="{1250EEF4-E17A-4243-BD7B-13EF2ABD9FFB}"/>
              </a:ext>
            </a:extLst>
          </p:cNvPr>
          <p:cNvSpPr/>
          <p:nvPr/>
        </p:nvSpPr>
        <p:spPr>
          <a:xfrm>
            <a:off x="478545" y="4506214"/>
            <a:ext cx="2481943" cy="2066307"/>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lvl="0" algn="ctr"/>
            <a:r>
              <a:rPr lang="en-US" sz="2400" b="1" dirty="0">
                <a:solidFill>
                  <a:schemeClr val="lt1"/>
                </a:solidFill>
                <a:latin typeface="Calibri"/>
                <a:ea typeface="Calibri"/>
                <a:cs typeface="Calibri"/>
                <a:sym typeface="Calibri"/>
              </a:rPr>
              <a:t>↓ GHGs &amp; ↑renewable energy</a:t>
            </a:r>
            <a:endParaRPr sz="2400" dirty="0"/>
          </a:p>
        </p:txBody>
      </p:sp>
      <p:sp>
        <p:nvSpPr>
          <p:cNvPr id="12" name="Shape 141">
            <a:extLst>
              <a:ext uri="{FF2B5EF4-FFF2-40B4-BE49-F238E27FC236}">
                <a16:creationId xmlns:a16="http://schemas.microsoft.com/office/drawing/2014/main" id="{26080348-BE21-44B6-9BC4-233164B3BF61}"/>
              </a:ext>
            </a:extLst>
          </p:cNvPr>
          <p:cNvSpPr/>
          <p:nvPr/>
        </p:nvSpPr>
        <p:spPr>
          <a:xfrm>
            <a:off x="3409771" y="4506214"/>
            <a:ext cx="2481943" cy="2066307"/>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Increase student engagement and campus sustainability</a:t>
            </a:r>
            <a:endParaRPr sz="2400" dirty="0"/>
          </a:p>
        </p:txBody>
      </p:sp>
      <p:sp>
        <p:nvSpPr>
          <p:cNvPr id="13" name="Shape 142">
            <a:extLst>
              <a:ext uri="{FF2B5EF4-FFF2-40B4-BE49-F238E27FC236}">
                <a16:creationId xmlns:a16="http://schemas.microsoft.com/office/drawing/2014/main" id="{7F7B7A27-4B94-41D3-B104-0B2BAC719806}"/>
              </a:ext>
            </a:extLst>
          </p:cNvPr>
          <p:cNvSpPr/>
          <p:nvPr/>
        </p:nvSpPr>
        <p:spPr>
          <a:xfrm>
            <a:off x="6340997" y="4506214"/>
            <a:ext cx="2481943" cy="2066307"/>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Research, teaching, &amp; practice</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a:stretch/>
        </p:blipFill>
        <p:spPr>
          <a:xfrm>
            <a:off x="7456004" y="3825651"/>
            <a:ext cx="1227715" cy="1306116"/>
          </a:xfrm>
          <a:prstGeom prst="rect">
            <a:avLst/>
          </a:prstGeom>
          <a:noFill/>
          <a:ln>
            <a:noFill/>
          </a:ln>
        </p:spPr>
      </p:pic>
      <p:sp>
        <p:nvSpPr>
          <p:cNvPr id="166" name="Shape 166"/>
          <p:cNvSpPr/>
          <p:nvPr/>
        </p:nvSpPr>
        <p:spPr>
          <a:xfrm>
            <a:off x="166255" y="142504"/>
            <a:ext cx="11804072" cy="6578930"/>
          </a:xfrm>
          <a:prstGeom prst="roundRect">
            <a:avLst>
              <a:gd name="adj" fmla="val 16667"/>
            </a:avLst>
          </a:prstGeom>
          <a:noFill/>
          <a:ln w="19050" cap="flat" cmpd="sng">
            <a:solidFill>
              <a:schemeClr val="accent6"/>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7" name="Shape 167"/>
          <p:cNvPicPr preferRelativeResize="0"/>
          <p:nvPr/>
        </p:nvPicPr>
        <p:blipFill rotWithShape="1">
          <a:blip r:embed="rId4">
            <a:alphaModFix/>
          </a:blip>
          <a:srcRect/>
          <a:stretch/>
        </p:blipFill>
        <p:spPr>
          <a:xfrm>
            <a:off x="5154302" y="2056110"/>
            <a:ext cx="1471062" cy="1006101"/>
          </a:xfrm>
          <a:prstGeom prst="ellipse">
            <a:avLst/>
          </a:prstGeom>
          <a:noFill/>
          <a:ln>
            <a:noFill/>
          </a:ln>
        </p:spPr>
      </p:pic>
      <p:pic>
        <p:nvPicPr>
          <p:cNvPr id="168" name="Shape 168"/>
          <p:cNvPicPr preferRelativeResize="0"/>
          <p:nvPr/>
        </p:nvPicPr>
        <p:blipFill rotWithShape="1">
          <a:blip r:embed="rId5">
            <a:alphaModFix/>
          </a:blip>
          <a:srcRect/>
          <a:stretch/>
        </p:blipFill>
        <p:spPr>
          <a:xfrm>
            <a:off x="9908400" y="3701841"/>
            <a:ext cx="827953" cy="852451"/>
          </a:xfrm>
          <a:prstGeom prst="rect">
            <a:avLst/>
          </a:prstGeom>
          <a:noFill/>
          <a:ln>
            <a:noFill/>
          </a:ln>
        </p:spPr>
      </p:pic>
      <p:pic>
        <p:nvPicPr>
          <p:cNvPr id="169" name="Shape 169"/>
          <p:cNvPicPr preferRelativeResize="0"/>
          <p:nvPr/>
        </p:nvPicPr>
        <p:blipFill rotWithShape="1">
          <a:blip r:embed="rId6">
            <a:alphaModFix/>
          </a:blip>
          <a:srcRect/>
          <a:stretch/>
        </p:blipFill>
        <p:spPr>
          <a:xfrm>
            <a:off x="8991004" y="4792444"/>
            <a:ext cx="807448" cy="920994"/>
          </a:xfrm>
          <a:prstGeom prst="rect">
            <a:avLst/>
          </a:prstGeom>
          <a:noFill/>
          <a:ln>
            <a:noFill/>
          </a:ln>
        </p:spPr>
      </p:pic>
      <p:pic>
        <p:nvPicPr>
          <p:cNvPr id="170" name="Shape 170"/>
          <p:cNvPicPr preferRelativeResize="0"/>
          <p:nvPr/>
        </p:nvPicPr>
        <p:blipFill rotWithShape="1">
          <a:blip r:embed="rId7">
            <a:alphaModFix/>
          </a:blip>
          <a:srcRect/>
          <a:stretch/>
        </p:blipFill>
        <p:spPr>
          <a:xfrm>
            <a:off x="5478309" y="5107323"/>
            <a:ext cx="1799437" cy="356547"/>
          </a:xfrm>
          <a:prstGeom prst="rect">
            <a:avLst/>
          </a:prstGeom>
          <a:noFill/>
          <a:ln>
            <a:noFill/>
          </a:ln>
        </p:spPr>
      </p:pic>
      <p:grpSp>
        <p:nvGrpSpPr>
          <p:cNvPr id="171" name="Shape 171"/>
          <p:cNvGrpSpPr/>
          <p:nvPr/>
        </p:nvGrpSpPr>
        <p:grpSpPr>
          <a:xfrm>
            <a:off x="2471791" y="5894301"/>
            <a:ext cx="7491394" cy="765772"/>
            <a:chOff x="2196" y="0"/>
            <a:chExt cx="7491394" cy="765772"/>
          </a:xfrm>
        </p:grpSpPr>
        <p:sp>
          <p:nvSpPr>
            <p:cNvPr id="172" name="Shape 172"/>
            <p:cNvSpPr/>
            <p:nvPr/>
          </p:nvSpPr>
          <p:spPr>
            <a:xfrm>
              <a:off x="2196" y="0"/>
              <a:ext cx="2675498" cy="765772"/>
            </a:xfrm>
            <a:prstGeom prst="chevron">
              <a:avLst>
                <a:gd name="adj" fmla="val 50000"/>
              </a:avLst>
            </a:prstGeom>
            <a:solidFill>
              <a:schemeClr val="accent4"/>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txBox="1"/>
            <p:nvPr/>
          </p:nvSpPr>
          <p:spPr>
            <a:xfrm>
              <a:off x="385082" y="0"/>
              <a:ext cx="1909726" cy="765772"/>
            </a:xfrm>
            <a:prstGeom prst="rect">
              <a:avLst/>
            </a:prstGeom>
            <a:noFill/>
            <a:ln>
              <a:noFill/>
            </a:ln>
          </p:spPr>
          <p:txBody>
            <a:bodyPr spcFirstLastPara="1" wrap="square" lIns="64000" tIns="21325" rIns="21325" bIns="21325" anchor="ctr" anchorCtr="0">
              <a:noAutofit/>
            </a:bodyPr>
            <a:lstStyle/>
            <a:p>
              <a:pPr lvl="0" algn="ctr">
                <a:lnSpc>
                  <a:spcPct val="90000"/>
                </a:lnSpc>
                <a:buClr>
                  <a:schemeClr val="lt1"/>
                </a:buClr>
                <a:buSzPts val="1600"/>
              </a:pPr>
              <a:r>
                <a:rPr lang="en-US" sz="1600" b="1" dirty="0">
                  <a:solidFill>
                    <a:schemeClr val="lt1"/>
                  </a:solidFill>
                  <a:latin typeface="Calibri"/>
                  <a:ea typeface="Calibri"/>
                  <a:cs typeface="Calibri"/>
                  <a:sym typeface="Calibri"/>
                </a:rPr>
                <a:t>Implementation of food waste recovery</a:t>
              </a:r>
              <a:endParaRPr lang="en-US" sz="1600" dirty="0"/>
            </a:p>
          </p:txBody>
        </p:sp>
        <p:sp>
          <p:nvSpPr>
            <p:cNvPr id="174" name="Shape 174"/>
            <p:cNvSpPr/>
            <p:nvPr/>
          </p:nvSpPr>
          <p:spPr>
            <a:xfrm>
              <a:off x="2410144" y="0"/>
              <a:ext cx="2675498" cy="765772"/>
            </a:xfrm>
            <a:prstGeom prst="chevron">
              <a:avLst>
                <a:gd name="adj" fmla="val 50000"/>
              </a:avLst>
            </a:prstGeom>
            <a:solidFill>
              <a:srgbClr val="44B78C"/>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txBox="1"/>
            <p:nvPr/>
          </p:nvSpPr>
          <p:spPr>
            <a:xfrm>
              <a:off x="2793030" y="0"/>
              <a:ext cx="1909726" cy="765772"/>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Evaluate safety &amp; efficacy of bioenergy production</a:t>
              </a:r>
              <a:endParaRPr b="1" dirty="0"/>
            </a:p>
          </p:txBody>
        </p:sp>
        <p:sp>
          <p:nvSpPr>
            <p:cNvPr id="176" name="Shape 176"/>
            <p:cNvSpPr/>
            <p:nvPr/>
          </p:nvSpPr>
          <p:spPr>
            <a:xfrm>
              <a:off x="4818092" y="0"/>
              <a:ext cx="2675498" cy="765772"/>
            </a:xfrm>
            <a:prstGeom prst="chevron">
              <a:avLst>
                <a:gd name="adj" fmla="val 50000"/>
              </a:avLst>
            </a:prstGeom>
            <a:solidFill>
              <a:srgbClr val="6FAA47"/>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txBox="1"/>
            <p:nvPr/>
          </p:nvSpPr>
          <p:spPr>
            <a:xfrm>
              <a:off x="5200978" y="0"/>
              <a:ext cx="1909726" cy="765772"/>
            </a:xfrm>
            <a:prstGeom prst="rect">
              <a:avLst/>
            </a:prstGeom>
            <a:noFill/>
            <a:ln>
              <a:noFill/>
            </a:ln>
          </p:spPr>
          <p:txBody>
            <a:bodyPr spcFirstLastPara="1" wrap="square" lIns="64000" tIns="21325" rIns="21325" bIns="2132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Assessment of program impact on student well-being </a:t>
              </a:r>
              <a:endParaRPr b="1" dirty="0"/>
            </a:p>
          </p:txBody>
        </p:sp>
      </p:grpSp>
      <p:sp>
        <p:nvSpPr>
          <p:cNvPr id="178" name="Shape 178"/>
          <p:cNvSpPr txBox="1"/>
          <p:nvPr/>
        </p:nvSpPr>
        <p:spPr>
          <a:xfrm>
            <a:off x="570566" y="235782"/>
            <a:ext cx="356233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1" dirty="0">
                <a:solidFill>
                  <a:schemeClr val="accent4"/>
                </a:solidFill>
                <a:latin typeface="Calibri"/>
                <a:ea typeface="Calibri"/>
                <a:cs typeface="Calibri"/>
                <a:sym typeface="Calibri"/>
              </a:rPr>
              <a:t>For a greener campus and student environment…</a:t>
            </a:r>
            <a:endParaRPr dirty="0"/>
          </a:p>
        </p:txBody>
      </p:sp>
      <p:pic>
        <p:nvPicPr>
          <p:cNvPr id="179" name="Shape 179"/>
          <p:cNvPicPr preferRelativeResize="0"/>
          <p:nvPr/>
        </p:nvPicPr>
        <p:blipFill rotWithShape="1">
          <a:blip r:embed="rId8">
            <a:alphaModFix/>
          </a:blip>
          <a:srcRect/>
          <a:stretch/>
        </p:blipFill>
        <p:spPr>
          <a:xfrm>
            <a:off x="10127455" y="4983202"/>
            <a:ext cx="1619571" cy="604790"/>
          </a:xfrm>
          <a:prstGeom prst="rect">
            <a:avLst/>
          </a:prstGeom>
          <a:noFill/>
          <a:ln>
            <a:noFill/>
          </a:ln>
        </p:spPr>
      </p:pic>
      <p:pic>
        <p:nvPicPr>
          <p:cNvPr id="180" name="Shape 180"/>
          <p:cNvPicPr preferRelativeResize="0"/>
          <p:nvPr/>
        </p:nvPicPr>
        <p:blipFill rotWithShape="1">
          <a:blip r:embed="rId9">
            <a:alphaModFix/>
          </a:blip>
          <a:srcRect/>
          <a:stretch/>
        </p:blipFill>
        <p:spPr>
          <a:xfrm>
            <a:off x="1984981" y="3176072"/>
            <a:ext cx="945483" cy="584776"/>
          </a:xfrm>
          <a:prstGeom prst="rect">
            <a:avLst/>
          </a:prstGeom>
          <a:noFill/>
          <a:ln>
            <a:noFill/>
          </a:ln>
        </p:spPr>
      </p:pic>
      <p:sp>
        <p:nvSpPr>
          <p:cNvPr id="181" name="Shape 181"/>
          <p:cNvSpPr txBox="1"/>
          <p:nvPr/>
        </p:nvSpPr>
        <p:spPr>
          <a:xfrm>
            <a:off x="1310723" y="2559161"/>
            <a:ext cx="237463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accent6"/>
                </a:solidFill>
                <a:latin typeface="Calibri"/>
                <a:ea typeface="Calibri"/>
                <a:cs typeface="Calibri"/>
                <a:sym typeface="Calibri"/>
              </a:rPr>
              <a:t>USF Facilities – Sustainability &amp; LEED </a:t>
            </a:r>
            <a:endParaRPr dirty="0"/>
          </a:p>
        </p:txBody>
      </p:sp>
      <p:pic>
        <p:nvPicPr>
          <p:cNvPr id="182" name="Shape 182"/>
          <p:cNvPicPr preferRelativeResize="0"/>
          <p:nvPr/>
        </p:nvPicPr>
        <p:blipFill rotWithShape="1">
          <a:blip r:embed="rId10">
            <a:alphaModFix/>
          </a:blip>
          <a:srcRect/>
          <a:stretch/>
        </p:blipFill>
        <p:spPr>
          <a:xfrm>
            <a:off x="1142211" y="4931809"/>
            <a:ext cx="1227715" cy="983429"/>
          </a:xfrm>
          <a:prstGeom prst="rect">
            <a:avLst/>
          </a:prstGeom>
          <a:noFill/>
          <a:ln>
            <a:noFill/>
          </a:ln>
        </p:spPr>
      </p:pic>
      <p:sp>
        <p:nvSpPr>
          <p:cNvPr id="184" name="Shape 184"/>
          <p:cNvSpPr/>
          <p:nvPr/>
        </p:nvSpPr>
        <p:spPr>
          <a:xfrm>
            <a:off x="535988" y="1193682"/>
            <a:ext cx="3589231" cy="1006100"/>
          </a:xfrm>
          <a:prstGeom prst="roundRect">
            <a:avLst>
              <a:gd name="adj" fmla="val 16667"/>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1. Edible food waste donated to pantries and inedible food recovered through the campus recycling program &amp; energy conservation program</a:t>
            </a:r>
            <a:endParaRPr dirty="0"/>
          </a:p>
        </p:txBody>
      </p:sp>
      <p:pic>
        <p:nvPicPr>
          <p:cNvPr id="185" name="Shape 185"/>
          <p:cNvPicPr preferRelativeResize="0"/>
          <p:nvPr/>
        </p:nvPicPr>
        <p:blipFill rotWithShape="1">
          <a:blip r:embed="rId11">
            <a:alphaModFix/>
          </a:blip>
          <a:srcRect/>
          <a:stretch/>
        </p:blipFill>
        <p:spPr>
          <a:xfrm>
            <a:off x="320706" y="2604079"/>
            <a:ext cx="1104305" cy="1384476"/>
          </a:xfrm>
          <a:prstGeom prst="rect">
            <a:avLst/>
          </a:prstGeom>
          <a:noFill/>
          <a:ln>
            <a:noFill/>
          </a:ln>
        </p:spPr>
      </p:pic>
      <p:cxnSp>
        <p:nvCxnSpPr>
          <p:cNvPr id="186" name="Shape 186"/>
          <p:cNvCxnSpPr>
            <a:cxnSpLocks/>
          </p:cNvCxnSpPr>
          <p:nvPr/>
        </p:nvCxnSpPr>
        <p:spPr>
          <a:xfrm flipH="1" flipV="1">
            <a:off x="1057796" y="4292345"/>
            <a:ext cx="490179" cy="474484"/>
          </a:xfrm>
          <a:prstGeom prst="straightConnector1">
            <a:avLst/>
          </a:prstGeom>
          <a:noFill/>
          <a:ln w="9525" cap="flat" cmpd="sng">
            <a:solidFill>
              <a:schemeClr val="accent2"/>
            </a:solidFill>
            <a:prstDash val="solid"/>
            <a:miter lim="800000"/>
            <a:headEnd type="none" w="med" len="med"/>
            <a:tailEnd type="triangle" w="lg" len="lg"/>
          </a:ln>
        </p:spPr>
      </p:cxnSp>
      <p:cxnSp>
        <p:nvCxnSpPr>
          <p:cNvPr id="187" name="Shape 187"/>
          <p:cNvCxnSpPr>
            <a:cxnSpLocks/>
          </p:cNvCxnSpPr>
          <p:nvPr/>
        </p:nvCxnSpPr>
        <p:spPr>
          <a:xfrm flipV="1">
            <a:off x="1869623" y="4264398"/>
            <a:ext cx="310165" cy="502431"/>
          </a:xfrm>
          <a:prstGeom prst="straightConnector1">
            <a:avLst/>
          </a:prstGeom>
          <a:noFill/>
          <a:ln w="9525" cap="flat" cmpd="sng">
            <a:solidFill>
              <a:schemeClr val="accent2"/>
            </a:solidFill>
            <a:prstDash val="solid"/>
            <a:miter lim="800000"/>
            <a:headEnd type="none" w="med" len="med"/>
            <a:tailEnd type="triangle" w="lg" len="lg"/>
          </a:ln>
        </p:spPr>
      </p:cxnSp>
      <p:cxnSp>
        <p:nvCxnSpPr>
          <p:cNvPr id="188" name="Shape 188"/>
          <p:cNvCxnSpPr>
            <a:cxnSpLocks/>
          </p:cNvCxnSpPr>
          <p:nvPr/>
        </p:nvCxnSpPr>
        <p:spPr>
          <a:xfrm flipV="1">
            <a:off x="3713498" y="2531674"/>
            <a:ext cx="935124" cy="376796"/>
          </a:xfrm>
          <a:prstGeom prst="straightConnector1">
            <a:avLst/>
          </a:prstGeom>
          <a:noFill/>
          <a:ln w="28575" cap="flat" cmpd="sng">
            <a:solidFill>
              <a:schemeClr val="accent2"/>
            </a:solidFill>
            <a:prstDash val="solid"/>
            <a:miter lim="800000"/>
            <a:headEnd type="none" w="med" len="med"/>
            <a:tailEnd type="triangle" w="lg" len="lg"/>
          </a:ln>
        </p:spPr>
      </p:cxnSp>
      <p:sp>
        <p:nvSpPr>
          <p:cNvPr id="189" name="Shape 189"/>
          <p:cNvSpPr/>
          <p:nvPr/>
        </p:nvSpPr>
        <p:spPr>
          <a:xfrm>
            <a:off x="4648623" y="235782"/>
            <a:ext cx="3782668" cy="1520062"/>
          </a:xfrm>
          <a:prstGeom prst="roundRect">
            <a:avLst>
              <a:gd name="adj" fmla="val 16667"/>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2. Food waste (and yard) recovered by anaerobic digesters to produce organic fertilizer &amp; biogas at 4 sites (Botanical Gardens, USF Athletics recreational area, USF Facilities) +1 composting site</a:t>
            </a:r>
            <a:endParaRPr dirty="0"/>
          </a:p>
        </p:txBody>
      </p:sp>
      <p:sp>
        <p:nvSpPr>
          <p:cNvPr id="190" name="Shape 190"/>
          <p:cNvSpPr/>
          <p:nvPr/>
        </p:nvSpPr>
        <p:spPr>
          <a:xfrm>
            <a:off x="8936971" y="719461"/>
            <a:ext cx="2668355" cy="1422946"/>
          </a:xfrm>
          <a:prstGeom prst="roundRect">
            <a:avLst>
              <a:gd name="adj" fmla="val 16667"/>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3. Fertilizer and biogas will be assessed for feasibility (economically, nutritionally, environmentally)</a:t>
            </a:r>
            <a:endParaRPr dirty="0"/>
          </a:p>
        </p:txBody>
      </p:sp>
      <p:sp>
        <p:nvSpPr>
          <p:cNvPr id="191" name="Shape 191"/>
          <p:cNvSpPr txBox="1"/>
          <p:nvPr/>
        </p:nvSpPr>
        <p:spPr>
          <a:xfrm>
            <a:off x="3478573" y="3267849"/>
            <a:ext cx="1646442" cy="1078950"/>
          </a:xfrm>
          <a:prstGeom prst="rect">
            <a:avLst/>
          </a:prstGeom>
          <a:solidFill>
            <a:srgbClr val="C4E0B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chemeClr val="dk1"/>
                </a:solidFill>
                <a:latin typeface="Calibri"/>
                <a:cs typeface="Calibri"/>
                <a:sym typeface="Calibri"/>
              </a:rPr>
              <a:t>Project team (OPS students) to transport food &amp; develop logistics</a:t>
            </a:r>
            <a:endParaRPr sz="1600" dirty="0"/>
          </a:p>
        </p:txBody>
      </p:sp>
      <p:pic>
        <p:nvPicPr>
          <p:cNvPr id="7" name="Picture 6">
            <a:extLst>
              <a:ext uri="{FF2B5EF4-FFF2-40B4-BE49-F238E27FC236}">
                <a16:creationId xmlns:a16="http://schemas.microsoft.com/office/drawing/2014/main" id="{86BCB0C8-08C4-4FB9-9301-8948C5BB7809}"/>
              </a:ext>
            </a:extLst>
          </p:cNvPr>
          <p:cNvPicPr>
            <a:picLocks noChangeAspect="1"/>
          </p:cNvPicPr>
          <p:nvPr/>
        </p:nvPicPr>
        <p:blipFill>
          <a:blip r:embed="rId12"/>
          <a:stretch>
            <a:fillRect/>
          </a:stretch>
        </p:blipFill>
        <p:spPr>
          <a:xfrm>
            <a:off x="9762979" y="2526293"/>
            <a:ext cx="1375984" cy="687992"/>
          </a:xfrm>
          <a:prstGeom prst="rect">
            <a:avLst/>
          </a:prstGeom>
        </p:spPr>
      </p:pic>
      <p:sp>
        <p:nvSpPr>
          <p:cNvPr id="8" name="Rectangle 7">
            <a:extLst>
              <a:ext uri="{FF2B5EF4-FFF2-40B4-BE49-F238E27FC236}">
                <a16:creationId xmlns:a16="http://schemas.microsoft.com/office/drawing/2014/main" id="{9E74EA65-5637-4657-97F9-245CD363191D}"/>
              </a:ext>
            </a:extLst>
          </p:cNvPr>
          <p:cNvSpPr/>
          <p:nvPr/>
        </p:nvSpPr>
        <p:spPr>
          <a:xfrm>
            <a:off x="7131044" y="2277799"/>
            <a:ext cx="1797287" cy="369332"/>
          </a:xfrm>
          <a:prstGeom prst="rect">
            <a:avLst/>
          </a:prstGeom>
        </p:spPr>
        <p:txBody>
          <a:bodyPr wrap="none">
            <a:spAutoFit/>
          </a:bodyPr>
          <a:lstStyle/>
          <a:p>
            <a:r>
              <a:rPr lang="en-US" sz="1800" b="1" dirty="0">
                <a:solidFill>
                  <a:schemeClr val="accent6"/>
                </a:solidFill>
                <a:latin typeface="Calibri"/>
                <a:ea typeface="Calibri"/>
                <a:cs typeface="Calibri"/>
                <a:sym typeface="Calibri"/>
              </a:rPr>
              <a:t>USF Facilities (2) </a:t>
            </a:r>
            <a:endParaRPr lang="en-US" sz="1800" dirty="0"/>
          </a:p>
        </p:txBody>
      </p:sp>
      <p:pic>
        <p:nvPicPr>
          <p:cNvPr id="30" name="Picture 29">
            <a:extLst>
              <a:ext uri="{FF2B5EF4-FFF2-40B4-BE49-F238E27FC236}">
                <a16:creationId xmlns:a16="http://schemas.microsoft.com/office/drawing/2014/main" id="{94D31F6B-EFB6-4459-8386-D4C05F1E4F46}"/>
              </a:ext>
            </a:extLst>
          </p:cNvPr>
          <p:cNvPicPr>
            <a:picLocks noChangeAspect="1"/>
          </p:cNvPicPr>
          <p:nvPr/>
        </p:nvPicPr>
        <p:blipFill>
          <a:blip r:embed="rId13"/>
          <a:stretch>
            <a:fillRect/>
          </a:stretch>
        </p:blipFill>
        <p:spPr>
          <a:xfrm>
            <a:off x="6624477" y="2984293"/>
            <a:ext cx="1461074" cy="821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94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ppt_x"/>
                                          </p:val>
                                        </p:tav>
                                        <p:tav tm="100000">
                                          <p:val>
                                            <p:strVal val="#ppt_x"/>
                                          </p:val>
                                        </p:tav>
                                      </p:tavLst>
                                    </p:anim>
                                    <p:anim calcmode="lin" valueType="num">
                                      <p:cBhvr additive="base">
                                        <p:cTn id="8" dur="500" fill="hold"/>
                                        <p:tgtEl>
                                          <p:spTgt spid="178"/>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81" grpId="0"/>
      <p:bldP spid="191"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pSp>
        <p:nvGrpSpPr>
          <p:cNvPr id="197" name="Shape 197"/>
          <p:cNvGrpSpPr/>
          <p:nvPr/>
        </p:nvGrpSpPr>
        <p:grpSpPr>
          <a:xfrm>
            <a:off x="91452" y="26367"/>
            <a:ext cx="2675498" cy="568254"/>
            <a:chOff x="2196" y="0"/>
            <a:chExt cx="2675498" cy="568254"/>
          </a:xfrm>
        </p:grpSpPr>
        <p:sp>
          <p:nvSpPr>
            <p:cNvPr id="198" name="Shape 198"/>
            <p:cNvSpPr/>
            <p:nvPr/>
          </p:nvSpPr>
          <p:spPr>
            <a:xfrm>
              <a:off x="2196" y="0"/>
              <a:ext cx="2675498" cy="568254"/>
            </a:xfrm>
            <a:prstGeom prst="chevron">
              <a:avLst>
                <a:gd name="adj" fmla="val 50000"/>
              </a:avLst>
            </a:prstGeom>
            <a:solidFill>
              <a:schemeClr val="accent4"/>
            </a:solidFill>
            <a:ln w="12700" cap="flat" cmpd="sng">
              <a:solidFill>
                <a:schemeClr val="lt1"/>
              </a:solidFill>
              <a:prstDash val="solid"/>
              <a:miter lim="800000"/>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286323" y="0"/>
              <a:ext cx="2107244" cy="568254"/>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None/>
              </a:pPr>
              <a:r>
                <a:rPr lang="en-US" sz="3200" b="1" dirty="0">
                  <a:solidFill>
                    <a:schemeClr val="lt1"/>
                  </a:solidFill>
                  <a:latin typeface="Calibri"/>
                  <a:ea typeface="Calibri"/>
                  <a:cs typeface="Calibri"/>
                  <a:sym typeface="Calibri"/>
                </a:rPr>
                <a:t>Projects</a:t>
              </a:r>
              <a:endParaRPr dirty="0"/>
            </a:p>
          </p:txBody>
        </p:sp>
      </p:grpSp>
      <p:graphicFrame>
        <p:nvGraphicFramePr>
          <p:cNvPr id="200" name="Shape 200"/>
          <p:cNvGraphicFramePr/>
          <p:nvPr>
            <p:extLst>
              <p:ext uri="{D42A27DB-BD31-4B8C-83A1-F6EECF244321}">
                <p14:modId xmlns:p14="http://schemas.microsoft.com/office/powerpoint/2010/main" val="1789361544"/>
              </p:ext>
            </p:extLst>
          </p:nvPr>
        </p:nvGraphicFramePr>
        <p:xfrm>
          <a:off x="103190" y="715593"/>
          <a:ext cx="12025750" cy="5760780"/>
        </p:xfrm>
        <a:graphic>
          <a:graphicData uri="http://schemas.openxmlformats.org/drawingml/2006/table">
            <a:tbl>
              <a:tblPr firstRow="1" bandRow="1">
                <a:noFill/>
                <a:tableStyleId>{E725D99A-51FC-4B1F-8A3F-DFB86C2F4528}</a:tableStyleId>
              </a:tblPr>
              <a:tblGrid>
                <a:gridCol w="2777575">
                  <a:extLst>
                    <a:ext uri="{9D8B030D-6E8A-4147-A177-3AD203B41FA5}">
                      <a16:colId xmlns:a16="http://schemas.microsoft.com/office/drawing/2014/main" val="20000"/>
                    </a:ext>
                  </a:extLst>
                </a:gridCol>
                <a:gridCol w="5033525">
                  <a:extLst>
                    <a:ext uri="{9D8B030D-6E8A-4147-A177-3AD203B41FA5}">
                      <a16:colId xmlns:a16="http://schemas.microsoft.com/office/drawing/2014/main" val="20001"/>
                    </a:ext>
                  </a:extLst>
                </a:gridCol>
                <a:gridCol w="42146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900"/>
                    </a:p>
                  </a:txBody>
                  <a:tcPr marL="91450" marR="91450" marT="45725" marB="45725"/>
                </a:tc>
                <a:tc>
                  <a:txBody>
                    <a:bodyPr/>
                    <a:lstStyle/>
                    <a:p>
                      <a:pPr marL="0" marR="0" lvl="0" indent="0" algn="l" rtl="0">
                        <a:spcBef>
                          <a:spcPts val="0"/>
                        </a:spcBef>
                        <a:spcAft>
                          <a:spcPts val="0"/>
                        </a:spcAft>
                        <a:buNone/>
                      </a:pPr>
                      <a:r>
                        <a:rPr lang="en-US" sz="1900"/>
                        <a:t>Methods </a:t>
                      </a:r>
                      <a:endParaRPr/>
                    </a:p>
                  </a:txBody>
                  <a:tcPr marL="91450" marR="91450" marT="45725" marB="45725"/>
                </a:tc>
                <a:tc>
                  <a:txBody>
                    <a:bodyPr/>
                    <a:lstStyle/>
                    <a:p>
                      <a:pPr marL="0" marR="0" lvl="0" indent="0" algn="l" rtl="0">
                        <a:spcBef>
                          <a:spcPts val="0"/>
                        </a:spcBef>
                        <a:spcAft>
                          <a:spcPts val="0"/>
                        </a:spcAft>
                        <a:buNone/>
                      </a:pPr>
                      <a:r>
                        <a:rPr lang="en-US" sz="1900"/>
                        <a:t>Output/Outcome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900" b="1" dirty="0"/>
                        <a:t>College of Public Health</a:t>
                      </a:r>
                      <a:endParaRPr dirty="0"/>
                    </a:p>
                  </a:txBody>
                  <a:tcPr marL="91450" marR="91450" marT="45725" marB="45725"/>
                </a:tc>
                <a:tc>
                  <a:txBody>
                    <a:bodyPr/>
                    <a:lstStyle/>
                    <a:p>
                      <a:pPr marL="285750" marR="0" lvl="0" indent="-285750" algn="l" rtl="0">
                        <a:spcBef>
                          <a:spcPts val="0"/>
                        </a:spcBef>
                        <a:spcAft>
                          <a:spcPts val="0"/>
                        </a:spcAft>
                        <a:buClr>
                          <a:schemeClr val="dk1"/>
                        </a:buClr>
                        <a:buSzPts val="1900"/>
                        <a:buFont typeface="Arial"/>
                        <a:buChar char="•"/>
                      </a:pPr>
                      <a:r>
                        <a:rPr lang="en-US" sz="1900"/>
                        <a:t>Project planning, implementation, and evaluation </a:t>
                      </a:r>
                      <a:endParaRPr/>
                    </a:p>
                    <a:p>
                      <a:pPr marL="285750" marR="0" lvl="0" indent="-285750" algn="l" rtl="0">
                        <a:spcBef>
                          <a:spcPts val="0"/>
                        </a:spcBef>
                        <a:spcAft>
                          <a:spcPts val="0"/>
                        </a:spcAft>
                        <a:buClr>
                          <a:schemeClr val="dk1"/>
                        </a:buClr>
                        <a:buSzPts val="1900"/>
                        <a:buFont typeface="Arial"/>
                        <a:buChar char="•"/>
                      </a:pPr>
                      <a:r>
                        <a:rPr lang="en-US" sz="1900"/>
                        <a:t>Impact assessment on student well-being</a:t>
                      </a:r>
                      <a:endParaRPr/>
                    </a:p>
                  </a:txBody>
                  <a:tcPr marL="91450" marR="91450" marT="45725" marB="45725"/>
                </a:tc>
                <a:tc>
                  <a:txBody>
                    <a:bodyPr/>
                    <a:lstStyle/>
                    <a:p>
                      <a:pPr marL="285750" marR="0" lvl="0" indent="-285750" algn="l" rtl="0">
                        <a:spcBef>
                          <a:spcPts val="0"/>
                        </a:spcBef>
                        <a:spcAft>
                          <a:spcPts val="0"/>
                        </a:spcAft>
                        <a:buClr>
                          <a:schemeClr val="dk1"/>
                        </a:buClr>
                        <a:buSzPts val="1900"/>
                        <a:buFont typeface="Arial"/>
                        <a:buChar char="•"/>
                      </a:pPr>
                      <a:r>
                        <a:rPr lang="en-US" sz="1900"/>
                        <a:t>Evaluation, lessons learned, &amp; recommendations for improvement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900"/>
                        <a:buFont typeface="Calibri"/>
                        <a:buNone/>
                      </a:pPr>
                      <a:r>
                        <a:rPr lang="en-US" sz="1900" b="1" dirty="0"/>
                        <a:t>College of Public Health</a:t>
                      </a:r>
                      <a:endParaRPr dirty="0"/>
                    </a:p>
                    <a:p>
                      <a:pPr marL="0" marR="0" lvl="0" indent="0" algn="l" rtl="0">
                        <a:lnSpc>
                          <a:spcPct val="100000"/>
                        </a:lnSpc>
                        <a:spcBef>
                          <a:spcPts val="0"/>
                        </a:spcBef>
                        <a:spcAft>
                          <a:spcPts val="0"/>
                        </a:spcAft>
                        <a:buClr>
                          <a:schemeClr val="dk1"/>
                        </a:buClr>
                        <a:buSzPts val="1900"/>
                        <a:buFont typeface="Calibri"/>
                        <a:buNone/>
                      </a:pPr>
                      <a:r>
                        <a:rPr lang="en-US" sz="1900" b="1" dirty="0"/>
                        <a:t>Dept. of Anthropology</a:t>
                      </a:r>
                      <a:endParaRPr dirty="0"/>
                    </a:p>
                    <a:p>
                      <a:pPr marL="0" marR="0" lvl="0" indent="0" algn="l" rtl="0">
                        <a:lnSpc>
                          <a:spcPct val="100000"/>
                        </a:lnSpc>
                        <a:spcBef>
                          <a:spcPts val="0"/>
                        </a:spcBef>
                        <a:spcAft>
                          <a:spcPts val="0"/>
                        </a:spcAft>
                        <a:buClr>
                          <a:schemeClr val="dk1"/>
                        </a:buClr>
                        <a:buSzPts val="1900"/>
                        <a:buFont typeface="Calibri"/>
                        <a:buNone/>
                      </a:pPr>
                      <a:r>
                        <a:rPr lang="en-US" sz="1900" b="1" dirty="0"/>
                        <a:t>Dept. of Sociology</a:t>
                      </a:r>
                      <a:endParaRPr dirty="0"/>
                    </a:p>
                    <a:p>
                      <a:pPr marL="0" marR="0" lvl="0" indent="0" algn="l" rtl="0">
                        <a:lnSpc>
                          <a:spcPct val="100000"/>
                        </a:lnSpc>
                        <a:spcBef>
                          <a:spcPts val="0"/>
                        </a:spcBef>
                        <a:spcAft>
                          <a:spcPts val="0"/>
                        </a:spcAft>
                        <a:buClr>
                          <a:schemeClr val="dk1"/>
                        </a:buClr>
                        <a:buSzPts val="1900"/>
                        <a:buFont typeface="Calibri"/>
                        <a:buNone/>
                      </a:pPr>
                      <a:r>
                        <a:rPr lang="en-US" sz="1900" b="1" dirty="0"/>
                        <a:t>Social Marketing Group</a:t>
                      </a:r>
                      <a:endParaRPr lang="en-US" sz="200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900"/>
                        <a:buFont typeface="Arial"/>
                        <a:buChar char="•"/>
                      </a:pPr>
                      <a:r>
                        <a:rPr lang="en-US" sz="1900" dirty="0"/>
                        <a:t>Formative evaluation/Needs assessment </a:t>
                      </a:r>
                      <a:endParaRPr dirty="0"/>
                    </a:p>
                    <a:p>
                      <a:pPr marL="342900" marR="0" lvl="0" indent="-342900" algn="l" rtl="0">
                        <a:lnSpc>
                          <a:spcPct val="100000"/>
                        </a:lnSpc>
                        <a:spcBef>
                          <a:spcPts val="0"/>
                        </a:spcBef>
                        <a:spcAft>
                          <a:spcPts val="0"/>
                        </a:spcAft>
                        <a:buClr>
                          <a:schemeClr val="dk1"/>
                        </a:buClr>
                        <a:buSzPts val="1900"/>
                        <a:buFont typeface="Arial"/>
                        <a:buAutoNum type="arabicPeriod"/>
                      </a:pPr>
                      <a:r>
                        <a:rPr lang="en-US" sz="1900" dirty="0"/>
                        <a:t>Campus-wide survey (food waste, food insecurity, etc.)</a:t>
                      </a:r>
                      <a:endParaRPr dirty="0"/>
                    </a:p>
                    <a:p>
                      <a:pPr marL="342900" marR="0" lvl="0" indent="-342900" algn="l" rtl="0">
                        <a:lnSpc>
                          <a:spcPct val="100000"/>
                        </a:lnSpc>
                        <a:spcBef>
                          <a:spcPts val="0"/>
                        </a:spcBef>
                        <a:spcAft>
                          <a:spcPts val="0"/>
                        </a:spcAft>
                        <a:buClr>
                          <a:schemeClr val="dk1"/>
                        </a:buClr>
                        <a:buSzPts val="1900"/>
                        <a:buFont typeface="Arial"/>
                        <a:buAutoNum type="arabicPeriod"/>
                      </a:pPr>
                      <a:r>
                        <a:rPr lang="en-US" sz="1900" dirty="0"/>
                        <a:t>Interviews with stakeholders </a:t>
                      </a:r>
                      <a:endParaRPr dirty="0"/>
                    </a:p>
                  </a:txBody>
                  <a:tcPr marL="91450" marR="91450" marT="45725" marB="45725"/>
                </a:tc>
                <a:tc>
                  <a:txBody>
                    <a:bodyPr/>
                    <a:lstStyle/>
                    <a:p>
                      <a:pPr marL="285750" marR="0" lvl="0" indent="-285750" algn="l" rtl="0">
                        <a:spcBef>
                          <a:spcPts val="0"/>
                        </a:spcBef>
                        <a:spcAft>
                          <a:spcPts val="0"/>
                        </a:spcAft>
                        <a:buClr>
                          <a:schemeClr val="dk1"/>
                        </a:buClr>
                        <a:buSzPts val="1900"/>
                        <a:buFont typeface="Arial"/>
                        <a:buChar char="•"/>
                      </a:pPr>
                      <a:r>
                        <a:rPr lang="en-US" sz="1900"/>
                        <a:t>Student interest, awareness, &amp; needs</a:t>
                      </a:r>
                      <a:endParaRPr/>
                    </a:p>
                    <a:p>
                      <a:pPr marL="285750" marR="0" lvl="0" indent="-285750" algn="l" rtl="0">
                        <a:spcBef>
                          <a:spcPts val="0"/>
                        </a:spcBef>
                        <a:spcAft>
                          <a:spcPts val="0"/>
                        </a:spcAft>
                        <a:buClr>
                          <a:schemeClr val="dk1"/>
                        </a:buClr>
                        <a:buSzPts val="1900"/>
                        <a:buFont typeface="Arial"/>
                        <a:buChar char="•"/>
                      </a:pPr>
                      <a:r>
                        <a:rPr lang="en-US" sz="1900"/>
                        <a:t>Faculty/staff support, barriers, and recommendations  </a:t>
                      </a:r>
                      <a:endParaRPr sz="19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900"/>
                        <a:buFont typeface="Calibri"/>
                        <a:buNone/>
                      </a:pPr>
                      <a:r>
                        <a:rPr lang="en-US" sz="1900" b="1"/>
                        <a:t>Patel College of Global Sustainability </a:t>
                      </a:r>
                      <a:endParaRPr/>
                    </a:p>
                    <a:p>
                      <a:pPr marL="0" marR="0" lvl="0" indent="0" algn="l" rtl="0">
                        <a:lnSpc>
                          <a:spcPct val="100000"/>
                        </a:lnSpc>
                        <a:spcBef>
                          <a:spcPts val="0"/>
                        </a:spcBef>
                        <a:spcAft>
                          <a:spcPts val="0"/>
                        </a:spcAft>
                        <a:buClr>
                          <a:schemeClr val="dk1"/>
                        </a:buClr>
                        <a:buSzPts val="1900"/>
                        <a:buFont typeface="Calibri"/>
                        <a:buNone/>
                      </a:pPr>
                      <a:r>
                        <a:rPr lang="en-US" sz="1900" b="1"/>
                        <a:t>USF Aramark</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900"/>
                        <a:buFont typeface="Arial"/>
                        <a:buChar char="•"/>
                      </a:pPr>
                      <a:r>
                        <a:rPr lang="en-US" sz="1900"/>
                        <a:t>Anaerobic digestion</a:t>
                      </a:r>
                      <a:endParaRPr sz="1900"/>
                    </a:p>
                    <a:p>
                      <a:pPr marL="285750" marR="0" lvl="0" indent="-285750" algn="l" rtl="0">
                        <a:spcBef>
                          <a:spcPts val="0"/>
                        </a:spcBef>
                        <a:spcAft>
                          <a:spcPts val="0"/>
                        </a:spcAft>
                        <a:buClr>
                          <a:schemeClr val="dk1"/>
                        </a:buClr>
                        <a:buSzPts val="1900"/>
                        <a:buFont typeface="Arial"/>
                        <a:buChar char="•"/>
                      </a:pPr>
                      <a:r>
                        <a:rPr lang="en-US" sz="1900"/>
                        <a:t>Sustainable food production </a:t>
                      </a:r>
                      <a:endParaRPr sz="190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900"/>
                        <a:buFont typeface="Arial"/>
                        <a:buChar char="•"/>
                      </a:pPr>
                      <a:r>
                        <a:rPr lang="en-US" sz="1900" dirty="0"/>
                        <a:t>Campus food waste audit </a:t>
                      </a:r>
                      <a:endParaRPr dirty="0"/>
                    </a:p>
                    <a:p>
                      <a:pPr marL="285750" marR="0" lvl="0" indent="-165100" algn="l" rtl="0">
                        <a:lnSpc>
                          <a:spcPct val="100000"/>
                        </a:lnSpc>
                        <a:spcBef>
                          <a:spcPts val="0"/>
                        </a:spcBef>
                        <a:spcAft>
                          <a:spcPts val="0"/>
                        </a:spcAft>
                        <a:buClr>
                          <a:schemeClr val="dk1"/>
                        </a:buClr>
                        <a:buSzPts val="1900"/>
                        <a:buFont typeface="Arial"/>
                        <a:buNone/>
                      </a:pPr>
                      <a:endParaRPr sz="1900"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900"/>
                        <a:buFont typeface="Calibri"/>
                        <a:buNone/>
                      </a:pPr>
                      <a:r>
                        <a:rPr lang="en-US" sz="1900" b="1" dirty="0"/>
                        <a:t>Dept. of Engineering </a:t>
                      </a:r>
                      <a:endParaRPr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900"/>
                        <a:buFont typeface="Arial"/>
                        <a:buChar char="•"/>
                      </a:pPr>
                      <a:r>
                        <a:rPr lang="en-US" sz="1900" dirty="0"/>
                        <a:t>Bioenergy production </a:t>
                      </a:r>
                      <a:endParaRPr dirty="0"/>
                    </a:p>
                    <a:p>
                      <a:pPr marL="285750" marR="0" lvl="0" indent="-285750" algn="l" rtl="0">
                        <a:lnSpc>
                          <a:spcPct val="100000"/>
                        </a:lnSpc>
                        <a:spcBef>
                          <a:spcPts val="0"/>
                        </a:spcBef>
                        <a:spcAft>
                          <a:spcPts val="0"/>
                        </a:spcAft>
                        <a:buClr>
                          <a:schemeClr val="dk1"/>
                        </a:buClr>
                        <a:buSzPts val="1900"/>
                        <a:buFont typeface="Arial"/>
                        <a:buChar char="•"/>
                      </a:pPr>
                      <a:r>
                        <a:rPr lang="en-US" sz="1900" dirty="0"/>
                        <a:t>Waste management (trash sort?)</a:t>
                      </a:r>
                      <a:endParaRPr dirty="0"/>
                    </a:p>
                    <a:p>
                      <a:pPr marL="285750" marR="0" lvl="0" indent="-285750" algn="l" rtl="0">
                        <a:lnSpc>
                          <a:spcPct val="100000"/>
                        </a:lnSpc>
                        <a:spcBef>
                          <a:spcPts val="0"/>
                        </a:spcBef>
                        <a:spcAft>
                          <a:spcPts val="0"/>
                        </a:spcAft>
                        <a:buClr>
                          <a:schemeClr val="dk1"/>
                        </a:buClr>
                        <a:buSzPts val="1900"/>
                        <a:buFont typeface="Arial"/>
                        <a:buChar char="•"/>
                      </a:pPr>
                      <a:r>
                        <a:rPr lang="en-US" sz="1900" dirty="0"/>
                        <a:t>Anaerobic digestion (solid, liquid)</a:t>
                      </a:r>
                      <a:endParaRPr sz="190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900"/>
                        <a:buFont typeface="Arial"/>
                        <a:buChar char="•"/>
                      </a:pPr>
                      <a:r>
                        <a:rPr lang="en-US" sz="1900" dirty="0"/>
                        <a:t>Safety, productivity, and effectiveness of </a:t>
                      </a:r>
                      <a:r>
                        <a:rPr lang="en-US" sz="1900" dirty="0" err="1"/>
                        <a:t>biodigesters</a:t>
                      </a:r>
                      <a:r>
                        <a:rPr lang="en-US" sz="1900" dirty="0"/>
                        <a:t> as a renewable energy source and fertilizer source</a:t>
                      </a:r>
                      <a:endParaRPr sz="1900"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1900"/>
                        <a:buFont typeface="Calibri"/>
                        <a:buNone/>
                      </a:pPr>
                      <a:r>
                        <a:rPr lang="en-US" sz="1900" b="1" dirty="0"/>
                        <a:t>Social Marketing Group</a:t>
                      </a:r>
                      <a:endParaRPr lang="en-US" sz="2000" dirty="0"/>
                    </a:p>
                    <a:p>
                      <a:pPr marL="0" marR="0" lvl="0" indent="0" algn="l" rtl="0">
                        <a:lnSpc>
                          <a:spcPct val="100000"/>
                        </a:lnSpc>
                        <a:spcBef>
                          <a:spcPts val="0"/>
                        </a:spcBef>
                        <a:spcAft>
                          <a:spcPts val="0"/>
                        </a:spcAft>
                        <a:buClr>
                          <a:schemeClr val="dk1"/>
                        </a:buClr>
                        <a:buSzPts val="1900"/>
                        <a:buFont typeface="Calibri"/>
                        <a:buNone/>
                      </a:pPr>
                      <a:r>
                        <a:rPr lang="en-US" sz="1900" b="1" dirty="0"/>
                        <a:t>College of Public Health</a:t>
                      </a:r>
                      <a:endParaRPr dirty="0"/>
                    </a:p>
                    <a:p>
                      <a:pPr marL="0" marR="0" lvl="0" indent="0" algn="l" rtl="0">
                        <a:lnSpc>
                          <a:spcPct val="100000"/>
                        </a:lnSpc>
                        <a:spcBef>
                          <a:spcPts val="0"/>
                        </a:spcBef>
                        <a:spcAft>
                          <a:spcPts val="0"/>
                        </a:spcAft>
                        <a:buClr>
                          <a:schemeClr val="dk1"/>
                        </a:buClr>
                        <a:buSzPts val="1900"/>
                        <a:buFont typeface="Calibri"/>
                        <a:buNone/>
                      </a:pPr>
                      <a:r>
                        <a:rPr lang="en-US" sz="1900" b="1" dirty="0"/>
                        <a:t>USF Aramark</a:t>
                      </a:r>
                      <a:endParaRPr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900"/>
                        <a:buFont typeface="Arial"/>
                        <a:buChar char="•"/>
                      </a:pPr>
                      <a:r>
                        <a:rPr lang="en-US" sz="1900" dirty="0"/>
                        <a:t>Literature review &amp; development of curriculum </a:t>
                      </a:r>
                      <a:endParaRPr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900"/>
                        <a:buFont typeface="Arial"/>
                        <a:buChar char="•"/>
                      </a:pPr>
                      <a:r>
                        <a:rPr lang="en-US" sz="1900" dirty="0"/>
                        <a:t>Social Marketing plan for student food recovery and waste prevention</a:t>
                      </a:r>
                      <a:endParaRPr dirty="0"/>
                    </a:p>
                    <a:p>
                      <a:pPr marL="285750" marR="0" lvl="0" indent="-285750" algn="l" rtl="0">
                        <a:lnSpc>
                          <a:spcPct val="100000"/>
                        </a:lnSpc>
                        <a:spcBef>
                          <a:spcPts val="0"/>
                        </a:spcBef>
                        <a:spcAft>
                          <a:spcPts val="0"/>
                        </a:spcAft>
                        <a:buClr>
                          <a:schemeClr val="dk1"/>
                        </a:buClr>
                        <a:buSzPts val="1900"/>
                        <a:buFont typeface="Arial"/>
                        <a:buChar char="•"/>
                      </a:pPr>
                      <a:r>
                        <a:rPr lang="en-US" sz="1900" dirty="0"/>
                        <a:t>Food Waste Reduction Curriculum for USF students</a:t>
                      </a:r>
                      <a:endParaRPr sz="1900" dirty="0"/>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8824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1A88-E590-4810-8D89-F0F78C031A3F}"/>
              </a:ext>
            </a:extLst>
          </p:cNvPr>
          <p:cNvSpPr>
            <a:spLocks noGrp="1"/>
          </p:cNvSpPr>
          <p:nvPr>
            <p:ph type="title"/>
          </p:nvPr>
        </p:nvSpPr>
        <p:spPr/>
        <p:txBody>
          <a:bodyPr/>
          <a:lstStyle/>
          <a:p>
            <a:r>
              <a:rPr lang="en-US" dirty="0"/>
              <a:t>Long-term Sustainability Plan</a:t>
            </a:r>
          </a:p>
        </p:txBody>
      </p:sp>
      <p:sp>
        <p:nvSpPr>
          <p:cNvPr id="3" name="Text Placeholder 2">
            <a:extLst>
              <a:ext uri="{FF2B5EF4-FFF2-40B4-BE49-F238E27FC236}">
                <a16:creationId xmlns:a16="http://schemas.microsoft.com/office/drawing/2014/main" id="{61362F95-C881-423D-8EA4-34B73DA9A009}"/>
              </a:ext>
            </a:extLst>
          </p:cNvPr>
          <p:cNvSpPr>
            <a:spLocks noGrp="1"/>
          </p:cNvSpPr>
          <p:nvPr>
            <p:ph type="body" idx="1"/>
          </p:nvPr>
        </p:nvSpPr>
        <p:spPr>
          <a:xfrm>
            <a:off x="557432" y="1986110"/>
            <a:ext cx="10796368" cy="4351338"/>
          </a:xfrm>
        </p:spPr>
        <p:txBody>
          <a:bodyPr/>
          <a:lstStyle/>
          <a:p>
            <a:r>
              <a:rPr lang="en-US" dirty="0"/>
              <a:t>Interdisciplinary, student OPS team will coordinate the </a:t>
            </a:r>
            <a:r>
              <a:rPr lang="en-US" u="sng" dirty="0"/>
              <a:t>logistics of this feasibility pilot project to incorporate into existing campus projects</a:t>
            </a:r>
          </a:p>
          <a:p>
            <a:pPr marL="50800" indent="0">
              <a:buNone/>
            </a:pPr>
            <a:endParaRPr lang="en-US" u="sng" dirty="0"/>
          </a:p>
          <a:p>
            <a:r>
              <a:rPr lang="en-US" dirty="0" smtClean="0"/>
              <a:t>Meetings/progress reporting quarterly with advisory group, work plan with each Department, and weekly with USF Facilities </a:t>
            </a:r>
          </a:p>
          <a:p>
            <a:endParaRPr lang="en-US" dirty="0" smtClean="0"/>
          </a:p>
          <a:p>
            <a:r>
              <a:rPr lang="en-US" dirty="0" smtClean="0"/>
              <a:t>Supported </a:t>
            </a:r>
            <a:r>
              <a:rPr lang="en-US" dirty="0"/>
              <a:t>by USF entities (Aramark, Facilities, and Athletics) who are willing to explore future expansion of project </a:t>
            </a:r>
          </a:p>
          <a:p>
            <a:pPr lvl="1"/>
            <a:r>
              <a:rPr lang="en-US" sz="2800" dirty="0"/>
              <a:t>See letters of support </a:t>
            </a:r>
            <a:endParaRPr lang="en-US" sz="2800" dirty="0" smtClean="0"/>
          </a:p>
          <a:p>
            <a:pPr lvl="1"/>
            <a:endParaRPr lang="en-US" sz="2800" dirty="0"/>
          </a:p>
          <a:p>
            <a:pPr marL="533400" lvl="1" indent="0">
              <a:buNone/>
            </a:pPr>
            <a:endParaRPr lang="en-US" sz="2800" dirty="0"/>
          </a:p>
          <a:p>
            <a:pPr marL="50800" indent="0">
              <a:buNone/>
            </a:pPr>
            <a:endParaRPr lang="en-US" dirty="0"/>
          </a:p>
          <a:p>
            <a:endParaRPr lang="en-US" dirty="0"/>
          </a:p>
        </p:txBody>
      </p:sp>
    </p:spTree>
    <p:extLst>
      <p:ext uri="{BB962C8B-B14F-4D97-AF65-F5344CB8AC3E}">
        <p14:creationId xmlns:p14="http://schemas.microsoft.com/office/powerpoint/2010/main" val="39184676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2734</TotalTime>
  <Words>1785</Words>
  <Application>Microsoft Office PowerPoint</Application>
  <PresentationFormat>Widescreen</PresentationFormat>
  <Paragraphs>171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USF Campus Food Waste Recovery</vt:lpstr>
      <vt:lpstr>Collaborators</vt:lpstr>
      <vt:lpstr>What is food waste/recovery? </vt:lpstr>
      <vt:lpstr>Pre &amp; Post-Consumption Food Waste</vt:lpstr>
      <vt:lpstr>Project Goals </vt:lpstr>
      <vt:lpstr>Why is our project important?</vt:lpstr>
      <vt:lpstr>PowerPoint Presentation</vt:lpstr>
      <vt:lpstr>PowerPoint Presentation</vt:lpstr>
      <vt:lpstr>Long-term Sustainability Plan</vt:lpstr>
      <vt:lpstr>PowerPoint Presentation</vt:lpstr>
      <vt:lpstr>What is the operating cost reduction for calculating ROI?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USF Campus Food Waste Recovery</dc:title>
  <dc:creator>Whitney Fung</dc:creator>
  <cp:lastModifiedBy>Fung, Whitney</cp:lastModifiedBy>
  <cp:revision>52</cp:revision>
  <cp:lastPrinted>2018-09-21T15:34:21Z</cp:lastPrinted>
  <dcterms:modified xsi:type="dcterms:W3CDTF">2018-09-21T15:37:59Z</dcterms:modified>
</cp:coreProperties>
</file>