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65" r:id="rId3"/>
    <p:sldId id="286" r:id="rId4"/>
    <p:sldId id="278" r:id="rId5"/>
    <p:sldId id="275" r:id="rId6"/>
    <p:sldId id="282" r:id="rId7"/>
    <p:sldId id="283" r:id="rId8"/>
    <p:sldId id="271" r:id="rId9"/>
    <p:sldId id="284" r:id="rId10"/>
    <p:sldId id="287" r:id="rId11"/>
    <p:sldId id="280" r:id="rId12"/>
    <p:sldId id="279" r:id="rId13"/>
    <p:sldId id="274" r:id="rId14"/>
    <p:sldId id="263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CA991-68F7-4081-894F-3B1C31147BD8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4EF52-FD94-481F-8734-AF425D68F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82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5422-1A2C-4CA7-8120-BA5786552D98}" type="datetime1">
              <a:rPr lang="en-US" smtClean="0"/>
              <a:t>7/20/2018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7103-8A91-4E79-8656-4B3B07BCF9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264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1C1C-7AF0-4733-841D-ECDFE1077452}" type="datetime1">
              <a:rPr lang="en-US" smtClean="0"/>
              <a:t>7/20/2018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7103-8A91-4E79-8656-4B3B07BCF9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41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5B696-5661-400C-9BA1-151C633E3D7D}" type="datetime1">
              <a:rPr lang="en-US" smtClean="0"/>
              <a:t>7/20/2018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7103-8A91-4E79-8656-4B3B07BCF9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293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D7ED1-431F-42A5-A0A1-4B27ECC0920A}" type="datetime1">
              <a:rPr lang="en-US" smtClean="0"/>
              <a:t>7/20/2018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7103-8A91-4E79-8656-4B3B07BCF9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457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7B0C-DC77-48FE-B3FB-708A40FE11E5}" type="datetime1">
              <a:rPr lang="en-US" smtClean="0"/>
              <a:t>7/20/2018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7103-8A91-4E79-8656-4B3B07BCF9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151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F921C-A093-4656-A10E-EC5CC1096157}" type="datetime1">
              <a:rPr lang="en-US" smtClean="0"/>
              <a:t>7/20/2018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7103-8A91-4E79-8656-4B3B07BCF9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888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DE76-E1AB-4ED3-9DEF-A5129932C556}" type="datetime1">
              <a:rPr lang="en-US" smtClean="0"/>
              <a:t>7/20/2018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7103-8A91-4E79-8656-4B3B07BCF9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656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4ADA2-EB5A-48B6-8579-85BF699DD597}" type="datetime1">
              <a:rPr lang="en-US" smtClean="0"/>
              <a:t>7/20/2018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7103-8A91-4E79-8656-4B3B07BCF9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022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76A3E-D668-4624-9F39-379966373A1F}" type="datetime1">
              <a:rPr lang="en-US" smtClean="0"/>
              <a:t>7/20/2018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7103-8A91-4E79-8656-4B3B07BCF9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884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3F4B5-02FE-418E-A1FD-4C7C3B4D5F5A}" type="datetime1">
              <a:rPr lang="en-US" smtClean="0"/>
              <a:t>7/20/2018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7103-8A91-4E79-8656-4B3B07BCF9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43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A7702-289E-40D2-B598-78E59D78417B}" type="datetime1">
              <a:rPr lang="en-US" smtClean="0"/>
              <a:t>7/20/2018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7103-8A91-4E79-8656-4B3B07BCF9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674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DFDE7-3CDD-41FF-B023-13E617FB53B9}" type="datetime1">
              <a:rPr lang="en-US" smtClean="0"/>
              <a:t>7/20/2018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07103-8A91-4E79-8656-4B3B07BCF9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70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351" y="1214438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USF St. Petersburg</a:t>
            </a:r>
            <a:br>
              <a:rPr lang="en-US" b="1" dirty="0" smtClean="0"/>
            </a:br>
            <a:r>
              <a:rPr lang="en-US" b="1" dirty="0" smtClean="0"/>
              <a:t>Housing Project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351" y="3930651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Housing Update &amp; Approval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July 24, 2018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885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0145" y="1099676"/>
            <a:ext cx="3898611" cy="49691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60217"/>
            <a:ext cx="1108244" cy="697783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7103-8A91-4E79-8656-4B3B07BCF9D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63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7872" y="1033621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Dining Structuring:</a:t>
            </a:r>
            <a:endParaRPr lang="en-US" sz="36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75975" y="1923666"/>
            <a:ext cx="10515600" cy="4351338"/>
          </a:xfrm>
        </p:spPr>
        <p:txBody>
          <a:bodyPr>
            <a:normAutofit fontScale="92500" lnSpcReduction="10000"/>
          </a:bodyPr>
          <a:lstStyle/>
          <a:p>
            <a:endParaRPr lang="en-US" sz="1000" dirty="0" smtClean="0"/>
          </a:p>
          <a:p>
            <a:r>
              <a:rPr lang="en-US" dirty="0" smtClean="0"/>
              <a:t>Dining will be a shelled structure</a:t>
            </a:r>
          </a:p>
          <a:p>
            <a:r>
              <a:rPr lang="en-US" dirty="0" smtClean="0"/>
              <a:t>Estimated $3.5 million of cost</a:t>
            </a:r>
          </a:p>
          <a:p>
            <a:r>
              <a:rPr lang="en-US" dirty="0" smtClean="0"/>
              <a:t>Cost will be partially offset by $800k of campus contribution</a:t>
            </a:r>
          </a:p>
          <a:p>
            <a:r>
              <a:rPr lang="en-US" dirty="0" smtClean="0"/>
              <a:t>Annual commissions pledged revenue to project</a:t>
            </a:r>
          </a:p>
          <a:p>
            <a:r>
              <a:rPr lang="en-US" dirty="0" smtClean="0"/>
              <a:t>Outsourced operator will build-out space</a:t>
            </a:r>
          </a:p>
          <a:p>
            <a:r>
              <a:rPr lang="en-US" dirty="0" smtClean="0"/>
              <a:t>Operated by third party (currently Sodexo)</a:t>
            </a:r>
          </a:p>
          <a:p>
            <a:r>
              <a:rPr lang="en-US" dirty="0" smtClean="0"/>
              <a:t>Meal plan prices jointly determined w/ operator</a:t>
            </a:r>
          </a:p>
          <a:p>
            <a:r>
              <a:rPr lang="en-US" dirty="0" smtClean="0"/>
              <a:t>Operating risk transfers to operator</a:t>
            </a:r>
          </a:p>
          <a:p>
            <a:r>
              <a:rPr lang="en-US" dirty="0" smtClean="0"/>
              <a:t>Assumes mandatory meal plan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8839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4" y="6155104"/>
            <a:ext cx="1108244" cy="697783"/>
          </a:xfrm>
          <a:prstGeom prst="rect">
            <a:avLst/>
          </a:prstGeom>
        </p:spPr>
      </p:pic>
      <p:pic>
        <p:nvPicPr>
          <p:cNvPr id="2050" name="Picture 2" descr="ID# 13382 - Figures Shake Hands On Gears - Presentation 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757" y="3765783"/>
            <a:ext cx="2571715" cy="257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7103-8A91-4E79-8656-4B3B07BCF9D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77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5864" y="727747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Why Internally-Finance this Project v. P3 Approach?</a:t>
            </a:r>
            <a:endParaRPr lang="en-US" sz="36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883997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015672"/>
              </p:ext>
            </p:extLst>
          </p:nvPr>
        </p:nvGraphicFramePr>
        <p:xfrm>
          <a:off x="1864557" y="1803929"/>
          <a:ext cx="8127999" cy="3200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253584">
                  <a:extLst>
                    <a:ext uri="{9D8B030D-6E8A-4147-A177-3AD203B41FA5}">
                      <a16:colId xmlns:a16="http://schemas.microsoft.com/office/drawing/2014/main" val="4236777777"/>
                    </a:ext>
                  </a:extLst>
                </a:gridCol>
                <a:gridCol w="1026367">
                  <a:extLst>
                    <a:ext uri="{9D8B030D-6E8A-4147-A177-3AD203B41FA5}">
                      <a16:colId xmlns:a16="http://schemas.microsoft.com/office/drawing/2014/main" val="3567448626"/>
                    </a:ext>
                  </a:extLst>
                </a:gridCol>
                <a:gridCol w="848048">
                  <a:extLst>
                    <a:ext uri="{9D8B030D-6E8A-4147-A177-3AD203B41FA5}">
                      <a16:colId xmlns:a16="http://schemas.microsoft.com/office/drawing/2014/main" val="234682834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Factor</a:t>
                      </a:r>
                      <a:endParaRPr lang="en-US" sz="24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Favors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06793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USF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P3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92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Cost of borrowing / cost to student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250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Total return</a:t>
                      </a:r>
                      <a:r>
                        <a:rPr lang="en-US" sz="2400" b="1" baseline="0" dirty="0" smtClean="0"/>
                        <a:t> to the campus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969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Size / scale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966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Student</a:t>
                      </a:r>
                      <a:r>
                        <a:rPr lang="en-US" sz="2400" b="1" baseline="0" dirty="0" smtClean="0"/>
                        <a:t> life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529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Project</a:t>
                      </a:r>
                      <a:r>
                        <a:rPr lang="en-US" sz="2400" b="1" baseline="0" dirty="0" smtClean="0"/>
                        <a:t> delivery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164485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729" y="2728032"/>
            <a:ext cx="401217" cy="4594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600" y="3182965"/>
            <a:ext cx="401217" cy="4594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059" y="3626777"/>
            <a:ext cx="401217" cy="4594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976" y="4081710"/>
            <a:ext cx="401217" cy="45940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09129" y="5324096"/>
            <a:ext cx="9871243" cy="1200329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 addition, because of the size of the project,</a:t>
            </a:r>
          </a:p>
          <a:p>
            <a:pPr algn="ctr"/>
            <a:r>
              <a:rPr lang="en-US" b="1" dirty="0" smtClean="0"/>
              <a:t>the fact that our balance sheet has strengthened,</a:t>
            </a:r>
          </a:p>
          <a:p>
            <a:pPr algn="ctr"/>
            <a:r>
              <a:rPr lang="en-US" b="1" dirty="0" smtClean="0"/>
              <a:t>and our ratings outlook has improved since the Village P3</a:t>
            </a:r>
          </a:p>
          <a:p>
            <a:pPr algn="ctr"/>
            <a:r>
              <a:rPr lang="en-US" b="1" dirty="0" smtClean="0"/>
              <a:t>make the impact on the University’s balance sheet very manageable.</a:t>
            </a:r>
            <a:endParaRPr lang="en-US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986" y="4564898"/>
            <a:ext cx="401217" cy="4229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57" y="6160217"/>
            <a:ext cx="1108244" cy="69778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7103-8A91-4E79-8656-4B3B07BCF9D0}" type="slidenum">
              <a:rPr lang="en-US" smtClean="0"/>
              <a:t>11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893" y="4510642"/>
            <a:ext cx="401217" cy="45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32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7872" y="883997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Project sensitivities / Other factors:</a:t>
            </a:r>
            <a:endParaRPr lang="en-US" sz="36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Completion date</a:t>
            </a:r>
          </a:p>
          <a:p>
            <a:r>
              <a:rPr lang="en-US" dirty="0" smtClean="0"/>
              <a:t>Project cost / budget contingency</a:t>
            </a:r>
          </a:p>
          <a:p>
            <a:r>
              <a:rPr lang="en-US" dirty="0" smtClean="0"/>
              <a:t>Enrollment / retention</a:t>
            </a:r>
          </a:p>
          <a:p>
            <a:r>
              <a:rPr lang="en-US" dirty="0" smtClean="0"/>
              <a:t>Interest rate cushions</a:t>
            </a:r>
          </a:p>
          <a:p>
            <a:r>
              <a:rPr lang="en-US" dirty="0" smtClean="0"/>
              <a:t>Cost estimation methodology</a:t>
            </a:r>
          </a:p>
          <a:p>
            <a:r>
              <a:rPr lang="en-US" dirty="0" smtClean="0"/>
              <a:t>Additional equity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8839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4" y="6160217"/>
            <a:ext cx="1108244" cy="697783"/>
          </a:xfrm>
          <a:prstGeom prst="rect">
            <a:avLst/>
          </a:prstGeom>
        </p:spPr>
      </p:pic>
      <p:pic>
        <p:nvPicPr>
          <p:cNvPr id="5122" name="Picture 2" descr="ID# 2637 - Risk Red Stacked Blocks - Presentation 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728" y="220956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7103-8A91-4E79-8656-4B3B07BCF9D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72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1850" y="883997"/>
            <a:ext cx="10515600" cy="2255772"/>
          </a:xfrm>
        </p:spPr>
        <p:txBody>
          <a:bodyPr/>
          <a:lstStyle/>
          <a:p>
            <a:r>
              <a:rPr lang="en-US" dirty="0" smtClean="0"/>
              <a:t>Requested Action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31850" y="3899899"/>
            <a:ext cx="10515600" cy="1500187"/>
          </a:xfrm>
        </p:spPr>
        <p:txBody>
          <a:bodyPr>
            <a:normAutofit fontScale="85000" lnSpcReduction="10000"/>
          </a:bodyPr>
          <a:lstStyle/>
          <a:p>
            <a:pPr algn="ctr">
              <a:spcBef>
                <a:spcPts val="0"/>
              </a:spcBef>
            </a:pPr>
            <a:r>
              <a:rPr lang="en-US" sz="3200" dirty="0" smtClean="0">
                <a:solidFill>
                  <a:schemeClr val="tx1"/>
                </a:solidFill>
              </a:rPr>
              <a:t>Approve the resolution authorizing the issuance of debt</a:t>
            </a:r>
          </a:p>
          <a:p>
            <a:pPr algn="ctr">
              <a:spcBef>
                <a:spcPts val="0"/>
              </a:spcBef>
            </a:pPr>
            <a:r>
              <a:rPr lang="en-US" sz="3200" dirty="0" smtClean="0">
                <a:solidFill>
                  <a:schemeClr val="tx1"/>
                </a:solidFill>
              </a:rPr>
              <a:t>at an interest rate not to exceed 5.25% or $37 million</a:t>
            </a:r>
          </a:p>
          <a:p>
            <a:pPr algn="ctr">
              <a:spcBef>
                <a:spcPts val="0"/>
              </a:spcBef>
            </a:pPr>
            <a:r>
              <a:rPr lang="en-US" sz="3200" dirty="0" smtClean="0">
                <a:solidFill>
                  <a:schemeClr val="tx1"/>
                </a:solidFill>
              </a:rPr>
              <a:t>and requesting the Board of Governors to approve the issuance of debt</a:t>
            </a:r>
          </a:p>
          <a:p>
            <a:pPr algn="ctr">
              <a:spcBef>
                <a:spcPts val="0"/>
              </a:spcBef>
            </a:pPr>
            <a:r>
              <a:rPr lang="en-US" sz="3200" dirty="0" smtClean="0">
                <a:solidFill>
                  <a:schemeClr val="tx1"/>
                </a:solidFill>
              </a:rPr>
              <a:t>to finance the costs of the USF St. Petersburg housing.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8839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6160216"/>
            <a:ext cx="1108244" cy="69778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7103-8A91-4E79-8656-4B3B07BCF9D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87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8839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0217"/>
            <a:ext cx="1108244" cy="69778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7103-8A91-4E79-8656-4B3B07BCF9D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38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Today’s Objectives:</a:t>
            </a:r>
            <a:endParaRPr lang="en-US" b="1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38200" y="2055813"/>
            <a:ext cx="10515600" cy="435133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Review the project:</a:t>
            </a:r>
          </a:p>
          <a:p>
            <a:pPr lvl="1"/>
            <a:r>
              <a:rPr lang="en-US" dirty="0" smtClean="0"/>
              <a:t>Timing</a:t>
            </a:r>
          </a:p>
          <a:p>
            <a:pPr lvl="1"/>
            <a:r>
              <a:rPr lang="en-US" dirty="0" smtClean="0"/>
              <a:t>Particulars of the project</a:t>
            </a:r>
          </a:p>
          <a:p>
            <a:pPr lvl="1"/>
            <a:r>
              <a:rPr lang="en-US" dirty="0" smtClean="0"/>
              <a:t>Financing</a:t>
            </a:r>
          </a:p>
          <a:p>
            <a:pPr marL="457200" lvl="1" indent="0">
              <a:buNone/>
            </a:pPr>
            <a:endParaRPr lang="en-US" sz="1050" dirty="0" smtClean="0"/>
          </a:p>
          <a:p>
            <a:pPr>
              <a:spcBef>
                <a:spcPts val="0"/>
              </a:spcBef>
            </a:pPr>
            <a:r>
              <a:rPr lang="en-US" dirty="0"/>
              <a:t>Obtain </a:t>
            </a:r>
            <a:r>
              <a:rPr lang="en-US" dirty="0" smtClean="0"/>
              <a:t>approval of resolution authorizing issuance of </a:t>
            </a:r>
            <a:r>
              <a:rPr lang="en-US" dirty="0"/>
              <a:t>debt to finance </a:t>
            </a:r>
            <a:r>
              <a:rPr lang="en-US" dirty="0" smtClean="0"/>
              <a:t>	the </a:t>
            </a:r>
            <a:r>
              <a:rPr lang="en-US" dirty="0"/>
              <a:t>project </a:t>
            </a:r>
            <a:r>
              <a:rPr lang="en-US" dirty="0" smtClean="0"/>
              <a:t>at a rate not to exceed 5.25% and $37 million and 	requesting the BOG to approve the issuance of the debt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	to finance the costs of the project.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885825"/>
          </a:xfrm>
          <a:prstGeom prst="rect">
            <a:avLst/>
          </a:prstGeom>
        </p:spPr>
      </p:pic>
      <p:pic>
        <p:nvPicPr>
          <p:cNvPr id="1026" name="Picture 2" descr="ID# 11135 - Group Running To Target - Presentation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634" y="1250950"/>
            <a:ext cx="2666003" cy="266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61606"/>
            <a:ext cx="1108244" cy="69778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7103-8A91-4E79-8656-4B3B07BCF9D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91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67303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Strategy Alignment:</a:t>
            </a:r>
            <a:endParaRPr lang="en-US" b="1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60918" y="2065144"/>
            <a:ext cx="10515600" cy="435133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Underscores our commitment to student success</a:t>
            </a:r>
          </a:p>
          <a:p>
            <a:r>
              <a:rPr lang="en-US" dirty="0" smtClean="0"/>
              <a:t>Demonstrates sound financial management/use of resources</a:t>
            </a:r>
          </a:p>
          <a:p>
            <a:r>
              <a:rPr lang="en-US" dirty="0" smtClean="0"/>
              <a:t>Leverages USF System resources and capabilities to</a:t>
            </a:r>
          </a:p>
          <a:p>
            <a:pPr marL="457200" lvl="1" indent="0">
              <a:buNone/>
            </a:pPr>
            <a:r>
              <a:rPr lang="en-US" sz="2800" dirty="0"/>
              <a:t>advantage of St. Petersburg </a:t>
            </a:r>
            <a:r>
              <a:rPr lang="en-US" sz="2800" dirty="0" smtClean="0"/>
              <a:t>campus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885825"/>
          </a:xfrm>
          <a:prstGeom prst="rect">
            <a:avLst/>
          </a:prstGeom>
        </p:spPr>
      </p:pic>
      <p:pic>
        <p:nvPicPr>
          <p:cNvPr id="2052" name="Picture 4" descr="ID# 11515 - Connect The Dots - Presentation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853" y="355898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61606"/>
            <a:ext cx="1108244" cy="6977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0918" y="5048727"/>
            <a:ext cx="7596674" cy="52322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1"/>
            <a:r>
              <a:rPr lang="en-US" sz="2800" b="1" dirty="0" smtClean="0"/>
              <a:t>Project has </a:t>
            </a:r>
            <a:r>
              <a:rPr lang="en-US" sz="2800" b="1" dirty="0"/>
              <a:t>support of </a:t>
            </a:r>
            <a:r>
              <a:rPr lang="en-US" sz="2800" b="1" dirty="0" smtClean="0"/>
              <a:t>USFSP </a:t>
            </a:r>
            <a:r>
              <a:rPr lang="en-US" sz="2800" b="1" dirty="0"/>
              <a:t>student </a:t>
            </a:r>
            <a:r>
              <a:rPr lang="en-US" sz="2800" b="1" dirty="0" smtClean="0"/>
              <a:t>body*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044854" y="6262593"/>
            <a:ext cx="6576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   Student support indicated through focus groups, survey and student body leadership</a:t>
            </a: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7103-8A91-4E79-8656-4B3B07BCF9D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73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7671" y="692030"/>
            <a:ext cx="10515600" cy="1325563"/>
          </a:xfrm>
        </p:spPr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37671" y="1776524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Necessitates:</a:t>
            </a:r>
          </a:p>
          <a:p>
            <a:pPr lvl="1"/>
            <a:r>
              <a:rPr lang="en-US" dirty="0" smtClean="0"/>
              <a:t>USF </a:t>
            </a:r>
            <a:r>
              <a:rPr lang="en-US" dirty="0"/>
              <a:t>Finance Corp Meeting – July 9, 2018</a:t>
            </a:r>
          </a:p>
          <a:p>
            <a:pPr lvl="1"/>
            <a:r>
              <a:rPr lang="en-US" dirty="0" smtClean="0"/>
              <a:t>USFSP Campus Board update </a:t>
            </a:r>
            <a:r>
              <a:rPr lang="en-US" dirty="0"/>
              <a:t>– </a:t>
            </a:r>
            <a:r>
              <a:rPr lang="en-US" dirty="0" smtClean="0"/>
              <a:t>July 19, </a:t>
            </a:r>
            <a:r>
              <a:rPr lang="en-US" dirty="0"/>
              <a:t>2018</a:t>
            </a:r>
          </a:p>
          <a:p>
            <a:pPr lvl="1"/>
            <a:r>
              <a:rPr lang="en-US" dirty="0"/>
              <a:t>BOT approval – July 24, 2018</a:t>
            </a:r>
          </a:p>
          <a:p>
            <a:pPr lvl="1"/>
            <a:r>
              <a:rPr lang="en-US" dirty="0"/>
              <a:t>Circulate RFP for Design/Build – late July 2018</a:t>
            </a:r>
          </a:p>
          <a:p>
            <a:pPr lvl="1"/>
            <a:r>
              <a:rPr lang="en-US" dirty="0"/>
              <a:t>BOG submittal – before August 8, 2018</a:t>
            </a:r>
          </a:p>
          <a:p>
            <a:pPr lvl="1"/>
            <a:r>
              <a:rPr lang="en-US" dirty="0"/>
              <a:t>BOG Staff/DBF Briefings – </a:t>
            </a:r>
            <a:r>
              <a:rPr lang="en-US" dirty="0" smtClean="0"/>
              <a:t>July 23, 2018</a:t>
            </a:r>
            <a:endParaRPr lang="en-US" dirty="0"/>
          </a:p>
          <a:p>
            <a:pPr lvl="1"/>
            <a:r>
              <a:rPr lang="en-US" dirty="0"/>
              <a:t>BOG Briefings – October 2018</a:t>
            </a:r>
          </a:p>
          <a:p>
            <a:pPr lvl="1"/>
            <a:r>
              <a:rPr lang="en-US" dirty="0"/>
              <a:t>BOG approval – November </a:t>
            </a:r>
            <a:r>
              <a:rPr lang="en-US" dirty="0" smtClean="0"/>
              <a:t>8, 2018 </a:t>
            </a:r>
            <a:r>
              <a:rPr lang="en-US" dirty="0"/>
              <a:t>meeting</a:t>
            </a:r>
          </a:p>
          <a:p>
            <a:pPr lvl="1"/>
            <a:r>
              <a:rPr lang="en-US" dirty="0" smtClean="0"/>
              <a:t>Award </a:t>
            </a:r>
            <a:r>
              <a:rPr lang="en-US" dirty="0"/>
              <a:t>contract – after BOG </a:t>
            </a:r>
            <a:r>
              <a:rPr lang="en-US" dirty="0" smtClean="0"/>
              <a:t>approval</a:t>
            </a:r>
          </a:p>
          <a:p>
            <a:pPr lvl="1"/>
            <a:r>
              <a:rPr lang="en-US" dirty="0" smtClean="0"/>
              <a:t>Issue bonds – after BOG approval</a:t>
            </a:r>
            <a:endParaRPr lang="en-US" dirty="0"/>
          </a:p>
          <a:p>
            <a:pPr lvl="1"/>
            <a:r>
              <a:rPr lang="en-US" dirty="0" smtClean="0"/>
              <a:t>Begin Construction – as soon as practicable after award</a:t>
            </a:r>
          </a:p>
          <a:p>
            <a:r>
              <a:rPr lang="en-US" dirty="0" smtClean="0"/>
              <a:t>Expedited Target:  August 2020 Completion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8839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760" y="883997"/>
            <a:ext cx="5748240" cy="33406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27059">
            <a:off x="11028341" y="1307305"/>
            <a:ext cx="898345" cy="11450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3615" y="6417493"/>
            <a:ext cx="12827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/>
              <a:t>* If deemed necessary.</a:t>
            </a:r>
            <a:endParaRPr lang="en-US" sz="900" b="1" dirty="0"/>
          </a:p>
        </p:txBody>
      </p:sp>
      <p:sp>
        <p:nvSpPr>
          <p:cNvPr id="10" name="Striped Right Arrow 9"/>
          <p:cNvSpPr/>
          <p:nvPr/>
        </p:nvSpPr>
        <p:spPr>
          <a:xfrm>
            <a:off x="348467" y="2636493"/>
            <a:ext cx="978408" cy="484632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160217"/>
            <a:ext cx="1108244" cy="69778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7103-8A91-4E79-8656-4B3B07BCF9D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9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7872" y="883997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Since June Update:</a:t>
            </a:r>
            <a:endParaRPr lang="en-US" sz="36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Have obtained updated demand study</a:t>
            </a:r>
          </a:p>
          <a:p>
            <a:r>
              <a:rPr lang="en-US" dirty="0" smtClean="0"/>
              <a:t>Have visited informally with BOG / DBF staff relating to timing</a:t>
            </a:r>
          </a:p>
          <a:p>
            <a:r>
              <a:rPr lang="en-US" dirty="0" smtClean="0"/>
              <a:t>Revisited the project with the USFSP campus board</a:t>
            </a:r>
          </a:p>
          <a:p>
            <a:r>
              <a:rPr lang="en-US" dirty="0" smtClean="0"/>
              <a:t>Refined project pro-formas, modified scope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883997"/>
          </a:xfrm>
          <a:prstGeom prst="rect">
            <a:avLst/>
          </a:prstGeom>
        </p:spPr>
      </p:pic>
      <p:pic>
        <p:nvPicPr>
          <p:cNvPr id="3074" name="Picture 2" descr="ID# 3666 - Stick Figure Drawing Game Plan - Presentation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673" y="384048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76963"/>
            <a:ext cx="1108244" cy="69778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7103-8A91-4E79-8656-4B3B07BCF9D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84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7872" y="883997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Design and Estimated Cost / Disclosures &amp; Assumptions:</a:t>
            </a:r>
            <a:endParaRPr lang="en-US" sz="3600" b="1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9031111"/>
              </p:ext>
            </p:extLst>
          </p:nvPr>
        </p:nvGraphicFramePr>
        <p:xfrm>
          <a:off x="837671" y="2209560"/>
          <a:ext cx="10515600" cy="3596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06133">
                  <a:extLst>
                    <a:ext uri="{9D8B030D-6E8A-4147-A177-3AD203B41FA5}">
                      <a16:colId xmlns:a16="http://schemas.microsoft.com/office/drawing/2014/main" val="330995633"/>
                    </a:ext>
                  </a:extLst>
                </a:gridCol>
                <a:gridCol w="6109467">
                  <a:extLst>
                    <a:ext uri="{9D8B030D-6E8A-4147-A177-3AD203B41FA5}">
                      <a16:colId xmlns:a16="http://schemas.microsoft.com/office/drawing/2014/main" val="29276424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Design Component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Source / Support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355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375 Beds*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Third</a:t>
                      </a:r>
                      <a:r>
                        <a:rPr lang="en-US" sz="2400" baseline="0" dirty="0" smtClean="0"/>
                        <a:t> party demand study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0210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Conservative Enrollment</a:t>
                      </a:r>
                      <a:r>
                        <a:rPr lang="en-US" sz="2400" baseline="0" dirty="0" smtClean="0"/>
                        <a:t> Growth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Embraces board enrollment</a:t>
                      </a:r>
                      <a:r>
                        <a:rPr lang="en-US" sz="2400" baseline="0" dirty="0" smtClean="0"/>
                        <a:t> plan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791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Estimated</a:t>
                      </a:r>
                      <a:r>
                        <a:rPr lang="en-US" sz="2400" baseline="0" dirty="0" smtClean="0"/>
                        <a:t> cost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Based on Village project forward inflated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177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Suite style housing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Complements</a:t>
                      </a:r>
                      <a:r>
                        <a:rPr lang="en-US" sz="2400" baseline="0" dirty="0" smtClean="0"/>
                        <a:t> existing inventory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633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Includes shelled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ining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Cost for dining based on Village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582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Dining build-out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be covered by external food vendor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015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Design/build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Use of competitive procurement process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021244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8839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0439" y="6324441"/>
            <a:ext cx="415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*  Does not assume a live-in requirement.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6160216"/>
            <a:ext cx="1108244" cy="697783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7103-8A91-4E79-8656-4B3B07BCF9D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7872" y="607498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Financing Details / Disclosures / Assumptions:</a:t>
            </a:r>
            <a:endParaRPr lang="en-US" sz="3600" b="1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0241032"/>
              </p:ext>
            </p:extLst>
          </p:nvPr>
        </p:nvGraphicFramePr>
        <p:xfrm>
          <a:off x="1286395" y="1662787"/>
          <a:ext cx="10515600" cy="4846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374409">
                  <a:extLst>
                    <a:ext uri="{9D8B030D-6E8A-4147-A177-3AD203B41FA5}">
                      <a16:colId xmlns:a16="http://schemas.microsoft.com/office/drawing/2014/main" val="330995633"/>
                    </a:ext>
                  </a:extLst>
                </a:gridCol>
                <a:gridCol w="6141191">
                  <a:extLst>
                    <a:ext uri="{9D8B030D-6E8A-4147-A177-3AD203B41FA5}">
                      <a16:colId xmlns:a16="http://schemas.microsoft.com/office/drawing/2014/main" val="2927642436"/>
                    </a:ext>
                  </a:extLst>
                </a:gridCol>
              </a:tblGrid>
              <a:tr h="30781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Finance Aspect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Source / Support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355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Estimated rental rates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Below off-campus market / similar to Tampa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Uses BOT approved rental rates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637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375 bed size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Supported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by demand study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624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Borrowing rate – 5%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Current market is in the 4.0% - 4.1% range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177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Uses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system rating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System rated A1 / A+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582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Projected System coverage – 1.5x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Exceeds BOT and BOG standards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22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Projected Project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coverage – 1.3x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Exceeds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BOT and BOG standards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75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Project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break-even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Occupancy </a:t>
                      </a:r>
                      <a:r>
                        <a:rPr lang="en-US" sz="24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 83%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517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Parity and par bonds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Allows gross revenues pledge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817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Built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 reserve fund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 bed reserve requirement plus net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cash flow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1328575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8839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0215"/>
            <a:ext cx="1108244" cy="69778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7103-8A91-4E79-8656-4B3B07BCF9D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30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7872" y="883997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Project Sources and Uses:</a:t>
            </a:r>
            <a:endParaRPr lang="en-US" sz="36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883997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515194"/>
              </p:ext>
            </p:extLst>
          </p:nvPr>
        </p:nvGraphicFramePr>
        <p:xfrm>
          <a:off x="2860501" y="2292081"/>
          <a:ext cx="8128000" cy="2966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72014">
                  <a:extLst>
                    <a:ext uri="{9D8B030D-6E8A-4147-A177-3AD203B41FA5}">
                      <a16:colId xmlns:a16="http://schemas.microsoft.com/office/drawing/2014/main" val="54556445"/>
                    </a:ext>
                  </a:extLst>
                </a:gridCol>
                <a:gridCol w="991986">
                  <a:extLst>
                    <a:ext uri="{9D8B030D-6E8A-4147-A177-3AD203B41FA5}">
                      <a16:colId xmlns:a16="http://schemas.microsoft.com/office/drawing/2014/main" val="1339871313"/>
                    </a:ext>
                  </a:extLst>
                </a:gridCol>
                <a:gridCol w="2973185">
                  <a:extLst>
                    <a:ext uri="{9D8B030D-6E8A-4147-A177-3AD203B41FA5}">
                      <a16:colId xmlns:a16="http://schemas.microsoft.com/office/drawing/2014/main" val="3136890676"/>
                    </a:ext>
                  </a:extLst>
                </a:gridCol>
                <a:gridCol w="1090815">
                  <a:extLst>
                    <a:ext uri="{9D8B030D-6E8A-4147-A177-3AD203B41FA5}">
                      <a16:colId xmlns:a16="http://schemas.microsoft.com/office/drawing/2014/main" val="960788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Sources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393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Bonds, at Par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$33.0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Estimated</a:t>
                      </a:r>
                      <a:r>
                        <a:rPr lang="en-US" baseline="0" dirty="0" smtClean="0"/>
                        <a:t> Cost –housing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$27.2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6393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Estimated Cost – dining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u="sng" dirty="0" smtClean="0"/>
                        <a:t>    3.5</a:t>
                      </a:r>
                      <a:endParaRPr lang="en-US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031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     Total</a:t>
                      </a:r>
                      <a:r>
                        <a:rPr lang="en-US" baseline="0" dirty="0" smtClean="0"/>
                        <a:t> estimated 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30.7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901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Capitalized Interest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2.8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935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Debt</a:t>
                      </a:r>
                      <a:r>
                        <a:rPr lang="en-US" baseline="0" dirty="0" smtClean="0"/>
                        <a:t> service reserve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**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269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Campus equity contribution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i="0" u="sng" dirty="0" smtClean="0"/>
                        <a:t>    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Costs of issuance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i="0" u="sng" dirty="0" smtClean="0"/>
                        <a:t>    0.3</a:t>
                      </a:r>
                      <a:endParaRPr lang="en-US" i="0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531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Sources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i="0" u="dbl" baseline="0" dirty="0" smtClean="0"/>
                        <a:t>$33.8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Total uses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i="0" u="dbl" baseline="0" dirty="0" smtClean="0"/>
                        <a:t>$33.8</a:t>
                      </a:r>
                      <a:endParaRPr lang="en-US" b="1" i="0" u="dbl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8230957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927166" y="6209704"/>
            <a:ext cx="94266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** Debt service reserve accomplished via internal restriction of funds</a:t>
            </a:r>
            <a:endParaRPr lang="en-US" sz="1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4" y="6154523"/>
            <a:ext cx="1108244" cy="697783"/>
          </a:xfrm>
          <a:prstGeom prst="rect">
            <a:avLst/>
          </a:prstGeom>
        </p:spPr>
      </p:pic>
      <p:pic>
        <p:nvPicPr>
          <p:cNvPr id="4098" name="Picture 2" descr="ID# 6463 - Scale Balanced - Presentation 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01" y="2884903"/>
            <a:ext cx="1717126" cy="171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7103-8A91-4E79-8656-4B3B07BCF9D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93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7872" y="883997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Comparison of Housing Rates:</a:t>
            </a:r>
            <a:endParaRPr lang="en-US" sz="36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8839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6160217"/>
            <a:ext cx="1108244" cy="697783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351971"/>
              </p:ext>
            </p:extLst>
          </p:nvPr>
        </p:nvGraphicFramePr>
        <p:xfrm>
          <a:off x="1741055" y="2377440"/>
          <a:ext cx="8128000" cy="1478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773650">
                  <a:extLst>
                    <a:ext uri="{9D8B030D-6E8A-4147-A177-3AD203B41FA5}">
                      <a16:colId xmlns:a16="http://schemas.microsoft.com/office/drawing/2014/main" val="3768518407"/>
                    </a:ext>
                  </a:extLst>
                </a:gridCol>
                <a:gridCol w="2354350">
                  <a:extLst>
                    <a:ext uri="{9D8B030D-6E8A-4147-A177-3AD203B41FA5}">
                      <a16:colId xmlns:a16="http://schemas.microsoft.com/office/drawing/2014/main" val="1587633306"/>
                    </a:ext>
                  </a:extLst>
                </a:gridCol>
              </a:tblGrid>
              <a:tr h="2029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Housing</a:t>
                      </a:r>
                      <a:r>
                        <a:rPr lang="en-US" baseline="0" dirty="0" smtClean="0"/>
                        <a:t> Unit or Comparator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Rates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729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Board approved</a:t>
                      </a:r>
                      <a:r>
                        <a:rPr lang="en-US" baseline="0" dirty="0" smtClean="0"/>
                        <a:t> 2019 rental rates – single occupancy suite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$4,671*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968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Board approved 2019 rental rates – double occupancy</a:t>
                      </a:r>
                      <a:r>
                        <a:rPr lang="en-US" baseline="0" dirty="0" smtClean="0"/>
                        <a:t> suite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$4,505*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5559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Off-campus 2 bedroom</a:t>
                      </a:r>
                      <a:r>
                        <a:rPr lang="en-US" baseline="0" dirty="0" smtClean="0"/>
                        <a:t> comparable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$5,097 to $5,849 </a:t>
                      </a:r>
                      <a:r>
                        <a:rPr lang="en-US" baseline="0" dirty="0" smtClean="0"/>
                        <a:t>¹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38815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79306" y="5921337"/>
            <a:ext cx="45383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  Note these rates were utilized in creating the projections.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1679306" y="6251118"/>
            <a:ext cx="47427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¹  Source:  </a:t>
            </a:r>
            <a:r>
              <a:rPr lang="en-US" sz="1400" dirty="0" err="1" smtClean="0"/>
              <a:t>Brailsford</a:t>
            </a:r>
            <a:r>
              <a:rPr lang="en-US" sz="1400" dirty="0" smtClean="0"/>
              <a:t> &amp; </a:t>
            </a:r>
            <a:r>
              <a:rPr lang="en-US" sz="1400" dirty="0" err="1" smtClean="0"/>
              <a:t>Dunlavey</a:t>
            </a:r>
            <a:r>
              <a:rPr lang="en-US" sz="1400" dirty="0" smtClean="0"/>
              <a:t> demand study.</a:t>
            </a:r>
            <a:endParaRPr lang="en-US" sz="1400" dirty="0"/>
          </a:p>
        </p:txBody>
      </p:sp>
      <p:pic>
        <p:nvPicPr>
          <p:cNvPr id="1026" name="Picture 2" descr="ID# 5279 - Stick Figure Drawing One Check Mark - PowerPoint Animati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026" y="4421980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7103-8A91-4E79-8656-4B3B07BCF9D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92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1962</TotalTime>
  <Words>740</Words>
  <Application>Microsoft Office PowerPoint</Application>
  <PresentationFormat>Widescreen</PresentationFormat>
  <Paragraphs>175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USF St. Petersburg Housing Project</vt:lpstr>
      <vt:lpstr>  Today’s Objectives:</vt:lpstr>
      <vt:lpstr>  Strategy Alignment:</vt:lpstr>
      <vt:lpstr>Timeline</vt:lpstr>
      <vt:lpstr>Since June Update:</vt:lpstr>
      <vt:lpstr>Design and Estimated Cost / Disclosures &amp; Assumptions:</vt:lpstr>
      <vt:lpstr>Financing Details / Disclosures / Assumptions:</vt:lpstr>
      <vt:lpstr>Project Sources and Uses:</vt:lpstr>
      <vt:lpstr>Comparison of Housing Rates:</vt:lpstr>
      <vt:lpstr>Dining Structuring:</vt:lpstr>
      <vt:lpstr>Why Internally-Finance this Project v. P3 Approach?</vt:lpstr>
      <vt:lpstr>Project sensitivities / Other factors:</vt:lpstr>
      <vt:lpstr>Requested Action</vt:lpstr>
      <vt:lpstr>Thank You!</vt:lpstr>
    </vt:vector>
  </TitlesOfParts>
  <Company>University of South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Lechner, David</dc:creator>
  <cp:lastModifiedBy>Lechner, David</cp:lastModifiedBy>
  <cp:revision>146</cp:revision>
  <cp:lastPrinted>2018-07-20T18:37:58Z</cp:lastPrinted>
  <dcterms:created xsi:type="dcterms:W3CDTF">2018-06-05T20:19:28Z</dcterms:created>
  <dcterms:modified xsi:type="dcterms:W3CDTF">2018-07-20T19:11:08Z</dcterms:modified>
</cp:coreProperties>
</file>