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0" r:id="rId3"/>
    <p:sldId id="264" r:id="rId4"/>
    <p:sldId id="266" r:id="rId5"/>
    <p:sldId id="263" r:id="rId6"/>
    <p:sldId id="267" r:id="rId7"/>
    <p:sldId id="268" r:id="rId8"/>
    <p:sldId id="270" r:id="rId9"/>
    <p:sldId id="27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Steven" initials="WS" lastIdx="1" clrIdx="0">
    <p:extLst>
      <p:ext uri="{19B8F6BF-5375-455C-9EA6-DF929625EA0E}">
        <p15:presenceInfo xmlns:p15="http://schemas.microsoft.com/office/powerpoint/2012/main" userId="Wilson, Stev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9"/>
    <p:restoredTop sz="94648"/>
  </p:normalViewPr>
  <p:slideViewPr>
    <p:cSldViewPr snapToGrid="0" snapToObjects="1">
      <p:cViewPr varScale="1">
        <p:scale>
          <a:sx n="101" d="100"/>
          <a:sy n="101" d="100"/>
        </p:scale>
        <p:origin x="69" y="4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Turning Point Supracategories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901-4532-85A2-BD04F0AAF4C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901-4532-85A2-BD04F0AAF4C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901-4532-85A2-BD04F0AAF4C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901-4532-85A2-BD04F0AAF4C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Deployment-Related Events</c:v>
                </c:pt>
                <c:pt idx="1">
                  <c:v>Life Events</c:v>
                </c:pt>
                <c:pt idx="2">
                  <c:v>Communication Events</c:v>
                </c:pt>
                <c:pt idx="3">
                  <c:v>Other</c:v>
                </c:pt>
              </c:strCache>
            </c:strRef>
          </c:cat>
          <c:val>
            <c:numRef>
              <c:f>Sheet1!$B$2:$B$5</c:f>
              <c:numCache>
                <c:formatCode>General</c:formatCode>
                <c:ptCount val="4"/>
                <c:pt idx="0">
                  <c:v>38</c:v>
                </c:pt>
                <c:pt idx="1">
                  <c:v>74</c:v>
                </c:pt>
                <c:pt idx="2">
                  <c:v>28</c:v>
                </c:pt>
                <c:pt idx="3">
                  <c:v>2</c:v>
                </c:pt>
              </c:numCache>
            </c:numRef>
          </c:val>
          <c:extLst>
            <c:ext xmlns:c16="http://schemas.microsoft.com/office/drawing/2014/chart" uri="{C3380CC4-5D6E-409C-BE32-E72D297353CC}">
              <c16:uniqueId val="{00000000-8789-41AA-B8B6-39BF77C7223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155245539959671"/>
          <c:y val="0.30444980371554681"/>
          <c:w val="0.31738474266803607"/>
          <c:h val="0.4257007844483696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30A6B-B610-434C-A14A-936F3315097C}"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8732B-7735-4934-A0C4-CA4D0E091DE1}" type="slidenum">
              <a:rPr lang="en-US" smtClean="0"/>
              <a:t>‹#›</a:t>
            </a:fld>
            <a:endParaRPr lang="en-US"/>
          </a:p>
        </p:txBody>
      </p:sp>
    </p:spTree>
    <p:extLst>
      <p:ext uri="{BB962C8B-B14F-4D97-AF65-F5344CB8AC3E}">
        <p14:creationId xmlns:p14="http://schemas.microsoft.com/office/powerpoint/2010/main" val="85457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A0C9B2-E1EA-464A-AFB2-C525FF452D84}" type="slidenum">
              <a:rPr lang="en-US" smtClean="0"/>
              <a:t>7</a:t>
            </a:fld>
            <a:endParaRPr lang="en-US"/>
          </a:p>
        </p:txBody>
      </p:sp>
    </p:spTree>
    <p:extLst>
      <p:ext uri="{BB962C8B-B14F-4D97-AF65-F5344CB8AC3E}">
        <p14:creationId xmlns:p14="http://schemas.microsoft.com/office/powerpoint/2010/main" val="292482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A0C9B2-E1EA-464A-AFB2-C525FF452D84}" type="slidenum">
              <a:rPr lang="en-US" smtClean="0"/>
              <a:t>8</a:t>
            </a:fld>
            <a:endParaRPr lang="en-US"/>
          </a:p>
        </p:txBody>
      </p:sp>
    </p:spTree>
    <p:extLst>
      <p:ext uri="{BB962C8B-B14F-4D97-AF65-F5344CB8AC3E}">
        <p14:creationId xmlns:p14="http://schemas.microsoft.com/office/powerpoint/2010/main" val="302789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C18E-85C9-204C-AFA3-0A433165A5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3F2517-F520-A644-8C8D-28F0305B5E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DEE4B7-D376-4144-80BB-33A4413C5106}"/>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5" name="Footer Placeholder 4">
            <a:extLst>
              <a:ext uri="{FF2B5EF4-FFF2-40B4-BE49-F238E27FC236}">
                <a16:creationId xmlns:a16="http://schemas.microsoft.com/office/drawing/2014/main" id="{CB524C04-987A-A046-AE4B-B4BE160B9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05EE0-9C81-BD4C-9889-1EC974C622FC}"/>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307904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A0790-6082-364F-ACAB-449D3C5336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EA8F24-4B70-EC46-9403-8D36C97020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0ED03-48F5-D74C-A387-4B4D2E984672}"/>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5" name="Footer Placeholder 4">
            <a:extLst>
              <a:ext uri="{FF2B5EF4-FFF2-40B4-BE49-F238E27FC236}">
                <a16:creationId xmlns:a16="http://schemas.microsoft.com/office/drawing/2014/main" id="{B8FAF8A8-683A-B04E-974B-C200680E5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4BC08-67B9-6A45-BC0E-2027E7598918}"/>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427461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E7803B-07FB-C240-B8E5-7D3775AB47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FA7E8E-7258-5744-ACCA-8AEDBACDC0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BA0F9-BF8C-E745-9224-CA5A06275AF0}"/>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5" name="Footer Placeholder 4">
            <a:extLst>
              <a:ext uri="{FF2B5EF4-FFF2-40B4-BE49-F238E27FC236}">
                <a16:creationId xmlns:a16="http://schemas.microsoft.com/office/drawing/2014/main" id="{707D37A1-68C0-754B-AFF6-781131F30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95F3E-272D-134D-9A32-1920E40F21DC}"/>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250917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E56A-625F-E54E-9C33-00CC46B6CC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6D8142-CF59-0A4E-A0A3-DC3E335BED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7EF29-0B02-3A4A-9BE9-2A8628031E9D}"/>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5" name="Footer Placeholder 4">
            <a:extLst>
              <a:ext uri="{FF2B5EF4-FFF2-40B4-BE49-F238E27FC236}">
                <a16:creationId xmlns:a16="http://schemas.microsoft.com/office/drawing/2014/main" id="{653B75A4-804D-2C4E-8A4B-ECBF59747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2E547-C9E9-FA49-8C89-EECA3682C02A}"/>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3583863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332A3-8E3F-7C4E-9B6B-31E52CD50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C99F93-9C9D-E14F-A2E5-EC745FDA28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2836CD-4A7B-334D-BB2E-44D06D9BDD1B}"/>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5" name="Footer Placeholder 4">
            <a:extLst>
              <a:ext uri="{FF2B5EF4-FFF2-40B4-BE49-F238E27FC236}">
                <a16:creationId xmlns:a16="http://schemas.microsoft.com/office/drawing/2014/main" id="{BCB46684-ABCA-D844-9708-001AC339E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93DE8-1078-254C-9410-E4A92DE0E9A8}"/>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24313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F880-873E-504A-8782-D6D4FA8A9B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6624C4-F615-674C-9799-458930589E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D2122-2D5A-3F4B-BC48-3C3B6095B5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3C791D-0CD4-C146-B2C7-AF331A0739D8}"/>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6" name="Footer Placeholder 5">
            <a:extLst>
              <a:ext uri="{FF2B5EF4-FFF2-40B4-BE49-F238E27FC236}">
                <a16:creationId xmlns:a16="http://schemas.microsoft.com/office/drawing/2014/main" id="{6A491A18-141E-4241-AC59-66B2559509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84936F-8727-1647-B7DD-94DF3B89ACC7}"/>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201747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7E14A-9CE2-B944-9A91-7252AF0AC6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B0E57-F9FC-104C-AFD9-3C26786B75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491990-F4F1-ED42-BBB3-134024DC78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C0C65C-7F95-ED4C-8C95-F95FE4B3FE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D0959-E66D-A14F-9E3D-80729F98BD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A6C93D-186F-574A-84F5-F924F99390A2}"/>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8" name="Footer Placeholder 7">
            <a:extLst>
              <a:ext uri="{FF2B5EF4-FFF2-40B4-BE49-F238E27FC236}">
                <a16:creationId xmlns:a16="http://schemas.microsoft.com/office/drawing/2014/main" id="{215DF695-D90C-3B49-9620-E4B28A4493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85D48B-6D34-0447-8056-17EB42A68AC4}"/>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257890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7736-8751-7B44-B842-B5E87A555D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BD45AE-ED4A-9740-8598-67DCF23D314F}"/>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4" name="Footer Placeholder 3">
            <a:extLst>
              <a:ext uri="{FF2B5EF4-FFF2-40B4-BE49-F238E27FC236}">
                <a16:creationId xmlns:a16="http://schemas.microsoft.com/office/drawing/2014/main" id="{196EB24E-9C35-D94E-B3F3-559E61AA6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6EADA8-BA2B-A346-BAB0-6BC6F0B1B209}"/>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3545890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0E5E37-92F6-9944-8ED5-12BB59322FBB}"/>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3" name="Footer Placeholder 2">
            <a:extLst>
              <a:ext uri="{FF2B5EF4-FFF2-40B4-BE49-F238E27FC236}">
                <a16:creationId xmlns:a16="http://schemas.microsoft.com/office/drawing/2014/main" id="{9A7A9C24-958F-7746-889C-93BF8FBB7F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9CD347-3DCE-B942-ACDA-7670D13F04FE}"/>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272515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8489-6939-EA41-A186-57F3B3319B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AE2FE9-3757-7D4D-AD17-4BC3A4DEA5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CABFC8-1ED8-714E-82F7-0F086D1BC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258B8B-B667-D346-8A13-728051901F56}"/>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6" name="Footer Placeholder 5">
            <a:extLst>
              <a:ext uri="{FF2B5EF4-FFF2-40B4-BE49-F238E27FC236}">
                <a16:creationId xmlns:a16="http://schemas.microsoft.com/office/drawing/2014/main" id="{70FA6F28-A05F-8149-B528-A4BBD48B47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E95B4-5DF0-F044-9B95-1CE77D26324B}"/>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246559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C599E-3AA6-8849-9A36-643F403C9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C82525-60EC-D145-B6D5-58977400E4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9EB5EA-3F04-2B48-9B13-E4724D42F8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84B65-D73F-6C4B-8CC5-D1D8BBB6BBF3}"/>
              </a:ext>
            </a:extLst>
          </p:cNvPr>
          <p:cNvSpPr>
            <a:spLocks noGrp="1"/>
          </p:cNvSpPr>
          <p:nvPr>
            <p:ph type="dt" sz="half" idx="10"/>
          </p:nvPr>
        </p:nvSpPr>
        <p:spPr/>
        <p:txBody>
          <a:bodyPr/>
          <a:lstStyle/>
          <a:p>
            <a:fld id="{DEA88E01-2605-F543-872D-79E95BA39CAD}" type="datetimeFigureOut">
              <a:rPr lang="en-US" smtClean="0"/>
              <a:t>1/25/2021</a:t>
            </a:fld>
            <a:endParaRPr lang="en-US"/>
          </a:p>
        </p:txBody>
      </p:sp>
      <p:sp>
        <p:nvSpPr>
          <p:cNvPr id="6" name="Footer Placeholder 5">
            <a:extLst>
              <a:ext uri="{FF2B5EF4-FFF2-40B4-BE49-F238E27FC236}">
                <a16:creationId xmlns:a16="http://schemas.microsoft.com/office/drawing/2014/main" id="{D0274E29-965B-1747-B17E-264509865C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A03569-F507-F644-8855-07E468695AA5}"/>
              </a:ext>
            </a:extLst>
          </p:cNvPr>
          <p:cNvSpPr>
            <a:spLocks noGrp="1"/>
          </p:cNvSpPr>
          <p:nvPr>
            <p:ph type="sldNum" sz="quarter" idx="12"/>
          </p:nvPr>
        </p:nvSpPr>
        <p:spPr/>
        <p:txBody>
          <a:bodyPr/>
          <a:lstStyle/>
          <a:p>
            <a:fld id="{7CDC99C7-28E3-DB4C-AFFC-6361BAEAAA99}" type="slidenum">
              <a:rPr lang="en-US" smtClean="0"/>
              <a:t>‹#›</a:t>
            </a:fld>
            <a:endParaRPr lang="en-US"/>
          </a:p>
        </p:txBody>
      </p:sp>
    </p:spTree>
    <p:extLst>
      <p:ext uri="{BB962C8B-B14F-4D97-AF65-F5344CB8AC3E}">
        <p14:creationId xmlns:p14="http://schemas.microsoft.com/office/powerpoint/2010/main" val="69440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B2451D-BCD0-1B44-BFF8-BA4BD6F65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EF94AC-87D1-6144-80F2-7E495B1C53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9422C-3135-104F-9347-DC4B717424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88E01-2605-F543-872D-79E95BA39CAD}" type="datetimeFigureOut">
              <a:rPr lang="en-US" smtClean="0"/>
              <a:t>1/25/2021</a:t>
            </a:fld>
            <a:endParaRPr lang="en-US"/>
          </a:p>
        </p:txBody>
      </p:sp>
      <p:sp>
        <p:nvSpPr>
          <p:cNvPr id="5" name="Footer Placeholder 4">
            <a:extLst>
              <a:ext uri="{FF2B5EF4-FFF2-40B4-BE49-F238E27FC236}">
                <a16:creationId xmlns:a16="http://schemas.microsoft.com/office/drawing/2014/main" id="{67931857-B7A9-1149-A89F-AC87ED995B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A48985-149E-B741-BA1B-4BC2D0DAAE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C99C7-28E3-DB4C-AFFC-6361BAEAAA99}" type="slidenum">
              <a:rPr lang="en-US" smtClean="0"/>
              <a:t>‹#›</a:t>
            </a:fld>
            <a:endParaRPr lang="en-US"/>
          </a:p>
        </p:txBody>
      </p:sp>
    </p:spTree>
    <p:extLst>
      <p:ext uri="{BB962C8B-B14F-4D97-AF65-F5344CB8AC3E}">
        <p14:creationId xmlns:p14="http://schemas.microsoft.com/office/powerpoint/2010/main" val="1858959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B7DF94-E63B-8545-826F-7678556B7144}"/>
              </a:ext>
            </a:extLst>
          </p:cNvPr>
          <p:cNvSpPr>
            <a:spLocks noGrp="1"/>
          </p:cNvSpPr>
          <p:nvPr>
            <p:ph type="ctrTitle"/>
          </p:nvPr>
        </p:nvSpPr>
        <p:spPr>
          <a:xfrm>
            <a:off x="838199" y="1093788"/>
            <a:ext cx="10506455" cy="2967208"/>
          </a:xfrm>
        </p:spPr>
        <p:txBody>
          <a:bodyPr>
            <a:normAutofit/>
          </a:bodyPr>
          <a:lstStyle/>
          <a:p>
            <a:pPr algn="l"/>
            <a:r>
              <a:rPr lang="en-US" sz="4500" dirty="0"/>
              <a:t>Partners’ Concern about Service Members’ Post-Deployment Reintegration: Examining Accounts Across Turning Points and Trajectories</a:t>
            </a:r>
          </a:p>
        </p:txBody>
      </p:sp>
      <p:sp>
        <p:nvSpPr>
          <p:cNvPr id="3" name="Subtitle 2">
            <a:extLst>
              <a:ext uri="{FF2B5EF4-FFF2-40B4-BE49-F238E27FC236}">
                <a16:creationId xmlns:a16="http://schemas.microsoft.com/office/drawing/2014/main" id="{2C61F338-320E-D344-9A2B-AD620723A4C9}"/>
              </a:ext>
            </a:extLst>
          </p:cNvPr>
          <p:cNvSpPr>
            <a:spLocks noGrp="1"/>
          </p:cNvSpPr>
          <p:nvPr>
            <p:ph type="subTitle" idx="1"/>
          </p:nvPr>
        </p:nvSpPr>
        <p:spPr>
          <a:xfrm>
            <a:off x="7400924" y="4619624"/>
            <a:ext cx="3946779" cy="1038225"/>
          </a:xfrm>
        </p:spPr>
        <p:txBody>
          <a:bodyPr>
            <a:normAutofit/>
          </a:bodyPr>
          <a:lstStyle/>
          <a:p>
            <a:pPr algn="r"/>
            <a:r>
              <a:rPr lang="en-US"/>
              <a:t>By: Ana Vidal</a:t>
            </a:r>
          </a:p>
        </p:txBody>
      </p:sp>
      <p:sp>
        <p:nvSpPr>
          <p:cNvPr id="31" name="Rectangle 30">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3" name="Rectangle 32">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6336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Rectangle 3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9" name="Rectangle 38">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CE8940-9C3F-BC40-9751-48C09BC6048F}"/>
              </a:ext>
            </a:extLst>
          </p:cNvPr>
          <p:cNvSpPr>
            <a:spLocks noGrp="1"/>
          </p:cNvSpPr>
          <p:nvPr>
            <p:ph type="title"/>
          </p:nvPr>
        </p:nvSpPr>
        <p:spPr>
          <a:xfrm>
            <a:off x="1115568" y="548640"/>
            <a:ext cx="10168128" cy="1179576"/>
          </a:xfrm>
        </p:spPr>
        <p:txBody>
          <a:bodyPr>
            <a:normAutofit/>
          </a:bodyPr>
          <a:lstStyle/>
          <a:p>
            <a:r>
              <a:rPr lang="en-US" sz="4000" dirty="0"/>
              <a:t>Implications, Limitations, Future Directions</a:t>
            </a:r>
          </a:p>
        </p:txBody>
      </p:sp>
      <p:sp>
        <p:nvSpPr>
          <p:cNvPr id="41" name="Rectangle 40">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9B4960B-265C-6345-A2FF-95CC8DEE9408}"/>
              </a:ext>
            </a:extLst>
          </p:cNvPr>
          <p:cNvSpPr>
            <a:spLocks noGrp="1"/>
          </p:cNvSpPr>
          <p:nvPr>
            <p:ph idx="1"/>
          </p:nvPr>
        </p:nvSpPr>
        <p:spPr>
          <a:xfrm>
            <a:off x="1115568" y="2481942"/>
            <a:ext cx="10168128" cy="3827417"/>
          </a:xfrm>
        </p:spPr>
        <p:txBody>
          <a:bodyPr>
            <a:normAutofit/>
          </a:bodyPr>
          <a:lstStyle/>
          <a:p>
            <a:pPr marL="0" indent="0">
              <a:buNone/>
            </a:pPr>
            <a:r>
              <a:rPr lang="en-US" sz="2000" dirty="0"/>
              <a:t>Limitations:</a:t>
            </a:r>
          </a:p>
          <a:p>
            <a:r>
              <a:rPr lang="en-US" sz="1600" dirty="0"/>
              <a:t>Not representative of all partners of SMs/family types (most interviewees were Caucasian women with a male SM). </a:t>
            </a:r>
          </a:p>
          <a:p>
            <a:r>
              <a:rPr lang="en-US" sz="1600" dirty="0"/>
              <a:t>Global pandemic of COVID-19 during 2020 (e.g., in latter interviews participants/SMs often were quarantined right after SM returned home, some SMs became essential workers) </a:t>
            </a:r>
          </a:p>
          <a:p>
            <a:pPr marL="0" indent="0">
              <a:buNone/>
            </a:pPr>
            <a:r>
              <a:rPr lang="en-US" sz="1600" dirty="0"/>
              <a:t>S</a:t>
            </a:r>
            <a:r>
              <a:rPr lang="en-US" sz="2000" dirty="0"/>
              <a:t>trengths/Future directions:</a:t>
            </a:r>
          </a:p>
          <a:p>
            <a:r>
              <a:rPr lang="en-US" sz="1600" dirty="0"/>
              <a:t>Broad turning point categories we identified are in line with those described in previous research (</a:t>
            </a:r>
            <a:r>
              <a:rPr lang="en-US" sz="1600" dirty="0" err="1"/>
              <a:t>Parcell</a:t>
            </a:r>
            <a:r>
              <a:rPr lang="en-US" sz="1600" dirty="0"/>
              <a:t> &amp; Maguire, 2014). </a:t>
            </a:r>
          </a:p>
          <a:p>
            <a:r>
              <a:rPr lang="en-US" sz="1600" dirty="0"/>
              <a:t>Our findings offer a more nuanced understanding of why partner’s level of concern fluctuates over the course of reintegration after deployment.</a:t>
            </a:r>
          </a:p>
          <a:p>
            <a:r>
              <a:rPr lang="en-US" sz="1600" dirty="0"/>
              <a:t>Because the same TP categories (e.g., family holiday, career change, accountability discussion) may ↑or ↓ concern about SM adjustment – we are now exploring how participants explain WHY these TPs changed their level of concern</a:t>
            </a:r>
          </a:p>
          <a:p>
            <a:r>
              <a:rPr lang="en-US" sz="1600" dirty="0"/>
              <a:t>Our findings provide insights to professionals who work with military families as they transition from deployment. </a:t>
            </a:r>
          </a:p>
        </p:txBody>
      </p:sp>
    </p:spTree>
    <p:extLst>
      <p:ext uri="{BB962C8B-B14F-4D97-AF65-F5344CB8AC3E}">
        <p14:creationId xmlns:p14="http://schemas.microsoft.com/office/powerpoint/2010/main" val="357371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7" name="Rectangle 9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9" name="Rectangle 98">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CE8940-9C3F-BC40-9751-48C09BC6048F}"/>
              </a:ext>
            </a:extLst>
          </p:cNvPr>
          <p:cNvSpPr>
            <a:spLocks noGrp="1"/>
          </p:cNvSpPr>
          <p:nvPr>
            <p:ph type="title"/>
          </p:nvPr>
        </p:nvSpPr>
        <p:spPr>
          <a:xfrm>
            <a:off x="1115568" y="548640"/>
            <a:ext cx="10168128" cy="1179576"/>
          </a:xfrm>
        </p:spPr>
        <p:txBody>
          <a:bodyPr>
            <a:normAutofit/>
          </a:bodyPr>
          <a:lstStyle/>
          <a:p>
            <a:r>
              <a:rPr lang="en-US" sz="4000"/>
              <a:t>Background</a:t>
            </a:r>
          </a:p>
        </p:txBody>
      </p:sp>
      <p:sp>
        <p:nvSpPr>
          <p:cNvPr id="101" name="Rectangle 100">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9B4960B-265C-6345-A2FF-95CC8DEE9408}"/>
              </a:ext>
            </a:extLst>
          </p:cNvPr>
          <p:cNvSpPr>
            <a:spLocks noGrp="1"/>
          </p:cNvSpPr>
          <p:nvPr>
            <p:ph idx="1"/>
          </p:nvPr>
        </p:nvSpPr>
        <p:spPr>
          <a:xfrm>
            <a:off x="1115568" y="2481943"/>
            <a:ext cx="10168128" cy="3695020"/>
          </a:xfrm>
        </p:spPr>
        <p:txBody>
          <a:bodyPr>
            <a:normAutofit/>
          </a:bodyPr>
          <a:lstStyle/>
          <a:p>
            <a:r>
              <a:rPr lang="en-US" sz="2200" dirty="0"/>
              <a:t>Returning home after deployment can be challenging for military service members (SMs) and their families, as partners (e.g., spouses) balance their own needs with potential concerns about their SM’s adjustment</a:t>
            </a:r>
          </a:p>
          <a:p>
            <a:r>
              <a:rPr lang="en-US" sz="2200" dirty="0"/>
              <a:t>These concerns could include issues </a:t>
            </a:r>
            <a:r>
              <a:rPr lang="en-US" sz="2200" i="1" dirty="0"/>
              <a:t>couples</a:t>
            </a:r>
            <a:r>
              <a:rPr lang="en-US" sz="2200" dirty="0"/>
              <a:t> have coordinating schedules or coping with career uncertainty, or issues the </a:t>
            </a:r>
            <a:r>
              <a:rPr lang="en-US" sz="2200" i="1" dirty="0"/>
              <a:t>SM</a:t>
            </a:r>
            <a:r>
              <a:rPr lang="en-US" sz="2200" dirty="0"/>
              <a:t> has reengaging with parenting, friendships, or mental health (Knobloch &amp; Wilson, 2015)</a:t>
            </a:r>
          </a:p>
          <a:p>
            <a:r>
              <a:rPr lang="en-US" sz="2200" dirty="0"/>
              <a:t>Through interviews conducted with SM’s partners, we explored what turning points – event[s] that alter a relationship in some important way (Baxter et al., 1999) - increased or decreased post-deployment adjustment concerns for partners.</a:t>
            </a:r>
          </a:p>
          <a:p>
            <a:pPr marL="0" indent="0">
              <a:buNone/>
            </a:pPr>
            <a:endParaRPr lang="en-US" sz="2200" dirty="0"/>
          </a:p>
        </p:txBody>
      </p:sp>
    </p:spTree>
    <p:extLst>
      <p:ext uri="{BB962C8B-B14F-4D97-AF65-F5344CB8AC3E}">
        <p14:creationId xmlns:p14="http://schemas.microsoft.com/office/powerpoint/2010/main" val="189350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1" name="Rectangle 90">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3" name="Rectangle 92">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5" name="Rectangle 94">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CE8940-9C3F-BC40-9751-48C09BC6048F}"/>
              </a:ext>
            </a:extLst>
          </p:cNvPr>
          <p:cNvSpPr>
            <a:spLocks noGrp="1"/>
          </p:cNvSpPr>
          <p:nvPr>
            <p:ph type="title"/>
          </p:nvPr>
        </p:nvSpPr>
        <p:spPr>
          <a:xfrm>
            <a:off x="1115568" y="548640"/>
            <a:ext cx="10168128" cy="1179576"/>
          </a:xfrm>
        </p:spPr>
        <p:txBody>
          <a:bodyPr>
            <a:normAutofit/>
          </a:bodyPr>
          <a:lstStyle/>
          <a:p>
            <a:r>
              <a:rPr lang="en-US" sz="4000"/>
              <a:t>Literature Review</a:t>
            </a:r>
          </a:p>
        </p:txBody>
      </p:sp>
      <p:sp>
        <p:nvSpPr>
          <p:cNvPr id="97" name="Rectangle 96">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9B4960B-265C-6345-A2FF-95CC8DEE9408}"/>
              </a:ext>
            </a:extLst>
          </p:cNvPr>
          <p:cNvSpPr>
            <a:spLocks noGrp="1"/>
          </p:cNvSpPr>
          <p:nvPr>
            <p:ph idx="1"/>
          </p:nvPr>
        </p:nvSpPr>
        <p:spPr>
          <a:xfrm>
            <a:off x="1115568" y="2481943"/>
            <a:ext cx="10168128" cy="3695020"/>
          </a:xfrm>
        </p:spPr>
        <p:txBody>
          <a:bodyPr>
            <a:normAutofit/>
          </a:bodyPr>
          <a:lstStyle/>
          <a:p>
            <a:r>
              <a:rPr lang="en-US" sz="2000" dirty="0" err="1"/>
              <a:t>Sahlstein</a:t>
            </a:r>
            <a:r>
              <a:rPr lang="en-US" sz="2000" dirty="0"/>
              <a:t> </a:t>
            </a:r>
            <a:r>
              <a:rPr lang="en-US" sz="2000" dirty="0" err="1"/>
              <a:t>Parcell</a:t>
            </a:r>
            <a:r>
              <a:rPr lang="en-US" sz="2000" dirty="0"/>
              <a:t> &amp; Maguire (2014) interviewed 50 Army wives about turning points in their </a:t>
            </a:r>
            <a:r>
              <a:rPr lang="en-US" sz="2000" i="1" dirty="0"/>
              <a:t>marital satisfaction </a:t>
            </a:r>
            <a:r>
              <a:rPr lang="en-US" sz="2000" dirty="0"/>
              <a:t>state during 3 stages of deployment (e.g., before, during, and after their SM was deployed)  </a:t>
            </a:r>
          </a:p>
          <a:p>
            <a:r>
              <a:rPr lang="en-US" sz="2000" dirty="0"/>
              <a:t>They broke their turning point analysis (events that ↑or ↓ satisfaction) into four supraordinate categories: </a:t>
            </a:r>
          </a:p>
          <a:p>
            <a:pPr lvl="1"/>
            <a:r>
              <a:rPr lang="en-US" sz="2000" dirty="0"/>
              <a:t>deployment/military-related events (e.g., soldier accident/deaths, training periods) </a:t>
            </a:r>
          </a:p>
          <a:p>
            <a:pPr lvl="1"/>
            <a:r>
              <a:rPr lang="en-US" sz="2000" dirty="0"/>
              <a:t>life events (e.g., birth of child, household moves)</a:t>
            </a:r>
          </a:p>
          <a:p>
            <a:pPr lvl="1"/>
            <a:r>
              <a:rPr lang="en-US" sz="2000" dirty="0"/>
              <a:t>communication events (e.g., disclosures, disagreements)</a:t>
            </a:r>
          </a:p>
          <a:p>
            <a:pPr lvl="1"/>
            <a:r>
              <a:rPr lang="en-US" sz="2000" dirty="0"/>
              <a:t>Other (e.g., child runs away)</a:t>
            </a:r>
          </a:p>
          <a:p>
            <a:r>
              <a:rPr lang="en-US" sz="2000" dirty="0"/>
              <a:t>Marital satisfaction was shown to be the highest in the post-deployment stage, but some spouses reported decreasing trajectories during that time period as well.</a:t>
            </a:r>
          </a:p>
        </p:txBody>
      </p:sp>
    </p:spTree>
    <p:extLst>
      <p:ext uri="{BB962C8B-B14F-4D97-AF65-F5344CB8AC3E}">
        <p14:creationId xmlns:p14="http://schemas.microsoft.com/office/powerpoint/2010/main" val="390607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 name="Rectangle 24">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FE7053-E1A5-465D-9FB9-AB5055046E56}"/>
              </a:ext>
            </a:extLst>
          </p:cNvPr>
          <p:cNvSpPr>
            <a:spLocks noGrp="1"/>
          </p:cNvSpPr>
          <p:nvPr>
            <p:ph type="title"/>
          </p:nvPr>
        </p:nvSpPr>
        <p:spPr>
          <a:xfrm>
            <a:off x="1115568" y="548640"/>
            <a:ext cx="10168128" cy="1179576"/>
          </a:xfrm>
        </p:spPr>
        <p:txBody>
          <a:bodyPr>
            <a:normAutofit/>
          </a:bodyPr>
          <a:lstStyle/>
          <a:p>
            <a:r>
              <a:rPr lang="en-US" sz="4000"/>
              <a:t>Project Focus and RQs</a:t>
            </a:r>
          </a:p>
        </p:txBody>
      </p:sp>
      <p:sp>
        <p:nvSpPr>
          <p:cNvPr id="27" name="Rectangle 26">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42170D3-0766-4F06-B103-7C1325426339}"/>
              </a:ext>
            </a:extLst>
          </p:cNvPr>
          <p:cNvSpPr>
            <a:spLocks noGrp="1"/>
          </p:cNvSpPr>
          <p:nvPr>
            <p:ph idx="1"/>
          </p:nvPr>
        </p:nvSpPr>
        <p:spPr>
          <a:xfrm>
            <a:off x="1115568" y="2481943"/>
            <a:ext cx="10168128" cy="3695020"/>
          </a:xfrm>
        </p:spPr>
        <p:txBody>
          <a:bodyPr>
            <a:normAutofit fontScale="62500" lnSpcReduction="20000"/>
          </a:bodyPr>
          <a:lstStyle/>
          <a:p>
            <a:r>
              <a:rPr lang="en-US" sz="3200" dirty="0"/>
              <a:t>My background</a:t>
            </a:r>
          </a:p>
          <a:p>
            <a:pPr lvl="1"/>
            <a:r>
              <a:rPr lang="en-US" sz="3200" dirty="0"/>
              <a:t>Double major in Communication and Physics</a:t>
            </a:r>
          </a:p>
          <a:p>
            <a:pPr lvl="1"/>
            <a:r>
              <a:rPr lang="en-US" sz="3200" dirty="0"/>
              <a:t>Veteran of the U.S. Marine Corps</a:t>
            </a:r>
          </a:p>
          <a:p>
            <a:r>
              <a:rPr lang="en-US" sz="3200" dirty="0"/>
              <a:t>I am working with faculty and students from USF, Michigan State University, and the University of Albany on a project exploring partners’ concerns about their SM’s adjustment post-deployment</a:t>
            </a:r>
          </a:p>
          <a:p>
            <a:r>
              <a:rPr lang="en-US" sz="3200" dirty="0"/>
              <a:t>Our project extends </a:t>
            </a:r>
            <a:r>
              <a:rPr lang="en-US" sz="3200" dirty="0" err="1"/>
              <a:t>Parcell</a:t>
            </a:r>
            <a:r>
              <a:rPr lang="en-US" sz="3200" dirty="0"/>
              <a:t> &amp; Maguire’s study by focusing:</a:t>
            </a:r>
          </a:p>
          <a:p>
            <a:pPr lvl="1"/>
            <a:r>
              <a:rPr lang="en-US" sz="3200" dirty="0"/>
              <a:t>in-depth on the </a:t>
            </a:r>
            <a:r>
              <a:rPr lang="en-US" sz="3200" i="1" dirty="0"/>
              <a:t>reunion</a:t>
            </a:r>
            <a:r>
              <a:rPr lang="en-US" sz="3200" dirty="0"/>
              <a:t> period</a:t>
            </a:r>
          </a:p>
          <a:p>
            <a:pPr lvl="1"/>
            <a:r>
              <a:rPr lang="en-US" sz="3200" dirty="0"/>
              <a:t>on turning points in partners’ concerns about their SM’s </a:t>
            </a:r>
            <a:r>
              <a:rPr lang="en-US" sz="3200" i="1" dirty="0"/>
              <a:t>adjustment</a:t>
            </a:r>
            <a:r>
              <a:rPr lang="en-US" sz="3200" dirty="0"/>
              <a:t> rather than marital satisfaction</a:t>
            </a:r>
          </a:p>
          <a:p>
            <a:pPr lvl="1"/>
            <a:endParaRPr lang="en-US" sz="3200" dirty="0"/>
          </a:p>
          <a:p>
            <a:r>
              <a:rPr lang="en-US" sz="3200" dirty="0"/>
              <a:t>RQ1: What turning point events increase and decrease post-deployment adjustment concerns for military partners? </a:t>
            </a:r>
          </a:p>
          <a:p>
            <a:endParaRPr lang="en-US" sz="1500" dirty="0"/>
          </a:p>
        </p:txBody>
      </p:sp>
    </p:spTree>
    <p:extLst>
      <p:ext uri="{BB962C8B-B14F-4D97-AF65-F5344CB8AC3E}">
        <p14:creationId xmlns:p14="http://schemas.microsoft.com/office/powerpoint/2010/main" val="407604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86">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8" name="Rectangle 88">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CE8940-9C3F-BC40-9751-48C09BC6048F}"/>
              </a:ext>
            </a:extLst>
          </p:cNvPr>
          <p:cNvSpPr>
            <a:spLocks noGrp="1"/>
          </p:cNvSpPr>
          <p:nvPr>
            <p:ph type="title"/>
          </p:nvPr>
        </p:nvSpPr>
        <p:spPr>
          <a:xfrm>
            <a:off x="841247" y="978619"/>
            <a:ext cx="3410712" cy="1106424"/>
          </a:xfrm>
        </p:spPr>
        <p:txBody>
          <a:bodyPr>
            <a:normAutofit/>
          </a:bodyPr>
          <a:lstStyle/>
          <a:p>
            <a:r>
              <a:rPr lang="en-US" sz="2800"/>
              <a:t>Methods:  Participants</a:t>
            </a:r>
          </a:p>
        </p:txBody>
      </p:sp>
      <p:sp>
        <p:nvSpPr>
          <p:cNvPr id="99" name="Rectangle 90">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0" name="Rectangle 92">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9B4960B-265C-6345-A2FF-95CC8DEE9408}"/>
              </a:ext>
            </a:extLst>
          </p:cNvPr>
          <p:cNvSpPr>
            <a:spLocks noGrp="1"/>
          </p:cNvSpPr>
          <p:nvPr>
            <p:ph idx="1"/>
          </p:nvPr>
        </p:nvSpPr>
        <p:spPr>
          <a:xfrm>
            <a:off x="841248" y="2252870"/>
            <a:ext cx="3412219" cy="3560251"/>
          </a:xfrm>
        </p:spPr>
        <p:txBody>
          <a:bodyPr>
            <a:normAutofit/>
          </a:bodyPr>
          <a:lstStyle/>
          <a:p>
            <a:r>
              <a:rPr lang="en-US" sz="1700"/>
              <a:t>Interviews were conducted of partners (n=24) of a SM who returned from overseas deployment within the past two years and reported having at least </a:t>
            </a:r>
            <a:r>
              <a:rPr lang="en-US" sz="1700" i="1"/>
              <a:t>one</a:t>
            </a:r>
            <a:r>
              <a:rPr lang="en-US" sz="1700"/>
              <a:t> conversation with their SM about adjustment concerns. </a:t>
            </a:r>
          </a:p>
          <a:p>
            <a:pPr marL="457200" lvl="1" indent="0">
              <a:buNone/>
            </a:pPr>
            <a:endParaRPr lang="en-US" sz="1700"/>
          </a:p>
        </p:txBody>
      </p:sp>
      <p:graphicFrame>
        <p:nvGraphicFramePr>
          <p:cNvPr id="4" name="Table 4">
            <a:extLst>
              <a:ext uri="{FF2B5EF4-FFF2-40B4-BE49-F238E27FC236}">
                <a16:creationId xmlns:a16="http://schemas.microsoft.com/office/drawing/2014/main" id="{B2DD0DE1-7126-4E2F-801D-1AFD267D99D2}"/>
              </a:ext>
            </a:extLst>
          </p:cNvPr>
          <p:cNvGraphicFramePr>
            <a:graphicFrameLocks noGrp="1"/>
          </p:cNvGraphicFramePr>
          <p:nvPr>
            <p:extLst>
              <p:ext uri="{D42A27DB-BD31-4B8C-83A1-F6EECF244321}">
                <p14:modId xmlns:p14="http://schemas.microsoft.com/office/powerpoint/2010/main" val="1506083321"/>
              </p:ext>
            </p:extLst>
          </p:nvPr>
        </p:nvGraphicFramePr>
        <p:xfrm>
          <a:off x="5120640" y="1031157"/>
          <a:ext cx="6656833" cy="4695104"/>
        </p:xfrm>
        <a:graphic>
          <a:graphicData uri="http://schemas.openxmlformats.org/drawingml/2006/table">
            <a:tbl>
              <a:tblPr firstRow="1" bandRow="1">
                <a:solidFill>
                  <a:schemeClr val="bg1">
                    <a:lumMod val="95000"/>
                  </a:schemeClr>
                </a:solidFill>
                <a:tableStyleId>{5C22544A-7EE6-4342-B048-85BDC9FD1C3A}</a:tableStyleId>
              </a:tblPr>
              <a:tblGrid>
                <a:gridCol w="3325248">
                  <a:extLst>
                    <a:ext uri="{9D8B030D-6E8A-4147-A177-3AD203B41FA5}">
                      <a16:colId xmlns:a16="http://schemas.microsoft.com/office/drawing/2014/main" val="605766154"/>
                    </a:ext>
                  </a:extLst>
                </a:gridCol>
                <a:gridCol w="3331585">
                  <a:extLst>
                    <a:ext uri="{9D8B030D-6E8A-4147-A177-3AD203B41FA5}">
                      <a16:colId xmlns:a16="http://schemas.microsoft.com/office/drawing/2014/main" val="740691766"/>
                    </a:ext>
                  </a:extLst>
                </a:gridCol>
              </a:tblGrid>
              <a:tr h="834371">
                <a:tc>
                  <a:txBody>
                    <a:bodyPr/>
                    <a:lstStyle/>
                    <a:p>
                      <a:r>
                        <a:rPr lang="en-US" sz="2000" b="0" cap="none" spc="0">
                          <a:solidFill>
                            <a:schemeClr val="bg1"/>
                          </a:solidFill>
                        </a:rPr>
                        <a:t>Partners (interview participants)</a:t>
                      </a:r>
                    </a:p>
                  </a:txBody>
                  <a:tcPr marL="97590" marR="97590" marT="116670" marB="48795" anchor="ctr">
                    <a:lnL w="12700" cmpd="sng">
                      <a:noFill/>
                    </a:lnL>
                    <a:lnR w="12700" cmpd="sng">
                      <a:noFill/>
                    </a:lnR>
                    <a:lnT w="19050" cap="flat" cmpd="sng" algn="ctr">
                      <a:noFill/>
                      <a:prstDash val="solid"/>
                    </a:lnT>
                    <a:lnB w="38100" cmpd="sng">
                      <a:noFill/>
                    </a:lnB>
                    <a:solidFill>
                      <a:schemeClr val="accent2"/>
                    </a:solidFill>
                  </a:tcPr>
                </a:tc>
                <a:tc>
                  <a:txBody>
                    <a:bodyPr/>
                    <a:lstStyle/>
                    <a:p>
                      <a:r>
                        <a:rPr lang="en-US" sz="2000" b="0" cap="none" spc="0">
                          <a:solidFill>
                            <a:schemeClr val="bg1"/>
                          </a:solidFill>
                        </a:rPr>
                        <a:t>Service Members</a:t>
                      </a:r>
                    </a:p>
                  </a:txBody>
                  <a:tcPr marL="97590" marR="97590" marT="116670" marB="48795"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1731103556"/>
                  </a:ext>
                </a:extLst>
              </a:tr>
              <a:tr h="6788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Age:  23-42 years old (</a:t>
                      </a:r>
                      <a:r>
                        <a:rPr lang="en-US" sz="1500" i="1" cap="none" spc="0">
                          <a:solidFill>
                            <a:schemeClr val="tx1"/>
                          </a:solidFill>
                        </a:rPr>
                        <a:t>M</a:t>
                      </a:r>
                      <a:r>
                        <a:rPr lang="en-US" sz="1500" cap="none" spc="0">
                          <a:solidFill>
                            <a:schemeClr val="tx1"/>
                          </a:solidFill>
                        </a:rPr>
                        <a:t> = 29.5)</a:t>
                      </a:r>
                    </a:p>
                  </a:txBody>
                  <a:tcPr marL="97590" marR="97590" marT="116670" marB="48795">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Age: </a:t>
                      </a:r>
                      <a:r>
                        <a:rPr lang="en-US" sz="1500" i="1" cap="none" spc="0">
                          <a:solidFill>
                            <a:schemeClr val="tx1"/>
                          </a:solidFill>
                        </a:rPr>
                        <a:t>M</a:t>
                      </a:r>
                      <a:r>
                        <a:rPr lang="en-US" sz="1500" cap="none" spc="0">
                          <a:solidFill>
                            <a:schemeClr val="tx1"/>
                          </a:solidFill>
                        </a:rPr>
                        <a:t> = 30.2 years</a:t>
                      </a:r>
                    </a:p>
                    <a:p>
                      <a:endParaRPr lang="en-US" sz="1500" cap="none" spc="0">
                        <a:solidFill>
                          <a:schemeClr val="tx1"/>
                        </a:solidFill>
                      </a:endParaRPr>
                    </a:p>
                  </a:txBody>
                  <a:tcPr marL="97590" marR="97590" marT="116670" marB="48795">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432539074"/>
                  </a:ext>
                </a:extLst>
              </a:tr>
              <a:tr h="445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Sex:  23 females, 1 male</a:t>
                      </a: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cap="none" spc="0">
                          <a:solidFill>
                            <a:schemeClr val="tx1"/>
                          </a:solidFill>
                        </a:rPr>
                        <a:t>Sex:  24 males</a:t>
                      </a: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892664535"/>
                  </a:ext>
                </a:extLst>
              </a:tr>
              <a:tr h="912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Race/ethnicity: 22 White, 1 White/Asian, 1 Asian/Native Hawaiian or Pacific Islander </a:t>
                      </a: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cap="none" spc="0">
                          <a:solidFill>
                            <a:schemeClr val="tx1"/>
                          </a:solidFill>
                        </a:rPr>
                        <a:t>Service branches: Army, Navy, Air Forces, Marines</a:t>
                      </a: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4033082292"/>
                  </a:ext>
                </a:extLst>
              </a:tr>
              <a:tr h="912150">
                <a:tc>
                  <a:txBody>
                    <a:bodyPr/>
                    <a:lstStyle/>
                    <a:p>
                      <a:r>
                        <a:rPr lang="en-US" sz="1500" cap="none" spc="0">
                          <a:solidFill>
                            <a:schemeClr val="tx1"/>
                          </a:solidFill>
                        </a:rPr>
                        <a:t>Relationship: 22/24 married, on average together 6.4 years </a:t>
                      </a: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Service type: 20 Active duty, 3 Reserves, 1 other</a:t>
                      </a:r>
                    </a:p>
                    <a:p>
                      <a:endParaRPr lang="en-US" sz="1500" cap="none" spc="0">
                        <a:solidFill>
                          <a:schemeClr val="tx1"/>
                        </a:solidFill>
                      </a:endParaRP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799749465"/>
                  </a:ext>
                </a:extLst>
              </a:tr>
              <a:tr h="912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Geography: From 14 states across the U.S.</a:t>
                      </a:r>
                    </a:p>
                    <a:p>
                      <a:endParaRPr lang="en-US" sz="1500" cap="none" spc="0">
                        <a:solidFill>
                          <a:schemeClr val="tx1"/>
                        </a:solidFill>
                      </a:endParaRP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cap="none" spc="0">
                          <a:solidFill>
                            <a:schemeClr val="tx1"/>
                          </a:solidFill>
                        </a:rPr>
                        <a:t># Deployments:  1st (11), 2nd (5) 3+ times (8)</a:t>
                      </a:r>
                    </a:p>
                    <a:p>
                      <a:endParaRPr lang="en-US" sz="1500" cap="none" spc="0">
                        <a:solidFill>
                          <a:schemeClr val="tx1"/>
                        </a:solidFill>
                      </a:endParaRPr>
                    </a:p>
                  </a:txBody>
                  <a:tcPr marL="97590" marR="97590" marT="116670" marB="48795">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888845087"/>
                  </a:ext>
                </a:extLst>
              </a:tr>
            </a:tbl>
          </a:graphicData>
        </a:graphic>
      </p:graphicFrame>
    </p:spTree>
    <p:extLst>
      <p:ext uri="{BB962C8B-B14F-4D97-AF65-F5344CB8AC3E}">
        <p14:creationId xmlns:p14="http://schemas.microsoft.com/office/powerpoint/2010/main" val="426060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ECAB1E8-8195-4748-BE71-FF806D868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CE8940-9C3F-BC40-9751-48C09BC6048F}"/>
              </a:ext>
            </a:extLst>
          </p:cNvPr>
          <p:cNvSpPr>
            <a:spLocks noGrp="1"/>
          </p:cNvSpPr>
          <p:nvPr>
            <p:ph type="title"/>
          </p:nvPr>
        </p:nvSpPr>
        <p:spPr>
          <a:xfrm>
            <a:off x="841247" y="978619"/>
            <a:ext cx="3410712" cy="1106424"/>
          </a:xfrm>
        </p:spPr>
        <p:txBody>
          <a:bodyPr>
            <a:normAutofit/>
          </a:bodyPr>
          <a:lstStyle/>
          <a:p>
            <a:r>
              <a:rPr lang="en-US" sz="2800"/>
              <a:t>Methods:  Procedures</a:t>
            </a:r>
          </a:p>
        </p:txBody>
      </p:sp>
      <p:sp>
        <p:nvSpPr>
          <p:cNvPr id="21" name="Rectangle 20">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043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121408"/>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9B4960B-265C-6345-A2FF-95CC8DEE9408}"/>
              </a:ext>
            </a:extLst>
          </p:cNvPr>
          <p:cNvSpPr>
            <a:spLocks noGrp="1"/>
          </p:cNvSpPr>
          <p:nvPr>
            <p:ph idx="1"/>
          </p:nvPr>
        </p:nvSpPr>
        <p:spPr>
          <a:xfrm>
            <a:off x="841247" y="2359152"/>
            <a:ext cx="3410712" cy="3425043"/>
          </a:xfrm>
        </p:spPr>
        <p:txBody>
          <a:bodyPr>
            <a:normAutofit/>
          </a:bodyPr>
          <a:lstStyle/>
          <a:p>
            <a:r>
              <a:rPr lang="en-US" sz="1700"/>
              <a:t>Participants graphed “turning points” (TP) that reflected changes in their concern about their SM’s adjustment from when the SM returned from deployment to the moment of interview. </a:t>
            </a:r>
          </a:p>
          <a:p>
            <a:r>
              <a:rPr lang="en-US" sz="1700"/>
              <a:t>Participants on average describe 5.54 TPs</a:t>
            </a:r>
          </a:p>
          <a:p>
            <a:r>
              <a:rPr lang="en-US" sz="1700" b="1"/>
              <a:t>My role</a:t>
            </a:r>
            <a:r>
              <a:rPr lang="en-US" sz="1700"/>
              <a:t>: helping create TP coding scheme, working as 1 of 3 coders for classifying TPs, checking inter-coder agreement</a:t>
            </a:r>
          </a:p>
          <a:p>
            <a:endParaRPr lang="en-US" sz="1700"/>
          </a:p>
          <a:p>
            <a:endParaRPr lang="en-US" sz="1700"/>
          </a:p>
        </p:txBody>
      </p:sp>
      <p:pic>
        <p:nvPicPr>
          <p:cNvPr id="7" name="Picture 6">
            <a:extLst>
              <a:ext uri="{FF2B5EF4-FFF2-40B4-BE49-F238E27FC236}">
                <a16:creationId xmlns:a16="http://schemas.microsoft.com/office/drawing/2014/main" id="{B761A101-4284-437A-823A-B44D00A13459}"/>
              </a:ext>
            </a:extLst>
          </p:cNvPr>
          <p:cNvPicPr>
            <a:picLocks noChangeAspect="1"/>
          </p:cNvPicPr>
          <p:nvPr/>
        </p:nvPicPr>
        <p:blipFill rotWithShape="1">
          <a:blip r:embed="rId2"/>
          <a:srcRect l="14604" t="22568" r="31978" b="6285"/>
          <a:stretch/>
        </p:blipFill>
        <p:spPr>
          <a:xfrm>
            <a:off x="5156842" y="978619"/>
            <a:ext cx="6414370" cy="4805576"/>
          </a:xfrm>
          <a:prstGeom prst="rect">
            <a:avLst/>
          </a:prstGeom>
        </p:spPr>
      </p:pic>
    </p:spTree>
    <p:extLst>
      <p:ext uri="{BB962C8B-B14F-4D97-AF65-F5344CB8AC3E}">
        <p14:creationId xmlns:p14="http://schemas.microsoft.com/office/powerpoint/2010/main" val="1889212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7FA85026-AB14-4B3C-8F38-6434C94F80A1}"/>
              </a:ext>
            </a:extLst>
          </p:cNvPr>
          <p:cNvSpPr>
            <a:spLocks noGrp="1"/>
          </p:cNvSpPr>
          <p:nvPr>
            <p:ph type="title"/>
          </p:nvPr>
        </p:nvSpPr>
        <p:spPr>
          <a:xfrm>
            <a:off x="841248" y="251312"/>
            <a:ext cx="10506456" cy="1010264"/>
          </a:xfrm>
        </p:spPr>
        <p:txBody>
          <a:bodyPr anchor="ctr">
            <a:normAutofit/>
          </a:bodyPr>
          <a:lstStyle/>
          <a:p>
            <a:r>
              <a:rPr lang="en-US" sz="3100"/>
              <a:t>Post-Deployment Adjustment Concerns Turning Point Events</a:t>
            </a:r>
          </a:p>
        </p:txBody>
      </p:sp>
      <p:sp>
        <p:nvSpPr>
          <p:cNvPr id="16" name="Rectangle 15">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9" name="Content Placeholder 8">
            <a:extLst>
              <a:ext uri="{FF2B5EF4-FFF2-40B4-BE49-F238E27FC236}">
                <a16:creationId xmlns:a16="http://schemas.microsoft.com/office/drawing/2014/main" id="{3D570E7A-783E-4836-9E6A-526D2DF9081C}"/>
              </a:ext>
            </a:extLst>
          </p:cNvPr>
          <p:cNvGraphicFramePr>
            <a:graphicFrameLocks noGrp="1"/>
          </p:cNvGraphicFramePr>
          <p:nvPr>
            <p:ph idx="1"/>
            <p:extLst>
              <p:ext uri="{D42A27DB-BD31-4B8C-83A1-F6EECF244321}">
                <p14:modId xmlns:p14="http://schemas.microsoft.com/office/powerpoint/2010/main" val="1258284810"/>
              </p:ext>
            </p:extLst>
          </p:nvPr>
        </p:nvGraphicFramePr>
        <p:xfrm>
          <a:off x="838200" y="1650222"/>
          <a:ext cx="10506456" cy="4584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604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7FA85026-AB14-4B3C-8F38-6434C94F80A1}"/>
              </a:ext>
            </a:extLst>
          </p:cNvPr>
          <p:cNvSpPr>
            <a:spLocks noGrp="1"/>
          </p:cNvSpPr>
          <p:nvPr>
            <p:ph type="title"/>
          </p:nvPr>
        </p:nvSpPr>
        <p:spPr>
          <a:xfrm>
            <a:off x="841248" y="251312"/>
            <a:ext cx="10506456" cy="1010264"/>
          </a:xfrm>
        </p:spPr>
        <p:txBody>
          <a:bodyPr anchor="ctr">
            <a:normAutofit/>
          </a:bodyPr>
          <a:lstStyle/>
          <a:p>
            <a:r>
              <a:rPr lang="en-US" sz="3100" dirty="0"/>
              <a:t>Turning Point Event Codes</a:t>
            </a:r>
          </a:p>
        </p:txBody>
      </p:sp>
      <p:sp>
        <p:nvSpPr>
          <p:cNvPr id="16" name="Rectangle 15">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0" name="Table 4">
            <a:extLst>
              <a:ext uri="{FF2B5EF4-FFF2-40B4-BE49-F238E27FC236}">
                <a16:creationId xmlns:a16="http://schemas.microsoft.com/office/drawing/2014/main" id="{9E5F5D5B-82DF-A843-9E61-BA94565B0442}"/>
              </a:ext>
            </a:extLst>
          </p:cNvPr>
          <p:cNvGraphicFramePr>
            <a:graphicFrameLocks noGrp="1"/>
          </p:cNvGraphicFramePr>
          <p:nvPr>
            <p:ph idx="1"/>
            <p:extLst>
              <p:ext uri="{D42A27DB-BD31-4B8C-83A1-F6EECF244321}">
                <p14:modId xmlns:p14="http://schemas.microsoft.com/office/powerpoint/2010/main" val="2712368168"/>
              </p:ext>
            </p:extLst>
          </p:nvPr>
        </p:nvGraphicFramePr>
        <p:xfrm>
          <a:off x="1143000" y="1512524"/>
          <a:ext cx="9438073" cy="5125720"/>
        </p:xfrm>
        <a:graphic>
          <a:graphicData uri="http://schemas.openxmlformats.org/drawingml/2006/table">
            <a:tbl>
              <a:tblPr firstRow="1" bandRow="1">
                <a:tableStyleId>{5C22544A-7EE6-4342-B048-85BDC9FD1C3A}</a:tableStyleId>
              </a:tblPr>
              <a:tblGrid>
                <a:gridCol w="2201338">
                  <a:extLst>
                    <a:ext uri="{9D8B030D-6E8A-4147-A177-3AD203B41FA5}">
                      <a16:colId xmlns:a16="http://schemas.microsoft.com/office/drawing/2014/main" val="4053730192"/>
                    </a:ext>
                  </a:extLst>
                </a:gridCol>
                <a:gridCol w="4508130">
                  <a:extLst>
                    <a:ext uri="{9D8B030D-6E8A-4147-A177-3AD203B41FA5}">
                      <a16:colId xmlns:a16="http://schemas.microsoft.com/office/drawing/2014/main" val="3666714089"/>
                    </a:ext>
                  </a:extLst>
                </a:gridCol>
                <a:gridCol w="2728605">
                  <a:extLst>
                    <a:ext uri="{9D8B030D-6E8A-4147-A177-3AD203B41FA5}">
                      <a16:colId xmlns:a16="http://schemas.microsoft.com/office/drawing/2014/main" val="3809173862"/>
                    </a:ext>
                  </a:extLst>
                </a:gridCol>
              </a:tblGrid>
              <a:tr h="370840">
                <a:tc>
                  <a:txBody>
                    <a:bodyPr/>
                    <a:lstStyle/>
                    <a:p>
                      <a:r>
                        <a:rPr lang="en-US" dirty="0" err="1"/>
                        <a:t>Supracategory</a:t>
                      </a:r>
                      <a:endParaRPr lang="en-US" dirty="0"/>
                    </a:p>
                  </a:txBody>
                  <a:tcPr/>
                </a:tc>
                <a:tc>
                  <a:txBody>
                    <a:bodyPr/>
                    <a:lstStyle/>
                    <a:p>
                      <a:r>
                        <a:rPr lang="en-US" dirty="0"/>
                        <a:t>Turning Point Event Codes</a:t>
                      </a:r>
                    </a:p>
                  </a:txBody>
                  <a:tcPr/>
                </a:tc>
                <a:tc>
                  <a:txBody>
                    <a:bodyPr/>
                    <a:lstStyle/>
                    <a:p>
                      <a:r>
                        <a:rPr lang="en-US" dirty="0"/>
                        <a:t>N (% of TPs)</a:t>
                      </a:r>
                    </a:p>
                  </a:txBody>
                  <a:tcPr/>
                </a:tc>
                <a:extLst>
                  <a:ext uri="{0D108BD9-81ED-4DB2-BD59-A6C34878D82A}">
                    <a16:rowId xmlns:a16="http://schemas.microsoft.com/office/drawing/2014/main" val="2959516386"/>
                  </a:ext>
                </a:extLst>
              </a:tr>
              <a:tr h="370840">
                <a:tc>
                  <a:txBody>
                    <a:bodyPr/>
                    <a:lstStyle/>
                    <a:p>
                      <a:r>
                        <a:rPr lang="en-US" dirty="0"/>
                        <a:t>Deployment-Related Events</a:t>
                      </a:r>
                    </a:p>
                  </a:txBody>
                  <a:tcPr/>
                </a:tc>
                <a:tc>
                  <a:txBody>
                    <a:bodyPr/>
                    <a:lstStyle/>
                    <a:p>
                      <a:pPr marL="342900" indent="-342900">
                        <a:buAutoNum type="arabicPeriod"/>
                      </a:pPr>
                      <a:r>
                        <a:rPr lang="en-US" dirty="0"/>
                        <a:t>Notification of Deployment</a:t>
                      </a:r>
                    </a:p>
                    <a:p>
                      <a:pPr marL="342900" indent="-342900">
                        <a:buAutoNum type="arabicPeriod"/>
                      </a:pPr>
                      <a:r>
                        <a:rPr lang="en-US" b="1" dirty="0"/>
                        <a:t>Reunion with Deployed Spouse</a:t>
                      </a:r>
                    </a:p>
                    <a:p>
                      <a:pPr marL="342900" indent="-342900">
                        <a:buAutoNum type="arabicPeriod"/>
                      </a:pPr>
                      <a:r>
                        <a:rPr lang="en-US" dirty="0"/>
                        <a:t>Military Training</a:t>
                      </a:r>
                    </a:p>
                    <a:p>
                      <a:pPr marL="342900" indent="-342900">
                        <a:buAutoNum type="arabicPeriod"/>
                      </a:pPr>
                      <a:r>
                        <a:rPr lang="en-US" dirty="0"/>
                        <a:t>Separation due to (Re)deployment</a:t>
                      </a:r>
                    </a:p>
                  </a:txBody>
                  <a:tcPr/>
                </a:tc>
                <a:tc>
                  <a:txBody>
                    <a:bodyPr/>
                    <a:lstStyle/>
                    <a:p>
                      <a:pPr marL="342900" indent="-342900">
                        <a:buAutoNum type="arabicPeriod"/>
                      </a:pPr>
                      <a:r>
                        <a:rPr lang="en-US" dirty="0"/>
                        <a:t>3 (2.1%)</a:t>
                      </a:r>
                    </a:p>
                    <a:p>
                      <a:pPr marL="342900" indent="-342900">
                        <a:buAutoNum type="arabicPeriod"/>
                      </a:pPr>
                      <a:r>
                        <a:rPr lang="en-US" dirty="0"/>
                        <a:t>26 (18.3%)</a:t>
                      </a:r>
                    </a:p>
                    <a:p>
                      <a:pPr marL="342900" indent="-342900">
                        <a:buAutoNum type="arabicPeriod"/>
                      </a:pPr>
                      <a:r>
                        <a:rPr lang="en-US" dirty="0"/>
                        <a:t>6 (4.2%)</a:t>
                      </a:r>
                    </a:p>
                    <a:p>
                      <a:pPr marL="342900" indent="-342900">
                        <a:buAutoNum type="arabicPeriod"/>
                      </a:pPr>
                      <a:r>
                        <a:rPr lang="en-US" dirty="0"/>
                        <a:t>3 (2.1%)</a:t>
                      </a:r>
                    </a:p>
                  </a:txBody>
                  <a:tcPr/>
                </a:tc>
                <a:extLst>
                  <a:ext uri="{0D108BD9-81ED-4DB2-BD59-A6C34878D82A}">
                    <a16:rowId xmlns:a16="http://schemas.microsoft.com/office/drawing/2014/main" val="1636361750"/>
                  </a:ext>
                </a:extLst>
              </a:tr>
              <a:tr h="370840">
                <a:tc>
                  <a:txBody>
                    <a:bodyPr/>
                    <a:lstStyle/>
                    <a:p>
                      <a:r>
                        <a:rPr lang="en-US" dirty="0"/>
                        <a:t>Life Events</a:t>
                      </a:r>
                    </a:p>
                  </a:txBody>
                  <a:tcPr/>
                </a:tc>
                <a:tc>
                  <a:txBody>
                    <a:bodyPr/>
                    <a:lstStyle/>
                    <a:p>
                      <a:pPr marL="342900" indent="-342900">
                        <a:buAutoNum type="arabicPeriod"/>
                      </a:pPr>
                      <a:r>
                        <a:rPr lang="en-US" b="1" dirty="0"/>
                        <a:t>Social Events </a:t>
                      </a:r>
                    </a:p>
                    <a:p>
                      <a:pPr marL="342900" indent="-342900">
                        <a:buAutoNum type="arabicPeriod"/>
                      </a:pPr>
                      <a:r>
                        <a:rPr lang="en-US" dirty="0"/>
                        <a:t>Quality Couple Time</a:t>
                      </a:r>
                    </a:p>
                    <a:p>
                      <a:pPr marL="342900" indent="-342900">
                        <a:buAutoNum type="arabicPeriod"/>
                      </a:pPr>
                      <a:r>
                        <a:rPr lang="en-US" dirty="0"/>
                        <a:t>Illness/Medical</a:t>
                      </a:r>
                    </a:p>
                    <a:p>
                      <a:pPr marL="342900" indent="-342900">
                        <a:buAutoNum type="arabicPeriod"/>
                      </a:pPr>
                      <a:r>
                        <a:rPr lang="en-US" dirty="0"/>
                        <a:t>Seeking Mental Health Care</a:t>
                      </a:r>
                    </a:p>
                    <a:p>
                      <a:pPr marL="342900" indent="-342900">
                        <a:buAutoNum type="arabicPeriod"/>
                      </a:pPr>
                      <a:r>
                        <a:rPr lang="en-US" dirty="0"/>
                        <a:t>Household Moves</a:t>
                      </a:r>
                    </a:p>
                    <a:p>
                      <a:pPr marL="342900" indent="-342900">
                        <a:buAutoNum type="arabicPeriod"/>
                      </a:pPr>
                      <a:r>
                        <a:rPr lang="en-US" b="1" dirty="0"/>
                        <a:t>Career Issues/Changes </a:t>
                      </a:r>
                    </a:p>
                    <a:p>
                      <a:pPr marL="342900" indent="-342900">
                        <a:buAutoNum type="arabicPeriod"/>
                      </a:pPr>
                      <a:r>
                        <a:rPr lang="en-US" dirty="0"/>
                        <a:t>Realization</a:t>
                      </a:r>
                    </a:p>
                  </a:txBody>
                  <a:tcPr/>
                </a:tc>
                <a:tc>
                  <a:txBody>
                    <a:bodyPr/>
                    <a:lstStyle/>
                    <a:p>
                      <a:pPr marL="342900" indent="-342900">
                        <a:buAutoNum type="arabicPeriod"/>
                      </a:pPr>
                      <a:r>
                        <a:rPr lang="en-US" dirty="0"/>
                        <a:t>21 (14.8%)</a:t>
                      </a:r>
                    </a:p>
                    <a:p>
                      <a:pPr marL="342900" indent="-342900">
                        <a:buAutoNum type="arabicPeriod"/>
                      </a:pPr>
                      <a:r>
                        <a:rPr lang="en-US" dirty="0"/>
                        <a:t>9 (6.4%)</a:t>
                      </a:r>
                    </a:p>
                    <a:p>
                      <a:pPr marL="342900" indent="-342900">
                        <a:buAutoNum type="arabicPeriod"/>
                      </a:pPr>
                      <a:r>
                        <a:rPr lang="en-US" dirty="0"/>
                        <a:t>4 (2.8%)</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dirty="0"/>
                        <a:t>4 (2.8%)</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dirty="0"/>
                        <a:t>7 (4.9%)</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dirty="0"/>
                        <a:t>20 (14.1%)</a:t>
                      </a:r>
                    </a:p>
                    <a:p>
                      <a:pPr marL="342900" indent="-342900">
                        <a:buAutoNum type="arabicPeriod"/>
                      </a:pPr>
                      <a:r>
                        <a:rPr lang="en-US" dirty="0"/>
                        <a:t>9 (6.3%)</a:t>
                      </a:r>
                    </a:p>
                  </a:txBody>
                  <a:tcPr/>
                </a:tc>
                <a:extLst>
                  <a:ext uri="{0D108BD9-81ED-4DB2-BD59-A6C34878D82A}">
                    <a16:rowId xmlns:a16="http://schemas.microsoft.com/office/drawing/2014/main" val="1829554910"/>
                  </a:ext>
                </a:extLst>
              </a:tr>
              <a:tr h="370840">
                <a:tc>
                  <a:txBody>
                    <a:bodyPr/>
                    <a:lstStyle/>
                    <a:p>
                      <a:r>
                        <a:rPr lang="en-US" dirty="0"/>
                        <a:t>Communication Events</a:t>
                      </a:r>
                    </a:p>
                  </a:txBody>
                  <a:tcPr/>
                </a:tc>
                <a:tc>
                  <a:txBody>
                    <a:bodyPr/>
                    <a:lstStyle/>
                    <a:p>
                      <a:pPr marL="342900" indent="-342900">
                        <a:buAutoNum type="arabicPeriod"/>
                      </a:pPr>
                      <a:r>
                        <a:rPr lang="en-US" dirty="0"/>
                        <a:t>Disclosures</a:t>
                      </a:r>
                    </a:p>
                    <a:p>
                      <a:pPr marL="342900" indent="-342900">
                        <a:buAutoNum type="arabicPeriod"/>
                      </a:pPr>
                      <a:r>
                        <a:rPr lang="en-US" b="1" dirty="0"/>
                        <a:t>Accountability/Concerns Discussions</a:t>
                      </a:r>
                    </a:p>
                    <a:p>
                      <a:pPr marL="342900" indent="-342900">
                        <a:buAutoNum type="arabicPeriod"/>
                      </a:pPr>
                      <a:r>
                        <a:rPr lang="en-US" dirty="0"/>
                        <a:t>Deliberation</a:t>
                      </a:r>
                    </a:p>
                    <a:p>
                      <a:pPr marL="342900" indent="-342900">
                        <a:buAutoNum type="arabicPeriod"/>
                      </a:pPr>
                      <a:r>
                        <a:rPr lang="en-US" dirty="0"/>
                        <a:t>Decisions</a:t>
                      </a:r>
                    </a:p>
                  </a:txBody>
                  <a:tcPr/>
                </a:tc>
                <a:tc>
                  <a:txBody>
                    <a:bodyPr/>
                    <a:lstStyle/>
                    <a:p>
                      <a:pPr marL="342900" indent="-342900">
                        <a:buAutoNum type="arabicPeriod"/>
                      </a:pPr>
                      <a:r>
                        <a:rPr lang="en-US" dirty="0"/>
                        <a:t>5 (3.5%)</a:t>
                      </a:r>
                    </a:p>
                    <a:p>
                      <a:pPr marL="342900" indent="-342900">
                        <a:buAutoNum type="arabicPeriod"/>
                      </a:pPr>
                      <a:r>
                        <a:rPr lang="en-US" dirty="0"/>
                        <a:t>16 (11.3%)</a:t>
                      </a:r>
                    </a:p>
                    <a:p>
                      <a:pPr marL="342900" indent="-342900">
                        <a:buAutoNum type="arabicPeriod"/>
                      </a:pPr>
                      <a:r>
                        <a:rPr lang="en-US" dirty="0"/>
                        <a:t>5 (3.5%)</a:t>
                      </a:r>
                    </a:p>
                    <a:p>
                      <a:pPr marL="342900" indent="-342900">
                        <a:buAutoNum type="arabicPeriod"/>
                      </a:pPr>
                      <a:r>
                        <a:rPr lang="en-US" dirty="0"/>
                        <a:t>2 (1.4%)</a:t>
                      </a:r>
                    </a:p>
                  </a:txBody>
                  <a:tcPr/>
                </a:tc>
                <a:extLst>
                  <a:ext uri="{0D108BD9-81ED-4DB2-BD59-A6C34878D82A}">
                    <a16:rowId xmlns:a16="http://schemas.microsoft.com/office/drawing/2014/main" val="1660913262"/>
                  </a:ext>
                </a:extLst>
              </a:tr>
              <a:tr h="169682">
                <a:tc>
                  <a:txBody>
                    <a:bodyPr/>
                    <a:lstStyle/>
                    <a:p>
                      <a:r>
                        <a:rPr lang="en-US" dirty="0"/>
                        <a:t>Other</a:t>
                      </a:r>
                    </a:p>
                  </a:txBody>
                  <a:tcPr/>
                </a:tc>
                <a:tc>
                  <a:txBody>
                    <a:bodyPr/>
                    <a:lstStyle/>
                    <a:p>
                      <a:pPr marL="342900" indent="-342900">
                        <a:buAutoNum type="arabicPeriod"/>
                      </a:pPr>
                      <a:r>
                        <a:rPr lang="en-US" dirty="0"/>
                        <a:t>Other (e.g., pandemic related)</a:t>
                      </a:r>
                    </a:p>
                  </a:txBody>
                  <a:tcPr/>
                </a:tc>
                <a:tc>
                  <a:txBody>
                    <a:bodyPr/>
                    <a:lstStyle/>
                    <a:p>
                      <a:pPr marL="342900" indent="-342900">
                        <a:buAutoNum type="arabicPeriod"/>
                      </a:pPr>
                      <a:r>
                        <a:rPr lang="en-US" dirty="0"/>
                        <a:t>2 (1.4%) </a:t>
                      </a:r>
                    </a:p>
                  </a:txBody>
                  <a:tcPr/>
                </a:tc>
                <a:extLst>
                  <a:ext uri="{0D108BD9-81ED-4DB2-BD59-A6C34878D82A}">
                    <a16:rowId xmlns:a16="http://schemas.microsoft.com/office/drawing/2014/main" val="1819911890"/>
                  </a:ext>
                </a:extLst>
              </a:tr>
            </a:tbl>
          </a:graphicData>
        </a:graphic>
      </p:graphicFrame>
    </p:spTree>
    <p:extLst>
      <p:ext uri="{BB962C8B-B14F-4D97-AF65-F5344CB8AC3E}">
        <p14:creationId xmlns:p14="http://schemas.microsoft.com/office/powerpoint/2010/main" val="231961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73DD3F-DC54-4246-9A82-430263C01945}"/>
              </a:ext>
            </a:extLst>
          </p:cNvPr>
          <p:cNvSpPr>
            <a:spLocks noGrp="1"/>
          </p:cNvSpPr>
          <p:nvPr>
            <p:ph type="title"/>
          </p:nvPr>
        </p:nvSpPr>
        <p:spPr>
          <a:xfrm>
            <a:off x="1115568" y="548640"/>
            <a:ext cx="10168128" cy="1179576"/>
          </a:xfrm>
        </p:spPr>
        <p:txBody>
          <a:bodyPr>
            <a:normAutofit/>
          </a:bodyPr>
          <a:lstStyle/>
          <a:p>
            <a:r>
              <a:rPr lang="en-US" sz="4000" dirty="0"/>
              <a:t>Turning Point Event Code Examples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AC45E1F-6A6C-B44D-BEC7-62DF22C0CB2B}"/>
              </a:ext>
            </a:extLst>
          </p:cNvPr>
          <p:cNvSpPr>
            <a:spLocks noGrp="1"/>
          </p:cNvSpPr>
          <p:nvPr>
            <p:ph idx="1"/>
          </p:nvPr>
        </p:nvSpPr>
        <p:spPr>
          <a:xfrm>
            <a:off x="1115568" y="2481943"/>
            <a:ext cx="10168128" cy="3695020"/>
          </a:xfrm>
        </p:spPr>
        <p:txBody>
          <a:bodyPr>
            <a:normAutofit fontScale="92500" lnSpcReduction="10000"/>
          </a:bodyPr>
          <a:lstStyle/>
          <a:p>
            <a:pPr fontAlgn="base"/>
            <a:r>
              <a:rPr lang="en-US" sz="2200" dirty="0"/>
              <a:t>Return/Reunion with Deployed Spouse: </a:t>
            </a:r>
          </a:p>
          <a:p>
            <a:pPr lvl="1" fontAlgn="base"/>
            <a:r>
              <a:rPr lang="en-US" sz="1900" dirty="0"/>
              <a:t>Emma: That's a good question. I think before he came back, right before he came back, those two weeks before he got home, I'd probably mark 20%. I wasn't very worried about him coming home, because I thought it would just be no problem.</a:t>
            </a:r>
          </a:p>
          <a:p>
            <a:r>
              <a:rPr lang="en-US" sz="2200" dirty="0"/>
              <a:t>Social Events:</a:t>
            </a:r>
          </a:p>
          <a:p>
            <a:pPr lvl="1"/>
            <a:r>
              <a:rPr lang="en-US" sz="1900" dirty="0"/>
              <a:t>Charlotte: We had my firm, that I just got this new job and I just started, we have our holiday party in January. We got there, and Jeff did not ... it's not that he didn't want to be there. He was so uncomfortable, and we ended up leaving pretty early on, and going back to the hotel. </a:t>
            </a:r>
          </a:p>
          <a:p>
            <a:r>
              <a:rPr lang="en-US" sz="2200" dirty="0"/>
              <a:t>Accountability/Concerns Discussions:</a:t>
            </a:r>
          </a:p>
          <a:p>
            <a:pPr lvl="1" fontAlgn="base"/>
            <a:r>
              <a:rPr lang="en-US" sz="1900" dirty="0"/>
              <a:t>Abigail: it was one of those things that I would be like, "Are you sure you're happy?" </a:t>
            </a:r>
          </a:p>
          <a:p>
            <a:pPr lvl="1" fontAlgn="base"/>
            <a:r>
              <a:rPr lang="en-US" sz="1900" dirty="0"/>
              <a:t>Andrea: “This isn't like a specific event, but I noticed that when he got back he was more interested in drinking, which he likes to drink. But I was telling him, I was like, "maybe you shouldn't drink every night"</a:t>
            </a:r>
          </a:p>
          <a:p>
            <a:pPr lvl="1"/>
            <a:endParaRPr lang="en-US" dirty="0"/>
          </a:p>
        </p:txBody>
      </p:sp>
    </p:spTree>
    <p:extLst>
      <p:ext uri="{BB962C8B-B14F-4D97-AF65-F5344CB8AC3E}">
        <p14:creationId xmlns:p14="http://schemas.microsoft.com/office/powerpoint/2010/main" val="91388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5489</TotalTime>
  <Words>1118</Words>
  <Application>Microsoft Office PowerPoint</Application>
  <PresentationFormat>Widescreen</PresentationFormat>
  <Paragraphs>103</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Partners’ Concern about Service Members’ Post-Deployment Reintegration: Examining Accounts Across Turning Points and Trajectories</vt:lpstr>
      <vt:lpstr>Background</vt:lpstr>
      <vt:lpstr>Literature Review</vt:lpstr>
      <vt:lpstr>Project Focus and RQs</vt:lpstr>
      <vt:lpstr>Methods:  Participants</vt:lpstr>
      <vt:lpstr>Methods:  Procedures</vt:lpstr>
      <vt:lpstr>Post-Deployment Adjustment Concerns Turning Point Events</vt:lpstr>
      <vt:lpstr>Turning Point Event Codes</vt:lpstr>
      <vt:lpstr>Turning Point Event Code Examples</vt:lpstr>
      <vt:lpstr>Implications, Limitations, Future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Concern about Service Members’ Post-Deployment Reintegration: Examining Turning Points Over Time</dc:title>
  <dc:creator>Wilson, Steven</dc:creator>
  <cp:lastModifiedBy>Jade vonWerder</cp:lastModifiedBy>
  <cp:revision>16</cp:revision>
  <dcterms:created xsi:type="dcterms:W3CDTF">2021-01-16T16:30:02Z</dcterms:created>
  <dcterms:modified xsi:type="dcterms:W3CDTF">2021-01-25T18:23:01Z</dcterms:modified>
</cp:coreProperties>
</file>