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9" r:id="rId3"/>
    <p:sldId id="266" r:id="rId4"/>
    <p:sldId id="260" r:id="rId5"/>
    <p:sldId id="262" r:id="rId6"/>
    <p:sldId id="267" r:id="rId7"/>
    <p:sldId id="280" r:id="rId8"/>
    <p:sldId id="281" r:id="rId9"/>
    <p:sldId id="282" r:id="rId10"/>
    <p:sldId id="264" r:id="rId11"/>
    <p:sldId id="263" r:id="rId12"/>
    <p:sldId id="258" r:id="rId13"/>
    <p:sldId id="284" r:id="rId14"/>
    <p:sldId id="285" r:id="rId15"/>
    <p:sldId id="286" r:id="rId16"/>
    <p:sldId id="287" r:id="rId17"/>
    <p:sldId id="288" r:id="rId18"/>
    <p:sldId id="257" r:id="rId19"/>
    <p:sldId id="259" r:id="rId20"/>
    <p:sldId id="270" r:id="rId21"/>
    <p:sldId id="265" r:id="rId22"/>
    <p:sldId id="278" r:id="rId23"/>
    <p:sldId id="268" r:id="rId24"/>
    <p:sldId id="26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5" autoAdjust="0"/>
    <p:restoredTop sz="94660"/>
  </p:normalViewPr>
  <p:slideViewPr>
    <p:cSldViewPr snapToGrid="0">
      <p:cViewPr varScale="1">
        <p:scale>
          <a:sx n="69" d="100"/>
          <a:sy n="69" d="100"/>
        </p:scale>
        <p:origin x="72" y="5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669439-9926-4A08-971C-15EC235CBA82}" type="datetimeFigureOut">
              <a:rPr lang="en-US" smtClean="0"/>
              <a:t>4/25/2014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CE4E4-F352-430D-B774-DF0FC4DCA0CE}" type="slidenum">
              <a:rPr lang="en-US" smtClean="0"/>
              <a:t>‹#›</a:t>
            </a:fld>
            <a:endParaRPr lang="en-US"/>
          </a:p>
        </p:txBody>
      </p:sp>
    </p:spTree>
    <p:extLst>
      <p:ext uri="{BB962C8B-B14F-4D97-AF65-F5344CB8AC3E}">
        <p14:creationId xmlns:p14="http://schemas.microsoft.com/office/powerpoint/2010/main" val="3170437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669439-9926-4A08-971C-15EC235CBA82}" type="datetimeFigureOut">
              <a:rPr lang="en-US" smtClean="0"/>
              <a:t>4/25/2014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CE4E4-F352-430D-B774-DF0FC4DCA0CE}" type="slidenum">
              <a:rPr lang="en-US" smtClean="0"/>
              <a:t>‹#›</a:t>
            </a:fld>
            <a:endParaRPr lang="en-US"/>
          </a:p>
        </p:txBody>
      </p:sp>
    </p:spTree>
    <p:extLst>
      <p:ext uri="{BB962C8B-B14F-4D97-AF65-F5344CB8AC3E}">
        <p14:creationId xmlns:p14="http://schemas.microsoft.com/office/powerpoint/2010/main" val="3915957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669439-9926-4A08-971C-15EC235CBA82}" type="datetimeFigureOut">
              <a:rPr lang="en-US" smtClean="0"/>
              <a:t>4/25/2014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CE4E4-F352-430D-B774-DF0FC4DCA0CE}" type="slidenum">
              <a:rPr lang="en-US" smtClean="0"/>
              <a:t>‹#›</a:t>
            </a:fld>
            <a:endParaRPr lang="en-US"/>
          </a:p>
        </p:txBody>
      </p:sp>
    </p:spTree>
    <p:extLst>
      <p:ext uri="{BB962C8B-B14F-4D97-AF65-F5344CB8AC3E}">
        <p14:creationId xmlns:p14="http://schemas.microsoft.com/office/powerpoint/2010/main" val="1571893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669439-9926-4A08-971C-15EC235CBA82}" type="datetimeFigureOut">
              <a:rPr lang="en-US" smtClean="0"/>
              <a:t>4/25/2014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CE4E4-F352-430D-B774-DF0FC4DCA0CE}" type="slidenum">
              <a:rPr lang="en-US" smtClean="0"/>
              <a:t>‹#›</a:t>
            </a:fld>
            <a:endParaRPr lang="en-US"/>
          </a:p>
        </p:txBody>
      </p:sp>
    </p:spTree>
    <p:extLst>
      <p:ext uri="{BB962C8B-B14F-4D97-AF65-F5344CB8AC3E}">
        <p14:creationId xmlns:p14="http://schemas.microsoft.com/office/powerpoint/2010/main" val="4283856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669439-9926-4A08-971C-15EC235CBA82}" type="datetimeFigureOut">
              <a:rPr lang="en-US" smtClean="0"/>
              <a:t>4/25/2014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CE4E4-F352-430D-B774-DF0FC4DCA0CE}" type="slidenum">
              <a:rPr lang="en-US" smtClean="0"/>
              <a:t>‹#›</a:t>
            </a:fld>
            <a:endParaRPr lang="en-US"/>
          </a:p>
        </p:txBody>
      </p:sp>
    </p:spTree>
    <p:extLst>
      <p:ext uri="{BB962C8B-B14F-4D97-AF65-F5344CB8AC3E}">
        <p14:creationId xmlns:p14="http://schemas.microsoft.com/office/powerpoint/2010/main" val="349469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669439-9926-4A08-971C-15EC235CBA82}" type="datetimeFigureOut">
              <a:rPr lang="en-US" smtClean="0"/>
              <a:t>4/25/2014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CE4E4-F352-430D-B774-DF0FC4DCA0CE}" type="slidenum">
              <a:rPr lang="en-US" smtClean="0"/>
              <a:t>‹#›</a:t>
            </a:fld>
            <a:endParaRPr lang="en-US"/>
          </a:p>
        </p:txBody>
      </p:sp>
    </p:spTree>
    <p:extLst>
      <p:ext uri="{BB962C8B-B14F-4D97-AF65-F5344CB8AC3E}">
        <p14:creationId xmlns:p14="http://schemas.microsoft.com/office/powerpoint/2010/main" val="3990165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669439-9926-4A08-971C-15EC235CBA82}" type="datetimeFigureOut">
              <a:rPr lang="en-US" smtClean="0"/>
              <a:t>4/25/2014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ACE4E4-F352-430D-B774-DF0FC4DCA0CE}" type="slidenum">
              <a:rPr lang="en-US" smtClean="0"/>
              <a:t>‹#›</a:t>
            </a:fld>
            <a:endParaRPr lang="en-US"/>
          </a:p>
        </p:txBody>
      </p:sp>
    </p:spTree>
    <p:extLst>
      <p:ext uri="{BB962C8B-B14F-4D97-AF65-F5344CB8AC3E}">
        <p14:creationId xmlns:p14="http://schemas.microsoft.com/office/powerpoint/2010/main" val="283185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669439-9926-4A08-971C-15EC235CBA82}" type="datetimeFigureOut">
              <a:rPr lang="en-US" smtClean="0"/>
              <a:t>4/25/2014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ACE4E4-F352-430D-B774-DF0FC4DCA0CE}" type="slidenum">
              <a:rPr lang="en-US" smtClean="0"/>
              <a:t>‹#›</a:t>
            </a:fld>
            <a:endParaRPr lang="en-US"/>
          </a:p>
        </p:txBody>
      </p:sp>
    </p:spTree>
    <p:extLst>
      <p:ext uri="{BB962C8B-B14F-4D97-AF65-F5344CB8AC3E}">
        <p14:creationId xmlns:p14="http://schemas.microsoft.com/office/powerpoint/2010/main" val="3547479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669439-9926-4A08-971C-15EC235CBA82}" type="datetimeFigureOut">
              <a:rPr lang="en-US" smtClean="0"/>
              <a:t>4/25/2014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ACE4E4-F352-430D-B774-DF0FC4DCA0CE}" type="slidenum">
              <a:rPr lang="en-US" smtClean="0"/>
              <a:t>‹#›</a:t>
            </a:fld>
            <a:endParaRPr lang="en-US"/>
          </a:p>
        </p:txBody>
      </p:sp>
    </p:spTree>
    <p:extLst>
      <p:ext uri="{BB962C8B-B14F-4D97-AF65-F5344CB8AC3E}">
        <p14:creationId xmlns:p14="http://schemas.microsoft.com/office/powerpoint/2010/main" val="2848230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669439-9926-4A08-971C-15EC235CBA82}" type="datetimeFigureOut">
              <a:rPr lang="en-US" smtClean="0"/>
              <a:t>4/25/2014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CE4E4-F352-430D-B774-DF0FC4DCA0CE}" type="slidenum">
              <a:rPr lang="en-US" smtClean="0"/>
              <a:t>‹#›</a:t>
            </a:fld>
            <a:endParaRPr lang="en-US"/>
          </a:p>
        </p:txBody>
      </p:sp>
    </p:spTree>
    <p:extLst>
      <p:ext uri="{BB962C8B-B14F-4D97-AF65-F5344CB8AC3E}">
        <p14:creationId xmlns:p14="http://schemas.microsoft.com/office/powerpoint/2010/main" val="1793593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669439-9926-4A08-971C-15EC235CBA82}" type="datetimeFigureOut">
              <a:rPr lang="en-US" smtClean="0"/>
              <a:t>4/25/2014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CE4E4-F352-430D-B774-DF0FC4DCA0CE}" type="slidenum">
              <a:rPr lang="en-US" smtClean="0"/>
              <a:t>‹#›</a:t>
            </a:fld>
            <a:endParaRPr lang="en-US"/>
          </a:p>
        </p:txBody>
      </p:sp>
    </p:spTree>
    <p:extLst>
      <p:ext uri="{BB962C8B-B14F-4D97-AF65-F5344CB8AC3E}">
        <p14:creationId xmlns:p14="http://schemas.microsoft.com/office/powerpoint/2010/main" val="2584466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669439-9926-4A08-971C-15EC235CBA82}" type="datetimeFigureOut">
              <a:rPr lang="en-US" smtClean="0"/>
              <a:t>4/25/2014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ACE4E4-F352-430D-B774-DF0FC4DCA0CE}" type="slidenum">
              <a:rPr lang="en-US" smtClean="0"/>
              <a:t>‹#›</a:t>
            </a:fld>
            <a:endParaRPr lang="en-US"/>
          </a:p>
        </p:txBody>
      </p:sp>
    </p:spTree>
    <p:extLst>
      <p:ext uri="{BB962C8B-B14F-4D97-AF65-F5344CB8AC3E}">
        <p14:creationId xmlns:p14="http://schemas.microsoft.com/office/powerpoint/2010/main" val="2890045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hennarot.forest.usf.edu/main/depts/geosci/ug/study_abroad/"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www.studyabroad101.com/programs/cisabroad-center-for-international-studies-paris-intern-in-paris/reviews/15448"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2509" y="188411"/>
            <a:ext cx="11643250" cy="2387600"/>
          </a:xfrm>
        </p:spPr>
        <p:txBody>
          <a:bodyPr/>
          <a:lstStyle/>
          <a:p>
            <a:r>
              <a:rPr lang="en-US" dirty="0" smtClean="0"/>
              <a:t>Developing a Study Abroad </a:t>
            </a:r>
            <a:r>
              <a:rPr lang="en-US" dirty="0" smtClean="0"/>
              <a:t>Course</a:t>
            </a:r>
            <a:endParaRPr lang="en-US" dirty="0"/>
          </a:p>
        </p:txBody>
      </p:sp>
      <p:sp>
        <p:nvSpPr>
          <p:cNvPr id="3" name="Subtitle 2"/>
          <p:cNvSpPr>
            <a:spLocks noGrp="1"/>
          </p:cNvSpPr>
          <p:nvPr>
            <p:ph type="subTitle" idx="1"/>
          </p:nvPr>
        </p:nvSpPr>
        <p:spPr>
          <a:xfrm>
            <a:off x="50868" y="2881602"/>
            <a:ext cx="12192000" cy="3255962"/>
          </a:xfrm>
        </p:spPr>
        <p:txBody>
          <a:bodyPr>
            <a:normAutofit/>
          </a:bodyPr>
          <a:lstStyle/>
          <a:p>
            <a:r>
              <a:rPr lang="en-US" dirty="0" smtClean="0"/>
              <a:t>An example considering the preparation of a 2 week study abroad </a:t>
            </a:r>
            <a:r>
              <a:rPr lang="en-US" dirty="0" smtClean="0"/>
              <a:t>course to the United Kingdom</a:t>
            </a:r>
          </a:p>
          <a:p>
            <a:endParaRPr lang="en-US" dirty="0" smtClean="0"/>
          </a:p>
          <a:p>
            <a:endParaRPr lang="en-US" dirty="0"/>
          </a:p>
          <a:p>
            <a:endParaRPr lang="en-US" dirty="0"/>
          </a:p>
          <a:p>
            <a:r>
              <a:rPr lang="en-US" dirty="0" smtClean="0"/>
              <a:t>By</a:t>
            </a:r>
          </a:p>
          <a:p>
            <a:r>
              <a:rPr lang="en-US" dirty="0" smtClean="0"/>
              <a:t>Dr. Jennifer Collins</a:t>
            </a:r>
          </a:p>
          <a:p>
            <a:r>
              <a:rPr lang="en-US" dirty="0" smtClean="0"/>
              <a:t>School of Geosciences</a:t>
            </a:r>
            <a:endParaRPr lang="en-US" dirty="0" smtClean="0"/>
          </a:p>
          <a:p>
            <a:endParaRPr lang="en-US" dirty="0" smtClean="0"/>
          </a:p>
          <a:p>
            <a:endParaRPr lang="en-US" dirty="0"/>
          </a:p>
          <a:p>
            <a:endParaRPr lang="en-US" dirty="0" smtClean="0"/>
          </a:p>
          <a:p>
            <a:endParaRPr lang="en-US" dirty="0"/>
          </a:p>
        </p:txBody>
      </p:sp>
      <p:pic>
        <p:nvPicPr>
          <p:cNvPr id="5" name="Picture 4"/>
          <p:cNvPicPr>
            <a:picLocks noChangeAspect="1"/>
          </p:cNvPicPr>
          <p:nvPr/>
        </p:nvPicPr>
        <p:blipFill>
          <a:blip r:embed="rId2"/>
          <a:stretch>
            <a:fillRect/>
          </a:stretch>
        </p:blipFill>
        <p:spPr>
          <a:xfrm>
            <a:off x="10054683" y="133781"/>
            <a:ext cx="1921076" cy="1416205"/>
          </a:xfrm>
          <a:prstGeom prst="rect">
            <a:avLst/>
          </a:prstGeom>
        </p:spPr>
      </p:pic>
      <p:pic>
        <p:nvPicPr>
          <p:cNvPr id="1026" name="Picture 2" descr="http://resources.woodlands-junior.kent.sch.uk/customs/images/u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297" y="3250948"/>
            <a:ext cx="3033674" cy="15198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2"/>
          <a:stretch>
            <a:fillRect/>
          </a:stretch>
        </p:blipFill>
        <p:spPr>
          <a:xfrm>
            <a:off x="64723" y="133780"/>
            <a:ext cx="1921076" cy="1416205"/>
          </a:xfrm>
          <a:prstGeom prst="rect">
            <a:avLst/>
          </a:prstGeom>
        </p:spPr>
      </p:pic>
    </p:spTree>
    <p:extLst>
      <p:ext uri="{BB962C8B-B14F-4D97-AF65-F5344CB8AC3E}">
        <p14:creationId xmlns:p14="http://schemas.microsoft.com/office/powerpoint/2010/main" val="3171723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Timing: when and how you should start recruiting</a:t>
            </a:r>
            <a:endParaRPr lang="en-US" dirty="0"/>
          </a:p>
        </p:txBody>
      </p:sp>
      <p:sp>
        <p:nvSpPr>
          <p:cNvPr id="3" name="Content Placeholder 2"/>
          <p:cNvSpPr>
            <a:spLocks noGrp="1"/>
          </p:cNvSpPr>
          <p:nvPr>
            <p:ph idx="1"/>
          </p:nvPr>
        </p:nvSpPr>
        <p:spPr>
          <a:xfrm>
            <a:off x="302941" y="1786867"/>
            <a:ext cx="10515600" cy="4351338"/>
          </a:xfrm>
        </p:spPr>
        <p:txBody>
          <a:bodyPr/>
          <a:lstStyle/>
          <a:p>
            <a:pPr marL="0" indent="0">
              <a:buNone/>
            </a:pPr>
            <a:endParaRPr lang="en-US" dirty="0" smtClean="0"/>
          </a:p>
          <a:p>
            <a:pPr marL="0" indent="0">
              <a:buNone/>
            </a:pPr>
            <a:endParaRPr lang="en-US" dirty="0"/>
          </a:p>
          <a:p>
            <a:pPr marL="0" indent="0">
              <a:buNone/>
            </a:pPr>
            <a:r>
              <a:rPr lang="en-US" dirty="0" smtClean="0"/>
              <a:t>Orientation and Recruitment Fair</a:t>
            </a:r>
          </a:p>
          <a:p>
            <a:pPr marL="0" indent="0">
              <a:buNone/>
            </a:pPr>
            <a:endParaRPr lang="en-US" dirty="0" smtClean="0"/>
          </a:p>
          <a:p>
            <a:pPr marL="0" indent="0">
              <a:buNone/>
            </a:pPr>
            <a:endParaRPr lang="en-US" dirty="0"/>
          </a:p>
          <a:p>
            <a:pPr marL="0" indent="0">
              <a:buNone/>
            </a:pPr>
            <a:r>
              <a:rPr lang="en-US" dirty="0" smtClean="0"/>
              <a:t>Difficulties </a:t>
            </a:r>
            <a:r>
              <a:rPr lang="en-US" dirty="0" smtClean="0"/>
              <a:t>in recruiting:</a:t>
            </a:r>
          </a:p>
          <a:p>
            <a:pPr marL="0" indent="0">
              <a:buNone/>
            </a:pPr>
            <a:r>
              <a:rPr lang="en-US" dirty="0" smtClean="0"/>
              <a:t>$$: Made higher if a company like CIS Abroad is involved</a:t>
            </a:r>
          </a:p>
          <a:p>
            <a:pPr marL="0" indent="0">
              <a:buNone/>
            </a:pPr>
            <a:r>
              <a:rPr lang="en-US" dirty="0" smtClean="0"/>
              <a:t>Timing of the course: Spring with summer offering vs. just summer</a:t>
            </a:r>
            <a:endParaRPr lang="en-US" dirty="0"/>
          </a:p>
        </p:txBody>
      </p:sp>
      <p:pic>
        <p:nvPicPr>
          <p:cNvPr id="2050" name="Picture 2" descr="https://encrypted-tbn0.gstatic.com/images?q=tbn:ANd9GcRdCG_zS7FJ4nA8Vr4rxj5A-NMY7At90oAatApncGVza292fFvV0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2741" y="1884556"/>
            <a:ext cx="3353891" cy="222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6256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Timing and uncertainty: When you will find out if your course will really be offered</a:t>
            </a:r>
            <a:endParaRPr lang="en-US" dirty="0"/>
          </a:p>
        </p:txBody>
      </p:sp>
      <p:sp>
        <p:nvSpPr>
          <p:cNvPr id="4" name="AutoShape 2" descr="data:image/jpeg;base64,/9j/4AAQSkZJRgABAQAAAQABAAD/2wCEAAkGBxQQEhUUEhQSFBAUFhYWFRUUFBQXFBQUFRUXFhQUFRQYHCggGBomHBYVITEhJikrLi4uFx80ODMsNygtLisBCgoKDg0OGxAQGiwkHyYtLCwsLCwvMCwsLCwtLCwsLC0sLCwsLCwsLCwsLCwsLCwsLCwsLCwsLCwsLCwsLCwsLP/AABEIAMcA/QMBEQACEQEDEQH/xAAbAAEAAgMBAQAAAAAAAAAAAAAAAQMCBAUGB//EAE4QAAEDAgMDBgcMBQoHAAAAAAEAAhEDEgQhMQVBUQYTYXGBkRUiUlOx0dIUIyQyNUJykqGywfAHFjRiczNVY4OTs7Th4vFDREWCoqPD/8QAGwEBAAIDAQEAAAAAAAAAAAAAAAECAwQFBgf/xAA9EQACAQICBwYEBAUEAgMAAAAAAQIDEQQhBRIUMVFxoRNBYYGxwTIzkfAiNNHhBiNSU2IVcoLxFsIkQkP/2gAMAwEAAhEDEQA/AOJC9qeJEIBagEIBagEIBCAQgEIBCAQgEIBCAWoBCAQgEIBCAQgEIBCAQgEIBCAWoAgFqAQgEIBCAQgEIDOEJFqAQgEIQIQkm1QCIUgQhAhCRCgCFJAhCSbVAIhSBCECEAhQSFJAhAIQCEJEIQIQC1CRCAQhAhCSbVAIhSBCECEJEKAWWqAIQCEADe5Lg2BSDcznBy6evt9Hfj1m8jJqqOZQ7XgsiKMiEIEIBCAQgMqdEu0BPUockt5Ki3uFSkW6gjrRST3Bxa3mMKSBCAQgLsHhH1ntp02lz3GGtG/1DpVZzjCLlJ2SLQhKclGKu2e/bgMJsqk1uIpsxOKqQXNLWugfu35NaOOrj3DyukdMaj1ruK7kt7O7HD0MLT/mpSk/C/0v3Iq/WPBfzfT/ALOh6lyv/IP8p/X9ym04T+10iZM5Q4I/9PpTw5uhn9ilafvulP6/uSsRhH/+fREVOUOCB/YKZ/q6HqR6fs/in9f3DxGEWXZ9ER+smC/m+n/Z0PUo/wDIF/VP6/uRtOE/tdIl2E25s+o8MfgqVNrsi806MNnjAkDp3K9PTylJLXkuby9S0K+Dk7Oml42R53lfyVdg3X05dhnHxXalhOjXH0Hf6fYYLGqutWXxevI0MbgnQetH4fQ83C3jQEICwYV5E2mOpV147rltSW+xXarFRCAQgEIBCAQgLIUEi1ALUBdTpxDiY6N/X17+5Ubvki6jbNlbyXaqySRVtveY2qSBagFqAWoBagOg5sACCWhrTAJFxccySNy173d/E2Nyt4LzIqtlpG6HZTNrmkaHgZUxef33kSV4/e9Ghas5gFqAuweDfWe1lNpc9xhrRv8AUOlVnOMIuUnZItCEpyUYq7Z75jKWxqWVtXH1W9jR6RTB7XEd3ktK6VVrvd3Lj4v7yO9Tp08DTu85P7y8Dx2IruqPc+o4uqOMucdSfwHAbl4itWnWnrzOXUqSqS1pbzBrZWNK7sUSuWudaIBnjl+c/WsjeqrIs3bJFdRwJybaMsrrpMZumBqd25WxDouS7K9rZ3495NTUv+C/nxMVgMYQHquTHKJrW+5sTDsM4WguzDAfmu/c9HVp2tG6SdJqE3yfD9vTlu6OFxaS7Kr8P3k/D0OTyu5LHCOvpy7DOPiu1LCdGuPDgd/Xr9DweNVdWl8Xr4o1MbgnQetH4fQ4eBpgv0mASBxI0W1UdomrSV5GwNxNxkNJdcRBcYAaNMlTl9C/i/rzKMY3MHeZB6S0kT2wr03lYpUWdzXtWQxi1AIQC1ALUBbaqki1AWtpAZn7NRImfR3qrbeSLpJZswqEuMlSlYrJ3MbVJAtQC1ALUAtQC1AXsr5AETGhkgjokKjhndF1PKzRhUqk5ZAaQOGqlRSIc2yu1WKl2Ewb6r2sptLnuMADf6h0qs5xhFyk7ItCEpyUYq7Z7oClsalAtq4+qOxo/BgPa4ju8npXSqSu93cuPP7yO7CFPBU7vOT+/oeNxFd1RznvcXPcZc46k/gOA3LxNatOtPXmcqpUlUlrS3mDGysaV3YqlctLrchrvP53rJdQVlvLX1ckUrEUCAIAgCA9TyX5RNY33PiYdh3C0F2YYD8137no6tO1o3STpNQm+T4ft6cjo4XFpLsqucfvJ+HoaHKnk07BPFSlLsO4+K7UsJ0a7iOB39ev0HCYuOIjqy+L18Ua2LwksPLXj8Pp4M4ZxG8NAdxkwDxDdJW1qcWanacEUPJOqyJWKN3ItQgWoBagFqAybRkTIHWYUaxKjkZ2oCbUAIQZkWoBagJtQEWoBagFqAm1ARagFqAtw2GdUe1jBL3EBo4kqspqKcnuRaEHOSit7PcE0tj0oFtXHVB2NHE7xTB7XEd3k9KaVSV3u7lx8WdyEKeCp3ecn9/Q8XiKzqjnPe4ue4y5x1J/AdG5eKrVp1p68zlVKkqktaW83GbFrGlzwZ7zE3XNiAY0mdVZYaq4doo5ceRkjhqsoa6WRt/qri/NGfpM9ay7Dif6GZNir/09UauK2HXptc57IDXBrvGaSHOttbAMkm5vesc8LWinKUXZbyk8LVim2jb/AFSxdt3NdMXNu+rKusBiWr6j6el7l9hr2vY4jmkEgiCMiDqCNQQtVpp2Zq7t52aPJXFPZeKRgiQC5ocR9ElbUcFiJx1owdvI2lgazV7GpgtjV6xe2nTJdTMPBIBaTORBI4FY4YerNtRi7reYqeHqVG1Fbt5NPYtZzH1Az3umXh7i5oDSz4+ZO5THCVpXtF5ZMtHC1Wm0t3saCwGueo5L8ogxvufEw7DuFoLswwH5rv3PR1adnRuknSahN8nw/b05HRwuKSXZVc4+ng/D05btDlXyc9yODmG7DvPiGZLTE2njlofyfoODxirqz+JdfE1cZg3Qd18L3eHgcC1bppE2oCLUAtQC1AZAkaEjqKhpPeSm1uLLVFwLUAtQC1LgWoBagFqAWpcC1ALUAtS4FqXB0+TLfhdD+IFgxXyZcjYwnz4czb5dfttTqZ9wL5ppb5/kjb0j87yRwFyzRPfNMbGP8N394V6TDfkHyl7ncpfk/J+5tcnto1X4CrVfUc6q0ViHkNkWtluQAGXUs+Brzq0dee/My4SrKpS1pb8zyWC5Q1Cabazi5nPsrVXui51loADWtAAFoPTA7eTDSMpLVqd8k2/BW/Q51PHSaSnxTb8Mj3W0zWuGJwpbWbzVvNF5DCC67nGESHOyj8dy7lV1ItTgrqzy47szq1HNfjgrq26/U+c0ahq4oOe0NL64Lm5wC6pJbn1rzNSarYm7VrtZHCc+0r61rXayPpWOquGOwzQ4hpp1yWgmCRzcEjfEnvXp6kmqsEtzv6HfnJqpFcynY4jHY3+oP/rWOmksTPlH3McElXnyj7nL5YD3LgRRb/xqpDiNIc51V89cR2rDjJdhhpW3tvq/0MeLl2VB27/c8AvLnACA9jyn+T8J/V/3JX0PQPwx/wBi9jpY38pT8vRnj7V6M5AtQC1ALUuBagFqAutVSRalwLUuBagFiXAtS4FiXAtQC1LgWpcC1ALUB0uTbfhVH+IFgxXyZcjYwnz4cy7l1+2VOpn3Avm2lvn+SNrSPzvJHAXLNE98PkU/w3f3hXpMN+Q8pe53Kf5L/i/cnkx8mV+qv9xTov8ALPmxgPkfU8Ps2znKfORzdzb5yFsi6T1Lz1NRc0pbrq/K5xqWrrx1t11c+obN2V7nrjmAG4R1IktDiQapdIcASY8XeNd+5erpUexko0/hs+++eVt+fHwPRQp6kkofDbr93Pn20sSz3c+oCDTFeZGY8VwuIjXMOXBxkoxxjfdde1zjYlqOKb8V7XPo9fCmpiaFZkGk2nVBcCPn2WxxGRXoZwcqkJLcr9UduUW5xktyuaHJ/ENqY3GuYQWzRbI0JawtdHaCOxYqck8TNLuUfcx05J1524L3NfanwzZ1Q6vpuqHpmjUcO8tB71FePb4ece/PoylZdtQku9X6M8TtfZTsMaYe5rjUZeLZyGWsjpXm62GnRjGUrZ7rHHr4eVJJt7znrXNc9nt8A4HCgkDKnr/CK95omvGjCMpf0r2O1Uw8q2GhGPg+h5c4Y9fUvQQxdGW6Ryp4OtDfEwNONVsKSe412mt5FiXIFqAWpcC1LgutUXJFqXAtS4FqXAtQC1LiwtQC1LgWpcC1LiwtQC1AdHk634VR+mFgxL/ky5GxhPnx5mXLr9sqdTPuBfN9LfP8kbOkfneSPPrlmiDnvMcJMd2iyqvUUdVSduFy6qTS1U3bhc2qOz61Rstp1nMzzaHlvTpkVelOuo2puVvC9jJTVfV/BrW8L2NcMJMAGdIAMzwjisBhs27I2K+Er0mw9tenTO4841h6LdFs9tiYRs3JLzNhyxFONnrJeZqtbuHUAPwWq2a+826mCr02SW12Ujr/ACjWGeIyC2lVxFOG+SXnY2L4inH/AOyXmUsw77bmtqCmPnNDg3LLUZLHCpVhdwbXIxxdWK1o3S4q/qQ/Dva0EtqNYdCbw0znkdDKsq9aKupPMnXrRV7ySfMzxeLfWcHPMkNDGgCGtY3RoHaT2qK2InV1VLclZCrWlVtfuKVgMJ1v0j/JuDzjxqX+HevW0V/8eHJeh7PRDtFZX/CvY+c4faVWn8Wo4dsjuKlTkjtTw1KW+J2Nm8p6ge0VbSwmCYgjpWaniJxe80cRoynKLt1PU4ijEEfFdmPUvT4auqsL9/eeGxeHdGo493cVWrYuawtS4FqXFi21VJJtQEWoBagFqAm1ARagFqAm1LgWoCLUBmKJy6VXWRbVZ0NhMAxNGPLErDiG3RlyNjDJKtC3Ep5dftlTqZ9wL51pb5/kjNpH53kjgLlmiZMbJA4kISldn1Lbm0hhH4YTZQJeHhrC7xW0/FAABOpGi9fVqQw8YLJRvbysz0tSfZ6vC9ujOdsStRxG0atWkJbzLSCWOZ74XFriA4AzAGfStWmqFXF68Gn+Hu439bGvTUHiXKP9PW5v0KxxFHGNqw5ralam0QMmtaLRl05zqtxPtdeEtyduifubC/mKcZbr26I8ZyBpB+KYXAGGOcOuBB+1ee0dTjLEJPuuzjaPSdZX4M95gcQ6rXxdJ8OpsNNrWkCIfSBcDxknevRqWtUlB7kl1udpS1pSi92XU53JTCCrs80j8VxrM73OErXwlKPYyp915LqYMNTXYuHdeS6s5XLOm5mBwbXZOa5gcOBFB4K1MdFxwUYvusuhr4yLjhYxfdb0PFrgHHIUA6v6RWl2z8GBrdS/w716yl+XhyXoe10M7RX+1ex85p4fe/JokHPPKRl0SPsKWO65cDXKgufR+Q1b3XRdh3H35gupk7wN34LoYDFdnOzPPab0drx14r/v9y51MgkHIjIhelTueKatkyLVNyBagLrVW5YWpcgyp0pICiUrK5aKu7F4AHAA6ZT2krFmzLdLwKq9KM4jcRukcFeEik42zK7Ve5jFqXAsS5ItS5AtS4JFOVDdiUmzJwjIfn/NQs8yzdskbewW/CaX0wseJf8AKlyMuF+dHmUcuv2x/wBFn3QvnWlvn+SM+kfneS9zz65ZomTHQQdwI9KEp2dz61tK/n8K6mJZNQPMSAxzARnuktGa9nVbvCyvn7M9NNy1o6vHPlZmtSEbRqmdcNTAHU95Md4WOyWJ/wCPuUt/Pv8A4+7IwjDTpYsvlrTUrulwgW269I6VairSqX4/+qLwVnK/H2R4/kD4mLa062PaOkgf5FcHRmWKs/E42Ayr28Ge42XRc3E4tzgQxzqRaToQ2kASD0Fd6CfbTfhH3OzBPtJPkcbYO0OZ2aKo0FWT9B2IAd/4krDRqKNKU+Epepgoz1aUpeMvUfpMPvFH+N/8qixaW/L+a9ymkfk+a9z58vMnCCA63L+PcOFJHxTSMaDKg7Ind64XraX5eHJeh7TQ/wAK/wBq9j5pWq3dQ09Z/PBRc9Ao2K2qCUd7YOLdh6jKrDDmGR08QehY9Zxd0bfYxq03CW5n0zbFJlemzF0viVB448l++V6bR+JU46r8j5vpfAyw9Vu3P9fM49q6VzjC1LgutVSRagJZkZ4KHmrEp2dy0lvExwjPPUSqWZlvErqOn8/noVoqxSUrmNqsUFqAWoBagApylyUrmZEZDvVVnvLPLJGFqsUMqTixwc0w4GQeBCiSUlZloycWmt56KsyntOla+GYlg8Vw9I4tO8bl5vSWjFNWfk+HgzrpwxsLPKS+/oeEx2DfQeadQWvb3EbiDvB4rxlajOlNwmszk1KcqctWSzNdYihvM2ziG0+bbXqClpaCMhwDouA6AVvR0jXjDUT/AFNqOMrRjqpkt2pUc++pVqGplbUkBzYmIgDLM96bdVlNSk81uaG1VHLWk8+JfjtuVqrbalZ9RhiW2tY0gcbQCe1Zaukak46rf0VjJUxtSUdVvpY5gqEOuBIdMggkEHWQRoufGpKMtdOzNNSalrLebuJ27iarCx9eo5hEEeILhwLmtBI7Vuy0niJR1b9DZljq7VrmucdV5vmeccKHmxbac7uE656rBHF1Y0+yTyMSr1FDs08icVtCtVDW1Kr3saZa11sNMFoiBOhIU1cZVqwUJPITxFScdWTyNZaphO/snZbKbDiMUQ2k0XBrtCNz39HBu/q17OA0frfzau7uXHxfh68t/UwOBdRqUlyXH9jhbaxp2oDUe40sJTJLGkC5xGRqP6dYG6V22tfkeojLZXqpXk9/h4Hl9tbJOHtIdcx2h39RWKcNU38PilWytZmDdj1gAebfaRMgTl2Kji0txmp16cpW1kbmGZAWvI7FJZHvf0d1nFuIpuzoWXEHc7dH53LcwMpKeRwv4ipU3SUpb815EWr1p8zFqAttVbkk2pcki1LkC1LgWpcE2pcki1LkC1LgWpcGQyUPMsnYxtU3Ki1Lgm1LkmVJxaQ5pIcMwRuUSSkrMmMnF60d52sRTp7Qp2vhldg8Vw3dI4tO8LzuktGxmrPyfA6ycMZCzykvv6Hhcdg30XllQQ4dxG4g7weK8ZWozpTcJrM5NSnKnLVksylYyhCgBAEBKAhAEB6HYuyGtbz1eAwZsYd/Bzhw4N39Wva0fo/WtUqrLuXHn4HTwWC1vx1Fl3Lj+x5T9Iu2X16jackUwLrZ1cTALuJ16pXYrPuPWaNhm5FtWjbhqVIa1Cxp7Tc77FdK0bGvKWtXcuF+hhyiw5qVsPRG8zHWYH4qtXuRmwCsp1H3I+iYDZVRtaiGiKIa41DAjIANb+PYsmd0aS1XGTe/uPnvKFzXYquWABvOOAjTLI/aCufWtrux7HRqls0dY9VySp83gar99V9o6m5etdHRdO87nm/4pr2/B4eotXo7ngxalwXWqCwtQC1ALUAtQC1ALUAtQC1ALUAtQC1ALUAtQE0yWkEGCNCFWSUlZkxk4vWjvOliaTMdTtfDazfiuG7pHFp3hee0lo2M42fk+B1U4YyFnlJff08DxONwj6LyyoIcO4jcQd4K8bWozpTcJ7zk1KcqctWSzKFiKBAZVHAnJtoyEXF0wMzMCJ4blnrui5Lsk0rK9+PeZKmpf8HXiYrAYwgO9svZrKTPdGJIbTaLmtdpG57xw4N39WR7WA0ff+bV3dy92dTA4F1GpSXJcTxvKTlfVxNWaZLKTCbGnVx0vf09G6V1pVXfI9lRwMIwtPe+nI4OJxD6z73mXmBpGmmSpKV82bVCgqcdWJ7HZe2qDubNdrw+npaJaTESsqrR7znz0dXUnqK6Z0uTdVmJ2iKry2nTaPFDyBkBDe3OVSM1OobVXDSw2Cae9su5X8oKzcXUZRrPbSaGshhEExLj9qrWqyjKyMmjdHUqtHXqLO55MrVbPQxioqyPozKPNYXD0t9tx63Z/ivQ6MhaNz5p/ENftK75+mRRauseeFqAttVQLUAtS4FqAWoBagFqXAtQC1ALUAtQC1ALUAtQC1LglsgyMiN6iSUlZloycXeO82cW2liWAVsnN0c3IjjBg5HeFwsdoxVcmm13Nb0dTtKOJh/MdmvL6foaPgHC+XV+s32FzP8AQY/5ffkY9kwv9zqjGpsXCtEmpUA4l7APuKHoKCzet9+RZYLDSdlPqihmBwLnWNrkv8kVaZdlrlZKhaEpvc5dP0LS0fQiruT+q/Qv8B4byqv1m+wrf6DH/L78jHsmF/udUUvpYHDkPfVHi6Co9pBI/dDQXHo9KiGi6FKWs23buf8A0bVDRcJSTjeXVHguVnKZ+OfAltBplrTq4+W/p6Ny2Zz1uR6vC4VUVd/EcSnSlYmzejBs3qGFWNyNunRN5lOFRs2YxsZwheyACBJJWRs7Ow/O1abPKcB2Tn9imKu0jHXqdnTlPgj6LtF0vMaCAOxerwkdWmfJMfU16zNa1bJpC1AWQoJEIBCAQgEIBagEIBCAQgFqAQgEIBagEIBCAQgEIBCAkUwciAQdQVjq/AzYw3zUeYOzxS2p4vxYqdmS1aKtNcjexbvSfM9Nat45JxOU2yBXYePoO4rm46hdayO3onGOnPVZ879wua4tcIcDBC4cnbI95RgppSW5m7RoQsTZuwppG26lblkeoyElFxdmXpTjUjrR3EKDKEB1NkbBq4jMeJS3vdp2DeslOlKe40cXpCjhl+J3fA9hs/A0sMIpCX76jvjHq4BdnDaPSzkeH0lp6pWerHdw7v3LTmutFKKsjzcpOTuyIUlRagLIVSSYQEQgEICQ1GyUri1LkEQgEIBCAQgEIBCAmEBEIBCAQgJhARCAlozVKvwsz4b5qORiafw+eF/oK16T/EuRu4r5b5nXhbZyyC1Q1dWZMZOLuimrgaT/AOUpMf0xB7wufU0fGR2sPputSyV1y/Q5mP2BhAJJqUumbmjvWlV0fqndw38STlk0n0OceS14uoV6VRp03faJC1JYSa3HWpaeoSykmupo1eTuJaY5omd7SCO8aLE6U13HQjpHDSV1NHe2VyaZSh1aKlTyB8RvWd63cPgZTzZ5/SX8QqKcaWXj3/sdx7ieoaAaDsXapUI0+Z4vEYupWebMYWwaohQBCAm1AZwoJEKQIQABQ2FvMnFVSLtmMK5QQgEIBCAQgMwz8hUcuBdQ4kOYikJR4GMK5QQgEIBCgCFIEICWrDV3GxhfjRxMS6doDqf6Fipb0beK+W+Z2oW2cwQgEKAaW2oGHqz5MdpWvWd2kb+DVotmHJ3Bc1h6bN9snrOZ9KyRSjDM1qsnKq2jphnC789CxypwbzSMsa1RLKTMSyFnja2RrTvfMiFYqIQCEAhAIQGSqAgJhLkpXJKhZlnlkjFSUCAIAgCAKQWarFuM29ZEEqVmyHZKxgrmIIAgCAICQFDZZLvZDj+HpVJq0TNQd6qOHW+Uex/oKxU96NvFfLfM7i2TmBAEByeUJltOmNajx3THrWtLOZ1Kf4KXU69IAZbohbElkc6LzzM4/wB1S5exi4q8SkmmYqSgQBAEAQBAEJMpUWJvlkYqSoQklAEBCEBAEAQBAEJJQEIQEBIRkoEqEiW7kH1elVqfCzLh/mI4db5R7KnoKw096NzE/LfM7q2TmkIQCjLRV3Y5OJF+LY3dSYSes/7rXp5yOjiXq07eR1lsHMCAICUJIQgIAhJIUO5Kt3kKSoQklAQhAQklAQgCEEoSEBCEBAShIQEIQShJCAIAfV6VSp8LM2H+Yjh1vlHsqegrDT3o3MT8D5ndWyc0hCCQMwqVHaJnw0b1EcjY5vq16nFwaOoZn0qlJGbFyzSOusxpkIQShIQEIQEBKEhAQgCEBAShIQEIQEBKEkIQEBKEhAQhAQBCQgCEEoSQfV6VSp8LM2H+Yjh1vlHsqegrDT3o3MT8t8zuLZOYEBViqtjHu4NPeclhqvcjdwkd7NPk/StoNO90uPafUr01+Ew4iV6jOirmAlCSEICAICUJIQgIDLFU30ovY4TMZs3a/OWhX0nh6Ntd2v4P2Nt4Kqu7qa/uj9097PaWv/rmC/q6P9CNkq8DeZgargCKboIBGbND/wBy3o4ulJJpltiq8OpPg+t5p3ez2lO1UxsNbh1Hg6t5p3ez2k2qmNhrcOo8H1vNO72e0m1UxsNbh1Hg6t5p3ez2k2qmNhrcOo8H1vNO72e0m1UxsNbh1Hg+t5p3ez2k2qmNhrcOo8HVvNO72e0m1UxsNbh1Hg+t5p3ez2k2mmNhrcOo8HVvNO72e0m1UxsNbh1Hg+t5p3ez2k2qmNhrcOo8HVvNO72e0m1UxsNbh1Hg6t5p3ez2k2qmNhrcOo8H1vNO72e0m1UxsNbh1Hg6t5p3ez2k2qmNhrcOo8H1vNO72e0m1UxsNbh1B2dW807vZx+kqzxEGrGSjhKsZps5dTYOIOM57mnc3Ds7qc5gxlcscK0E1c2a9Cc4tI3XU3B1pYQ6Yi5kydAfGyndxUvSFBS1XLM0diq/bLhgapyFMyNfGp5dfjdCyLF0n3k7FV4dTT2vsjEVKTmMpOucRq6mMvrdKxTrxbNyjh5QhZ7zao7KqtaGik7IAa092XlLMsTTRqPBVm726mfg+t5p3ez2k2qmRsNbh1Hg6t5p3ez2k2mmNircOo8H1vNO72e0m1UxsNXh1Hg+t5p3ez2k2qmNhrcOo8HVvNO72e0m1UxsNbh1Hg+t5p3ez2k2qmNhrcOo8HVvNO72e0m1UxsNbh1A2dW807vp+0m1UxsNbh1NzlIGmrQDvikumTA1ZkTuC8tpFRdakpbs/Y68t6ObjmgU3XANIi2WhpnfAtGQ0jMeMN4WpiYx7J6ytwyt9Mly71mQzfxFWkHUr3PY7m6MOa3eRVsbI8bxoqZDyRmN/do/LjyXoXW4xGKw5/5qs66S3N5yncA3OAOGhnfKykmIxlC5vwms4XNMRULZYQ8DpmQIzyPRIAtpvoODrMRVjUhrqgIJdbDRrJcRkMyS3jmBv0dr0G2s5wkzaJDySZyl0deZ4HgUB00AQBAEAQBAEAQBAEAQBAEBTicMyoIe1rusAx1SsdSnCorSVxYqwOE5saCRkIJ0ME5aDMLHQo6izISNtbBIQFWLaSx4BglrgDMQYyM7ljqpuDSdnZg5+y6DwHeO0Z5WvNT5pGZcMsyD2LXwkJRT1n1b9SEbLMNUnOqSJOVo0iAPx7FuEm4gCAIAgCA0dqbLZiAL5BbNpBzExOWh0C1sThKeISU+7cyGrnKw3JVodNR5c3cALZHSfUtCnoeClecm19PvyK6h2XYJstIDAWgNBLA42gzAccxouukkrIuVN2fBkCkDuiiB17+k96kEt2eBupTu96GRyz16B3BAHbPBGlLhnSEEZ5a9Lu8oDJuCjP3vWTFMCTvOuvSgLObqeW36n+pATZU8tv1P80Asf5bfqf6kBc2Yz13oCUAQBAEAQBAEAQBAEAQBAEBViaV7HNmLmkTwkRKpUhrwceKsDTwmy7A4F5JcQZaLYgEbyePoWHD4fsb53v4WISsXNwIGV9Q5Rm6eGee/L7StkkgYD+kraz8c8I7s0BkcCD8+ppEh0HSMyM+lAYjZ/wDSVt/zzvQEnBZRfV+uZ70BtNECOHHVA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5499" y="1671101"/>
            <a:ext cx="7814979" cy="6146959"/>
          </a:xfrm>
        </p:spPr>
      </p:pic>
    </p:spTree>
    <p:extLst>
      <p:ext uri="{BB962C8B-B14F-4D97-AF65-F5344CB8AC3E}">
        <p14:creationId xmlns:p14="http://schemas.microsoft.com/office/powerpoint/2010/main" val="1310971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logistics</a:t>
            </a:r>
            <a:endParaRPr lang="en-US" dirty="0"/>
          </a:p>
        </p:txBody>
      </p:sp>
      <p:sp>
        <p:nvSpPr>
          <p:cNvPr id="3" name="Content Placeholder 2"/>
          <p:cNvSpPr>
            <a:spLocks noGrp="1"/>
          </p:cNvSpPr>
          <p:nvPr>
            <p:ph idx="1"/>
          </p:nvPr>
        </p:nvSpPr>
        <p:spPr/>
        <p:txBody>
          <a:bodyPr/>
          <a:lstStyle/>
          <a:p>
            <a:pPr marL="0" indent="0">
              <a:buNone/>
            </a:pPr>
            <a:r>
              <a:rPr lang="en-US" dirty="0" smtClean="0"/>
              <a:t>Once course has been approved with students signed up…</a:t>
            </a:r>
          </a:p>
          <a:p>
            <a:endParaRPr lang="en-US" dirty="0"/>
          </a:p>
          <a:p>
            <a:r>
              <a:rPr lang="en-US" dirty="0" smtClean="0"/>
              <a:t>Passport/visa</a:t>
            </a:r>
          </a:p>
          <a:p>
            <a:r>
              <a:rPr lang="en-US" dirty="0" smtClean="0"/>
              <a:t>Health Preparations</a:t>
            </a:r>
          </a:p>
          <a:p>
            <a:r>
              <a:rPr lang="en-US" dirty="0" smtClean="0"/>
              <a:t>Flights, more expensive when approved close to travel time</a:t>
            </a:r>
            <a:endParaRPr lang="en-US" dirty="0" smtClean="0"/>
          </a:p>
          <a:p>
            <a:r>
              <a:rPr lang="en-US" dirty="0" smtClean="0"/>
              <a:t>Securing on the ground logistics</a:t>
            </a:r>
          </a:p>
          <a:p>
            <a:r>
              <a:rPr lang="en-US" dirty="0" smtClean="0"/>
              <a:t>Intense course prep – pre-info for students and info for students during the study abroad</a:t>
            </a:r>
          </a:p>
          <a:p>
            <a:pPr marL="0" indent="0">
              <a:buNone/>
            </a:pPr>
            <a:endParaRPr lang="en-US" dirty="0"/>
          </a:p>
        </p:txBody>
      </p:sp>
    </p:spTree>
    <p:extLst>
      <p:ext uri="{BB962C8B-B14F-4D97-AF65-F5344CB8AC3E}">
        <p14:creationId xmlns:p14="http://schemas.microsoft.com/office/powerpoint/2010/main" val="9768657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smtClean="0"/>
              <a:t>Assignments:</a:t>
            </a:r>
            <a:endParaRPr lang="en-US" dirty="0"/>
          </a:p>
        </p:txBody>
      </p:sp>
      <p:sp>
        <p:nvSpPr>
          <p:cNvPr id="3" name="Content Placeholder 2"/>
          <p:cNvSpPr>
            <a:spLocks noGrp="1"/>
          </p:cNvSpPr>
          <p:nvPr>
            <p:ph idx="1"/>
          </p:nvPr>
        </p:nvSpPr>
        <p:spPr>
          <a:xfrm>
            <a:off x="570571" y="978132"/>
            <a:ext cx="10515600" cy="4351338"/>
          </a:xfrm>
        </p:spPr>
        <p:txBody>
          <a:bodyPr>
            <a:noAutofit/>
          </a:bodyPr>
          <a:lstStyle/>
          <a:p>
            <a:pPr>
              <a:spcBef>
                <a:spcPct val="50000"/>
              </a:spcBef>
            </a:pPr>
            <a:r>
              <a:rPr lang="en-US" sz="2400" dirty="0"/>
              <a:t>Except for the graduate paper, the assignments were for both graduate and undergraduate students</a:t>
            </a:r>
            <a:r>
              <a:rPr lang="en-US" sz="2400" dirty="0" smtClean="0"/>
              <a:t>:</a:t>
            </a:r>
            <a:endParaRPr lang="en-US" sz="2400" dirty="0"/>
          </a:p>
          <a:p>
            <a:pPr marL="457200" indent="-457200">
              <a:spcBef>
                <a:spcPct val="50000"/>
              </a:spcBef>
              <a:buFont typeface="Arial"/>
              <a:buChar char="•"/>
            </a:pPr>
            <a:r>
              <a:rPr lang="en-US" sz="2400" dirty="0"/>
              <a:t>PowerPoint Presentations and Articles</a:t>
            </a:r>
          </a:p>
          <a:p>
            <a:pPr marL="1200150" lvl="1" indent="-457200">
              <a:spcBef>
                <a:spcPct val="50000"/>
              </a:spcBef>
              <a:buFont typeface="Arial"/>
              <a:buChar char="•"/>
            </a:pPr>
            <a:r>
              <a:rPr lang="en-US" dirty="0"/>
              <a:t>Review presentations and articles associated with the assigned topics</a:t>
            </a:r>
          </a:p>
          <a:p>
            <a:pPr marL="457200" indent="-457200">
              <a:spcBef>
                <a:spcPct val="50000"/>
              </a:spcBef>
              <a:buFont typeface="Arial"/>
              <a:buChar char="•"/>
            </a:pPr>
            <a:r>
              <a:rPr lang="en-US" sz="2400" dirty="0"/>
              <a:t>Papers:</a:t>
            </a:r>
          </a:p>
          <a:p>
            <a:pPr marL="1200150" lvl="1" indent="-457200">
              <a:spcBef>
                <a:spcPct val="50000"/>
              </a:spcBef>
              <a:buFont typeface="Arial"/>
              <a:buChar char="•"/>
            </a:pPr>
            <a:r>
              <a:rPr lang="en-US" dirty="0"/>
              <a:t>2-3 pages on selected topics:</a:t>
            </a:r>
          </a:p>
          <a:p>
            <a:pPr marL="1600200" lvl="2" indent="-457200">
              <a:spcBef>
                <a:spcPct val="50000"/>
              </a:spcBef>
              <a:buFont typeface="Arial"/>
              <a:buChar char="•"/>
            </a:pPr>
            <a:r>
              <a:rPr lang="en-US" sz="2400" dirty="0"/>
              <a:t>National parks and visitors’ attitudes</a:t>
            </a:r>
          </a:p>
          <a:p>
            <a:pPr marL="1600200" lvl="2" indent="-457200">
              <a:spcBef>
                <a:spcPct val="50000"/>
              </a:spcBef>
              <a:buFont typeface="Arial"/>
              <a:buChar char="•"/>
            </a:pPr>
            <a:r>
              <a:rPr lang="en-US" sz="2400" dirty="0"/>
              <a:t>Mining practices and its environmental impacts</a:t>
            </a:r>
          </a:p>
          <a:p>
            <a:pPr marL="1600200" lvl="2" indent="-457200">
              <a:spcBef>
                <a:spcPct val="50000"/>
              </a:spcBef>
              <a:buFont typeface="Arial"/>
              <a:buChar char="•"/>
            </a:pPr>
            <a:r>
              <a:rPr lang="en-US" sz="2400" dirty="0"/>
              <a:t>Protecting coasts in the United Kingdom</a:t>
            </a:r>
          </a:p>
          <a:p>
            <a:pPr marL="1200150" lvl="1" indent="-457200">
              <a:spcBef>
                <a:spcPct val="50000"/>
              </a:spcBef>
              <a:buFont typeface="Arial"/>
              <a:buChar char="•"/>
            </a:pPr>
            <a:r>
              <a:rPr lang="en-US" dirty="0"/>
              <a:t>Graduate paper:</a:t>
            </a:r>
          </a:p>
          <a:p>
            <a:pPr marL="1600200" lvl="2" indent="-457200">
              <a:spcBef>
                <a:spcPct val="50000"/>
              </a:spcBef>
              <a:buFont typeface="Arial"/>
              <a:buChar char="•"/>
            </a:pPr>
            <a:r>
              <a:rPr lang="en-US" sz="2400" dirty="0"/>
              <a:t>Analysis of the article, “Climate forcing of geological and geomorphological hazards…” by Dr. Bill McGuire, whose presentation we attended at </a:t>
            </a:r>
            <a:r>
              <a:rPr lang="en-US" sz="2400" dirty="0" smtClean="0"/>
              <a:t>UCL</a:t>
            </a:r>
            <a:endParaRPr lang="en-US" sz="2400" dirty="0"/>
          </a:p>
        </p:txBody>
      </p:sp>
    </p:spTree>
    <p:extLst>
      <p:ext uri="{BB962C8B-B14F-4D97-AF65-F5344CB8AC3E}">
        <p14:creationId xmlns:p14="http://schemas.microsoft.com/office/powerpoint/2010/main" val="25952098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2436"/>
            <a:ext cx="10515600" cy="1325563"/>
          </a:xfrm>
        </p:spPr>
        <p:txBody>
          <a:bodyPr/>
          <a:lstStyle/>
          <a:p>
            <a:r>
              <a:rPr lang="en-US" dirty="0" smtClean="0"/>
              <a:t>Assignments (continued):</a:t>
            </a:r>
            <a:endParaRPr lang="en-US" dirty="0"/>
          </a:p>
        </p:txBody>
      </p:sp>
      <p:sp>
        <p:nvSpPr>
          <p:cNvPr id="3" name="Content Placeholder 2"/>
          <p:cNvSpPr>
            <a:spLocks noGrp="1"/>
          </p:cNvSpPr>
          <p:nvPr>
            <p:ph idx="1"/>
          </p:nvPr>
        </p:nvSpPr>
        <p:spPr>
          <a:xfrm>
            <a:off x="0" y="933527"/>
            <a:ext cx="12065620" cy="5768355"/>
          </a:xfrm>
        </p:spPr>
        <p:txBody>
          <a:bodyPr>
            <a:normAutofit fontScale="47500" lnSpcReduction="20000"/>
          </a:bodyPr>
          <a:lstStyle/>
          <a:p>
            <a:pPr marL="457200" indent="-457200">
              <a:spcBef>
                <a:spcPct val="50000"/>
              </a:spcBef>
              <a:buFont typeface="Arial"/>
              <a:buChar char="•"/>
            </a:pPr>
            <a:r>
              <a:rPr lang="en-US" sz="4400" dirty="0"/>
              <a:t>Presentation</a:t>
            </a:r>
          </a:p>
          <a:p>
            <a:pPr marL="1200150" lvl="1" indent="-457200">
              <a:spcBef>
                <a:spcPct val="50000"/>
              </a:spcBef>
              <a:buFont typeface="Arial"/>
              <a:buChar char="•"/>
            </a:pPr>
            <a:r>
              <a:rPr lang="en-US" sz="4400" dirty="0"/>
              <a:t>Two-student team</a:t>
            </a:r>
          </a:p>
          <a:p>
            <a:pPr marL="1200150" lvl="1" indent="-457200">
              <a:spcBef>
                <a:spcPct val="50000"/>
              </a:spcBef>
              <a:buFont typeface="Arial"/>
              <a:buChar char="•"/>
            </a:pPr>
            <a:r>
              <a:rPr lang="en-US" sz="4400" dirty="0"/>
              <a:t>Topics:</a:t>
            </a:r>
          </a:p>
          <a:p>
            <a:pPr marL="1600200" lvl="2" indent="-457200">
              <a:spcBef>
                <a:spcPct val="50000"/>
              </a:spcBef>
              <a:buFont typeface="Arial"/>
              <a:buChar char="•"/>
            </a:pPr>
            <a:r>
              <a:rPr lang="en-US" sz="4400" dirty="0"/>
              <a:t>UK versus USA national park system; environmental ethics in the UK; UK’s environmental movement; glacial history in the English Lake District; coastal processes; UK’s history of air quality; natural hazards in the UK; and flooding in the Lake </a:t>
            </a:r>
            <a:r>
              <a:rPr lang="en-US" sz="4400" dirty="0" smtClean="0"/>
              <a:t>District</a:t>
            </a:r>
          </a:p>
          <a:p>
            <a:pPr lvl="2" indent="0">
              <a:spcBef>
                <a:spcPct val="50000"/>
              </a:spcBef>
              <a:buNone/>
            </a:pPr>
            <a:endParaRPr lang="en-US" sz="2400" dirty="0"/>
          </a:p>
          <a:p>
            <a:pPr lvl="2" indent="0">
              <a:spcBef>
                <a:spcPct val="50000"/>
              </a:spcBef>
            </a:pPr>
            <a:endParaRPr lang="en-US" sz="2400" dirty="0"/>
          </a:p>
          <a:p>
            <a:pPr marL="457200" indent="-457200">
              <a:spcBef>
                <a:spcPct val="50000"/>
              </a:spcBef>
              <a:buFont typeface="Arial"/>
              <a:buChar char="•"/>
            </a:pPr>
            <a:endParaRPr lang="en-US" sz="2400" dirty="0" smtClean="0"/>
          </a:p>
          <a:p>
            <a:pPr marL="457200" indent="-457200">
              <a:spcBef>
                <a:spcPct val="50000"/>
              </a:spcBef>
              <a:buFont typeface="Arial"/>
              <a:buChar char="•"/>
            </a:pPr>
            <a:endParaRPr lang="en-US" sz="2400" dirty="0"/>
          </a:p>
          <a:p>
            <a:pPr marL="457200" indent="-457200">
              <a:spcBef>
                <a:spcPct val="50000"/>
              </a:spcBef>
              <a:buFont typeface="Arial"/>
              <a:buChar char="•"/>
            </a:pPr>
            <a:endParaRPr lang="en-US" sz="2400" dirty="0" smtClean="0"/>
          </a:p>
          <a:p>
            <a:pPr marL="457200" indent="-457200">
              <a:spcBef>
                <a:spcPct val="50000"/>
              </a:spcBef>
              <a:buFont typeface="Arial"/>
              <a:buChar char="•"/>
            </a:pPr>
            <a:endParaRPr lang="en-US" sz="2400" dirty="0"/>
          </a:p>
          <a:p>
            <a:pPr marL="457200" indent="-457200">
              <a:spcBef>
                <a:spcPct val="50000"/>
              </a:spcBef>
              <a:buFont typeface="Arial"/>
              <a:buChar char="•"/>
            </a:pPr>
            <a:endParaRPr lang="en-US" sz="2400" dirty="0" smtClean="0"/>
          </a:p>
          <a:p>
            <a:pPr marL="457200" indent="-457200">
              <a:spcBef>
                <a:spcPct val="50000"/>
              </a:spcBef>
              <a:buFont typeface="Arial"/>
              <a:buChar char="•"/>
            </a:pPr>
            <a:endParaRPr lang="en-US" sz="2400" dirty="0"/>
          </a:p>
          <a:p>
            <a:pPr marL="457200" indent="-457200">
              <a:spcBef>
                <a:spcPct val="50000"/>
              </a:spcBef>
              <a:buFont typeface="Arial"/>
              <a:buChar char="•"/>
            </a:pPr>
            <a:endParaRPr lang="en-US" sz="2400" dirty="0" smtClean="0"/>
          </a:p>
          <a:p>
            <a:pPr marL="457200" indent="-457200">
              <a:spcBef>
                <a:spcPct val="50000"/>
              </a:spcBef>
              <a:buFont typeface="Arial"/>
              <a:buChar char="•"/>
            </a:pPr>
            <a:endParaRPr lang="en-US" sz="2400" dirty="0"/>
          </a:p>
          <a:p>
            <a:pPr marL="457200" indent="-457200">
              <a:spcBef>
                <a:spcPct val="50000"/>
              </a:spcBef>
              <a:buFont typeface="Arial"/>
              <a:buChar char="•"/>
            </a:pPr>
            <a:endParaRPr lang="en-US" sz="4400" dirty="0" smtClean="0"/>
          </a:p>
          <a:p>
            <a:pPr marL="457200" indent="-457200">
              <a:spcBef>
                <a:spcPct val="50000"/>
              </a:spcBef>
              <a:buFont typeface="Arial"/>
              <a:buChar char="•"/>
            </a:pPr>
            <a:r>
              <a:rPr lang="en-US" sz="4400" dirty="0" smtClean="0"/>
              <a:t>Field </a:t>
            </a:r>
            <a:r>
              <a:rPr lang="en-US" sz="4400" dirty="0"/>
              <a:t>Journal</a:t>
            </a:r>
          </a:p>
          <a:p>
            <a:pPr marL="1200150" lvl="1" indent="-457200">
              <a:spcBef>
                <a:spcPct val="50000"/>
              </a:spcBef>
              <a:buFont typeface="Arial"/>
              <a:buChar char="•"/>
            </a:pPr>
            <a:r>
              <a:rPr lang="en-US" sz="4400" dirty="0"/>
              <a:t>Note taking from topic discussions and speakers</a:t>
            </a:r>
          </a:p>
          <a:p>
            <a:pPr marL="1200150" lvl="1" indent="-457200">
              <a:spcBef>
                <a:spcPct val="50000"/>
              </a:spcBef>
              <a:buFont typeface="Arial"/>
              <a:buChar char="•"/>
            </a:pPr>
            <a:r>
              <a:rPr lang="en-US" sz="4400" dirty="0"/>
              <a:t>Make observations including description of physical features and policies of management, weather and location information, and personal experiences</a:t>
            </a:r>
          </a:p>
          <a:p>
            <a:endParaRPr lang="en-US" sz="2400" dirty="0"/>
          </a:p>
          <a:p>
            <a:endParaRPr lang="en-US" dirty="0"/>
          </a:p>
        </p:txBody>
      </p:sp>
      <p:pic>
        <p:nvPicPr>
          <p:cNvPr id="5" name="Picture 4" descr="Screen Shot 2013-10-30 at 6.25.25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8593" y="3356517"/>
            <a:ext cx="3379295" cy="1917652"/>
          </a:xfrm>
          <a:prstGeom prst="rect">
            <a:avLst/>
          </a:prstGeom>
        </p:spPr>
      </p:pic>
      <p:pic>
        <p:nvPicPr>
          <p:cNvPr id="6" name="Picture 5" descr="DSC_010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689" y="2795423"/>
            <a:ext cx="2026559" cy="3039839"/>
          </a:xfrm>
          <a:prstGeom prst="rect">
            <a:avLst/>
          </a:prstGeom>
        </p:spPr>
      </p:pic>
    </p:spTree>
    <p:extLst>
      <p:ext uri="{BB962C8B-B14F-4D97-AF65-F5344CB8AC3E}">
        <p14:creationId xmlns:p14="http://schemas.microsoft.com/office/powerpoint/2010/main" val="5288889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61" y="-326251"/>
            <a:ext cx="10515600" cy="1325563"/>
          </a:xfrm>
        </p:spPr>
        <p:txBody>
          <a:bodyPr/>
          <a:lstStyle/>
          <a:p>
            <a:r>
              <a:rPr lang="en-US" dirty="0" smtClean="0"/>
              <a:t>Special Assignments:</a:t>
            </a:r>
            <a:endParaRPr lang="en-US" dirty="0"/>
          </a:p>
        </p:txBody>
      </p:sp>
      <p:sp>
        <p:nvSpPr>
          <p:cNvPr id="3" name="Content Placeholder 2"/>
          <p:cNvSpPr>
            <a:spLocks noGrp="1"/>
          </p:cNvSpPr>
          <p:nvPr>
            <p:ph idx="1"/>
          </p:nvPr>
        </p:nvSpPr>
        <p:spPr>
          <a:xfrm>
            <a:off x="24161" y="713678"/>
            <a:ext cx="12030307" cy="5463285"/>
          </a:xfrm>
        </p:spPr>
        <p:txBody>
          <a:bodyPr>
            <a:normAutofit fontScale="92500" lnSpcReduction="10000"/>
          </a:bodyPr>
          <a:lstStyle/>
          <a:p>
            <a:pPr>
              <a:spcBef>
                <a:spcPct val="50000"/>
              </a:spcBef>
            </a:pPr>
            <a:r>
              <a:rPr lang="en-US" sz="2400" dirty="0"/>
              <a:t>Each student/team was assigned to one special assignment:   </a:t>
            </a:r>
          </a:p>
          <a:p>
            <a:pPr>
              <a:spcBef>
                <a:spcPct val="50000"/>
              </a:spcBef>
            </a:pPr>
            <a:endParaRPr lang="en-US" sz="2400" dirty="0"/>
          </a:p>
          <a:p>
            <a:pPr marL="457200" indent="-457200">
              <a:spcBef>
                <a:spcPct val="50000"/>
              </a:spcBef>
              <a:buFont typeface="Arial"/>
              <a:buChar char="•"/>
            </a:pPr>
            <a:r>
              <a:rPr lang="en-US" sz="2400" dirty="0"/>
              <a:t>“Google Tour”</a:t>
            </a:r>
          </a:p>
          <a:p>
            <a:pPr marL="1200150" lvl="1" indent="-457200">
              <a:spcBef>
                <a:spcPct val="50000"/>
              </a:spcBef>
              <a:buFont typeface="Arial"/>
              <a:buChar char="•"/>
            </a:pPr>
            <a:r>
              <a:rPr lang="en-US" dirty="0"/>
              <a:t>Finished prior to trip to give students an itinerary, locations, key features, and pictures of sites to visit</a:t>
            </a:r>
          </a:p>
          <a:p>
            <a:pPr marL="457200" indent="-457200">
              <a:spcBef>
                <a:spcPct val="50000"/>
              </a:spcBef>
              <a:buFont typeface="Arial"/>
              <a:buChar char="•"/>
            </a:pPr>
            <a:r>
              <a:rPr lang="en-US" sz="2400" dirty="0"/>
              <a:t>Weather Reports</a:t>
            </a:r>
          </a:p>
          <a:p>
            <a:pPr marL="1200150" lvl="1" indent="-457200">
              <a:spcBef>
                <a:spcPct val="50000"/>
              </a:spcBef>
              <a:buFont typeface="Arial"/>
              <a:buChar char="•"/>
            </a:pPr>
            <a:r>
              <a:rPr lang="en-US" dirty="0"/>
              <a:t>To provide weather reports and forecast, prior to and during the trip, as well as a summary for the blogging team</a:t>
            </a:r>
          </a:p>
          <a:p>
            <a:pPr marL="457200" indent="-457200">
              <a:spcBef>
                <a:spcPct val="50000"/>
              </a:spcBef>
              <a:buFont typeface="Arial"/>
              <a:buChar char="•"/>
            </a:pPr>
            <a:r>
              <a:rPr lang="en-US" sz="2400" dirty="0"/>
              <a:t>Blogging</a:t>
            </a:r>
          </a:p>
          <a:p>
            <a:pPr marL="1200150" lvl="1" indent="-457200">
              <a:spcBef>
                <a:spcPct val="50000"/>
              </a:spcBef>
              <a:buFont typeface="Arial"/>
              <a:buChar char="•"/>
            </a:pPr>
            <a:r>
              <a:rPr lang="en-US" dirty="0"/>
              <a:t>4 students were assigned the task  to maintain a blog to describe the events of the day and to display the pictures.</a:t>
            </a:r>
          </a:p>
          <a:p>
            <a:pPr marL="1200150" lvl="1" indent="-457200">
              <a:spcBef>
                <a:spcPct val="50000"/>
              </a:spcBef>
              <a:buFont typeface="Arial"/>
              <a:buChar char="•"/>
            </a:pPr>
            <a:r>
              <a:rPr lang="en-US" dirty="0"/>
              <a:t>The students worked in teams of two and took the lead alternating nights (with the other nights just reviewing the other team's blog).</a:t>
            </a:r>
          </a:p>
          <a:p>
            <a:pPr marL="1200150" lvl="1" indent="-457200">
              <a:spcBef>
                <a:spcPct val="50000"/>
              </a:spcBef>
              <a:buFont typeface="Arial"/>
              <a:buChar char="•"/>
            </a:pPr>
            <a:r>
              <a:rPr lang="en-US" dirty="0"/>
              <a:t>Dr. Collins reviewed overnight and provided feedback by the morning.</a:t>
            </a:r>
          </a:p>
          <a:p>
            <a:pPr lvl="1" indent="0">
              <a:spcBef>
                <a:spcPct val="50000"/>
              </a:spcBef>
            </a:pPr>
            <a:endParaRPr lang="en-US" dirty="0"/>
          </a:p>
          <a:p>
            <a:pPr lvl="1" indent="0">
              <a:spcBef>
                <a:spcPct val="50000"/>
              </a:spcBef>
            </a:pPr>
            <a:endParaRPr lang="en-US" dirty="0"/>
          </a:p>
          <a:p>
            <a:pPr lvl="1" indent="0">
              <a:spcBef>
                <a:spcPct val="50000"/>
              </a:spcBef>
            </a:pPr>
            <a:endParaRPr lang="en-US" dirty="0"/>
          </a:p>
          <a:p>
            <a:pPr lvl="1" indent="0">
              <a:spcBef>
                <a:spcPct val="50000"/>
              </a:spcBef>
            </a:pPr>
            <a:endParaRPr lang="en-US" dirty="0"/>
          </a:p>
          <a:p>
            <a:pPr lvl="1" indent="0">
              <a:spcBef>
                <a:spcPct val="50000"/>
              </a:spcBef>
            </a:pPr>
            <a:endParaRPr lang="en-US" dirty="0"/>
          </a:p>
          <a:p>
            <a:pPr lvl="1" indent="0">
              <a:spcBef>
                <a:spcPct val="50000"/>
              </a:spcBef>
            </a:pPr>
            <a:endParaRPr lang="en-US" dirty="0"/>
          </a:p>
          <a:p>
            <a:pPr lvl="1" indent="0">
              <a:spcBef>
                <a:spcPct val="50000"/>
              </a:spcBef>
              <a:buNone/>
            </a:pPr>
            <a:endParaRPr lang="en-US" dirty="0"/>
          </a:p>
        </p:txBody>
      </p:sp>
    </p:spTree>
    <p:extLst>
      <p:ext uri="{BB962C8B-B14F-4D97-AF65-F5344CB8AC3E}">
        <p14:creationId xmlns:p14="http://schemas.microsoft.com/office/powerpoint/2010/main" val="41002352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descr="Screen Shot 2013-10-24 at 2.33.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375" y="98365"/>
            <a:ext cx="9140496" cy="7027264"/>
          </a:xfrm>
          <a:prstGeom prst="rect">
            <a:avLst/>
          </a:prstGeom>
        </p:spPr>
      </p:pic>
    </p:spTree>
    <p:extLst>
      <p:ext uri="{BB962C8B-B14F-4D97-AF65-F5344CB8AC3E}">
        <p14:creationId xmlns:p14="http://schemas.microsoft.com/office/powerpoint/2010/main" val="19333191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61" y="-170134"/>
            <a:ext cx="10515600" cy="1325563"/>
          </a:xfrm>
        </p:spPr>
        <p:txBody>
          <a:bodyPr/>
          <a:lstStyle/>
          <a:p>
            <a:r>
              <a:rPr lang="en-US" dirty="0"/>
              <a:t>Special </a:t>
            </a:r>
            <a:r>
              <a:rPr lang="en-US" dirty="0" smtClean="0"/>
              <a:t>Assignments (continued):</a:t>
            </a:r>
            <a:endParaRPr lang="en-US" dirty="0"/>
          </a:p>
        </p:txBody>
      </p:sp>
      <p:sp>
        <p:nvSpPr>
          <p:cNvPr id="3" name="Content Placeholder 2"/>
          <p:cNvSpPr>
            <a:spLocks noGrp="1"/>
          </p:cNvSpPr>
          <p:nvPr>
            <p:ph idx="1"/>
          </p:nvPr>
        </p:nvSpPr>
        <p:spPr/>
        <p:txBody>
          <a:bodyPr/>
          <a:lstStyle/>
          <a:p>
            <a:pPr marL="457200" indent="-457200">
              <a:spcBef>
                <a:spcPct val="50000"/>
              </a:spcBef>
              <a:buFont typeface="Arial"/>
              <a:buChar char="•"/>
            </a:pPr>
            <a:r>
              <a:rPr lang="en-US" sz="2400" dirty="0"/>
              <a:t>Website</a:t>
            </a:r>
          </a:p>
          <a:p>
            <a:pPr marL="1200150" lvl="1" indent="-457200">
              <a:spcBef>
                <a:spcPct val="50000"/>
              </a:spcBef>
              <a:buFont typeface="Arial"/>
              <a:buChar char="•"/>
            </a:pPr>
            <a:r>
              <a:rPr lang="en-US" dirty="0"/>
              <a:t>Created by 2 students following the trip including excerpts from the blog, pictures, video clips, and field journal information</a:t>
            </a:r>
          </a:p>
          <a:p>
            <a:pPr marL="457200" indent="-457200">
              <a:spcBef>
                <a:spcPct val="50000"/>
              </a:spcBef>
              <a:buFont typeface="Arial"/>
              <a:buChar char="•"/>
            </a:pPr>
            <a:r>
              <a:rPr lang="en-US" sz="2400" dirty="0"/>
              <a:t>DVD</a:t>
            </a:r>
          </a:p>
          <a:p>
            <a:pPr marL="1200150" lvl="1" indent="-457200">
              <a:spcBef>
                <a:spcPct val="50000"/>
              </a:spcBef>
              <a:buFont typeface="Arial"/>
              <a:buChar char="•"/>
            </a:pPr>
            <a:r>
              <a:rPr lang="en-US" dirty="0"/>
              <a:t>Includes footage from discussions and presentations given over the 2 week period and post-trip reflection videos from students to recollect their experiences</a:t>
            </a:r>
          </a:p>
          <a:p>
            <a:endParaRPr lang="en-US" dirty="0"/>
          </a:p>
          <a:p>
            <a:endParaRPr lang="en-US" dirty="0"/>
          </a:p>
        </p:txBody>
      </p:sp>
    </p:spTree>
    <p:extLst>
      <p:ext uri="{BB962C8B-B14F-4D97-AF65-F5344CB8AC3E}">
        <p14:creationId xmlns:p14="http://schemas.microsoft.com/office/powerpoint/2010/main" val="19878113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will start by</a:t>
            </a:r>
            <a:endParaRPr lang="en-US" dirty="0"/>
          </a:p>
        </p:txBody>
      </p:sp>
      <p:sp>
        <p:nvSpPr>
          <p:cNvPr id="3" name="Content Placeholder 2"/>
          <p:cNvSpPr>
            <a:spLocks noGrp="1"/>
          </p:cNvSpPr>
          <p:nvPr>
            <p:ph idx="1"/>
          </p:nvPr>
        </p:nvSpPr>
        <p:spPr/>
        <p:txBody>
          <a:bodyPr/>
          <a:lstStyle/>
          <a:p>
            <a:endParaRPr lang="en-US" dirty="0"/>
          </a:p>
          <a:p>
            <a:endParaRPr lang="en-US" dirty="0"/>
          </a:p>
          <a:p>
            <a:r>
              <a:rPr lang="en-US" b="1" dirty="0" smtClean="0"/>
              <a:t>Visiting web </a:t>
            </a:r>
            <a:r>
              <a:rPr lang="en-US" b="1" dirty="0"/>
              <a:t>sites and read books about the history, geography and customs of the countries you </a:t>
            </a:r>
            <a:r>
              <a:rPr lang="en-US" b="1" dirty="0" smtClean="0"/>
              <a:t>plan to visiting</a:t>
            </a:r>
            <a:r>
              <a:rPr lang="en-US" b="1" dirty="0"/>
              <a:t>; study maps; read newspapers with good international news coverage; and watch videos of the places you'll visit. </a:t>
            </a:r>
            <a:endParaRPr lang="en-US" dirty="0"/>
          </a:p>
          <a:p>
            <a:endParaRPr lang="en-US" dirty="0"/>
          </a:p>
        </p:txBody>
      </p:sp>
    </p:spTree>
    <p:extLst>
      <p:ext uri="{BB962C8B-B14F-4D97-AF65-F5344CB8AC3E}">
        <p14:creationId xmlns:p14="http://schemas.microsoft.com/office/powerpoint/2010/main" val="4069404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Issues while overseas</a:t>
            </a:r>
            <a:endParaRPr lang="en-US" dirty="0"/>
          </a:p>
        </p:txBody>
      </p:sp>
      <p:sp>
        <p:nvSpPr>
          <p:cNvPr id="3" name="Content Placeholder 2"/>
          <p:cNvSpPr>
            <a:spLocks noGrp="1"/>
          </p:cNvSpPr>
          <p:nvPr>
            <p:ph idx="1"/>
          </p:nvPr>
        </p:nvSpPr>
        <p:spPr/>
        <p:txBody>
          <a:bodyPr/>
          <a:lstStyle/>
          <a:p>
            <a:r>
              <a:rPr lang="en-US" dirty="0" smtClean="0"/>
              <a:t>Mental health</a:t>
            </a:r>
          </a:p>
          <a:p>
            <a:r>
              <a:rPr lang="en-US" dirty="0"/>
              <a:t>S</a:t>
            </a:r>
            <a:r>
              <a:rPr lang="en-US" dirty="0" smtClean="0"/>
              <a:t>tress</a:t>
            </a:r>
          </a:p>
          <a:p>
            <a:r>
              <a:rPr lang="en-US" dirty="0" smtClean="0"/>
              <a:t>Culture shock</a:t>
            </a:r>
          </a:p>
          <a:p>
            <a:r>
              <a:rPr lang="en-US" dirty="0" smtClean="0">
                <a:solidFill>
                  <a:srgbClr val="FF0000"/>
                </a:solidFill>
              </a:rPr>
              <a:t>Someone ill </a:t>
            </a:r>
            <a:r>
              <a:rPr lang="en-US" dirty="0" smtClean="0">
                <a:solidFill>
                  <a:srgbClr val="FF0000"/>
                </a:solidFill>
              </a:rPr>
              <a:t>****</a:t>
            </a:r>
            <a:endParaRPr lang="en-US" dirty="0" smtClean="0">
              <a:solidFill>
                <a:srgbClr val="FF0000"/>
              </a:solidFill>
            </a:endParaRPr>
          </a:p>
          <a:p>
            <a:r>
              <a:rPr lang="en-US" dirty="0" smtClean="0"/>
              <a:t>Alcohol/drugs</a:t>
            </a:r>
            <a:endParaRPr lang="en-US" dirty="0"/>
          </a:p>
          <a:p>
            <a:r>
              <a:rPr lang="en-US" dirty="0"/>
              <a:t>Traffic and swimming accidents are the leading cause of death in travelers. </a:t>
            </a:r>
          </a:p>
          <a:p>
            <a:endParaRPr lang="en-US" dirty="0" smtClean="0"/>
          </a:p>
        </p:txBody>
      </p:sp>
    </p:spTree>
    <p:extLst>
      <p:ext uri="{BB962C8B-B14F-4D97-AF65-F5344CB8AC3E}">
        <p14:creationId xmlns:p14="http://schemas.microsoft.com/office/powerpoint/2010/main" val="16846429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873" y="167268"/>
            <a:ext cx="11141927" cy="6579220"/>
          </a:xfrm>
        </p:spPr>
        <p:txBody>
          <a:bodyPr>
            <a:normAutofit fontScale="77500" lnSpcReduction="20000"/>
          </a:bodyPr>
          <a:lstStyle/>
          <a:p>
            <a:pPr>
              <a:spcBef>
                <a:spcPct val="50000"/>
              </a:spcBef>
            </a:pPr>
            <a:r>
              <a:rPr lang="en-US" dirty="0"/>
              <a:t> The University of South Florida provided an education abroad experience to the United Kingdom during the Summer B 2013 semester. A group of USF and Plymouth State University students and faculty visited London, the Jurassic Coast, Cornwall, </a:t>
            </a:r>
            <a:r>
              <a:rPr lang="en-US" dirty="0" err="1"/>
              <a:t>Dartmoor</a:t>
            </a:r>
            <a:r>
              <a:rPr lang="en-US" dirty="0"/>
              <a:t> National Park, </a:t>
            </a:r>
            <a:r>
              <a:rPr lang="en-US" dirty="0" err="1"/>
              <a:t>Barmouth</a:t>
            </a:r>
            <a:r>
              <a:rPr lang="en-US" dirty="0"/>
              <a:t>, and Lancaster during a 2 week experience. </a:t>
            </a:r>
          </a:p>
          <a:p>
            <a:pPr marL="0" indent="0">
              <a:spcBef>
                <a:spcPct val="50000"/>
              </a:spcBef>
              <a:buNone/>
            </a:pPr>
            <a:endParaRPr lang="en-US" dirty="0"/>
          </a:p>
          <a:p>
            <a:pPr>
              <a:spcBef>
                <a:spcPct val="50000"/>
              </a:spcBef>
            </a:pPr>
            <a:endParaRPr lang="en-US" dirty="0"/>
          </a:p>
          <a:p>
            <a:pPr>
              <a:spcBef>
                <a:spcPct val="50000"/>
              </a:spcBef>
            </a:pPr>
            <a:endParaRPr lang="en-US" dirty="0"/>
          </a:p>
          <a:p>
            <a:pPr>
              <a:spcBef>
                <a:spcPct val="50000"/>
              </a:spcBef>
            </a:pPr>
            <a:endParaRPr lang="en-US" dirty="0"/>
          </a:p>
          <a:p>
            <a:pPr>
              <a:spcBef>
                <a:spcPct val="50000"/>
              </a:spcBef>
            </a:pPr>
            <a:endParaRPr lang="en-US" dirty="0"/>
          </a:p>
          <a:p>
            <a:pPr marL="0" indent="0">
              <a:spcBef>
                <a:spcPct val="50000"/>
              </a:spcBef>
              <a:buNone/>
            </a:pPr>
            <a:r>
              <a:rPr lang="en-US" dirty="0" smtClean="0"/>
              <a:t>   </a:t>
            </a:r>
          </a:p>
          <a:p>
            <a:pPr>
              <a:spcBef>
                <a:spcPct val="50000"/>
              </a:spcBef>
            </a:pPr>
            <a:r>
              <a:rPr lang="en-US" dirty="0" smtClean="0"/>
              <a:t>  </a:t>
            </a:r>
            <a:r>
              <a:rPr lang="en-US" dirty="0"/>
              <a:t>Students and faculty observed and studied physical geography and environmental science while in the United Kingdom. The focus of the discussions was a comparison of the features and policies compared with the U.S., examining similarities and differences.</a:t>
            </a:r>
          </a:p>
          <a:p>
            <a:pPr>
              <a:spcBef>
                <a:spcPct val="50000"/>
              </a:spcBef>
            </a:pPr>
            <a:r>
              <a:rPr lang="en-US" dirty="0"/>
              <a:t>      Education abroad is a unique experience for each student and faculty member. While being provided with an enriching academic curricula, being able to gain knowledge and understanding through visual examples, students were also exposed to a new culture which heightened their experiences on the trip.      </a:t>
            </a:r>
          </a:p>
          <a:p>
            <a:pPr>
              <a:spcBef>
                <a:spcPct val="50000"/>
              </a:spcBef>
            </a:pPr>
            <a:r>
              <a:rPr lang="en-US" dirty="0"/>
              <a:t>     The group included 10 students (6 graduates and 4 undergraduates), 3 faculty members and a third party travel agency representative. The mixture of graduate and undergraduate students had several advantages including peer mentoring of the undergraduate students as the graduate students gave advice related to applying for graduate school.</a:t>
            </a:r>
          </a:p>
        </p:txBody>
      </p:sp>
      <p:pic>
        <p:nvPicPr>
          <p:cNvPr id="5" name="Picture 4" descr="1073709_10152100934009992_636919669_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6953" y="1187285"/>
            <a:ext cx="3767525" cy="2512909"/>
          </a:xfrm>
          <a:prstGeom prst="rect">
            <a:avLst/>
          </a:prstGeom>
        </p:spPr>
      </p:pic>
    </p:spTree>
    <p:extLst>
      <p:ext uri="{BB962C8B-B14F-4D97-AF65-F5344CB8AC3E}">
        <p14:creationId xmlns:p14="http://schemas.microsoft.com/office/powerpoint/2010/main" val="9395498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29" y="-180975"/>
            <a:ext cx="10515600" cy="1325563"/>
          </a:xfrm>
        </p:spPr>
        <p:txBody>
          <a:bodyPr/>
          <a:lstStyle/>
          <a:p>
            <a:r>
              <a:rPr lang="en-US" dirty="0" smtClean="0"/>
              <a:t>Reflections</a:t>
            </a:r>
            <a:endParaRPr lang="en-US" dirty="0"/>
          </a:p>
        </p:txBody>
      </p:sp>
      <p:sp>
        <p:nvSpPr>
          <p:cNvPr id="3" name="Content Placeholder 2"/>
          <p:cNvSpPr>
            <a:spLocks noGrp="1"/>
          </p:cNvSpPr>
          <p:nvPr>
            <p:ph idx="1"/>
          </p:nvPr>
        </p:nvSpPr>
        <p:spPr>
          <a:xfrm>
            <a:off x="938561" y="810864"/>
            <a:ext cx="10515600" cy="4351338"/>
          </a:xfrm>
        </p:spPr>
        <p:txBody>
          <a:bodyPr/>
          <a:lstStyle/>
          <a:p>
            <a:pPr>
              <a:spcBef>
                <a:spcPct val="50000"/>
              </a:spcBef>
            </a:pPr>
            <a:r>
              <a:rPr lang="en-US" dirty="0">
                <a:latin typeface="Calibri" charset="0"/>
              </a:rPr>
              <a:t>“I was really blown away on every front… It was pretty amazing the amount of information we received. I was also culturally amazed. Our group as a whole surprised me too. [We were] total strangers a couple weeks ago that came together and we were able to enjoy each other’s company.” – BJ Quinton</a:t>
            </a:r>
          </a:p>
          <a:p>
            <a:pPr>
              <a:spcBef>
                <a:spcPct val="50000"/>
              </a:spcBef>
            </a:pPr>
            <a:r>
              <a:rPr lang="en-US" dirty="0">
                <a:latin typeface="Calibri" charset="0"/>
              </a:rPr>
              <a:t>“The professors went above and beyond the original curriculum to add in things on management and different botany. I thought that range was really great.” – Nicole Hutton</a:t>
            </a:r>
          </a:p>
          <a:p>
            <a:pPr marL="0" indent="0">
              <a:buNone/>
            </a:pPr>
            <a:endParaRPr lang="en-US" dirty="0"/>
          </a:p>
        </p:txBody>
      </p:sp>
      <p:pic>
        <p:nvPicPr>
          <p:cNvPr id="4" name="Picture 3" descr="1084959_10152085762539992_1130898328_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9852" y="4304551"/>
            <a:ext cx="3272504" cy="2553449"/>
          </a:xfrm>
          <a:prstGeom prst="rect">
            <a:avLst/>
          </a:prstGeom>
        </p:spPr>
      </p:pic>
      <p:pic>
        <p:nvPicPr>
          <p:cNvPr id="5" name="Picture 4" descr="980323_10152079342969992_387781035_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2356" y="4386513"/>
            <a:ext cx="3840399" cy="2561517"/>
          </a:xfrm>
          <a:prstGeom prst="rect">
            <a:avLst/>
          </a:prstGeom>
        </p:spPr>
      </p:pic>
    </p:spTree>
    <p:extLst>
      <p:ext uri="{BB962C8B-B14F-4D97-AF65-F5344CB8AC3E}">
        <p14:creationId xmlns:p14="http://schemas.microsoft.com/office/powerpoint/2010/main" val="2037488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you should expect to get from the study abroad trip:</a:t>
            </a:r>
            <a:endParaRPr lang="en-US" dirty="0"/>
          </a:p>
        </p:txBody>
      </p:sp>
      <p:sp>
        <p:nvSpPr>
          <p:cNvPr id="3" name="Content Placeholder 2"/>
          <p:cNvSpPr>
            <a:spLocks noGrp="1"/>
          </p:cNvSpPr>
          <p:nvPr>
            <p:ph idx="1"/>
          </p:nvPr>
        </p:nvSpPr>
        <p:spPr/>
        <p:txBody>
          <a:bodyPr/>
          <a:lstStyle/>
          <a:p>
            <a:r>
              <a:rPr lang="en-US" dirty="0" smtClean="0"/>
              <a:t>Rewarding experience</a:t>
            </a:r>
          </a:p>
          <a:p>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r>
              <a:rPr lang="en-US" dirty="0" smtClean="0"/>
              <a:t>Do it because you have a passion to do this, not for the money.  </a:t>
            </a:r>
          </a:p>
        </p:txBody>
      </p:sp>
      <p:pic>
        <p:nvPicPr>
          <p:cNvPr id="4" name="Reflection_Aar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92335" y="2449282"/>
            <a:ext cx="3502479" cy="1970144"/>
          </a:xfrm>
          <a:prstGeom prst="rect">
            <a:avLst/>
          </a:prstGeom>
        </p:spPr>
      </p:pic>
    </p:spTree>
    <p:extLst>
      <p:ext uri="{BB962C8B-B14F-4D97-AF65-F5344CB8AC3E}">
        <p14:creationId xmlns:p14="http://schemas.microsoft.com/office/powerpoint/2010/main" val="6746821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10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673" y="0"/>
            <a:ext cx="10515600" cy="1325563"/>
          </a:xfrm>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92500" lnSpcReduction="10000"/>
          </a:bodyPr>
          <a:lstStyle/>
          <a:p>
            <a:pPr marL="342900" indent="-342900">
              <a:buFont typeface="Arial"/>
              <a:buChar char="•"/>
            </a:pPr>
            <a:r>
              <a:rPr lang="en-US" dirty="0"/>
              <a:t>Time: A lot of faculty time (between 1-2 year’s worth of effort) is required ahead of the trip to develop the course, including logistics and assignments</a:t>
            </a:r>
          </a:p>
          <a:p>
            <a:pPr marL="342900" indent="-342900">
              <a:buFont typeface="Arial"/>
              <a:buChar char="•"/>
            </a:pPr>
            <a:r>
              <a:rPr lang="en-US" dirty="0"/>
              <a:t>Assignments: Students benefitted academically from the range of assignments. However, spreading the load among all students of an assignment which occurs on the trip is suggested (e.g. the blogging)</a:t>
            </a:r>
          </a:p>
          <a:p>
            <a:pPr marL="342900" indent="-342900">
              <a:buFont typeface="Arial"/>
              <a:buChar char="•"/>
            </a:pPr>
            <a:r>
              <a:rPr lang="en-US" dirty="0"/>
              <a:t>Third-party provider: Having an in-country contact for the first day of the trip is useful, but a lot of the logistics are still planned by the faculty, so no need to have the added expense of the third party provider</a:t>
            </a:r>
          </a:p>
          <a:p>
            <a:pPr marL="342900" indent="-342900">
              <a:buFont typeface="Arial"/>
              <a:buChar char="•"/>
            </a:pPr>
            <a:r>
              <a:rPr lang="en-US" dirty="0"/>
              <a:t>Work with the Study Abroad office to see if they would be willing for an in-country budget to be available for the faculty to manage</a:t>
            </a:r>
          </a:p>
          <a:p>
            <a:pPr marL="0" indent="0">
              <a:buNone/>
            </a:pPr>
            <a:endParaRPr lang="en-US" dirty="0"/>
          </a:p>
        </p:txBody>
      </p:sp>
    </p:spTree>
    <p:extLst>
      <p:ext uri="{BB962C8B-B14F-4D97-AF65-F5344CB8AC3E}">
        <p14:creationId xmlns:p14="http://schemas.microsoft.com/office/powerpoint/2010/main" val="32626368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1033" y="953695"/>
            <a:ext cx="7582829" cy="5090131"/>
          </a:xfrm>
          <a:prstGeom prst="rect">
            <a:avLst/>
          </a:prstGeom>
        </p:spPr>
      </p:pic>
    </p:spTree>
    <p:extLst>
      <p:ext uri="{BB962C8B-B14F-4D97-AF65-F5344CB8AC3E}">
        <p14:creationId xmlns:p14="http://schemas.microsoft.com/office/powerpoint/2010/main" val="36172714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Completed the first trip, what next? Another study abroad?</a:t>
            </a:r>
            <a:endParaRPr lang="en-US" dirty="0"/>
          </a:p>
        </p:txBody>
      </p:sp>
      <p:sp>
        <p:nvSpPr>
          <p:cNvPr id="3" name="Content Placeholder 2"/>
          <p:cNvSpPr>
            <a:spLocks noGrp="1"/>
          </p:cNvSpPr>
          <p:nvPr>
            <p:ph idx="1"/>
          </p:nvPr>
        </p:nvSpPr>
        <p:spPr/>
        <p:txBody>
          <a:bodyPr/>
          <a:lstStyle/>
          <a:p>
            <a:r>
              <a:rPr lang="en-US" u="sng" dirty="0">
                <a:hlinkClick r:id="rId2"/>
              </a:rPr>
              <a:t>http://hennarot.forest.usf.edu/main/depts/geosci/ug/study_abroad/</a:t>
            </a:r>
            <a:r>
              <a:rPr lang="en-US" dirty="0"/>
              <a:t/>
            </a:r>
            <a:br>
              <a:rPr lang="en-US" dirty="0"/>
            </a:br>
            <a:endParaRPr lang="en-US" dirty="0"/>
          </a:p>
        </p:txBody>
      </p:sp>
    </p:spTree>
    <p:extLst>
      <p:ext uri="{BB962C8B-B14F-4D97-AF65-F5344CB8AC3E}">
        <p14:creationId xmlns:p14="http://schemas.microsoft.com/office/powerpoint/2010/main" val="14569689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efloto\Dropbox\chisel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2822" y="1722265"/>
            <a:ext cx="2027842" cy="30417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floto\Dropbox\chisel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332358" y="3427411"/>
            <a:ext cx="2090435" cy="313565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efloto\Dropbox\pro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576" y="3968687"/>
            <a:ext cx="4275231" cy="24449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endParaRPr lang="en-US" dirty="0"/>
          </a:p>
        </p:txBody>
      </p:sp>
      <p:pic>
        <p:nvPicPr>
          <p:cNvPr id="1026" name="Picture 2" descr="C:\Users\efloto\Dropbox\Chise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73858" y="1798183"/>
            <a:ext cx="1985207" cy="2977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8835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it the right time in your career?</a:t>
            </a:r>
            <a:endParaRPr lang="en-US" dirty="0"/>
          </a:p>
        </p:txBody>
      </p:sp>
      <p:sp>
        <p:nvSpPr>
          <p:cNvPr id="3" name="Content Placeholder 2"/>
          <p:cNvSpPr>
            <a:spLocks noGrp="1"/>
          </p:cNvSpPr>
          <p:nvPr>
            <p:ph idx="1"/>
          </p:nvPr>
        </p:nvSpPr>
        <p:spPr/>
        <p:txBody>
          <a:bodyPr>
            <a:normAutofit/>
          </a:bodyPr>
          <a:lstStyle/>
          <a:p>
            <a:pPr marL="0" indent="0" algn="ctr">
              <a:buNone/>
            </a:pPr>
            <a:endParaRPr lang="en-US" dirty="0" smtClean="0"/>
          </a:p>
          <a:p>
            <a:pPr marL="0" indent="0" algn="ctr">
              <a:buNone/>
            </a:pPr>
            <a:r>
              <a:rPr lang="en-US" dirty="0" smtClean="0"/>
              <a:t>Pre- vs. Post- Tenure</a:t>
            </a:r>
            <a:r>
              <a:rPr lang="en-US" dirty="0" smtClean="0"/>
              <a:t>?</a:t>
            </a:r>
          </a:p>
          <a:p>
            <a:pPr marL="0" indent="0" algn="ctr">
              <a:buNone/>
            </a:pPr>
            <a:endParaRPr lang="en-US" dirty="0" smtClean="0"/>
          </a:p>
          <a:p>
            <a:pPr marL="0" indent="0" algn="ctr">
              <a:buNone/>
            </a:pPr>
            <a:endParaRPr lang="en-US" dirty="0"/>
          </a:p>
          <a:p>
            <a:pPr marL="0" indent="0" algn="ctr">
              <a:buNone/>
            </a:pPr>
            <a:r>
              <a:rPr lang="en-US" dirty="0" smtClean="0"/>
              <a:t>My experience: </a:t>
            </a:r>
          </a:p>
          <a:p>
            <a:pPr algn="ctr"/>
            <a:r>
              <a:rPr lang="en-US" dirty="0" smtClean="0"/>
              <a:t>CU study abroad</a:t>
            </a:r>
          </a:p>
          <a:p>
            <a:pPr algn="ctr"/>
            <a:r>
              <a:rPr lang="en-US" dirty="0" smtClean="0"/>
              <a:t>PSU and J1 Program</a:t>
            </a:r>
          </a:p>
          <a:p>
            <a:pPr algn="ctr"/>
            <a:r>
              <a:rPr lang="en-US" dirty="0" smtClean="0"/>
              <a:t>Chair’s advice</a:t>
            </a:r>
            <a:endParaRPr lang="en-US" dirty="0"/>
          </a:p>
        </p:txBody>
      </p:sp>
    </p:spTree>
    <p:extLst>
      <p:ext uri="{BB962C8B-B14F-4D97-AF65-F5344CB8AC3E}">
        <p14:creationId xmlns:p14="http://schemas.microsoft.com/office/powerpoint/2010/main" val="6486932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Timing: when you should start preparing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4866" y="1851103"/>
            <a:ext cx="4133221" cy="4226312"/>
          </a:xfrm>
        </p:spPr>
      </p:pic>
    </p:spTree>
    <p:extLst>
      <p:ext uri="{BB962C8B-B14F-4D97-AF65-F5344CB8AC3E}">
        <p14:creationId xmlns:p14="http://schemas.microsoft.com/office/powerpoint/2010/main" val="42523137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course is even approved, there are a lot of logistics:</a:t>
            </a:r>
            <a:endParaRPr lang="en-US" dirty="0"/>
          </a:p>
        </p:txBody>
      </p:sp>
      <p:sp>
        <p:nvSpPr>
          <p:cNvPr id="3" name="Content Placeholder 2"/>
          <p:cNvSpPr>
            <a:spLocks noGrp="1"/>
          </p:cNvSpPr>
          <p:nvPr>
            <p:ph idx="1"/>
          </p:nvPr>
        </p:nvSpPr>
        <p:spPr>
          <a:xfrm>
            <a:off x="838200" y="2181341"/>
            <a:ext cx="10515600" cy="4569435"/>
          </a:xfrm>
        </p:spPr>
        <p:txBody>
          <a:bodyPr>
            <a:normAutofit/>
          </a:bodyPr>
          <a:lstStyle/>
          <a:p>
            <a:r>
              <a:rPr lang="en-US" dirty="0" smtClean="0"/>
              <a:t>Choosing your location, activities</a:t>
            </a:r>
          </a:p>
          <a:p>
            <a:r>
              <a:rPr lang="en-US" dirty="0" smtClean="0"/>
              <a:t>Proposal to Study Abroad Office</a:t>
            </a:r>
          </a:p>
          <a:p>
            <a:r>
              <a:rPr lang="en-US" dirty="0" smtClean="0"/>
              <a:t>Do you have a third party travel company like CIS Abroad involved?</a:t>
            </a:r>
          </a:p>
          <a:p>
            <a:pPr marL="0" indent="0">
              <a:buNone/>
            </a:pPr>
            <a:endParaRPr lang="en-US" dirty="0" smtClean="0"/>
          </a:p>
        </p:txBody>
      </p:sp>
    </p:spTree>
    <p:extLst>
      <p:ext uri="{BB962C8B-B14F-4D97-AF65-F5344CB8AC3E}">
        <p14:creationId xmlns:p14="http://schemas.microsoft.com/office/powerpoint/2010/main" val="34934230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39" y="209008"/>
            <a:ext cx="10515600" cy="1325563"/>
          </a:xfrm>
        </p:spPr>
        <p:txBody>
          <a:bodyPr>
            <a:normAutofit fontScale="90000"/>
          </a:bodyPr>
          <a:lstStyle/>
          <a:p>
            <a:r>
              <a:rPr lang="en-US" b="1" dirty="0"/>
              <a:t>Third Party Travel </a:t>
            </a:r>
            <a:r>
              <a:rPr lang="en-US" b="1" dirty="0" smtClean="0"/>
              <a:t>Agency:</a:t>
            </a:r>
            <a:r>
              <a:rPr lang="en-US" b="1" dirty="0"/>
              <a:t/>
            </a:r>
            <a:br>
              <a:rPr lang="en-US" b="1" dirty="0"/>
            </a:br>
            <a:r>
              <a:rPr lang="en-US" b="1" dirty="0"/>
              <a:t/>
            </a:r>
            <a:br>
              <a:rPr lang="en-US" b="1" dirty="0"/>
            </a:br>
            <a:endParaRPr lang="en-US" dirty="0"/>
          </a:p>
        </p:txBody>
      </p:sp>
      <p:sp>
        <p:nvSpPr>
          <p:cNvPr id="3" name="Content Placeholder 2"/>
          <p:cNvSpPr>
            <a:spLocks noGrp="1"/>
          </p:cNvSpPr>
          <p:nvPr>
            <p:ph idx="1"/>
          </p:nvPr>
        </p:nvSpPr>
        <p:spPr/>
        <p:txBody>
          <a:bodyPr>
            <a:normAutofit lnSpcReduction="10000"/>
          </a:bodyPr>
          <a:lstStyle/>
          <a:p>
            <a:pPr lvl="0"/>
            <a:r>
              <a:rPr lang="en-US" sz="2400" dirty="0"/>
              <a:t>Both positive and negative aspects to having a third-party provider involved with the trip and having a representative come on the trip. </a:t>
            </a:r>
          </a:p>
          <a:p>
            <a:pPr lvl="0"/>
            <a:endParaRPr lang="en-US" sz="2400" dirty="0"/>
          </a:p>
          <a:p>
            <a:pPr marL="342900" lvl="0" indent="-342900">
              <a:buFont typeface="Arial"/>
              <a:buChar char="•"/>
            </a:pPr>
            <a:r>
              <a:rPr lang="en-US" sz="2400" u="sng" dirty="0"/>
              <a:t>Positive</a:t>
            </a:r>
            <a:r>
              <a:rPr lang="en-US" sz="2400" dirty="0"/>
              <a:t>:</a:t>
            </a:r>
          </a:p>
          <a:p>
            <a:pPr marL="1085850" lvl="1" indent="-342900">
              <a:buFont typeface="Arial"/>
              <a:buChar char="•"/>
            </a:pPr>
            <a:r>
              <a:rPr lang="en-US" dirty="0"/>
              <a:t>Students:</a:t>
            </a:r>
          </a:p>
          <a:p>
            <a:pPr marL="1485900" lvl="2" indent="-342900">
              <a:buFont typeface="Arial"/>
              <a:buChar char="•"/>
            </a:pPr>
            <a:r>
              <a:rPr lang="en-US" sz="2400" dirty="0"/>
              <a:t>Thought agent helped with managing finances and logistics</a:t>
            </a:r>
          </a:p>
          <a:p>
            <a:pPr marL="1485900" lvl="2" indent="-342900">
              <a:buFont typeface="Arial"/>
              <a:buChar char="•"/>
            </a:pPr>
            <a:r>
              <a:rPr lang="en-US" sz="2400" dirty="0"/>
              <a:t>Thought agent provided cultural experiences and information</a:t>
            </a:r>
          </a:p>
          <a:p>
            <a:pPr marL="1485900" lvl="2" indent="-342900">
              <a:buFont typeface="Arial"/>
              <a:buChar char="•"/>
            </a:pPr>
            <a:r>
              <a:rPr lang="en-US" sz="2400" dirty="0"/>
              <a:t>Thought agent managed ‘worst-case’ scenarios</a:t>
            </a:r>
          </a:p>
          <a:p>
            <a:pPr marL="1085850" lvl="1" indent="-342900">
              <a:buFont typeface="Arial"/>
              <a:buChar char="•"/>
            </a:pPr>
            <a:r>
              <a:rPr lang="en-US" dirty="0"/>
              <a:t>Faculty: </a:t>
            </a:r>
          </a:p>
          <a:p>
            <a:pPr marL="1257300" lvl="2" indent="-342900">
              <a:buFont typeface="Arial"/>
              <a:buChar char="•"/>
            </a:pPr>
            <a:r>
              <a:rPr lang="en-US" sz="2400" dirty="0"/>
              <a:t>Thought agent’s help was most useful for the first day as students arrive</a:t>
            </a:r>
          </a:p>
          <a:p>
            <a:pPr marL="1257300" lvl="2" indent="-342900">
              <a:buFont typeface="Arial"/>
              <a:buChar char="•"/>
            </a:pPr>
            <a:r>
              <a:rPr lang="en-US" sz="2400" dirty="0"/>
              <a:t>Thought agent provided some help with some non-academic logistics</a:t>
            </a:r>
          </a:p>
          <a:p>
            <a:pPr marL="914400" lvl="2" indent="0"/>
            <a:endParaRPr lang="en-US" sz="2400" dirty="0"/>
          </a:p>
          <a:p>
            <a:endParaRPr lang="en-US" dirty="0"/>
          </a:p>
        </p:txBody>
      </p:sp>
    </p:spTree>
    <p:extLst>
      <p:ext uri="{BB962C8B-B14F-4D97-AF65-F5344CB8AC3E}">
        <p14:creationId xmlns:p14="http://schemas.microsoft.com/office/powerpoint/2010/main" val="5414364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12" y="0"/>
            <a:ext cx="10515600" cy="1325563"/>
          </a:xfrm>
        </p:spPr>
        <p:txBody>
          <a:bodyPr/>
          <a:lstStyle/>
          <a:p>
            <a:r>
              <a:rPr lang="en-US" b="1" dirty="0"/>
              <a:t>Third Party Travel </a:t>
            </a:r>
            <a:r>
              <a:rPr lang="en-US" b="1" dirty="0" smtClean="0"/>
              <a:t>Agency (continued):</a:t>
            </a:r>
            <a:endParaRPr lang="en-US" dirty="0"/>
          </a:p>
        </p:txBody>
      </p:sp>
      <p:sp>
        <p:nvSpPr>
          <p:cNvPr id="3" name="Content Placeholder 2"/>
          <p:cNvSpPr>
            <a:spLocks noGrp="1"/>
          </p:cNvSpPr>
          <p:nvPr>
            <p:ph idx="1"/>
          </p:nvPr>
        </p:nvSpPr>
        <p:spPr/>
        <p:txBody>
          <a:bodyPr>
            <a:normAutofit fontScale="70000" lnSpcReduction="20000"/>
          </a:bodyPr>
          <a:lstStyle/>
          <a:p>
            <a:pPr marL="114300" indent="-342900">
              <a:buFont typeface="Arial"/>
              <a:buChar char="•"/>
            </a:pPr>
            <a:r>
              <a:rPr lang="en-US" sz="2400" u="sng" dirty="0"/>
              <a:t>Negative:</a:t>
            </a:r>
          </a:p>
          <a:p>
            <a:pPr marL="857250" lvl="1" indent="-342900">
              <a:buFont typeface="Arial"/>
              <a:buChar char="•"/>
            </a:pPr>
            <a:r>
              <a:rPr lang="en-US" dirty="0"/>
              <a:t>Students:</a:t>
            </a:r>
          </a:p>
          <a:p>
            <a:pPr marL="1257300" lvl="2" indent="-342900">
              <a:buFont typeface="Arial"/>
              <a:buChar char="•"/>
            </a:pPr>
            <a:r>
              <a:rPr lang="en-US" sz="2400" dirty="0"/>
              <a:t>Thought having a third party took away from the trip due to the agent’s inexperience in the UK</a:t>
            </a:r>
          </a:p>
          <a:p>
            <a:pPr marL="1257300" lvl="2" indent="-342900">
              <a:buFont typeface="Arial"/>
              <a:buChar char="•"/>
            </a:pPr>
            <a:r>
              <a:rPr lang="en-US" sz="2400" dirty="0"/>
              <a:t>Thought agent had a lack of understanding of the environmental science that was being studied on the trip.</a:t>
            </a:r>
          </a:p>
          <a:p>
            <a:pPr marL="857250" lvl="1" indent="-342900">
              <a:buFont typeface="Arial"/>
              <a:buChar char="•"/>
            </a:pPr>
            <a:r>
              <a:rPr lang="en-US" dirty="0"/>
              <a:t>Faculty:</a:t>
            </a:r>
          </a:p>
          <a:p>
            <a:pPr marL="1257300" lvl="2" indent="-342900">
              <a:buFont typeface="Arial"/>
              <a:buChar char="•"/>
            </a:pPr>
            <a:r>
              <a:rPr lang="en-US" sz="2400" dirty="0"/>
              <a:t>The faculty had no control over the money that could be spent in-country and would have used the money more towards the academic part of the trip.  </a:t>
            </a:r>
          </a:p>
          <a:p>
            <a:pPr marL="1257300" lvl="2" indent="-342900">
              <a:buFont typeface="Arial"/>
              <a:buChar char="•"/>
            </a:pPr>
            <a:r>
              <a:rPr lang="en-US" sz="2400" dirty="0"/>
              <a:t>Thought that some of the logistics that the third-party provider was responsible for, the faculty had to follow up with. </a:t>
            </a:r>
          </a:p>
          <a:p>
            <a:pPr marL="914400" lvl="2" indent="0"/>
            <a:endParaRPr lang="en-US" sz="2400" dirty="0"/>
          </a:p>
          <a:p>
            <a:pPr marL="114300" indent="-342900">
              <a:buFont typeface="Arial"/>
              <a:buChar char="•"/>
            </a:pPr>
            <a:r>
              <a:rPr lang="en-US" sz="2400" dirty="0"/>
              <a:t>Student and faculty perspectives were sometimes different</a:t>
            </a:r>
          </a:p>
          <a:p>
            <a:pPr marL="857250" lvl="1" indent="-342900">
              <a:buFont typeface="Arial"/>
              <a:buChar char="•"/>
            </a:pPr>
            <a:r>
              <a:rPr lang="en-US" dirty="0"/>
              <a:t>The biggest difference, as noted above, was the student and faculty perspective on how the finances were “managed” </a:t>
            </a:r>
          </a:p>
          <a:p>
            <a:pPr marL="114300" indent="-342900">
              <a:buFont typeface="Arial"/>
              <a:buChar char="•"/>
            </a:pPr>
            <a:r>
              <a:rPr lang="en-US" sz="2400" dirty="0"/>
              <a:t>Student and faculty perspectives were sometimes similar</a:t>
            </a:r>
          </a:p>
          <a:p>
            <a:pPr marL="857250" lvl="1" indent="-342900">
              <a:buFont typeface="Arial"/>
              <a:buChar char="•"/>
            </a:pPr>
            <a:r>
              <a:rPr lang="en-US" dirty="0"/>
              <a:t>Both groups thought that the agent’s inexperience with the UK and the subject matter detracted from the trip</a:t>
            </a:r>
          </a:p>
          <a:p>
            <a:endParaRPr lang="en-US" dirty="0"/>
          </a:p>
        </p:txBody>
      </p:sp>
    </p:spTree>
    <p:extLst>
      <p:ext uri="{BB962C8B-B14F-4D97-AF65-F5344CB8AC3E}">
        <p14:creationId xmlns:p14="http://schemas.microsoft.com/office/powerpoint/2010/main" val="29593202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marL="0" indent="0">
              <a:buNone/>
            </a:pPr>
            <a:r>
              <a:rPr lang="en-US" dirty="0"/>
              <a:t>From CIS Abroad website:</a:t>
            </a:r>
          </a:p>
          <a:p>
            <a:pPr marL="0" indent="0">
              <a:buNone/>
            </a:pPr>
            <a:r>
              <a:rPr lang="en-US" dirty="0"/>
              <a:t>We guarantee great value, exceptional support, cultural immersion, and a personalized advising experience when choosing your courses or internship. </a:t>
            </a:r>
          </a:p>
          <a:p>
            <a:pPr marL="0" indent="0">
              <a:buNone/>
            </a:pPr>
            <a:r>
              <a:rPr lang="en-US" dirty="0"/>
              <a:t>Link to reviews: </a:t>
            </a:r>
            <a:r>
              <a:rPr lang="en-US" dirty="0">
                <a:hlinkClick r:id="rId2"/>
              </a:rPr>
              <a:t>http://www.studyabroad101.com/programs/cisabroad-center-for-international-studies-paris-intern-in-paris/reviews/15448</a:t>
            </a:r>
            <a:endParaRPr lang="en-US" dirty="0"/>
          </a:p>
          <a:p>
            <a:pPr marL="0" indent="0">
              <a:buNone/>
            </a:pPr>
            <a:endParaRPr lang="en-US" dirty="0"/>
          </a:p>
          <a:p>
            <a:pPr marL="0" indent="0">
              <a:buNone/>
            </a:pPr>
            <a:r>
              <a:rPr lang="en-US" dirty="0"/>
              <a:t>Negotiate your budget with USF study abroad, especially if not using a company like CIS Abroad.</a:t>
            </a:r>
          </a:p>
          <a:p>
            <a:pPr marL="0" indent="0">
              <a:buNone/>
            </a:pPr>
            <a:r>
              <a:rPr lang="en-US" dirty="0"/>
              <a:t>Discuss having authorization to spend money for the course activities while over seas.</a:t>
            </a:r>
          </a:p>
          <a:p>
            <a:endParaRPr lang="en-US" dirty="0"/>
          </a:p>
        </p:txBody>
      </p:sp>
    </p:spTree>
    <p:extLst>
      <p:ext uri="{BB962C8B-B14F-4D97-AF65-F5344CB8AC3E}">
        <p14:creationId xmlns:p14="http://schemas.microsoft.com/office/powerpoint/2010/main" val="19706615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TotalTime>
  <Words>1262</Words>
  <Application>Microsoft Office PowerPoint</Application>
  <PresentationFormat>Widescreen</PresentationFormat>
  <Paragraphs>162</Paragraphs>
  <Slides>24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Developing a Study Abroad Course</vt:lpstr>
      <vt:lpstr>PowerPoint Presentation</vt:lpstr>
      <vt:lpstr>PowerPoint Presentation</vt:lpstr>
      <vt:lpstr>Is it the right time in your career?</vt:lpstr>
      <vt:lpstr>Timing: when you should start preparing</vt:lpstr>
      <vt:lpstr>Before course is even approved, there are a lot of logistics:</vt:lpstr>
      <vt:lpstr>Third Party Travel Agency:  </vt:lpstr>
      <vt:lpstr>Third Party Travel Agency (continued):</vt:lpstr>
      <vt:lpstr>PowerPoint Presentation</vt:lpstr>
      <vt:lpstr>Timing: when and how you should start recruiting</vt:lpstr>
      <vt:lpstr>Timing and uncertainty: When you will find out if your course will really be offered</vt:lpstr>
      <vt:lpstr>Many logistics</vt:lpstr>
      <vt:lpstr>Assignments:</vt:lpstr>
      <vt:lpstr>Assignments (continued):</vt:lpstr>
      <vt:lpstr>Special Assignments:</vt:lpstr>
      <vt:lpstr>PowerPoint Presentation</vt:lpstr>
      <vt:lpstr>Special Assignments (continued):</vt:lpstr>
      <vt:lpstr>You will start by</vt:lpstr>
      <vt:lpstr>Potential Issues while overseas</vt:lpstr>
      <vt:lpstr>Reflections</vt:lpstr>
      <vt:lpstr>What you should expect to get from the study abroad trip:</vt:lpstr>
      <vt:lpstr>Summary:</vt:lpstr>
      <vt:lpstr>PowerPoint Presentation</vt:lpstr>
      <vt:lpstr>Completed the first trip, what next? Another study abroad?</vt:lpstr>
    </vt:vector>
  </TitlesOfParts>
  <Company>University of South Florida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a Study Abroad Class</dc:title>
  <dc:creator>Collins, Jennifer</dc:creator>
  <cp:lastModifiedBy>Collins, Jennifer</cp:lastModifiedBy>
  <cp:revision>18</cp:revision>
  <dcterms:created xsi:type="dcterms:W3CDTF">2014-02-20T10:15:29Z</dcterms:created>
  <dcterms:modified xsi:type="dcterms:W3CDTF">2014-04-25T14:35:27Z</dcterms:modified>
</cp:coreProperties>
</file>