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70" r:id="rId5"/>
    <p:sldId id="1054" r:id="rId6"/>
    <p:sldId id="1068" r:id="rId7"/>
    <p:sldId id="981" r:id="rId8"/>
    <p:sldId id="1096" r:id="rId9"/>
    <p:sldId id="1074" r:id="rId10"/>
    <p:sldId id="1018" r:id="rId11"/>
    <p:sldId id="1099" r:id="rId12"/>
    <p:sldId id="1032" r:id="rId13"/>
    <p:sldId id="1017" r:id="rId14"/>
    <p:sldId id="1076" r:id="rId15"/>
    <p:sldId id="1100" r:id="rId16"/>
    <p:sldId id="1058" r:id="rId17"/>
    <p:sldId id="1067" r:id="rId18"/>
    <p:sldId id="1101" r:id="rId19"/>
    <p:sldId id="1102" r:id="rId20"/>
    <p:sldId id="955" r:id="rId21"/>
    <p:sldId id="1077" r:id="rId22"/>
    <p:sldId id="1097" r:id="rId23"/>
    <p:sldId id="1098" r:id="rId24"/>
    <p:sldId id="1059" r:id="rId25"/>
    <p:sldId id="1094" r:id="rId26"/>
    <p:sldId id="1033" r:id="rId27"/>
    <p:sldId id="1034" r:id="rId28"/>
    <p:sldId id="1080" r:id="rId29"/>
    <p:sldId id="1079" r:id="rId30"/>
    <p:sldId id="1103" r:id="rId31"/>
    <p:sldId id="260" r:id="rId32"/>
    <p:sldId id="108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00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93792" autoAdjust="0"/>
  </p:normalViewPr>
  <p:slideViewPr>
    <p:cSldViewPr snapToGrid="0">
      <p:cViewPr>
        <p:scale>
          <a:sx n="62" d="100"/>
          <a:sy n="62" d="100"/>
        </p:scale>
        <p:origin x="6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Reduction in Anxiety</c:v>
                </c:pt>
              </c:strCache>
            </c:strRef>
          </c:tx>
          <c:spPr>
            <a:solidFill>
              <a:srgbClr val="00B0F0"/>
            </a:solidFill>
            <a:ln>
              <a:noFill/>
            </a:ln>
            <a:effectLst/>
          </c:spPr>
          <c:invertIfNegative val="0"/>
          <c:cat>
            <c:strRef>
              <c:f>Sheet1!$A$2:$A$4</c:f>
              <c:strCache>
                <c:ptCount val="3"/>
                <c:pt idx="0">
                  <c:v>Johns Hopkins 2016</c:v>
                </c:pt>
                <c:pt idx="1">
                  <c:v>NYU 2016</c:v>
                </c:pt>
                <c:pt idx="2">
                  <c:v>Sunstone Therapies 2023</c:v>
                </c:pt>
              </c:strCache>
            </c:strRef>
          </c:cat>
          <c:val>
            <c:numRef>
              <c:f>Sheet1!$B$2:$B$4</c:f>
              <c:numCache>
                <c:formatCode>General</c:formatCode>
                <c:ptCount val="3"/>
                <c:pt idx="0">
                  <c:v>83</c:v>
                </c:pt>
                <c:pt idx="1">
                  <c:v>58</c:v>
                </c:pt>
              </c:numCache>
            </c:numRef>
          </c:val>
          <c:extLst>
            <c:ext xmlns:c16="http://schemas.microsoft.com/office/drawing/2014/chart" uri="{C3380CC4-5D6E-409C-BE32-E72D297353CC}">
              <c16:uniqueId val="{00000000-87FF-4A8B-B856-DC30A56A3BD1}"/>
            </c:ext>
          </c:extLst>
        </c:ser>
        <c:ser>
          <c:idx val="1"/>
          <c:order val="1"/>
          <c:tx>
            <c:strRef>
              <c:f>Sheet1!$C$1</c:f>
              <c:strCache>
                <c:ptCount val="1"/>
                <c:pt idx="0">
                  <c:v>% Reduction in Depression</c:v>
                </c:pt>
              </c:strCache>
            </c:strRef>
          </c:tx>
          <c:spPr>
            <a:solidFill>
              <a:srgbClr val="FF0000"/>
            </a:solidFill>
            <a:ln>
              <a:noFill/>
            </a:ln>
            <a:effectLst/>
          </c:spPr>
          <c:invertIfNegative val="0"/>
          <c:cat>
            <c:strRef>
              <c:f>Sheet1!$A$2:$A$4</c:f>
              <c:strCache>
                <c:ptCount val="3"/>
                <c:pt idx="0">
                  <c:v>Johns Hopkins 2016</c:v>
                </c:pt>
                <c:pt idx="1">
                  <c:v>NYU 2016</c:v>
                </c:pt>
                <c:pt idx="2">
                  <c:v>Sunstone Therapies 2023</c:v>
                </c:pt>
              </c:strCache>
            </c:strRef>
          </c:cat>
          <c:val>
            <c:numRef>
              <c:f>Sheet1!$C$2:$C$4</c:f>
              <c:numCache>
                <c:formatCode>General</c:formatCode>
                <c:ptCount val="3"/>
                <c:pt idx="0">
                  <c:v>78</c:v>
                </c:pt>
                <c:pt idx="1">
                  <c:v>83</c:v>
                </c:pt>
                <c:pt idx="2">
                  <c:v>80</c:v>
                </c:pt>
              </c:numCache>
            </c:numRef>
          </c:val>
          <c:extLst>
            <c:ext xmlns:c16="http://schemas.microsoft.com/office/drawing/2014/chart" uri="{C3380CC4-5D6E-409C-BE32-E72D297353CC}">
              <c16:uniqueId val="{00000001-87FF-4A8B-B856-DC30A56A3BD1}"/>
            </c:ext>
          </c:extLst>
        </c:ser>
        <c:ser>
          <c:idx val="2"/>
          <c:order val="2"/>
          <c:tx>
            <c:strRef>
              <c:f>Sheet1!$D$1</c:f>
              <c:strCache>
                <c:ptCount val="1"/>
                <c:pt idx="0">
                  <c:v>% Reduction Depression at 18 mos</c:v>
                </c:pt>
              </c:strCache>
            </c:strRef>
          </c:tx>
          <c:spPr>
            <a:solidFill>
              <a:srgbClr val="0070C0"/>
            </a:solidFill>
            <a:ln>
              <a:noFill/>
            </a:ln>
            <a:effectLst/>
          </c:spPr>
          <c:invertIfNegative val="0"/>
          <c:cat>
            <c:strRef>
              <c:f>Sheet1!$A$2:$A$4</c:f>
              <c:strCache>
                <c:ptCount val="3"/>
                <c:pt idx="0">
                  <c:v>Johns Hopkins 2016</c:v>
                </c:pt>
                <c:pt idx="1">
                  <c:v>NYU 2016</c:v>
                </c:pt>
                <c:pt idx="2">
                  <c:v>Sunstone Therapies 2023</c:v>
                </c:pt>
              </c:strCache>
            </c:strRef>
          </c:cat>
          <c:val>
            <c:numRef>
              <c:f>Sheet1!$D$2:$D$4</c:f>
              <c:numCache>
                <c:formatCode>General</c:formatCode>
                <c:ptCount val="3"/>
                <c:pt idx="2">
                  <c:v>67</c:v>
                </c:pt>
              </c:numCache>
            </c:numRef>
          </c:val>
          <c:extLst>
            <c:ext xmlns:c16="http://schemas.microsoft.com/office/drawing/2014/chart" uri="{C3380CC4-5D6E-409C-BE32-E72D297353CC}">
              <c16:uniqueId val="{00000002-87FF-4A8B-B856-DC30A56A3BD1}"/>
            </c:ext>
          </c:extLst>
        </c:ser>
        <c:dLbls>
          <c:showLegendKey val="0"/>
          <c:showVal val="0"/>
          <c:showCatName val="0"/>
          <c:showSerName val="0"/>
          <c:showPercent val="0"/>
          <c:showBubbleSize val="0"/>
        </c:dLbls>
        <c:gapWidth val="219"/>
        <c:overlap val="-27"/>
        <c:axId val="1204081488"/>
        <c:axId val="1204081968"/>
      </c:barChart>
      <c:catAx>
        <c:axId val="120408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4081968"/>
        <c:crosses val="autoZero"/>
        <c:auto val="1"/>
        <c:lblAlgn val="ctr"/>
        <c:lblOffset val="100"/>
        <c:noMultiLvlLbl val="0"/>
      </c:catAx>
      <c:valAx>
        <c:axId val="120408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4081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A63B1-7425-4986-B92D-F45E5527AB2E}"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DADBE-25E2-426E-A796-20B999535DA0}" type="slidenum">
              <a:rPr lang="en-US" smtClean="0"/>
              <a:t>‹#›</a:t>
            </a:fld>
            <a:endParaRPr lang="en-US"/>
          </a:p>
        </p:txBody>
      </p:sp>
    </p:spTree>
    <p:extLst>
      <p:ext uri="{BB962C8B-B14F-4D97-AF65-F5344CB8AC3E}">
        <p14:creationId xmlns:p14="http://schemas.microsoft.com/office/powerpoint/2010/main" val="251485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DADBE-25E2-426E-A796-20B999535DA0}" type="slidenum">
              <a:rPr lang="en-US" smtClean="0"/>
              <a:t>4</a:t>
            </a:fld>
            <a:endParaRPr lang="en-US"/>
          </a:p>
        </p:txBody>
      </p:sp>
    </p:spTree>
    <p:extLst>
      <p:ext uri="{BB962C8B-B14F-4D97-AF65-F5344CB8AC3E}">
        <p14:creationId xmlns:p14="http://schemas.microsoft.com/office/powerpoint/2010/main" val="1983995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a:t>Reporting sig reduction, </a:t>
            </a:r>
            <a:r>
              <a:rPr lang="en-US" b="1" dirty="0" err="1"/>
              <a:t>Anx</a:t>
            </a:r>
            <a:r>
              <a:rPr lang="en-US" b="1" dirty="0"/>
              <a:t> 83%, Dep 78% </a:t>
            </a:r>
            <a:r>
              <a:rPr lang="en-US" dirty="0"/>
              <a:t>JHU Study: https://www.ncbi.nlm.nih.gov/pmc/articles/PMC5367557/.</a:t>
            </a:r>
            <a:r>
              <a:rPr lang="en-US" b="0" i="0" dirty="0">
                <a:solidFill>
                  <a:srgbClr val="000000"/>
                </a:solidFill>
                <a:effectLst/>
                <a:latin typeface="Noto Sans" panose="020B0502040504020204" pitchFamily="34" charset="0"/>
              </a:rPr>
              <a:t>.</a:t>
            </a:r>
            <a:endParaRPr lang="en-US" dirty="0"/>
          </a:p>
          <a:p>
            <a:r>
              <a:rPr lang="en-US" b="1" dirty="0"/>
              <a:t>Reporting sig reduction, </a:t>
            </a:r>
            <a:r>
              <a:rPr lang="en-US" b="1" dirty="0" err="1"/>
              <a:t>Anx</a:t>
            </a:r>
            <a:r>
              <a:rPr lang="en-US" b="1" dirty="0"/>
              <a:t> 58%, Dep 83% </a:t>
            </a:r>
            <a:r>
              <a:rPr lang="en-US" dirty="0"/>
              <a:t>NYU Study: https://journals.sagepub.com/doi/10.1177/0269881116675512</a:t>
            </a:r>
          </a:p>
          <a:p>
            <a:r>
              <a:rPr lang="en-US" b="1" dirty="0"/>
              <a:t>Reporting sig reduction, Dep only: 80% and primary endpoint and 67% at 18 </a:t>
            </a:r>
            <a:r>
              <a:rPr lang="en-US" b="1" dirty="0" err="1"/>
              <a:t>mos</a:t>
            </a:r>
            <a:r>
              <a:rPr lang="en-US" b="1" dirty="0"/>
              <a:t>, plus 57% reporting remission after 18 mos. </a:t>
            </a:r>
            <a:r>
              <a:rPr lang="en-US" dirty="0"/>
              <a:t>Sunstone Therapies study: https://www.globenewswire.com/news-release/2023/04/13/2646467/0/en/Sunstone-Therapies-Announces-Publication-of-Positive-Data-on-Use-of-Psilocybin-Therapy-for-Patients-with-Cancer-and-Major-Depression-Disorder-in-JAMA-Oncology.html</a:t>
            </a:r>
          </a:p>
          <a:p>
            <a:r>
              <a:rPr lang="en-US" dirty="0"/>
              <a:t>Huntsman study, n=12, </a:t>
            </a:r>
            <a:r>
              <a:rPr lang="en-US" b="1" dirty="0"/>
              <a:t>50% in remission, 11/12 clinically substantial reduction </a:t>
            </a:r>
            <a:r>
              <a:rPr lang="en-US" dirty="0"/>
              <a:t>in depression (HAM-17) at 2 week timepoint and clinically substantial reduction at 26 weeks, HAM-17 mean scoreshttps://old-prod.asco.org/sites/new-www.asco.org/files/content-files/Sunstone_Therapies_virtual_press.pdf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Canva Sans"/>
              </a:rPr>
              <a:t>Emory University, demoralization and chronic pain in cancer patients and Diamond Therapeutics/Univ Alabama-Birmingham microdosing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Canva Sans"/>
              </a:rPr>
              <a:t>Go to clinicaltrials.gov</a:t>
            </a:r>
          </a:p>
          <a:p>
            <a:endParaRPr lang="en-US" dirty="0"/>
          </a:p>
          <a:p>
            <a:r>
              <a:rPr lang="en-US" dirty="0" err="1"/>
              <a:t>MDAnderson</a:t>
            </a:r>
            <a:r>
              <a:rPr lang="en-US" dirty="0"/>
              <a:t>, Dr. Moran Amit and Dr. Lorenzo Cohen, Palliative care dept, Dir Integrative Care Medicine.</a:t>
            </a:r>
          </a:p>
          <a:p>
            <a:r>
              <a:rPr lang="en-US" dirty="0"/>
              <a:t>Funding: </a:t>
            </a:r>
            <a:r>
              <a:rPr lang="en-US" dirty="0" err="1"/>
              <a:t>MDAnderson</a:t>
            </a:r>
            <a:r>
              <a:rPr lang="en-US" dirty="0"/>
              <a:t> and Gateway for Cancer Research</a:t>
            </a:r>
          </a:p>
          <a:p>
            <a:r>
              <a:rPr lang="en-US" dirty="0"/>
              <a:t>https://www.healio.com/news/hematology-oncology/20230817/experts-urge-study-of-psilocybin-other-psychedelics-for-cancerrelated-distress?utm_medium=email&amp;_hsmi=75353733&amp;_hsenc=p2ANqtz-96RuIATOlOrA8ZEKDYqBPnP26N1-rGOHKwnN7sOQRI6bB77pN8qQxBOkQoJn8CCsrbTkR8qHAly3Zqs03Eu3E--7CGi3evNaO7pjKyJ4a1-g868oI&amp;utm_content=75353733&amp;utm_source=hs_email</a:t>
            </a:r>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4224364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DADBE-25E2-426E-A796-20B999535DA0}" type="slidenum">
              <a:rPr lang="en-US" smtClean="0"/>
              <a:t>15</a:t>
            </a:fld>
            <a:endParaRPr lang="en-US"/>
          </a:p>
        </p:txBody>
      </p:sp>
    </p:spTree>
    <p:extLst>
      <p:ext uri="{BB962C8B-B14F-4D97-AF65-F5344CB8AC3E}">
        <p14:creationId xmlns:p14="http://schemas.microsoft.com/office/powerpoint/2010/main" val="2004378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124"/>
                </a:solidFill>
                <a:effectLst/>
                <a:latin typeface="Google Sans"/>
              </a:rPr>
              <a:t>MA = </a:t>
            </a:r>
            <a:r>
              <a:rPr lang="en-US" sz="1200" b="1" dirty="0">
                <a:solidFill>
                  <a:srgbClr val="000000"/>
                </a:solidFill>
                <a:latin typeface="Libre Franklin Light"/>
              </a:rPr>
              <a:t>Methamphetamine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Libre Franklin Light"/>
              </a:rPr>
              <a:t>INCREASES LEVELS OF OXYTOCIN: HEART OPENER, BONDING, INCREASES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Libre Franklin Light"/>
              </a:rPr>
              <a:t>REVERSES TRANSPORTER IN PRE-SYNAPTIC NEURON, FLOODING SYNAPSE WITH THE MONOAMINES</a:t>
            </a:r>
          </a:p>
          <a:p>
            <a:endParaRPr lang="en-US" b="1" i="0" dirty="0">
              <a:solidFill>
                <a:srgbClr val="202124"/>
              </a:solidFill>
              <a:effectLst/>
              <a:latin typeface="Google Sans"/>
            </a:endParaRPr>
          </a:p>
          <a:p>
            <a:r>
              <a:rPr lang="en-US" b="1" i="0" dirty="0">
                <a:solidFill>
                  <a:srgbClr val="202124"/>
                </a:solidFill>
                <a:effectLst/>
                <a:latin typeface="Google Sans"/>
              </a:rPr>
              <a:t>Methyl​</a:t>
            </a:r>
            <a:r>
              <a:rPr lang="en-US" b="1" i="0" dirty="0" err="1">
                <a:solidFill>
                  <a:srgbClr val="202124"/>
                </a:solidFill>
                <a:effectLst/>
                <a:latin typeface="Google Sans"/>
              </a:rPr>
              <a:t>ene</a:t>
            </a:r>
            <a:r>
              <a:rPr lang="en-US" b="1" i="0" dirty="0">
                <a:solidFill>
                  <a:srgbClr val="202124"/>
                </a:solidFill>
                <a:effectLst/>
                <a:latin typeface="Google Sans"/>
              </a:rPr>
              <a:t> </a:t>
            </a:r>
            <a:r>
              <a:rPr lang="en-US" b="1" i="0" dirty="0" err="1">
                <a:solidFill>
                  <a:srgbClr val="202124"/>
                </a:solidFill>
                <a:effectLst/>
                <a:latin typeface="Google Sans"/>
              </a:rPr>
              <a:t>dioxy</a:t>
            </a:r>
            <a:r>
              <a:rPr lang="en-US" b="1" i="0" dirty="0">
                <a:solidFill>
                  <a:srgbClr val="202124"/>
                </a:solidFill>
                <a:effectLst/>
                <a:latin typeface="Google Sans"/>
              </a:rPr>
              <a:t>​ methamphetamine</a:t>
            </a:r>
          </a:p>
          <a:p>
            <a:r>
              <a:rPr lang="en-US" b="1" i="0" dirty="0">
                <a:solidFill>
                  <a:srgbClr val="202124"/>
                </a:solidFill>
                <a:effectLst/>
                <a:latin typeface="Google Sans"/>
              </a:rPr>
              <a:t>BEN MALCOLM RESEARCH: https://www.ncbi.nlm.nih.gov/pmc/articles/PMC9177763/</a:t>
            </a:r>
          </a:p>
          <a:p>
            <a:endParaRPr lang="en-US" dirty="0"/>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467243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One earlier study at UCSF, n=19, measured anxiety but did not see a significant reduction in anxiety.</a:t>
            </a:r>
          </a:p>
          <a:p>
            <a:r>
              <a:rPr lang="en-US" dirty="0"/>
              <a:t>https://www.huffpost.com/entry/mdma-therapy-treatment-marriage-cancer_n_6423337be4b049e21e2eafb9</a:t>
            </a:r>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4118967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DADBE-25E2-426E-A796-20B999535DA0}" type="slidenum">
              <a:rPr lang="en-US" smtClean="0"/>
              <a:t>18</a:t>
            </a:fld>
            <a:endParaRPr lang="en-US"/>
          </a:p>
        </p:txBody>
      </p:sp>
    </p:spTree>
    <p:extLst>
      <p:ext uri="{BB962C8B-B14F-4D97-AF65-F5344CB8AC3E}">
        <p14:creationId xmlns:p14="http://schemas.microsoft.com/office/powerpoint/2010/main" val="3092092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1" i="0" dirty="0">
                <a:solidFill>
                  <a:srgbClr val="222222"/>
                </a:solidFill>
                <a:effectLst/>
                <a:latin typeface="Arial" panose="020B0604020202020204" pitchFamily="34" charset="0"/>
              </a:rPr>
              <a:t>Dissociation: Reduces Alpha (alert and calming) brain waves and increases Theta Waves (</a:t>
            </a:r>
            <a:r>
              <a:rPr lang="en-US" b="1" i="0">
                <a:solidFill>
                  <a:srgbClr val="222222"/>
                </a:solidFill>
                <a:effectLst/>
                <a:latin typeface="Arial" panose="020B0604020202020204" pitchFamily="34" charset="0"/>
              </a:rPr>
              <a:t>dream-like state)</a:t>
            </a:r>
          </a:p>
          <a:p>
            <a:r>
              <a:rPr lang="en-US" b="1" i="0">
                <a:solidFill>
                  <a:srgbClr val="222222"/>
                </a:solidFill>
                <a:effectLst/>
                <a:latin typeface="Arial" panose="020B0604020202020204" pitchFamily="34" charset="0"/>
              </a:rPr>
              <a:t>Study </a:t>
            </a:r>
            <a:r>
              <a:rPr lang="en-US" b="1" i="0" dirty="0">
                <a:solidFill>
                  <a:srgbClr val="222222"/>
                </a:solidFill>
                <a:effectLst/>
                <a:latin typeface="Arial" panose="020B0604020202020204" pitchFamily="34" charset="0"/>
              </a:rPr>
              <a:t>using Naltrexone to block Mu Opioid Receptor, there were no antidepressant effects</a:t>
            </a:r>
          </a:p>
          <a:p>
            <a:r>
              <a:rPr lang="en-US" b="1" i="0" dirty="0">
                <a:solidFill>
                  <a:srgbClr val="222222"/>
                </a:solidFill>
                <a:effectLst/>
                <a:latin typeface="Arial" panose="020B0604020202020204" pitchFamily="34" charset="0"/>
              </a:rPr>
              <a:t>DICK SCWARTZ: IFS – KETAMINE ALLOWS FOR THE SOFTENING OF THE PROTECTOR PARTS</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NMDA N-methyl-D-aspartate </a:t>
            </a:r>
          </a:p>
          <a:p>
            <a:r>
              <a:rPr lang="en-US" b="1" i="0" dirty="0">
                <a:solidFill>
                  <a:srgbClr val="222222"/>
                </a:solidFill>
                <a:effectLst/>
                <a:latin typeface="Arial" panose="020B0604020202020204" pitchFamily="34" charset="0"/>
              </a:rPr>
              <a:t>BINDS TO INHIBITORY NEURONS ON THE NMDA RECEPTOR WHICH IS WHY IT RELEASES A SURGE OF GLUTAMATE</a:t>
            </a:r>
          </a:p>
          <a:p>
            <a:endParaRPr lang="en-US" b="1" i="0" dirty="0">
              <a:solidFill>
                <a:srgbClr val="222222"/>
              </a:solidFill>
              <a:effectLst/>
              <a:latin typeface="Arial" panose="020B0604020202020204" pitchFamily="34" charset="0"/>
            </a:endParaRPr>
          </a:p>
          <a:p>
            <a:r>
              <a:rPr lang="en-US" b="1" i="0" dirty="0">
                <a:solidFill>
                  <a:srgbClr val="222222"/>
                </a:solidFill>
                <a:effectLst/>
                <a:latin typeface="Arial" panose="020B0604020202020204" pitchFamily="34" charset="0"/>
              </a:rPr>
              <a:t>FAST ACTING: ADDS VOLUME TO EXISTING DENDRITIC SPINES, WELL-SUITED TO REDUCING SUICIDAL IDEATION WITHIN 24,STUDY SHOWED SIG REDUCTIONS IN ANXIETY &lt;12, THEN  AT 24 AND AT 1-2 WEEKS.</a:t>
            </a:r>
          </a:p>
          <a:p>
            <a:endParaRPr lang="en-US" b="1" i="0" dirty="0">
              <a:solidFill>
                <a:srgbClr val="222222"/>
              </a:solidFill>
              <a:effectLst/>
              <a:latin typeface="Arial" panose="020B0604020202020204" pitchFamily="34" charset="0"/>
            </a:endParaRPr>
          </a:p>
          <a:p>
            <a:r>
              <a:rPr lang="en-US" b="1" i="0" dirty="0">
                <a:solidFill>
                  <a:srgbClr val="222222"/>
                </a:solidFill>
                <a:effectLst/>
                <a:latin typeface="Arial" panose="020B0604020202020204" pitchFamily="34" charset="0"/>
              </a:rPr>
              <a:t>SHORT LASTING: KNOWN THAT CASCADING PATHWAY TO INCREASING BDNF IS DIFFERENT IN KETAMINE THAN PSILOCYBIN.</a:t>
            </a:r>
          </a:p>
          <a:p>
            <a:endParaRPr lang="en-US" b="1" i="0" dirty="0">
              <a:solidFill>
                <a:srgbClr val="222222"/>
              </a:solidFill>
              <a:effectLst/>
              <a:latin typeface="Arial" panose="020B0604020202020204" pitchFamily="34" charset="0"/>
            </a:endParaRPr>
          </a:p>
          <a:p>
            <a:r>
              <a:rPr lang="en-US" b="1" i="0" dirty="0">
                <a:solidFill>
                  <a:srgbClr val="222222"/>
                </a:solidFill>
                <a:effectLst/>
                <a:latin typeface="Arial" panose="020B0604020202020204" pitchFamily="34" charset="0"/>
              </a:rPr>
              <a:t>KETAMINE BINDS TO THE </a:t>
            </a:r>
            <a:r>
              <a:rPr lang="en-US" b="1" i="0" dirty="0" err="1">
                <a:solidFill>
                  <a:srgbClr val="222222"/>
                </a:solidFill>
                <a:effectLst/>
                <a:latin typeface="Arial" panose="020B0604020202020204" pitchFamily="34" charset="0"/>
              </a:rPr>
              <a:t>TrkB</a:t>
            </a:r>
            <a:r>
              <a:rPr lang="en-US" b="1" i="0" dirty="0">
                <a:solidFill>
                  <a:srgbClr val="222222"/>
                </a:solidFill>
                <a:effectLst/>
                <a:latin typeface="Arial" panose="020B0604020202020204" pitchFamily="34" charset="0"/>
              </a:rPr>
              <a:t> RECEPTOR AND CAN MIMIC BDNF</a:t>
            </a:r>
          </a:p>
          <a:p>
            <a:endParaRPr lang="en-US" b="1" i="0" dirty="0">
              <a:solidFill>
                <a:srgbClr val="222222"/>
              </a:solidFill>
              <a:effectLst/>
              <a:latin typeface="Arial" panose="020B0604020202020204" pitchFamily="34" charset="0"/>
            </a:endParaRPr>
          </a:p>
          <a:p>
            <a:r>
              <a:rPr lang="en-US" b="1" i="0" dirty="0">
                <a:solidFill>
                  <a:srgbClr val="222222"/>
                </a:solidFill>
                <a:effectLst/>
                <a:latin typeface="Arial" panose="020B0604020202020204" pitchFamily="34" charset="0"/>
              </a:rPr>
              <a:t>CAN RETURN PATIENTS TO BASELINE WITHIN ONE WEEK, SOMETIMES TWO. STANDARD PROTOCOL IS TO ADMINISTER 6 LOADING DOSES, TITRATING DOSE TO FIND PATIENT’S THERAPEUTIC EFFICACY.</a:t>
            </a:r>
            <a:endParaRPr lang="en-US" b="1" dirty="0"/>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671700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0247" y="821492"/>
            <a:ext cx="5681980" cy="7773868"/>
          </a:xfrm>
        </p:spPr>
        <p:txBody>
          <a:bodyPr/>
          <a:lstStyle/>
          <a:p>
            <a:pPr marL="0" indent="0"/>
            <a:r>
              <a:rPr lang="en-US" dirty="0"/>
              <a:t>NEED FOR LOADING DOSES.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FOR DEMENTIA PATIENTS, DR. WEINER PRESCRIBES A LOW DOSE, 55-70MG LOZENGE EVERY THIRD DAY AND FOR CANCER PATIENTS, 200MG EVERY DAY.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CHRONIC PAIN: COMPLEX REGIONAL PAIN SYNDROME, FIBROMYALGIA, NEUROPATHY, TRIGEMINAL NEURALGIA, MIGRAINES</a:t>
            </a:r>
          </a:p>
          <a:p>
            <a:pPr marL="457200" marR="0" lvl="1" indent="0">
              <a:lnSpc>
                <a:spcPct val="107000"/>
              </a:lnSpc>
              <a:spcBef>
                <a:spcPts val="0"/>
              </a:spcBef>
              <a:spcAft>
                <a:spcPts val="800"/>
              </a:spcAft>
              <a:buFontTx/>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complex regional pain syndrome and other chronic pain, central sensitization intensifies pain by increasing the number of NMDA receptors which amplifies pain. Ket blocks NMDA receptors of peripheral nerves and the pain transmission is intercepted before reaching the spinal cord and brain.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4070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a:t>ON THE LEFT: 70% REDUCTION IN ANXIETY AND 40% IN REMISSION, UNIVERSITY OF TORONTO STUDY</a:t>
            </a:r>
          </a:p>
          <a:p>
            <a:endParaRPr lang="en-US" b="1" dirty="0"/>
          </a:p>
          <a:p>
            <a:r>
              <a:rPr lang="en-US" b="1" dirty="0"/>
              <a:t>ON THE RIGHT: SIGNIFICANT REDUCTION IN ANXIETY AND DEPRESSION SCORES, INST FOR PALLIATIVE MEDICINE AT SAN DIEGO HOSPICE</a:t>
            </a:r>
          </a:p>
          <a:p>
            <a:r>
              <a:rPr lang="en-US" dirty="0"/>
              <a:t>University of Toronto Study: https://pubmed.ncbi.nlm.nih.gov/36672348/</a:t>
            </a:r>
          </a:p>
          <a:p>
            <a:r>
              <a:rPr lang="en-US" dirty="0"/>
              <a:t>https://pubmed.ncbi.nlm.nih.gov/23805864/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a:t>ON THE LEFT: 70% REDUCTION IN ANXIETY AND 40% IN REMISSION, UNIVERSITY OF TORONTO STUDY</a:t>
            </a:r>
          </a:p>
          <a:p>
            <a:endParaRPr lang="en-US" b="1" dirty="0"/>
          </a:p>
          <a:p>
            <a:r>
              <a:rPr lang="en-US" b="1" dirty="0"/>
              <a:t>ON THE RIGHT: SIGNIFICANT REDUCTION IN ANXIETY AND DEPRESSION SCORES, INST FOR PALLIATIVE MEDICINE AT SAN DIEGO HOSPICE</a:t>
            </a:r>
          </a:p>
          <a:p>
            <a:r>
              <a:rPr lang="en-US" dirty="0"/>
              <a:t>University of Toronto Study: https://pubmed.ncbi.nlm.nih.gov/36672348/</a:t>
            </a:r>
          </a:p>
          <a:p>
            <a:r>
              <a:rPr lang="en-US" dirty="0"/>
              <a:t>https://pubmed.ncbi.nlm.nih.gov/23805864/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9106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1" dirty="0"/>
              <a:t>Passive Coping/Psychic Rigidity: Decreased Limbic Responsivity, Emotional Blunting, Resilience, Patience, and Tolerance of Stress Increased</a:t>
            </a:r>
          </a:p>
          <a:p>
            <a:r>
              <a:rPr lang="en-US" b="1" dirty="0"/>
              <a:t>Active Coping/Psychic Flexibility: Cortical Entropy, Adaptability and Change, Environmental Sensitivity, Plasticity, Learning and Unlearning</a:t>
            </a:r>
          </a:p>
          <a:p>
            <a:endParaRPr lang="en-US" b="1" dirty="0"/>
          </a:p>
          <a:p>
            <a:r>
              <a:rPr lang="en-US" b="1" dirty="0"/>
              <a:t>Transdiagnostic: You don’t prescribe psychotropics to treat a DSM-V diagnosis</a:t>
            </a:r>
          </a:p>
          <a:p>
            <a:endParaRPr lang="en-US" b="1" dirty="0"/>
          </a:p>
          <a:p>
            <a:r>
              <a:rPr lang="en-US" b="1" dirty="0"/>
              <a:t>Critical Period: Research has shown psychedelics to open up the social reward critical period. Duration of reopening proportional to the acute subjective effects of the psychedelic</a:t>
            </a:r>
          </a:p>
          <a:p>
            <a:endParaRPr lang="en-US" dirty="0"/>
          </a:p>
          <a:p>
            <a:r>
              <a:rPr lang="en-US" dirty="0"/>
              <a:t>Gita Vaid, MD, and Barry Walker, </a:t>
            </a:r>
            <a:r>
              <a:rPr lang="en-US" dirty="0" err="1"/>
              <a:t>MEd.</a:t>
            </a:r>
            <a:r>
              <a:rPr lang="en-US" dirty="0"/>
              <a:t> https://12140291745743494666.googlegroups.com/attach/50964fb84aa4b/Vaid%20-%20Psychedelics%20-%20Connection.pdf?part=0.1&amp;view=1&amp;vt=ANaJVrGYZWfQflVEf30Ar8qsse0Lo9Yu3luu12cqI22WjomBV35U3AtIpgKoB1VBmjenaVtdC3cMZFMyT9bUOnBJJYY_naw0ih69l2JtCXLcyt0-m2AAdXY</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362576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a:t>ON THE LEFT: 70% REDUCTION IN ANXIETY AND 40% IN REMISSION, UNIVERSITY OF TORONTO STUDY</a:t>
            </a:r>
          </a:p>
          <a:p>
            <a:endParaRPr lang="en-US" b="1" dirty="0"/>
          </a:p>
          <a:p>
            <a:r>
              <a:rPr lang="en-US" b="1" dirty="0"/>
              <a:t>ON THE RIGHT: SIGNIFICANT REDUCTION IN ANXIETY AND DEPRESSION SCORES, INST FOR PALLIATIVE MEDICINE AT SAN DIEGO HOSPICE</a:t>
            </a:r>
          </a:p>
          <a:p>
            <a:r>
              <a:rPr lang="en-US" dirty="0"/>
              <a:t>University of Toronto Study: https://pubmed.ncbi.nlm.nih.gov/36672348/</a:t>
            </a:r>
          </a:p>
          <a:p>
            <a:r>
              <a:rPr lang="en-US" dirty="0"/>
              <a:t>https://pubmed.ncbi.nlm.nih.gov/23805864/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29965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1166790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DADBE-25E2-426E-A796-20B999535DA0}" type="slidenum">
              <a:rPr lang="en-US" smtClean="0"/>
              <a:t>25</a:t>
            </a:fld>
            <a:endParaRPr lang="en-US"/>
          </a:p>
        </p:txBody>
      </p:sp>
    </p:spTree>
    <p:extLst>
      <p:ext uri="{BB962C8B-B14F-4D97-AF65-F5344CB8AC3E}">
        <p14:creationId xmlns:p14="http://schemas.microsoft.com/office/powerpoint/2010/main" val="3131242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3089840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1" dirty="0"/>
              <a:t>BENZOS: XANAX, KLONAPIN, ATIVAN, HALCION, VALIUM </a:t>
            </a:r>
          </a:p>
          <a:p>
            <a:endParaRPr lang="en-US" b="1" dirty="0"/>
          </a:p>
          <a:p>
            <a:r>
              <a:rPr lang="en-US" b="1" dirty="0"/>
              <a:t>SSRIs reduce subjective effects but not antidepressant effects </a:t>
            </a:r>
          </a:p>
          <a:p>
            <a:r>
              <a:rPr lang="en-US" b="1" dirty="0"/>
              <a:t>Imperial College of London Study https://journals.sagepub.com/doi/10.1177/02698811231224217?utm_source=newsletter&amp;utm_medium=email&amp;utm_campaign=psychedelics_and_antidepressants_interaction_lsds_impact_on_brain_entropy_psychedelics_insight_into_near_death_experiences_chacrunas_psychedelic_culture_conference_imperial_colleges_couples_psychedelics_study_eu_funds_psychedelic_research&amp;utm_term=2024-02-10</a:t>
            </a:r>
          </a:p>
          <a:p>
            <a:endParaRPr lang="en-US" b="1" dirty="0"/>
          </a:p>
          <a:p>
            <a:r>
              <a:rPr lang="en-US" b="1" dirty="0"/>
              <a:t>WELLBUTRIN/BUPROPION and MDMA: DNRI INCREASED SUBJECTIVE EFFECTS AND HEIGHTENED MOOD EFFECTS. BUT, THE COMBO LED TO INCREASED RISK FOR SEIZURES EVEN DEATH IN COMBINED HIGH DOSES</a:t>
            </a:r>
          </a:p>
          <a:p>
            <a:endParaRPr lang="en-US" b="1" dirty="0"/>
          </a:p>
          <a:p>
            <a:r>
              <a:rPr lang="en-US" b="1" dirty="0"/>
              <a:t>AYAHUASCA CONTAINS DMT AND MAOI IN THE VINE</a:t>
            </a:r>
          </a:p>
          <a:p>
            <a:endParaRPr lang="en-US" b="1" dirty="0"/>
          </a:p>
          <a:p>
            <a:r>
              <a:rPr lang="en-US" b="1" dirty="0"/>
              <a:t>BEN MALCOLM, SPIRITPHARMACIST.COM, https://www.ncbi.nlm.nih.gov/pmc/articles/PMC9177763/</a:t>
            </a:r>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2999667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DADBE-25E2-426E-A796-20B999535DA0}" type="slidenum">
              <a:rPr lang="en-US" smtClean="0"/>
              <a:t>28</a:t>
            </a:fld>
            <a:endParaRPr lang="en-US"/>
          </a:p>
        </p:txBody>
      </p:sp>
    </p:spTree>
    <p:extLst>
      <p:ext uri="{BB962C8B-B14F-4D97-AF65-F5344CB8AC3E}">
        <p14:creationId xmlns:p14="http://schemas.microsoft.com/office/powerpoint/2010/main" val="2693267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3199635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2436759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Earth Angel, Charles Gibbs</a:t>
            </a:r>
          </a:p>
        </p:txBody>
      </p:sp>
      <p:sp>
        <p:nvSpPr>
          <p:cNvPr id="4" name="Slide Number Placeholder 3"/>
          <p:cNvSpPr>
            <a:spLocks noGrp="1"/>
          </p:cNvSpPr>
          <p:nvPr>
            <p:ph type="sldNum" sz="quarter" idx="5"/>
          </p:nvPr>
        </p:nvSpPr>
        <p:spPr/>
        <p:txBody>
          <a:bodyPr/>
          <a:lstStyle/>
          <a:p>
            <a:fld id="{CB5DADBE-25E2-426E-A796-20B999535DA0}" type="slidenum">
              <a:rPr lang="en-US" smtClean="0"/>
              <a:t>31</a:t>
            </a:fld>
            <a:endParaRPr lang="en-US"/>
          </a:p>
        </p:txBody>
      </p:sp>
    </p:spTree>
    <p:extLst>
      <p:ext uri="{BB962C8B-B14F-4D97-AF65-F5344CB8AC3E}">
        <p14:creationId xmlns:p14="http://schemas.microsoft.com/office/powerpoint/2010/main" val="1918387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Almost like a “Maslow's Hierarchy”, although not linear, </a:t>
            </a:r>
            <a:r>
              <a:rPr lang="en-US" dirty="0" err="1"/>
              <a:t>patients’s</a:t>
            </a:r>
            <a:r>
              <a:rPr lang="en-US" dirty="0"/>
              <a:t> intention can be anywhere on the list.</a:t>
            </a: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62943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1:notes"/>
          <p:cNvSpPr txBox="1">
            <a:spLocks noGrp="1"/>
          </p:cNvSpPr>
          <p:nvPr>
            <p:ph type="body" idx="1"/>
          </p:nvPr>
        </p:nvSpPr>
        <p:spPr>
          <a:xfrm>
            <a:off x="576263" y="2937597"/>
            <a:ext cx="5681980" cy="5396505"/>
          </a:xfrm>
          <a:prstGeom prst="rect">
            <a:avLst/>
          </a:prstGeom>
        </p:spPr>
        <p:txBody>
          <a:bodyPr spcFirstLastPara="1" wrap="square" lIns="94213" tIns="47094" rIns="94213" bIns="47094" anchor="t" anchorCtr="0">
            <a:noAutofit/>
          </a:bodyPr>
          <a:lstStyle/>
          <a:p>
            <a:pPr marL="88340" indent="-88340">
              <a:lnSpc>
                <a:spcPct val="93000"/>
              </a:lnSpc>
              <a:spcBef>
                <a:spcPct val="0"/>
              </a:spcBef>
              <a:buSzPct val="45000"/>
              <a:tabLst>
                <a:tab pos="745979" algn="l"/>
                <a:tab pos="1491958" algn="l"/>
                <a:tab pos="2237937" algn="l"/>
                <a:tab pos="2983916" algn="l"/>
                <a:tab pos="3729895" algn="l"/>
                <a:tab pos="4475874" algn="l"/>
                <a:tab pos="5221853" algn="l"/>
              </a:tabLst>
            </a:pPr>
            <a:endParaRPr lang="en-US" b="0" i="0" dirty="0">
              <a:solidFill>
                <a:srgbClr val="222222"/>
              </a:solidFill>
              <a:effectLst/>
              <a:latin typeface="Indy Serif"/>
            </a:endParaRPr>
          </a:p>
        </p:txBody>
      </p:sp>
      <p:sp>
        <p:nvSpPr>
          <p:cNvPr id="371" name="Google Shape;371;p11:notes"/>
          <p:cNvSpPr>
            <a:spLocks noGrp="1" noRot="1" noChangeAspect="1"/>
          </p:cNvSpPr>
          <p:nvPr>
            <p:ph type="sldImg" idx="2"/>
          </p:nvPr>
        </p:nvSpPr>
        <p:spPr>
          <a:xfrm>
            <a:off x="735013" y="808038"/>
            <a:ext cx="2974975" cy="16732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2686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1:notes"/>
          <p:cNvSpPr txBox="1">
            <a:spLocks noGrp="1"/>
          </p:cNvSpPr>
          <p:nvPr>
            <p:ph type="body" idx="1"/>
          </p:nvPr>
        </p:nvSpPr>
        <p:spPr>
          <a:xfrm>
            <a:off x="576263" y="2937597"/>
            <a:ext cx="5681980" cy="5396505"/>
          </a:xfrm>
          <a:prstGeom prst="rect">
            <a:avLst/>
          </a:prstGeom>
        </p:spPr>
        <p:txBody>
          <a:bodyPr spcFirstLastPara="1" wrap="square" lIns="94213" tIns="47094" rIns="94213" bIns="47094" anchor="t" anchorCtr="0">
            <a:noAutofit/>
          </a:bodyPr>
          <a:lstStyle/>
          <a:p>
            <a:pPr algn="l"/>
            <a:r>
              <a:rPr lang="en-US" dirty="0"/>
              <a:t>June 14, 2023. https://www.nature.com/articles/s41586-023-06204-3</a:t>
            </a:r>
          </a:p>
        </p:txBody>
      </p:sp>
      <p:sp>
        <p:nvSpPr>
          <p:cNvPr id="371" name="Google Shape;371;p11:notes"/>
          <p:cNvSpPr>
            <a:spLocks noGrp="1" noRot="1" noChangeAspect="1"/>
          </p:cNvSpPr>
          <p:nvPr>
            <p:ph type="sldImg" idx="2"/>
          </p:nvPr>
        </p:nvSpPr>
        <p:spPr>
          <a:xfrm>
            <a:off x="735013" y="808038"/>
            <a:ext cx="2974975" cy="16732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68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1:notes"/>
          <p:cNvSpPr txBox="1">
            <a:spLocks noGrp="1"/>
          </p:cNvSpPr>
          <p:nvPr>
            <p:ph type="body" idx="1"/>
          </p:nvPr>
        </p:nvSpPr>
        <p:spPr>
          <a:xfrm>
            <a:off x="710247" y="3420924"/>
            <a:ext cx="5681980" cy="5109122"/>
          </a:xfrm>
          <a:prstGeom prst="rect">
            <a:avLst/>
          </a:prstGeom>
        </p:spPr>
        <p:txBody>
          <a:bodyPr spcFirstLastPara="1" wrap="square" lIns="94213" tIns="47094" rIns="94213" bIns="47094" anchor="t" anchorCtr="0">
            <a:noAutofit/>
          </a:bodyPr>
          <a:lstStyle/>
          <a:p>
            <a:pPr marL="0" indent="0"/>
            <a:endParaRPr lang="en-US" dirty="0"/>
          </a:p>
        </p:txBody>
      </p:sp>
      <p:sp>
        <p:nvSpPr>
          <p:cNvPr id="371" name="Google Shape;371;p11:notes"/>
          <p:cNvSpPr>
            <a:spLocks noGrp="1" noRot="1" noChangeAspect="1"/>
          </p:cNvSpPr>
          <p:nvPr>
            <p:ph type="sldImg" idx="2"/>
          </p:nvPr>
        </p:nvSpPr>
        <p:spPr>
          <a:xfrm>
            <a:off x="735013" y="1173163"/>
            <a:ext cx="3249612" cy="1827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2701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DADBE-25E2-426E-A796-20B999535DA0}" type="slidenum">
              <a:rPr lang="en-US" smtClean="0"/>
              <a:t>10</a:t>
            </a:fld>
            <a:endParaRPr lang="en-US"/>
          </a:p>
        </p:txBody>
      </p:sp>
    </p:spTree>
    <p:extLst>
      <p:ext uri="{BB962C8B-B14F-4D97-AF65-F5344CB8AC3E}">
        <p14:creationId xmlns:p14="http://schemas.microsoft.com/office/powerpoint/2010/main" val="3456687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1:notes"/>
          <p:cNvSpPr txBox="1">
            <a:spLocks noGrp="1"/>
          </p:cNvSpPr>
          <p:nvPr>
            <p:ph type="body" idx="1"/>
          </p:nvPr>
        </p:nvSpPr>
        <p:spPr>
          <a:xfrm>
            <a:off x="710247" y="3420924"/>
            <a:ext cx="5681980" cy="5109122"/>
          </a:xfrm>
          <a:prstGeom prst="rect">
            <a:avLst/>
          </a:prstGeom>
        </p:spPr>
        <p:txBody>
          <a:bodyPr spcFirstLastPara="1" wrap="square" lIns="94213" tIns="47094" rIns="94213" bIns="47094" anchor="t" anchorCtr="0">
            <a:noAutofit/>
          </a:bodyPr>
          <a:lstStyle/>
          <a:p>
            <a:pPr marL="0" indent="0"/>
            <a:endParaRPr lang="en-US" dirty="0"/>
          </a:p>
        </p:txBody>
      </p:sp>
      <p:sp>
        <p:nvSpPr>
          <p:cNvPr id="371" name="Google Shape;371;p11:notes"/>
          <p:cNvSpPr>
            <a:spLocks noGrp="1" noRot="1" noChangeAspect="1"/>
          </p:cNvSpPr>
          <p:nvPr>
            <p:ph type="sldImg" idx="2"/>
          </p:nvPr>
        </p:nvSpPr>
        <p:spPr>
          <a:xfrm>
            <a:off x="735013" y="1173163"/>
            <a:ext cx="3249612" cy="1827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013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2400" b="1" dirty="0"/>
              <a:t>THE DMN: ACTIVE WHEN THINKING ABOUT SELF, WORRYING ABOUT THE PAST OR FUTURE, EXPERIENCING LOOPING THOUGHTS, </a:t>
            </a:r>
            <a:r>
              <a:rPr lang="en-US" sz="2600" b="1" dirty="0"/>
              <a:t>OVERACTIVE IN PEOPLE WITH DEPRESSION, ANXIETY, OCD</a:t>
            </a:r>
          </a:p>
          <a:p>
            <a:endParaRPr lang="en-US" sz="2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1" dirty="0">
                <a:solidFill>
                  <a:srgbClr val="222222"/>
                </a:solidFill>
                <a:effectLst/>
                <a:latin typeface="Indy Serif"/>
              </a:rPr>
              <a:t>NOT ONLY DO PSYCHEDELICS QUIET THE DMN AND THE NEGATIVE, LOOPING THOUGHTS, BUT IT ALSO HELPS TO RESET IT TO A MORE HEALTHYY CONFIGURATION.</a:t>
            </a:r>
            <a:endParaRPr lang="en-GB" altLang="en-US" sz="2800" b="1" i="1" dirty="0">
              <a:latin typeface="Arial" panose="020B0604020202020204" pitchFamily="34" charset="0"/>
              <a:cs typeface="msgothic" charset="0"/>
            </a:endParaRPr>
          </a:p>
          <a:p>
            <a:pPr marL="88340" indent="-88340">
              <a:lnSpc>
                <a:spcPct val="93000"/>
              </a:lnSpc>
              <a:spcBef>
                <a:spcPct val="0"/>
              </a:spcBef>
              <a:buSzPct val="45000"/>
              <a:tabLst>
                <a:tab pos="745979" algn="l"/>
                <a:tab pos="1491958" algn="l"/>
                <a:tab pos="2237937" algn="l"/>
                <a:tab pos="2983916" algn="l"/>
                <a:tab pos="3729895" algn="l"/>
                <a:tab pos="4475874" algn="l"/>
                <a:tab pos="5221853" algn="l"/>
              </a:tabLst>
            </a:pPr>
            <a:endParaRPr lang="en-US" sz="1400" b="0" i="0" dirty="0">
              <a:solidFill>
                <a:srgbClr val="1A1A1A"/>
              </a:solidFill>
              <a:effectLst/>
              <a:latin typeface="Merriweather" panose="020B0604020202020204" pitchFamily="2" charset="0"/>
            </a:endParaRPr>
          </a:p>
          <a:p>
            <a:pPr marL="88340" marR="0" lvl="0" indent="-88340" algn="l" defTabSz="914400" rtl="0" eaLnBrk="1" fontAlgn="auto" latinLnBrk="0" hangingPunct="1">
              <a:lnSpc>
                <a:spcPct val="93000"/>
              </a:lnSpc>
              <a:spcBef>
                <a:spcPct val="0"/>
              </a:spcBef>
              <a:spcAft>
                <a:spcPts val="0"/>
              </a:spcAft>
              <a:buClrTx/>
              <a:buSzPct val="45000"/>
              <a:buFontTx/>
              <a:buNone/>
              <a:tabLst>
                <a:tab pos="745979" algn="l"/>
                <a:tab pos="1491958" algn="l"/>
                <a:tab pos="2237937" algn="l"/>
                <a:tab pos="2983916" algn="l"/>
                <a:tab pos="3729895" algn="l"/>
                <a:tab pos="4475874" algn="l"/>
                <a:tab pos="5221853" algn="l"/>
              </a:tabLst>
              <a:defRPr/>
            </a:pPr>
            <a:r>
              <a:rPr lang="en-US" sz="1400" b="1" dirty="0" err="1"/>
              <a:t>TrkB</a:t>
            </a:r>
            <a:r>
              <a:rPr lang="en-US" sz="1400" b="1" dirty="0"/>
              <a:t>, the receptor for BDNF, Brain Derived Neurotropic Factor, is primarily responsible for neuroplasticity. Psilocybin has a 1,000 fold increase in affinities on </a:t>
            </a:r>
            <a:r>
              <a:rPr lang="en-US" sz="1400" b="1" dirty="0" err="1"/>
              <a:t>TrkB</a:t>
            </a:r>
            <a:r>
              <a:rPr lang="en-US" sz="1400" b="1" dirty="0"/>
              <a:t> (</a:t>
            </a:r>
            <a:r>
              <a:rPr lang="en-US" sz="2000" b="1" i="0" dirty="0">
                <a:solidFill>
                  <a:srgbClr val="040C28"/>
                </a:solidFill>
                <a:effectLst/>
                <a:latin typeface="Google Sans"/>
              </a:rPr>
              <a:t>tyrosine protein kinase gene)</a:t>
            </a:r>
          </a:p>
          <a:p>
            <a:pPr marL="88340" marR="0" lvl="0" indent="-88340" algn="l" defTabSz="914400" rtl="0" eaLnBrk="1" fontAlgn="auto" latinLnBrk="0" hangingPunct="1">
              <a:lnSpc>
                <a:spcPct val="93000"/>
              </a:lnSpc>
              <a:spcBef>
                <a:spcPct val="0"/>
              </a:spcBef>
              <a:spcAft>
                <a:spcPts val="0"/>
              </a:spcAft>
              <a:buClrTx/>
              <a:buSzPct val="45000"/>
              <a:buFontTx/>
              <a:buNone/>
              <a:tabLst>
                <a:tab pos="745979" algn="l"/>
                <a:tab pos="1491958" algn="l"/>
                <a:tab pos="2237937" algn="l"/>
                <a:tab pos="2983916" algn="l"/>
                <a:tab pos="3729895" algn="l"/>
                <a:tab pos="4475874" algn="l"/>
                <a:tab pos="5221853" algn="l"/>
              </a:tabLst>
              <a:defRPr/>
            </a:pPr>
            <a:endParaRPr lang="en-US" sz="2000" b="1" i="0" dirty="0">
              <a:solidFill>
                <a:srgbClr val="040C28"/>
              </a:solidFill>
              <a:effectLst/>
              <a:latin typeface="Google Sans"/>
            </a:endParaRPr>
          </a:p>
          <a:p>
            <a:pPr marL="88340" marR="0" lvl="0" indent="-88340" algn="l" defTabSz="914400" rtl="0" eaLnBrk="1" fontAlgn="auto" latinLnBrk="0" hangingPunct="1">
              <a:lnSpc>
                <a:spcPct val="93000"/>
              </a:lnSpc>
              <a:spcBef>
                <a:spcPct val="0"/>
              </a:spcBef>
              <a:spcAft>
                <a:spcPts val="0"/>
              </a:spcAft>
              <a:buClrTx/>
              <a:buSzPct val="45000"/>
              <a:buFontTx/>
              <a:buNone/>
              <a:tabLst>
                <a:tab pos="745979" algn="l"/>
                <a:tab pos="1491958" algn="l"/>
                <a:tab pos="2237937" algn="l"/>
                <a:tab pos="2983916" algn="l"/>
                <a:tab pos="3729895" algn="l"/>
                <a:tab pos="4475874" algn="l"/>
                <a:tab pos="5221853" algn="l"/>
              </a:tabLst>
              <a:defRPr/>
            </a:pPr>
            <a:r>
              <a:rPr lang="en-US" sz="1400" b="0" i="0" dirty="0">
                <a:solidFill>
                  <a:srgbClr val="222222"/>
                </a:solidFill>
                <a:effectLst/>
                <a:latin typeface="Indy Serif"/>
              </a:rPr>
              <a:t>THE DMN INCLUDES THE PREFRONTAL CORTEX, WHOSE ROLE IS IN </a:t>
            </a:r>
            <a:r>
              <a:rPr lang="en-US" sz="1400" b="0" i="0" dirty="0">
                <a:solidFill>
                  <a:srgbClr val="2A2A2A"/>
                </a:solidFill>
                <a:effectLst/>
                <a:latin typeface="Merriweather" panose="00000500000000000000" pitchFamily="2" charset="0"/>
              </a:rPr>
              <a:t>ATTENTION, INHIBITORY CONTROL, HABIT FORMATION AND WORKING, SPATIAL OR LONG-TERM MEMORY</a:t>
            </a:r>
            <a:r>
              <a:rPr lang="en-US" sz="1400" b="0" i="0" dirty="0">
                <a:solidFill>
                  <a:srgbClr val="222222"/>
                </a:solidFill>
                <a:effectLst/>
                <a:latin typeface="Indy Serif"/>
              </a:rPr>
              <a:t>. DMN ALSO INCLUDES THE POSTERIOR CINGULATE CORTEX, A MAJOR CONNECTOR WITHIN THE BRAIN AND THE ANGULAR GYRUS IS A </a:t>
            </a:r>
            <a:r>
              <a:rPr lang="en-US" sz="1400" b="0" i="0" dirty="0">
                <a:solidFill>
                  <a:srgbClr val="202124"/>
                </a:solidFill>
                <a:effectLst/>
                <a:latin typeface="Roboto" panose="02000000000000000000" pitchFamily="2" charset="0"/>
              </a:rPr>
              <a:t>HUB OF SEVERAL NETWORKS THAT ARE INVOLVED IN VARIOUS FUNCTIONS, INCLUDING ATTENTION, SELF-PROCESSING, SEMANTIC INFORMATION PROCESSING, EMOTION REGULATION, AND UNDERSTANDING/INTERPRETING ONE’S BEHAVIOR AND THAT OF OTHERS.</a:t>
            </a:r>
            <a:endParaRPr lang="en-US" sz="1400" b="0" i="0" dirty="0">
              <a:solidFill>
                <a:srgbClr val="222222"/>
              </a:solidFill>
              <a:effectLst/>
              <a:latin typeface="Indy Serif"/>
            </a:endParaRPr>
          </a:p>
          <a:p>
            <a:pPr marL="88340" marR="0" lvl="0" indent="-88340" algn="l" defTabSz="914400" rtl="0" eaLnBrk="1" fontAlgn="auto" latinLnBrk="0" hangingPunct="1">
              <a:lnSpc>
                <a:spcPct val="93000"/>
              </a:lnSpc>
              <a:spcBef>
                <a:spcPct val="0"/>
              </a:spcBef>
              <a:spcAft>
                <a:spcPts val="0"/>
              </a:spcAft>
              <a:buClrTx/>
              <a:buSzPct val="45000"/>
              <a:buFontTx/>
              <a:buNone/>
              <a:tabLst>
                <a:tab pos="745979" algn="l"/>
                <a:tab pos="1491958" algn="l"/>
                <a:tab pos="2237937" algn="l"/>
                <a:tab pos="2983916" algn="l"/>
                <a:tab pos="3729895" algn="l"/>
                <a:tab pos="4475874" algn="l"/>
                <a:tab pos="5221853" algn="l"/>
              </a:tabLst>
              <a:defRPr/>
            </a:pPr>
            <a:endParaRPr lang="en-US" sz="1400" b="1" dirty="0"/>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285212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3127FE-9003-4C7F-846A-050373F6C082}"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C990B-04D0-4CE4-B47C-0F0F617659AB}"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32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683127FE-9003-4C7F-846A-050373F6C082}" type="datetimeFigureOut">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C990B-04D0-4CE4-B47C-0F0F617659AB}" type="slidenum">
              <a:rPr lang="en-US" smtClean="0"/>
              <a:t>‹#›</a:t>
            </a:fld>
            <a:endParaRPr lang="en-US"/>
          </a:p>
        </p:txBody>
      </p:sp>
    </p:spTree>
    <p:extLst>
      <p:ext uri="{BB962C8B-B14F-4D97-AF65-F5344CB8AC3E}">
        <p14:creationId xmlns:p14="http://schemas.microsoft.com/office/powerpoint/2010/main" val="369097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3127FE-9003-4C7F-846A-050373F6C082}"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C990B-04D0-4CE4-B47C-0F0F617659AB}" type="slidenum">
              <a:rPr lang="en-US" smtClean="0"/>
              <a:t>‹#›</a:t>
            </a:fld>
            <a:endParaRPr lang="en-US"/>
          </a:p>
        </p:txBody>
      </p:sp>
    </p:spTree>
    <p:extLst>
      <p:ext uri="{BB962C8B-B14F-4D97-AF65-F5344CB8AC3E}">
        <p14:creationId xmlns:p14="http://schemas.microsoft.com/office/powerpoint/2010/main" val="3012096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3127FE-9003-4C7F-846A-050373F6C082}"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C990B-04D0-4CE4-B47C-0F0F617659AB}"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43134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3127FE-9003-4C7F-846A-050373F6C082}"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C990B-04D0-4CE4-B47C-0F0F617659AB}" type="slidenum">
              <a:rPr lang="en-US" smtClean="0"/>
              <a:t>‹#›</a:t>
            </a:fld>
            <a:endParaRPr lang="en-US"/>
          </a:p>
        </p:txBody>
      </p:sp>
    </p:spTree>
    <p:extLst>
      <p:ext uri="{BB962C8B-B14F-4D97-AF65-F5344CB8AC3E}">
        <p14:creationId xmlns:p14="http://schemas.microsoft.com/office/powerpoint/2010/main" val="1291489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3127FE-9003-4C7F-846A-050373F6C082}"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C990B-04D0-4CE4-B47C-0F0F617659AB}"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30989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3127FE-9003-4C7F-846A-050373F6C082}"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C990B-04D0-4CE4-B47C-0F0F617659AB}" type="slidenum">
              <a:rPr lang="en-US" smtClean="0"/>
              <a:t>‹#›</a:t>
            </a:fld>
            <a:endParaRPr lang="en-US"/>
          </a:p>
        </p:txBody>
      </p:sp>
    </p:spTree>
    <p:extLst>
      <p:ext uri="{BB962C8B-B14F-4D97-AF65-F5344CB8AC3E}">
        <p14:creationId xmlns:p14="http://schemas.microsoft.com/office/powerpoint/2010/main" val="3623227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127FE-9003-4C7F-846A-050373F6C082}"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C990B-04D0-4CE4-B47C-0F0F617659AB}" type="slidenum">
              <a:rPr lang="en-US" smtClean="0"/>
              <a:t>‹#›</a:t>
            </a:fld>
            <a:endParaRPr lang="en-US"/>
          </a:p>
        </p:txBody>
      </p:sp>
    </p:spTree>
    <p:extLst>
      <p:ext uri="{BB962C8B-B14F-4D97-AF65-F5344CB8AC3E}">
        <p14:creationId xmlns:p14="http://schemas.microsoft.com/office/powerpoint/2010/main" val="1347055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127FE-9003-4C7F-846A-050373F6C082}"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C990B-04D0-4CE4-B47C-0F0F617659AB}" type="slidenum">
              <a:rPr lang="en-US" smtClean="0"/>
              <a:t>‹#›</a:t>
            </a:fld>
            <a:endParaRPr lang="en-US"/>
          </a:p>
        </p:txBody>
      </p:sp>
    </p:spTree>
    <p:extLst>
      <p:ext uri="{BB962C8B-B14F-4D97-AF65-F5344CB8AC3E}">
        <p14:creationId xmlns:p14="http://schemas.microsoft.com/office/powerpoint/2010/main" val="140195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127FE-9003-4C7F-846A-050373F6C082}"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C990B-04D0-4CE4-B47C-0F0F617659AB}" type="slidenum">
              <a:rPr lang="en-US" smtClean="0"/>
              <a:t>‹#›</a:t>
            </a:fld>
            <a:endParaRPr lang="en-US"/>
          </a:p>
        </p:txBody>
      </p:sp>
    </p:spTree>
    <p:extLst>
      <p:ext uri="{BB962C8B-B14F-4D97-AF65-F5344CB8AC3E}">
        <p14:creationId xmlns:p14="http://schemas.microsoft.com/office/powerpoint/2010/main" val="422250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3127FE-9003-4C7F-846A-050373F6C082}"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C990B-04D0-4CE4-B47C-0F0F617659AB}" type="slidenum">
              <a:rPr lang="en-US" smtClean="0"/>
              <a:t>‹#›</a:t>
            </a:fld>
            <a:endParaRPr lang="en-US"/>
          </a:p>
        </p:txBody>
      </p:sp>
    </p:spTree>
    <p:extLst>
      <p:ext uri="{BB962C8B-B14F-4D97-AF65-F5344CB8AC3E}">
        <p14:creationId xmlns:p14="http://schemas.microsoft.com/office/powerpoint/2010/main" val="111964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3127FE-9003-4C7F-846A-050373F6C082}"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C990B-04D0-4CE4-B47C-0F0F617659AB}" type="slidenum">
              <a:rPr lang="en-US" smtClean="0"/>
              <a:t>‹#›</a:t>
            </a:fld>
            <a:endParaRPr lang="en-US"/>
          </a:p>
        </p:txBody>
      </p:sp>
    </p:spTree>
    <p:extLst>
      <p:ext uri="{BB962C8B-B14F-4D97-AF65-F5344CB8AC3E}">
        <p14:creationId xmlns:p14="http://schemas.microsoft.com/office/powerpoint/2010/main" val="425021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3127FE-9003-4C7F-846A-050373F6C082}" type="datetimeFigureOut">
              <a:rPr lang="en-US" smtClean="0"/>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0C990B-04D0-4CE4-B47C-0F0F617659AB}" type="slidenum">
              <a:rPr lang="en-US" smtClean="0"/>
              <a:t>‹#›</a:t>
            </a:fld>
            <a:endParaRPr lang="en-US"/>
          </a:p>
        </p:txBody>
      </p:sp>
    </p:spTree>
    <p:extLst>
      <p:ext uri="{BB962C8B-B14F-4D97-AF65-F5344CB8AC3E}">
        <p14:creationId xmlns:p14="http://schemas.microsoft.com/office/powerpoint/2010/main" val="291625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3127FE-9003-4C7F-846A-050373F6C082}" type="datetimeFigureOut">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C990B-04D0-4CE4-B47C-0F0F617659AB}" type="slidenum">
              <a:rPr lang="en-US" smtClean="0"/>
              <a:t>‹#›</a:t>
            </a:fld>
            <a:endParaRPr lang="en-US"/>
          </a:p>
        </p:txBody>
      </p:sp>
    </p:spTree>
    <p:extLst>
      <p:ext uri="{BB962C8B-B14F-4D97-AF65-F5344CB8AC3E}">
        <p14:creationId xmlns:p14="http://schemas.microsoft.com/office/powerpoint/2010/main" val="3790598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127FE-9003-4C7F-846A-050373F6C082}" type="datetimeFigureOut">
              <a:rPr lang="en-US" smtClean="0"/>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0C990B-04D0-4CE4-B47C-0F0F617659AB}" type="slidenum">
              <a:rPr lang="en-US" smtClean="0"/>
              <a:t>‹#›</a:t>
            </a:fld>
            <a:endParaRPr lang="en-US"/>
          </a:p>
        </p:txBody>
      </p:sp>
    </p:spTree>
    <p:extLst>
      <p:ext uri="{BB962C8B-B14F-4D97-AF65-F5344CB8AC3E}">
        <p14:creationId xmlns:p14="http://schemas.microsoft.com/office/powerpoint/2010/main" val="384513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3127FE-9003-4C7F-846A-050373F6C082}"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C990B-04D0-4CE4-B47C-0F0F617659AB}" type="slidenum">
              <a:rPr lang="en-US" smtClean="0"/>
              <a:t>‹#›</a:t>
            </a:fld>
            <a:endParaRPr lang="en-US"/>
          </a:p>
        </p:txBody>
      </p:sp>
    </p:spTree>
    <p:extLst>
      <p:ext uri="{BB962C8B-B14F-4D97-AF65-F5344CB8AC3E}">
        <p14:creationId xmlns:p14="http://schemas.microsoft.com/office/powerpoint/2010/main" val="153748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3127FE-9003-4C7F-846A-050373F6C082}"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C990B-04D0-4CE4-B47C-0F0F617659AB}" type="slidenum">
              <a:rPr lang="en-US" smtClean="0"/>
              <a:t>‹#›</a:t>
            </a:fld>
            <a:endParaRPr lang="en-US"/>
          </a:p>
        </p:txBody>
      </p:sp>
    </p:spTree>
    <p:extLst>
      <p:ext uri="{BB962C8B-B14F-4D97-AF65-F5344CB8AC3E}">
        <p14:creationId xmlns:p14="http://schemas.microsoft.com/office/powerpoint/2010/main" val="102315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rgbClr val="32002F"/>
            </a:gs>
            <a:gs pos="100000">
              <a:schemeClr val="bg2">
                <a:shade val="96000"/>
                <a:satMod val="120000"/>
                <a:lumMod val="90000"/>
              </a:schemeClr>
            </a:gs>
          </a:gsLst>
          <a:lin ang="189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83127FE-9003-4C7F-846A-050373F6C082}" type="datetimeFigureOut">
              <a:rPr lang="en-US" smtClean="0"/>
              <a:t>2/8/2024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10C990B-04D0-4CE4-B47C-0F0F617659AB}" type="slidenum">
              <a:rPr lang="en-US" smtClean="0"/>
              <a:t>‹#›</a:t>
            </a:fld>
            <a:endParaRPr lang="en-US"/>
          </a:p>
        </p:txBody>
      </p:sp>
    </p:spTree>
    <p:extLst>
      <p:ext uri="{BB962C8B-B14F-4D97-AF65-F5344CB8AC3E}">
        <p14:creationId xmlns:p14="http://schemas.microsoft.com/office/powerpoint/2010/main" val="30758603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B04D-C211-4130-F348-61568096E3CE}"/>
              </a:ext>
            </a:extLst>
          </p:cNvPr>
          <p:cNvSpPr>
            <a:spLocks noGrp="1"/>
          </p:cNvSpPr>
          <p:nvPr>
            <p:ph type="ctrTitle"/>
          </p:nvPr>
        </p:nvSpPr>
        <p:spPr>
          <a:xfrm>
            <a:off x="654973" y="1395403"/>
            <a:ext cx="9506268" cy="1671321"/>
          </a:xfrm>
        </p:spPr>
        <p:txBody>
          <a:bodyPr>
            <a:noAutofit/>
          </a:bodyPr>
          <a:lstStyle/>
          <a:p>
            <a:r>
              <a:rPr lang="en-US" sz="6000" dirty="0"/>
              <a:t>End of life psychedelic care</a:t>
            </a:r>
          </a:p>
        </p:txBody>
      </p:sp>
      <p:sp>
        <p:nvSpPr>
          <p:cNvPr id="3" name="Subtitle 2">
            <a:extLst>
              <a:ext uri="{FF2B5EF4-FFF2-40B4-BE49-F238E27FC236}">
                <a16:creationId xmlns:a16="http://schemas.microsoft.com/office/drawing/2014/main" id="{88CC5B9A-F867-D14F-1FCF-CA346D6A48E9}"/>
              </a:ext>
            </a:extLst>
          </p:cNvPr>
          <p:cNvSpPr>
            <a:spLocks noGrp="1"/>
          </p:cNvSpPr>
          <p:nvPr>
            <p:ph type="subTitle" idx="1"/>
          </p:nvPr>
        </p:nvSpPr>
        <p:spPr>
          <a:xfrm>
            <a:off x="6273800" y="5242561"/>
            <a:ext cx="4585652" cy="1971040"/>
          </a:xfrm>
        </p:spPr>
        <p:txBody>
          <a:bodyPr>
            <a:normAutofit/>
          </a:bodyPr>
          <a:lstStyle/>
          <a:p>
            <a:pPr algn="r"/>
            <a:r>
              <a:rPr lang="en-US" sz="3200" dirty="0">
                <a:solidFill>
                  <a:schemeClr val="tx1"/>
                </a:solidFill>
              </a:rPr>
              <a:t>Christine Caldwell</a:t>
            </a:r>
          </a:p>
          <a:p>
            <a:pPr algn="r"/>
            <a:r>
              <a:rPr lang="en-US" sz="3200" dirty="0">
                <a:solidFill>
                  <a:schemeClr val="tx1"/>
                </a:solidFill>
              </a:rPr>
              <a:t>February 14, 2024</a:t>
            </a:r>
          </a:p>
        </p:txBody>
      </p:sp>
    </p:spTree>
    <p:extLst>
      <p:ext uri="{BB962C8B-B14F-4D97-AF65-F5344CB8AC3E}">
        <p14:creationId xmlns:p14="http://schemas.microsoft.com/office/powerpoint/2010/main" val="2928039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B04D-C211-4130-F348-61568096E3CE}"/>
              </a:ext>
            </a:extLst>
          </p:cNvPr>
          <p:cNvSpPr>
            <a:spLocks noGrp="1"/>
          </p:cNvSpPr>
          <p:nvPr>
            <p:ph type="ctrTitle"/>
          </p:nvPr>
        </p:nvSpPr>
        <p:spPr>
          <a:xfrm>
            <a:off x="572452" y="1922779"/>
            <a:ext cx="8876348" cy="993141"/>
          </a:xfrm>
        </p:spPr>
        <p:txBody>
          <a:bodyPr>
            <a:noAutofit/>
          </a:bodyPr>
          <a:lstStyle/>
          <a:p>
            <a:r>
              <a:rPr lang="en-US" sz="5000" dirty="0"/>
              <a:t>psilocybin</a:t>
            </a:r>
          </a:p>
        </p:txBody>
      </p:sp>
      <p:pic>
        <p:nvPicPr>
          <p:cNvPr id="5" name="Picture 2">
            <a:extLst>
              <a:ext uri="{FF2B5EF4-FFF2-40B4-BE49-F238E27FC236}">
                <a16:creationId xmlns:a16="http://schemas.microsoft.com/office/drawing/2014/main" id="{E38B8F8B-A8D8-3C13-D860-935F2559A4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908866" y="-2673494"/>
            <a:ext cx="8218249" cy="8218249"/>
          </a:xfrm>
          <a:prstGeom prst="rect">
            <a:avLst/>
          </a:prstGeom>
        </p:spPr>
      </p:pic>
      <p:pic>
        <p:nvPicPr>
          <p:cNvPr id="6" name="Picture 3">
            <a:extLst>
              <a:ext uri="{FF2B5EF4-FFF2-40B4-BE49-F238E27FC236}">
                <a16:creationId xmlns:a16="http://schemas.microsoft.com/office/drawing/2014/main" id="{9ECE53B1-6691-6222-0864-1D74F8D1DD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74316" y="2419349"/>
            <a:ext cx="7632093" cy="7632093"/>
          </a:xfrm>
          <a:prstGeom prst="rect">
            <a:avLst/>
          </a:prstGeom>
        </p:spPr>
      </p:pic>
    </p:spTree>
    <p:extLst>
      <p:ext uri="{BB962C8B-B14F-4D97-AF65-F5344CB8AC3E}">
        <p14:creationId xmlns:p14="http://schemas.microsoft.com/office/powerpoint/2010/main" val="133205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2" name="Title 1">
            <a:extLst>
              <a:ext uri="{FF2B5EF4-FFF2-40B4-BE49-F238E27FC236}">
                <a16:creationId xmlns:a16="http://schemas.microsoft.com/office/drawing/2014/main" id="{BE4ECFB9-B8B2-4DA3-8A73-AB7442CD73BD}"/>
              </a:ext>
            </a:extLst>
          </p:cNvPr>
          <p:cNvSpPr>
            <a:spLocks noGrp="1"/>
          </p:cNvSpPr>
          <p:nvPr>
            <p:ph type="title"/>
          </p:nvPr>
        </p:nvSpPr>
        <p:spPr>
          <a:xfrm>
            <a:off x="607236" y="-994144"/>
            <a:ext cx="11822224" cy="3138697"/>
          </a:xfrm>
        </p:spPr>
        <p:txBody>
          <a:bodyPr>
            <a:noAutofit/>
          </a:bodyPr>
          <a:lstStyle/>
          <a:p>
            <a:r>
              <a:rPr lang="en-US" sz="3200" dirty="0"/>
              <a:t>Global connectivity</a:t>
            </a:r>
          </a:p>
        </p:txBody>
      </p:sp>
      <p:pic>
        <p:nvPicPr>
          <p:cNvPr id="3" name="Picture 2" descr="A logo with a head and colorful circles&#10;&#10;Description automatically generated">
            <a:extLst>
              <a:ext uri="{FF2B5EF4-FFF2-40B4-BE49-F238E27FC236}">
                <a16:creationId xmlns:a16="http://schemas.microsoft.com/office/drawing/2014/main" id="{F4841D00-E9DF-CD38-B93A-B57ECA007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 y="4918631"/>
            <a:ext cx="1939368" cy="1939368"/>
          </a:xfrm>
          <a:prstGeom prst="rect">
            <a:avLst/>
          </a:prstGeom>
        </p:spPr>
      </p:pic>
      <p:pic>
        <p:nvPicPr>
          <p:cNvPr id="4" name="Picture 2" descr="This Is Your Brain on Magic Mushrooms | Discover Magazine">
            <a:extLst>
              <a:ext uri="{FF2B5EF4-FFF2-40B4-BE49-F238E27FC236}">
                <a16:creationId xmlns:a16="http://schemas.microsoft.com/office/drawing/2014/main" id="{DC484439-A179-46CF-B247-F4F72CC48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329" y="1071336"/>
            <a:ext cx="8825151" cy="45504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5A06EF-D6AB-C469-03F7-A97EC08FD565}"/>
              </a:ext>
            </a:extLst>
          </p:cNvPr>
          <p:cNvSpPr txBox="1"/>
          <p:nvPr/>
        </p:nvSpPr>
        <p:spPr>
          <a:xfrm>
            <a:off x="3637725" y="6205225"/>
            <a:ext cx="6823445" cy="338554"/>
          </a:xfrm>
          <a:prstGeom prst="rect">
            <a:avLst/>
          </a:prstGeom>
          <a:noFill/>
        </p:spPr>
        <p:txBody>
          <a:bodyPr wrap="square">
            <a:spAutoFit/>
          </a:bodyPr>
          <a:lstStyle/>
          <a:p>
            <a:r>
              <a:rPr lang="en-US" sz="1600" dirty="0"/>
              <a:t>https://royalsocietypublishing.org/doi/full/10.1098/rsif.2014.0873</a:t>
            </a:r>
          </a:p>
        </p:txBody>
      </p:sp>
    </p:spTree>
    <p:custDataLst>
      <p:tags r:id="rId1"/>
    </p:custDataLst>
    <p:extLst>
      <p:ext uri="{BB962C8B-B14F-4D97-AF65-F5344CB8AC3E}">
        <p14:creationId xmlns:p14="http://schemas.microsoft.com/office/powerpoint/2010/main" val="1043790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head and colorful circles&#10;&#10;Description automatically generated">
            <a:extLst>
              <a:ext uri="{FF2B5EF4-FFF2-40B4-BE49-F238E27FC236}">
                <a16:creationId xmlns:a16="http://schemas.microsoft.com/office/drawing/2014/main" id="{B22DB676-E38A-A6B4-EAE7-D92E8CCDA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 y="5110020"/>
            <a:ext cx="1939368" cy="1939368"/>
          </a:xfrm>
          <a:prstGeom prst="rect">
            <a:avLst/>
          </a:prstGeom>
        </p:spPr>
      </p:pic>
      <p:grpSp>
        <p:nvGrpSpPr>
          <p:cNvPr id="3" name="Group 3"/>
          <p:cNvGrpSpPr/>
          <p:nvPr/>
        </p:nvGrpSpPr>
        <p:grpSpPr>
          <a:xfrm>
            <a:off x="11549663" y="6324146"/>
            <a:ext cx="246031" cy="94386"/>
            <a:chOff x="0" y="0"/>
            <a:chExt cx="1118932" cy="429260"/>
          </a:xfrm>
        </p:grpSpPr>
        <p:sp>
          <p:nvSpPr>
            <p:cNvPr id="4" name="Freeform 4"/>
            <p:cNvSpPr/>
            <p:nvPr/>
          </p:nvSpPr>
          <p:spPr>
            <a:xfrm>
              <a:off x="0" y="-5080"/>
              <a:ext cx="1118932" cy="434340"/>
            </a:xfrm>
            <a:custGeom>
              <a:avLst/>
              <a:gdLst/>
              <a:ahLst/>
              <a:cxnLst/>
              <a:rect l="l" t="t" r="r" b="b"/>
              <a:pathLst>
                <a:path w="1118932" h="434340">
                  <a:moveTo>
                    <a:pt x="1101152" y="187960"/>
                  </a:moveTo>
                  <a:lnTo>
                    <a:pt x="839532" y="11430"/>
                  </a:lnTo>
                  <a:cubicBezTo>
                    <a:pt x="821752" y="0"/>
                    <a:pt x="798892" y="3810"/>
                    <a:pt x="786192" y="21590"/>
                  </a:cubicBezTo>
                  <a:cubicBezTo>
                    <a:pt x="774762" y="39370"/>
                    <a:pt x="778572" y="62230"/>
                    <a:pt x="796352" y="74930"/>
                  </a:cubicBezTo>
                  <a:lnTo>
                    <a:pt x="955102" y="181610"/>
                  </a:lnTo>
                  <a:lnTo>
                    <a:pt x="0" y="181610"/>
                  </a:lnTo>
                  <a:lnTo>
                    <a:pt x="0" y="257810"/>
                  </a:lnTo>
                  <a:lnTo>
                    <a:pt x="955102" y="257810"/>
                  </a:lnTo>
                  <a:lnTo>
                    <a:pt x="796352" y="364490"/>
                  </a:lnTo>
                  <a:cubicBezTo>
                    <a:pt x="778572" y="375920"/>
                    <a:pt x="774762" y="400050"/>
                    <a:pt x="786192" y="417830"/>
                  </a:cubicBezTo>
                  <a:cubicBezTo>
                    <a:pt x="793812" y="429260"/>
                    <a:pt x="805242" y="434340"/>
                    <a:pt x="817942" y="434340"/>
                  </a:cubicBezTo>
                  <a:cubicBezTo>
                    <a:pt x="825562" y="434340"/>
                    <a:pt x="833182" y="431800"/>
                    <a:pt x="839532" y="427990"/>
                  </a:cubicBezTo>
                  <a:lnTo>
                    <a:pt x="1102422" y="251460"/>
                  </a:lnTo>
                  <a:cubicBezTo>
                    <a:pt x="1112582" y="243840"/>
                    <a:pt x="1118932" y="232410"/>
                    <a:pt x="1118932" y="219710"/>
                  </a:cubicBezTo>
                  <a:cubicBezTo>
                    <a:pt x="1118932" y="207010"/>
                    <a:pt x="1112582" y="195580"/>
                    <a:pt x="1101152" y="187960"/>
                  </a:cubicBezTo>
                  <a:close/>
                </a:path>
              </a:pathLst>
            </a:custGeom>
            <a:solidFill>
              <a:srgbClr val="071742"/>
            </a:solidFill>
          </p:spPr>
          <p:txBody>
            <a:bodyPr/>
            <a:lstStyle/>
            <a:p>
              <a:endParaRPr lang="en-US" sz="1200"/>
            </a:p>
          </p:txBody>
        </p:sp>
      </p:grpSp>
      <p:sp>
        <p:nvSpPr>
          <p:cNvPr id="6" name="TextBox 6"/>
          <p:cNvSpPr txBox="1"/>
          <p:nvPr/>
        </p:nvSpPr>
        <p:spPr>
          <a:xfrm>
            <a:off x="235512" y="1487977"/>
            <a:ext cx="7543459" cy="3807774"/>
          </a:xfrm>
          <a:prstGeom prst="rect">
            <a:avLst/>
          </a:prstGeom>
        </p:spPr>
        <p:txBody>
          <a:bodyPr wrap="square" lIns="0" tIns="0" rIns="0" bIns="0" rtlCol="0" anchor="t">
            <a:spAutoFit/>
          </a:bodyPr>
          <a:lstStyle/>
          <a:p>
            <a:pPr marL="518187" lvl="1" indent="-259094">
              <a:lnSpc>
                <a:spcPct val="150000"/>
              </a:lnSpc>
              <a:buFont typeface="Arial"/>
              <a:buChar char="•"/>
            </a:pPr>
            <a:r>
              <a:rPr lang="en-US" sz="2400" dirty="0"/>
              <a:t>Classic Psychedelic, Serotonergic System</a:t>
            </a:r>
          </a:p>
          <a:p>
            <a:pPr marL="518187" lvl="1" indent="-259094">
              <a:lnSpc>
                <a:spcPct val="150000"/>
              </a:lnSpc>
              <a:buFont typeface="Arial"/>
              <a:buChar char="•"/>
            </a:pPr>
            <a:r>
              <a:rPr lang="en-US" sz="2400" dirty="0"/>
              <a:t>Quiets the Default Mode Network</a:t>
            </a:r>
          </a:p>
          <a:p>
            <a:pPr marL="518187" lvl="1" indent="-259094">
              <a:lnSpc>
                <a:spcPct val="150000"/>
              </a:lnSpc>
              <a:buFont typeface="Arial"/>
              <a:buChar char="•"/>
            </a:pPr>
            <a:r>
              <a:rPr lang="en-US" sz="2400" dirty="0"/>
              <a:t>Considered one of the gentlest on the body</a:t>
            </a:r>
          </a:p>
          <a:p>
            <a:pPr marL="518187" lvl="1" indent="-259094">
              <a:lnSpc>
                <a:spcPct val="150000"/>
              </a:lnSpc>
              <a:buFont typeface="Arial"/>
              <a:buChar char="•"/>
            </a:pPr>
            <a:r>
              <a:rPr lang="en-US" sz="2400" dirty="0"/>
              <a:t>Higher potential for Mystical Experience</a:t>
            </a:r>
          </a:p>
          <a:p>
            <a:pPr marL="518187" lvl="1" indent="-259094">
              <a:lnSpc>
                <a:spcPct val="150000"/>
              </a:lnSpc>
              <a:buFont typeface="Arial"/>
              <a:buChar char="•"/>
            </a:pPr>
            <a:r>
              <a:rPr lang="en-US" sz="2400" dirty="0"/>
              <a:t>Can bring issues “front and center”</a:t>
            </a:r>
          </a:p>
          <a:p>
            <a:pPr marL="518187" lvl="1" indent="-259094">
              <a:lnSpc>
                <a:spcPct val="150000"/>
              </a:lnSpc>
              <a:buFont typeface="Arial"/>
              <a:buChar char="•"/>
            </a:pPr>
            <a:r>
              <a:rPr lang="en-US" sz="2400" dirty="0"/>
              <a:t>4-6 hours Journey Duration</a:t>
            </a:r>
          </a:p>
          <a:p>
            <a:pPr marL="518187" lvl="1" indent="-259094">
              <a:lnSpc>
                <a:spcPct val="150000"/>
              </a:lnSpc>
              <a:buFont typeface="Arial"/>
              <a:buChar char="•"/>
            </a:pPr>
            <a:r>
              <a:rPr lang="en-US" sz="2400" dirty="0"/>
              <a:t>No known lethal dose, non-addictive</a:t>
            </a:r>
          </a:p>
        </p:txBody>
      </p:sp>
      <p:sp>
        <p:nvSpPr>
          <p:cNvPr id="8" name="TextBox 8"/>
          <p:cNvSpPr txBox="1"/>
          <p:nvPr/>
        </p:nvSpPr>
        <p:spPr>
          <a:xfrm>
            <a:off x="728672" y="545921"/>
            <a:ext cx="7872004" cy="587918"/>
          </a:xfrm>
          <a:prstGeom prst="rect">
            <a:avLst/>
          </a:prstGeom>
        </p:spPr>
        <p:txBody>
          <a:bodyPr wrap="square" lIns="0" tIns="0" rIns="0" bIns="0" rtlCol="0" anchor="t">
            <a:spAutoFit/>
          </a:bodyPr>
          <a:lstStyle/>
          <a:p>
            <a:pPr>
              <a:lnSpc>
                <a:spcPts val="4854"/>
              </a:lnSpc>
            </a:pPr>
            <a:r>
              <a:rPr lang="en-US" sz="3734" dirty="0">
                <a:latin typeface="+mj-lt"/>
              </a:rPr>
              <a:t>Some Key Differences: Psilocybin</a:t>
            </a:r>
          </a:p>
        </p:txBody>
      </p:sp>
      <p:pic>
        <p:nvPicPr>
          <p:cNvPr id="7" name="Picture 2" descr="In Canada, psychedelics re-emerge in treatment of depression | The Japan  Times">
            <a:extLst>
              <a:ext uri="{FF2B5EF4-FFF2-40B4-BE49-F238E27FC236}">
                <a16:creationId xmlns:a16="http://schemas.microsoft.com/office/drawing/2014/main" id="{5538ECDE-6E21-9440-460B-B25E8E3E2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9038" y="1903437"/>
            <a:ext cx="4726571" cy="31500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D3107C4-3321-F9CD-6785-EC20DB758B7D}"/>
              </a:ext>
            </a:extLst>
          </p:cNvPr>
          <p:cNvSpPr txBox="1"/>
          <p:nvPr/>
        </p:nvSpPr>
        <p:spPr>
          <a:xfrm>
            <a:off x="8199236" y="6201503"/>
            <a:ext cx="3986373" cy="338554"/>
          </a:xfrm>
          <a:prstGeom prst="rect">
            <a:avLst/>
          </a:prstGeom>
          <a:noFill/>
        </p:spPr>
        <p:txBody>
          <a:bodyPr wrap="square" rtlCol="0">
            <a:spAutoFit/>
          </a:bodyPr>
          <a:lstStyle/>
          <a:p>
            <a:r>
              <a:rPr lang="en-US" sz="1600" dirty="0"/>
              <a:t>Imperial College of London/Reuters</a:t>
            </a:r>
          </a:p>
        </p:txBody>
      </p:sp>
    </p:spTree>
    <p:extLst>
      <p:ext uri="{BB962C8B-B14F-4D97-AF65-F5344CB8AC3E}">
        <p14:creationId xmlns:p14="http://schemas.microsoft.com/office/powerpoint/2010/main" val="4072731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549663" y="6324146"/>
            <a:ext cx="246031" cy="94386"/>
            <a:chOff x="0" y="0"/>
            <a:chExt cx="1118932" cy="429260"/>
          </a:xfrm>
        </p:grpSpPr>
        <p:sp>
          <p:nvSpPr>
            <p:cNvPr id="5" name="Freeform 5"/>
            <p:cNvSpPr/>
            <p:nvPr/>
          </p:nvSpPr>
          <p:spPr>
            <a:xfrm>
              <a:off x="0" y="-5080"/>
              <a:ext cx="1118932" cy="434340"/>
            </a:xfrm>
            <a:custGeom>
              <a:avLst/>
              <a:gdLst/>
              <a:ahLst/>
              <a:cxnLst/>
              <a:rect l="l" t="t" r="r" b="b"/>
              <a:pathLst>
                <a:path w="1118932" h="434340">
                  <a:moveTo>
                    <a:pt x="1101152" y="187960"/>
                  </a:moveTo>
                  <a:lnTo>
                    <a:pt x="839532" y="11430"/>
                  </a:lnTo>
                  <a:cubicBezTo>
                    <a:pt x="821752" y="0"/>
                    <a:pt x="798892" y="3810"/>
                    <a:pt x="786192" y="21590"/>
                  </a:cubicBezTo>
                  <a:cubicBezTo>
                    <a:pt x="774762" y="39370"/>
                    <a:pt x="778572" y="62230"/>
                    <a:pt x="796352" y="74930"/>
                  </a:cubicBezTo>
                  <a:lnTo>
                    <a:pt x="955102" y="181610"/>
                  </a:lnTo>
                  <a:lnTo>
                    <a:pt x="0" y="181610"/>
                  </a:lnTo>
                  <a:lnTo>
                    <a:pt x="0" y="257810"/>
                  </a:lnTo>
                  <a:lnTo>
                    <a:pt x="955102" y="257810"/>
                  </a:lnTo>
                  <a:lnTo>
                    <a:pt x="796352" y="364490"/>
                  </a:lnTo>
                  <a:cubicBezTo>
                    <a:pt x="778572" y="375920"/>
                    <a:pt x="774762" y="400050"/>
                    <a:pt x="786192" y="417830"/>
                  </a:cubicBezTo>
                  <a:cubicBezTo>
                    <a:pt x="793812" y="429260"/>
                    <a:pt x="805242" y="434340"/>
                    <a:pt x="817942" y="434340"/>
                  </a:cubicBezTo>
                  <a:cubicBezTo>
                    <a:pt x="825562" y="434340"/>
                    <a:pt x="833182" y="431800"/>
                    <a:pt x="839532" y="427990"/>
                  </a:cubicBezTo>
                  <a:lnTo>
                    <a:pt x="1102422" y="251460"/>
                  </a:lnTo>
                  <a:cubicBezTo>
                    <a:pt x="1112582" y="243840"/>
                    <a:pt x="1118932" y="232410"/>
                    <a:pt x="1118932" y="219710"/>
                  </a:cubicBezTo>
                  <a:cubicBezTo>
                    <a:pt x="1118932" y="207010"/>
                    <a:pt x="1112582" y="195580"/>
                    <a:pt x="1101152" y="187960"/>
                  </a:cubicBezTo>
                  <a:close/>
                </a:path>
              </a:pathLst>
            </a:custGeom>
            <a:solidFill>
              <a:srgbClr val="071742"/>
            </a:solidFill>
          </p:spPr>
          <p:txBody>
            <a:bodyPr/>
            <a:lstStyle/>
            <a:p>
              <a:endParaRPr lang="en-US" sz="1200"/>
            </a:p>
          </p:txBody>
        </p:sp>
      </p:grpSp>
      <p:graphicFrame>
        <p:nvGraphicFramePr>
          <p:cNvPr id="47" name="Chart 46">
            <a:extLst>
              <a:ext uri="{FF2B5EF4-FFF2-40B4-BE49-F238E27FC236}">
                <a16:creationId xmlns:a16="http://schemas.microsoft.com/office/drawing/2014/main" id="{27005E83-978A-6145-5C37-92099BC5CDE1}"/>
              </a:ext>
            </a:extLst>
          </p:cNvPr>
          <p:cNvGraphicFramePr/>
          <p:nvPr>
            <p:extLst>
              <p:ext uri="{D42A27DB-BD31-4B8C-83A1-F6EECF244321}">
                <p14:modId xmlns:p14="http://schemas.microsoft.com/office/powerpoint/2010/main" val="2075645130"/>
              </p:ext>
            </p:extLst>
          </p:nvPr>
        </p:nvGraphicFramePr>
        <p:xfrm>
          <a:off x="1830525" y="766133"/>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054E042-EEB3-F4F3-795C-08B57DBD0DAD}"/>
              </a:ext>
            </a:extLst>
          </p:cNvPr>
          <p:cNvSpPr txBox="1"/>
          <p:nvPr/>
        </p:nvSpPr>
        <p:spPr>
          <a:xfrm>
            <a:off x="976075" y="0"/>
            <a:ext cx="9511486" cy="861774"/>
          </a:xfrm>
          <a:prstGeom prst="rect">
            <a:avLst/>
          </a:prstGeom>
          <a:noFill/>
        </p:spPr>
        <p:txBody>
          <a:bodyPr wrap="square" rtlCol="0">
            <a:spAutoFit/>
          </a:bodyPr>
          <a:lstStyle/>
          <a:p>
            <a:r>
              <a:rPr lang="en-US" sz="5000" dirty="0"/>
              <a:t>Psilocybin</a:t>
            </a:r>
          </a:p>
        </p:txBody>
      </p:sp>
      <p:sp>
        <p:nvSpPr>
          <p:cNvPr id="6" name="TextBox 5">
            <a:extLst>
              <a:ext uri="{FF2B5EF4-FFF2-40B4-BE49-F238E27FC236}">
                <a16:creationId xmlns:a16="http://schemas.microsoft.com/office/drawing/2014/main" id="{9D648260-0B59-E4CE-3242-1252F20DD29F}"/>
              </a:ext>
            </a:extLst>
          </p:cNvPr>
          <p:cNvSpPr txBox="1"/>
          <p:nvPr/>
        </p:nvSpPr>
        <p:spPr>
          <a:xfrm>
            <a:off x="239387" y="6344295"/>
            <a:ext cx="3623045" cy="523220"/>
          </a:xfrm>
          <a:prstGeom prst="rect">
            <a:avLst/>
          </a:prstGeom>
          <a:noFill/>
        </p:spPr>
        <p:txBody>
          <a:bodyPr wrap="square">
            <a:spAutoFit/>
          </a:bodyPr>
          <a:lstStyle/>
          <a:p>
            <a:r>
              <a:rPr lang="en-US" sz="1400" dirty="0"/>
              <a:t>https://www.ncbi.nlm.nih.gov/pmc/articles/PMC5367557/</a:t>
            </a:r>
            <a:r>
              <a:rPr lang="en-US" sz="1400" b="0" i="0" dirty="0">
                <a:solidFill>
                  <a:srgbClr val="000000"/>
                </a:solidFill>
                <a:effectLst/>
                <a:latin typeface="Noto Sans" panose="020B0502040504020204" pitchFamily="34" charset="0"/>
              </a:rPr>
              <a:t>.</a:t>
            </a:r>
            <a:endParaRPr lang="en-US" sz="1400" dirty="0"/>
          </a:p>
        </p:txBody>
      </p:sp>
      <p:sp>
        <p:nvSpPr>
          <p:cNvPr id="9" name="TextBox 8">
            <a:extLst>
              <a:ext uri="{FF2B5EF4-FFF2-40B4-BE49-F238E27FC236}">
                <a16:creationId xmlns:a16="http://schemas.microsoft.com/office/drawing/2014/main" id="{D15EAE2E-3AE1-6777-722E-8898D3DD26A8}"/>
              </a:ext>
            </a:extLst>
          </p:cNvPr>
          <p:cNvSpPr txBox="1"/>
          <p:nvPr/>
        </p:nvSpPr>
        <p:spPr>
          <a:xfrm>
            <a:off x="3862432" y="6354620"/>
            <a:ext cx="4112143" cy="523220"/>
          </a:xfrm>
          <a:prstGeom prst="rect">
            <a:avLst/>
          </a:prstGeom>
          <a:noFill/>
        </p:spPr>
        <p:txBody>
          <a:bodyPr wrap="square">
            <a:spAutoFit/>
          </a:bodyPr>
          <a:lstStyle/>
          <a:p>
            <a:r>
              <a:rPr lang="en-US" sz="1400" dirty="0"/>
              <a:t>https://journals.sagepub.com/doi/10.1177/0269881116675512</a:t>
            </a:r>
          </a:p>
        </p:txBody>
      </p:sp>
      <p:sp>
        <p:nvSpPr>
          <p:cNvPr id="11" name="TextBox 10">
            <a:extLst>
              <a:ext uri="{FF2B5EF4-FFF2-40B4-BE49-F238E27FC236}">
                <a16:creationId xmlns:a16="http://schemas.microsoft.com/office/drawing/2014/main" id="{E9C8349B-C026-24E2-FE09-0738C10CB047}"/>
              </a:ext>
            </a:extLst>
          </p:cNvPr>
          <p:cNvSpPr txBox="1"/>
          <p:nvPr/>
        </p:nvSpPr>
        <p:spPr>
          <a:xfrm>
            <a:off x="8172745" y="6161868"/>
            <a:ext cx="4958465" cy="738664"/>
          </a:xfrm>
          <a:prstGeom prst="rect">
            <a:avLst/>
          </a:prstGeom>
          <a:noFill/>
        </p:spPr>
        <p:txBody>
          <a:bodyPr wrap="square">
            <a:spAutoFit/>
          </a:bodyPr>
          <a:lstStyle/>
          <a:p>
            <a:r>
              <a:rPr lang="en-US" sz="1400" dirty="0"/>
              <a:t>https://old-prod.asco.org/sites/new-www.asco.org/files/content-files/Sunstone_Therapies_virtual_press.pdf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head and colorful circles&#10;&#10;Description automatically generated">
            <a:extLst>
              <a:ext uri="{FF2B5EF4-FFF2-40B4-BE49-F238E27FC236}">
                <a16:creationId xmlns:a16="http://schemas.microsoft.com/office/drawing/2014/main" id="{3B1AC9C6-9173-974A-C9D8-2BFE85B89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 y="4918631"/>
            <a:ext cx="1939368" cy="1939368"/>
          </a:xfrm>
          <a:prstGeom prst="rect">
            <a:avLst/>
          </a:prstGeom>
        </p:spPr>
      </p:pic>
      <p:sp>
        <p:nvSpPr>
          <p:cNvPr id="5" name="TextBox 5"/>
          <p:cNvSpPr txBox="1"/>
          <p:nvPr/>
        </p:nvSpPr>
        <p:spPr>
          <a:xfrm>
            <a:off x="812800" y="174601"/>
            <a:ext cx="10333586" cy="761491"/>
          </a:xfrm>
          <a:prstGeom prst="rect">
            <a:avLst/>
          </a:prstGeom>
        </p:spPr>
        <p:txBody>
          <a:bodyPr wrap="square" lIns="0" tIns="0" rIns="0" bIns="0" rtlCol="0" anchor="t">
            <a:spAutoFit/>
          </a:bodyPr>
          <a:lstStyle/>
          <a:p>
            <a:pPr>
              <a:lnSpc>
                <a:spcPts val="6533"/>
              </a:lnSpc>
            </a:pPr>
            <a:r>
              <a:rPr lang="en-US" sz="4667" dirty="0">
                <a:latin typeface="+mj-lt"/>
              </a:rPr>
              <a:t>Psilocybin Studies*</a:t>
            </a:r>
          </a:p>
        </p:txBody>
      </p:sp>
      <p:sp>
        <p:nvSpPr>
          <p:cNvPr id="6" name="TextBox 6"/>
          <p:cNvSpPr txBox="1"/>
          <p:nvPr/>
        </p:nvSpPr>
        <p:spPr>
          <a:xfrm>
            <a:off x="1127051" y="1066872"/>
            <a:ext cx="11353749" cy="4917500"/>
          </a:xfrm>
          <a:prstGeom prst="rect">
            <a:avLst/>
          </a:prstGeom>
        </p:spPr>
        <p:txBody>
          <a:bodyPr wrap="square" lIns="0" tIns="0" rIns="0" bIns="0" rtlCol="0" anchor="t">
            <a:spAutoFit/>
          </a:bodyPr>
          <a:lstStyle/>
          <a:p>
            <a:pPr marL="575761" lvl="1" indent="-287881">
              <a:lnSpc>
                <a:spcPct val="150000"/>
              </a:lnSpc>
              <a:buFont typeface="Arial"/>
              <a:buChar char="•"/>
            </a:pPr>
            <a:r>
              <a:rPr lang="en-US" sz="2400" dirty="0" err="1">
                <a:latin typeface="Canva Sans"/>
              </a:rPr>
              <a:t>MDAnderson</a:t>
            </a:r>
            <a:r>
              <a:rPr lang="en-US" sz="2400" dirty="0">
                <a:latin typeface="Canva Sans"/>
              </a:rPr>
              <a:t>: Depression in Gynecological Cancer Patients</a:t>
            </a:r>
          </a:p>
          <a:p>
            <a:pPr marL="575761" lvl="1" indent="-287881">
              <a:lnSpc>
                <a:spcPct val="150000"/>
              </a:lnSpc>
              <a:buFont typeface="Arial"/>
              <a:buChar char="•"/>
            </a:pPr>
            <a:r>
              <a:rPr lang="en-US" sz="2400" dirty="0">
                <a:latin typeface="Canva Sans"/>
              </a:rPr>
              <a:t>Sunstone Therapies: Major Depression</a:t>
            </a:r>
          </a:p>
          <a:p>
            <a:pPr marL="575761" lvl="1" indent="-287881">
              <a:lnSpc>
                <a:spcPct val="150000"/>
              </a:lnSpc>
              <a:buFont typeface="Arial"/>
              <a:buChar char="•"/>
            </a:pPr>
            <a:r>
              <a:rPr lang="en-US" sz="2400" dirty="0">
                <a:latin typeface="Canva Sans"/>
              </a:rPr>
              <a:t>Dana-Farber/</a:t>
            </a:r>
            <a:r>
              <a:rPr lang="en-US" sz="2400" dirty="0" err="1">
                <a:latin typeface="Canva Sans"/>
              </a:rPr>
              <a:t>CareDimensions</a:t>
            </a:r>
            <a:r>
              <a:rPr lang="en-US" sz="2400" dirty="0">
                <a:latin typeface="Canva Sans"/>
              </a:rPr>
              <a:t> Hospice: Demoralization</a:t>
            </a:r>
          </a:p>
          <a:p>
            <a:pPr marL="575761" lvl="1" indent="-287881">
              <a:lnSpc>
                <a:spcPct val="150000"/>
              </a:lnSpc>
              <a:buFont typeface="Arial"/>
              <a:buChar char="•"/>
            </a:pPr>
            <a:r>
              <a:rPr lang="en-US" sz="2400" dirty="0">
                <a:latin typeface="Canva Sans"/>
              </a:rPr>
              <a:t>UCLA and UCSF: Demoralization with Ketamine as Active Control</a:t>
            </a:r>
          </a:p>
          <a:p>
            <a:pPr marL="575761" lvl="1" indent="-287881">
              <a:lnSpc>
                <a:spcPct val="150000"/>
              </a:lnSpc>
              <a:buFont typeface="Arial"/>
              <a:buChar char="•"/>
            </a:pPr>
            <a:r>
              <a:rPr lang="en-US" sz="2400" dirty="0">
                <a:latin typeface="Canva Sans"/>
              </a:rPr>
              <a:t>Johns Hopkins: Depression in MCI/Early Alzheimer’s Patients</a:t>
            </a:r>
          </a:p>
          <a:p>
            <a:pPr marL="575761" lvl="1" indent="-287881">
              <a:lnSpc>
                <a:spcPct val="150000"/>
              </a:lnSpc>
              <a:buFont typeface="Arial"/>
              <a:buChar char="•"/>
            </a:pPr>
            <a:r>
              <a:rPr lang="en-US" sz="2400" dirty="0">
                <a:latin typeface="Canva Sans"/>
              </a:rPr>
              <a:t>University of Colorado/NYU: Existential Distress</a:t>
            </a:r>
          </a:p>
          <a:p>
            <a:pPr marL="575761" lvl="1" indent="-287881">
              <a:lnSpc>
                <a:spcPct val="150000"/>
              </a:lnSpc>
              <a:buFont typeface="Arial"/>
              <a:buChar char="•"/>
            </a:pPr>
            <a:r>
              <a:rPr lang="en-US" sz="2400" dirty="0">
                <a:latin typeface="Canva Sans"/>
              </a:rPr>
              <a:t>University of Washington: Anxiety</a:t>
            </a:r>
          </a:p>
          <a:p>
            <a:pPr marL="575761" lvl="1" indent="-287881">
              <a:lnSpc>
                <a:spcPct val="150000"/>
              </a:lnSpc>
              <a:buFont typeface="Arial"/>
              <a:buChar char="•"/>
            </a:pPr>
            <a:r>
              <a:rPr lang="en-US" sz="2400" dirty="0">
                <a:latin typeface="Canva Sans"/>
              </a:rPr>
              <a:t>Emory University: Demoralization and Chronic Pain</a:t>
            </a:r>
          </a:p>
          <a:p>
            <a:pPr marL="575761" lvl="1" indent="-287881">
              <a:lnSpc>
                <a:spcPct val="150000"/>
              </a:lnSpc>
              <a:buFont typeface="Arial"/>
              <a:buChar char="•"/>
            </a:pPr>
            <a:r>
              <a:rPr lang="en-US" sz="2400" dirty="0">
                <a:latin typeface="Canva Sans"/>
              </a:rPr>
              <a:t>Diamond Therapeutics/University of Alabama: Microdosing</a:t>
            </a:r>
          </a:p>
        </p:txBody>
      </p:sp>
      <p:sp>
        <p:nvSpPr>
          <p:cNvPr id="13" name="TextBox 12">
            <a:extLst>
              <a:ext uri="{FF2B5EF4-FFF2-40B4-BE49-F238E27FC236}">
                <a16:creationId xmlns:a16="http://schemas.microsoft.com/office/drawing/2014/main" id="{EBBEFE4E-99BA-FF57-6357-F2DE854B8C90}"/>
              </a:ext>
            </a:extLst>
          </p:cNvPr>
          <p:cNvSpPr txBox="1"/>
          <p:nvPr/>
        </p:nvSpPr>
        <p:spPr>
          <a:xfrm>
            <a:off x="9585200" y="6291986"/>
            <a:ext cx="2895600" cy="420564"/>
          </a:xfrm>
          <a:prstGeom prst="rect">
            <a:avLst/>
          </a:prstGeom>
          <a:noFill/>
        </p:spPr>
        <p:txBody>
          <a:bodyPr wrap="square" rtlCol="0">
            <a:spAutoFit/>
          </a:bodyPr>
          <a:lstStyle/>
          <a:p>
            <a:r>
              <a:rPr lang="en-US" sz="2133" dirty="0"/>
              <a:t>*clinicaltrials.gov</a:t>
            </a:r>
          </a:p>
        </p:txBody>
      </p:sp>
    </p:spTree>
    <p:extLst>
      <p:ext uri="{BB962C8B-B14F-4D97-AF65-F5344CB8AC3E}">
        <p14:creationId xmlns:p14="http://schemas.microsoft.com/office/powerpoint/2010/main" val="3202037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B04D-C211-4130-F348-61568096E3CE}"/>
              </a:ext>
            </a:extLst>
          </p:cNvPr>
          <p:cNvSpPr>
            <a:spLocks noGrp="1"/>
          </p:cNvSpPr>
          <p:nvPr>
            <p:ph type="ctrTitle"/>
          </p:nvPr>
        </p:nvSpPr>
        <p:spPr>
          <a:xfrm>
            <a:off x="572452" y="1922779"/>
            <a:ext cx="8876348" cy="993141"/>
          </a:xfrm>
        </p:spPr>
        <p:txBody>
          <a:bodyPr>
            <a:noAutofit/>
          </a:bodyPr>
          <a:lstStyle/>
          <a:p>
            <a:r>
              <a:rPr lang="en-US" sz="5000" dirty="0"/>
              <a:t>MDMA</a:t>
            </a:r>
          </a:p>
        </p:txBody>
      </p:sp>
      <p:pic>
        <p:nvPicPr>
          <p:cNvPr id="5" name="Picture 2">
            <a:extLst>
              <a:ext uri="{FF2B5EF4-FFF2-40B4-BE49-F238E27FC236}">
                <a16:creationId xmlns:a16="http://schemas.microsoft.com/office/drawing/2014/main" id="{E38B8F8B-A8D8-3C13-D860-935F2559A4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908866" y="-2673494"/>
            <a:ext cx="8218249" cy="8218249"/>
          </a:xfrm>
          <a:prstGeom prst="rect">
            <a:avLst/>
          </a:prstGeom>
        </p:spPr>
      </p:pic>
      <p:pic>
        <p:nvPicPr>
          <p:cNvPr id="6" name="Picture 3">
            <a:extLst>
              <a:ext uri="{FF2B5EF4-FFF2-40B4-BE49-F238E27FC236}">
                <a16:creationId xmlns:a16="http://schemas.microsoft.com/office/drawing/2014/main" id="{9ECE53B1-6691-6222-0864-1D74F8D1DD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74316" y="2419349"/>
            <a:ext cx="7632093" cy="7632093"/>
          </a:xfrm>
          <a:prstGeom prst="rect">
            <a:avLst/>
          </a:prstGeom>
        </p:spPr>
      </p:pic>
    </p:spTree>
    <p:extLst>
      <p:ext uri="{BB962C8B-B14F-4D97-AF65-F5344CB8AC3E}">
        <p14:creationId xmlns:p14="http://schemas.microsoft.com/office/powerpoint/2010/main" val="3011010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549663" y="6324146"/>
            <a:ext cx="246031" cy="94386"/>
            <a:chOff x="0" y="0"/>
            <a:chExt cx="1118932" cy="429260"/>
          </a:xfrm>
        </p:grpSpPr>
        <p:sp>
          <p:nvSpPr>
            <p:cNvPr id="4" name="Freeform 4"/>
            <p:cNvSpPr/>
            <p:nvPr/>
          </p:nvSpPr>
          <p:spPr>
            <a:xfrm>
              <a:off x="0" y="-5080"/>
              <a:ext cx="1118932" cy="434340"/>
            </a:xfrm>
            <a:custGeom>
              <a:avLst/>
              <a:gdLst/>
              <a:ahLst/>
              <a:cxnLst/>
              <a:rect l="l" t="t" r="r" b="b"/>
              <a:pathLst>
                <a:path w="1118932" h="434340">
                  <a:moveTo>
                    <a:pt x="1101152" y="187960"/>
                  </a:moveTo>
                  <a:lnTo>
                    <a:pt x="839532" y="11430"/>
                  </a:lnTo>
                  <a:cubicBezTo>
                    <a:pt x="821752" y="0"/>
                    <a:pt x="798892" y="3810"/>
                    <a:pt x="786192" y="21590"/>
                  </a:cubicBezTo>
                  <a:cubicBezTo>
                    <a:pt x="774762" y="39370"/>
                    <a:pt x="778572" y="62230"/>
                    <a:pt x="796352" y="74930"/>
                  </a:cubicBezTo>
                  <a:lnTo>
                    <a:pt x="955102" y="181610"/>
                  </a:lnTo>
                  <a:lnTo>
                    <a:pt x="0" y="181610"/>
                  </a:lnTo>
                  <a:lnTo>
                    <a:pt x="0" y="257810"/>
                  </a:lnTo>
                  <a:lnTo>
                    <a:pt x="955102" y="257810"/>
                  </a:lnTo>
                  <a:lnTo>
                    <a:pt x="796352" y="364490"/>
                  </a:lnTo>
                  <a:cubicBezTo>
                    <a:pt x="778572" y="375920"/>
                    <a:pt x="774762" y="400050"/>
                    <a:pt x="786192" y="417830"/>
                  </a:cubicBezTo>
                  <a:cubicBezTo>
                    <a:pt x="793812" y="429260"/>
                    <a:pt x="805242" y="434340"/>
                    <a:pt x="817942" y="434340"/>
                  </a:cubicBezTo>
                  <a:cubicBezTo>
                    <a:pt x="825562" y="434340"/>
                    <a:pt x="833182" y="431800"/>
                    <a:pt x="839532" y="427990"/>
                  </a:cubicBezTo>
                  <a:lnTo>
                    <a:pt x="1102422" y="251460"/>
                  </a:lnTo>
                  <a:cubicBezTo>
                    <a:pt x="1112582" y="243840"/>
                    <a:pt x="1118932" y="232410"/>
                    <a:pt x="1118932" y="219710"/>
                  </a:cubicBezTo>
                  <a:cubicBezTo>
                    <a:pt x="1118932" y="207010"/>
                    <a:pt x="1112582" y="195580"/>
                    <a:pt x="1101152" y="187960"/>
                  </a:cubicBezTo>
                  <a:close/>
                </a:path>
              </a:pathLst>
            </a:custGeom>
            <a:solidFill>
              <a:srgbClr val="071742"/>
            </a:solidFill>
          </p:spPr>
          <p:txBody>
            <a:bodyPr/>
            <a:lstStyle/>
            <a:p>
              <a:endParaRPr lang="en-US" sz="1200"/>
            </a:p>
          </p:txBody>
        </p:sp>
      </p:grpSp>
      <p:sp>
        <p:nvSpPr>
          <p:cNvPr id="6" name="TextBox 6"/>
          <p:cNvSpPr txBox="1"/>
          <p:nvPr/>
        </p:nvSpPr>
        <p:spPr>
          <a:xfrm>
            <a:off x="299765" y="1413045"/>
            <a:ext cx="7073374" cy="3814442"/>
          </a:xfrm>
          <a:prstGeom prst="rect">
            <a:avLst/>
          </a:prstGeom>
        </p:spPr>
        <p:txBody>
          <a:bodyPr wrap="square" lIns="0" tIns="0" rIns="0" bIns="0" rtlCol="0" anchor="t">
            <a:spAutoFit/>
          </a:bodyPr>
          <a:lstStyle/>
          <a:p>
            <a:pPr marL="518187" lvl="1" indent="-259094">
              <a:lnSpc>
                <a:spcPct val="150000"/>
              </a:lnSpc>
              <a:buFont typeface="Arial"/>
              <a:buChar char="•"/>
            </a:pPr>
            <a:r>
              <a:rPr lang="en-US" sz="2400" dirty="0"/>
              <a:t>Empathogenic, works on Serotonergic, Dopaminergic, Norepinephrinergic</a:t>
            </a:r>
          </a:p>
          <a:p>
            <a:pPr marL="518187" lvl="1" indent="-259094">
              <a:lnSpc>
                <a:spcPct val="150000"/>
              </a:lnSpc>
              <a:buFont typeface="Arial"/>
              <a:buChar char="•"/>
            </a:pPr>
            <a:r>
              <a:rPr lang="en-US" sz="2400" dirty="0"/>
              <a:t>Increases activity in Prefrontal Cortex, decreases activity in Amygdala</a:t>
            </a:r>
          </a:p>
          <a:p>
            <a:pPr marL="518187" lvl="1" indent="-259094">
              <a:lnSpc>
                <a:spcPct val="150000"/>
              </a:lnSpc>
              <a:buFont typeface="Arial"/>
              <a:buChar char="•"/>
            </a:pPr>
            <a:r>
              <a:rPr lang="en-US" sz="2400" dirty="0"/>
              <a:t>Mystical Experiences are rare</a:t>
            </a:r>
          </a:p>
          <a:p>
            <a:pPr marL="518187" lvl="1" indent="-259094">
              <a:lnSpc>
                <a:spcPct val="150000"/>
              </a:lnSpc>
              <a:buFont typeface="Arial"/>
              <a:buChar char="•"/>
            </a:pPr>
            <a:r>
              <a:rPr lang="en-US" sz="2400" dirty="0"/>
              <a:t>6-8 hours Journey Duration</a:t>
            </a:r>
          </a:p>
          <a:p>
            <a:pPr marL="518187" lvl="1" indent="-259094">
              <a:lnSpc>
                <a:spcPct val="150000"/>
              </a:lnSpc>
              <a:buFont typeface="Arial"/>
              <a:buChar char="•"/>
            </a:pPr>
            <a:r>
              <a:rPr lang="en-US" sz="2400" dirty="0"/>
              <a:t>Risk of Serotonin Toxicity at very high doses </a:t>
            </a:r>
          </a:p>
        </p:txBody>
      </p:sp>
      <p:sp>
        <p:nvSpPr>
          <p:cNvPr id="8" name="TextBox 8"/>
          <p:cNvSpPr txBox="1"/>
          <p:nvPr/>
        </p:nvSpPr>
        <p:spPr>
          <a:xfrm>
            <a:off x="2540001" y="431800"/>
            <a:ext cx="7569200" cy="587918"/>
          </a:xfrm>
          <a:prstGeom prst="rect">
            <a:avLst/>
          </a:prstGeom>
        </p:spPr>
        <p:txBody>
          <a:bodyPr wrap="square" lIns="0" tIns="0" rIns="0" bIns="0" rtlCol="0" anchor="t">
            <a:spAutoFit/>
          </a:bodyPr>
          <a:lstStyle/>
          <a:p>
            <a:pPr>
              <a:lnSpc>
                <a:spcPts val="4854"/>
              </a:lnSpc>
            </a:pPr>
            <a:r>
              <a:rPr lang="en-US" sz="3734" dirty="0">
                <a:latin typeface="+mj-lt"/>
              </a:rPr>
              <a:t>Some Key Differences: MDMA</a:t>
            </a:r>
          </a:p>
        </p:txBody>
      </p:sp>
      <p:pic>
        <p:nvPicPr>
          <p:cNvPr id="11" name="Picture 11"/>
          <p:cNvPicPr>
            <a:picLocks noChangeAspect="1"/>
          </p:cNvPicPr>
          <p:nvPr/>
        </p:nvPicPr>
        <p:blipFill>
          <a:blip r:embed="rId3"/>
          <a:srcRect t="17485"/>
          <a:stretch>
            <a:fillRect/>
          </a:stretch>
        </p:blipFill>
        <p:spPr>
          <a:xfrm>
            <a:off x="-203200" y="5432162"/>
            <a:ext cx="2223561" cy="1834767"/>
          </a:xfrm>
          <a:prstGeom prst="rect">
            <a:avLst/>
          </a:prstGeom>
        </p:spPr>
      </p:pic>
      <p:pic>
        <p:nvPicPr>
          <p:cNvPr id="5" name="Picture 4" descr="A jellyfish in the water&#10;&#10;Description automatically generated with medium confidence">
            <a:extLst>
              <a:ext uri="{FF2B5EF4-FFF2-40B4-BE49-F238E27FC236}">
                <a16:creationId xmlns:a16="http://schemas.microsoft.com/office/drawing/2014/main" id="{13BD3F05-2707-AC5B-CF47-20329F46BDD9}"/>
              </a:ext>
            </a:extLst>
          </p:cNvPr>
          <p:cNvPicPr>
            <a:picLocks noChangeAspect="1"/>
          </p:cNvPicPr>
          <p:nvPr/>
        </p:nvPicPr>
        <p:blipFill>
          <a:blip r:embed="rId4"/>
          <a:stretch>
            <a:fillRect/>
          </a:stretch>
        </p:blipFill>
        <p:spPr>
          <a:xfrm>
            <a:off x="7373139" y="1882014"/>
            <a:ext cx="4818861" cy="3093972"/>
          </a:xfrm>
          <a:prstGeom prst="rect">
            <a:avLst/>
          </a:prstGeom>
        </p:spPr>
      </p:pic>
    </p:spTree>
    <p:extLst>
      <p:ext uri="{BB962C8B-B14F-4D97-AF65-F5344CB8AC3E}">
        <p14:creationId xmlns:p14="http://schemas.microsoft.com/office/powerpoint/2010/main" val="2237474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172383" y="759172"/>
            <a:ext cx="9840173" cy="738985"/>
          </a:xfrm>
          <a:prstGeom prst="rect">
            <a:avLst/>
          </a:prstGeom>
        </p:spPr>
        <p:txBody>
          <a:bodyPr wrap="square" lIns="0" tIns="0" rIns="0" bIns="0" rtlCol="0" anchor="t">
            <a:spAutoFit/>
          </a:bodyPr>
          <a:lstStyle/>
          <a:p>
            <a:pPr>
              <a:lnSpc>
                <a:spcPts val="6533"/>
              </a:lnSpc>
            </a:pPr>
            <a:r>
              <a:rPr lang="en-US" sz="4000" dirty="0">
                <a:latin typeface="+mj-lt"/>
              </a:rPr>
              <a:t>MDMA Dyad Study: Sunstone Therapies</a:t>
            </a:r>
          </a:p>
        </p:txBody>
      </p:sp>
      <p:sp>
        <p:nvSpPr>
          <p:cNvPr id="9" name="TextBox 8">
            <a:extLst>
              <a:ext uri="{FF2B5EF4-FFF2-40B4-BE49-F238E27FC236}">
                <a16:creationId xmlns:a16="http://schemas.microsoft.com/office/drawing/2014/main" id="{356E7C4A-309C-3493-954A-28B7F322CDCB}"/>
              </a:ext>
            </a:extLst>
          </p:cNvPr>
          <p:cNvSpPr txBox="1"/>
          <p:nvPr/>
        </p:nvSpPr>
        <p:spPr>
          <a:xfrm>
            <a:off x="1409722" y="2209223"/>
            <a:ext cx="9372555" cy="2965364"/>
          </a:xfrm>
          <a:prstGeom prst="rect">
            <a:avLst/>
          </a:prstGeom>
          <a:noFill/>
        </p:spPr>
        <p:txBody>
          <a:bodyPr wrap="square">
            <a:spAutoFit/>
          </a:bodyPr>
          <a:lstStyle/>
          <a:p>
            <a:r>
              <a:rPr lang="en-US" sz="2667" dirty="0">
                <a:latin typeface="Libre Franklin Light Bold" panose="020B0604020202020204" charset="0"/>
              </a:rPr>
              <a:t>“I realize MDMA has just allowed me to rewrite the script of a major traumatic life experience. Death suddenly loses its sting.”</a:t>
            </a:r>
          </a:p>
          <a:p>
            <a:endParaRPr lang="en-US" sz="2667" dirty="0">
              <a:latin typeface="Libre Franklin Light Bold" panose="020B0604020202020204" charset="0"/>
            </a:endParaRPr>
          </a:p>
          <a:p>
            <a:r>
              <a:rPr lang="en-US" sz="2667" dirty="0">
                <a:latin typeface="Libre Franklin Light Bold" panose="020B0604020202020204" charset="0"/>
              </a:rPr>
              <a:t>“Keeping depression at bay and having a loving relationship will still require attention, but after MDMA, it no longer seems like work.” Kurt </a:t>
            </a:r>
            <a:r>
              <a:rPr lang="en-US" sz="2667" dirty="0" err="1">
                <a:latin typeface="Libre Franklin Light Bold" panose="020B0604020202020204" charset="0"/>
              </a:rPr>
              <a:t>Nemes</a:t>
            </a:r>
            <a:endParaRPr lang="en-US" sz="2667" dirty="0">
              <a:latin typeface="Libre Franklin Light Bold" panose="020B0604020202020204" charset="0"/>
            </a:endParaRPr>
          </a:p>
        </p:txBody>
      </p:sp>
      <p:sp>
        <p:nvSpPr>
          <p:cNvPr id="6" name="TextBox 5">
            <a:extLst>
              <a:ext uri="{FF2B5EF4-FFF2-40B4-BE49-F238E27FC236}">
                <a16:creationId xmlns:a16="http://schemas.microsoft.com/office/drawing/2014/main" id="{7EB54677-C7F8-C6F3-2C12-07D0ED10DD83}"/>
              </a:ext>
            </a:extLst>
          </p:cNvPr>
          <p:cNvSpPr txBox="1"/>
          <p:nvPr/>
        </p:nvSpPr>
        <p:spPr>
          <a:xfrm>
            <a:off x="9522238" y="6075152"/>
            <a:ext cx="2980635" cy="420564"/>
          </a:xfrm>
          <a:prstGeom prst="rect">
            <a:avLst/>
          </a:prstGeom>
          <a:noFill/>
        </p:spPr>
        <p:txBody>
          <a:bodyPr wrap="square" rtlCol="0">
            <a:spAutoFit/>
          </a:bodyPr>
          <a:lstStyle/>
          <a:p>
            <a:r>
              <a:rPr lang="en-US" sz="2133" dirty="0">
                <a:latin typeface="Libre Franklin Light Bold" panose="020B0604020202020204" charset="0"/>
              </a:rPr>
              <a:t>clinicaltrials</a:t>
            </a:r>
            <a:r>
              <a:rPr lang="en-US" sz="1867" dirty="0">
                <a:latin typeface="Libre Franklin Light Bold" panose="020B0604020202020204" charset="0"/>
              </a:rPr>
              <a:t>.gov</a:t>
            </a:r>
          </a:p>
        </p:txBody>
      </p:sp>
      <p:pic>
        <p:nvPicPr>
          <p:cNvPr id="2" name="Picture 1" descr="A logo with a head and colorful circles&#10;&#10;Description automatically generated">
            <a:extLst>
              <a:ext uri="{FF2B5EF4-FFF2-40B4-BE49-F238E27FC236}">
                <a16:creationId xmlns:a16="http://schemas.microsoft.com/office/drawing/2014/main" id="{1195557B-E28A-E6D4-9BF6-D20CFD70B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 y="4918631"/>
            <a:ext cx="1939368" cy="193936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B04D-C211-4130-F348-61568096E3CE}"/>
              </a:ext>
            </a:extLst>
          </p:cNvPr>
          <p:cNvSpPr>
            <a:spLocks noGrp="1"/>
          </p:cNvSpPr>
          <p:nvPr>
            <p:ph type="ctrTitle"/>
          </p:nvPr>
        </p:nvSpPr>
        <p:spPr>
          <a:xfrm>
            <a:off x="572452" y="1922779"/>
            <a:ext cx="8876348" cy="993141"/>
          </a:xfrm>
        </p:spPr>
        <p:txBody>
          <a:bodyPr>
            <a:noAutofit/>
          </a:bodyPr>
          <a:lstStyle/>
          <a:p>
            <a:r>
              <a:rPr lang="en-US" sz="5000" dirty="0"/>
              <a:t>ketamine</a:t>
            </a:r>
          </a:p>
        </p:txBody>
      </p:sp>
      <p:pic>
        <p:nvPicPr>
          <p:cNvPr id="5" name="Picture 2">
            <a:extLst>
              <a:ext uri="{FF2B5EF4-FFF2-40B4-BE49-F238E27FC236}">
                <a16:creationId xmlns:a16="http://schemas.microsoft.com/office/drawing/2014/main" id="{E38B8F8B-A8D8-3C13-D860-935F2559A4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908866" y="-2673494"/>
            <a:ext cx="8218249" cy="8218249"/>
          </a:xfrm>
          <a:prstGeom prst="rect">
            <a:avLst/>
          </a:prstGeom>
        </p:spPr>
      </p:pic>
      <p:pic>
        <p:nvPicPr>
          <p:cNvPr id="6" name="Picture 3">
            <a:extLst>
              <a:ext uri="{FF2B5EF4-FFF2-40B4-BE49-F238E27FC236}">
                <a16:creationId xmlns:a16="http://schemas.microsoft.com/office/drawing/2014/main" id="{9ECE53B1-6691-6222-0864-1D74F8D1DD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74316" y="2419349"/>
            <a:ext cx="7632093" cy="7632093"/>
          </a:xfrm>
          <a:prstGeom prst="rect">
            <a:avLst/>
          </a:prstGeom>
        </p:spPr>
      </p:pic>
    </p:spTree>
    <p:extLst>
      <p:ext uri="{BB962C8B-B14F-4D97-AF65-F5344CB8AC3E}">
        <p14:creationId xmlns:p14="http://schemas.microsoft.com/office/powerpoint/2010/main" val="1511822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head and colorful circles&#10;&#10;Description automatically generated">
            <a:extLst>
              <a:ext uri="{FF2B5EF4-FFF2-40B4-BE49-F238E27FC236}">
                <a16:creationId xmlns:a16="http://schemas.microsoft.com/office/drawing/2014/main" id="{AA86D457-CB56-1F17-E302-421075302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4447"/>
            <a:ext cx="1743740" cy="1743740"/>
          </a:xfrm>
          <a:prstGeom prst="rect">
            <a:avLst/>
          </a:prstGeom>
        </p:spPr>
      </p:pic>
      <p:grpSp>
        <p:nvGrpSpPr>
          <p:cNvPr id="3" name="Group 3"/>
          <p:cNvGrpSpPr/>
          <p:nvPr/>
        </p:nvGrpSpPr>
        <p:grpSpPr>
          <a:xfrm>
            <a:off x="11549663" y="6324146"/>
            <a:ext cx="246031" cy="94386"/>
            <a:chOff x="0" y="0"/>
            <a:chExt cx="1118932" cy="429260"/>
          </a:xfrm>
        </p:grpSpPr>
        <p:sp>
          <p:nvSpPr>
            <p:cNvPr id="4" name="Freeform 4"/>
            <p:cNvSpPr/>
            <p:nvPr/>
          </p:nvSpPr>
          <p:spPr>
            <a:xfrm>
              <a:off x="0" y="-5080"/>
              <a:ext cx="1118932" cy="434340"/>
            </a:xfrm>
            <a:custGeom>
              <a:avLst/>
              <a:gdLst/>
              <a:ahLst/>
              <a:cxnLst/>
              <a:rect l="l" t="t" r="r" b="b"/>
              <a:pathLst>
                <a:path w="1118932" h="434340">
                  <a:moveTo>
                    <a:pt x="1101152" y="187960"/>
                  </a:moveTo>
                  <a:lnTo>
                    <a:pt x="839532" y="11430"/>
                  </a:lnTo>
                  <a:cubicBezTo>
                    <a:pt x="821752" y="0"/>
                    <a:pt x="798892" y="3810"/>
                    <a:pt x="786192" y="21590"/>
                  </a:cubicBezTo>
                  <a:cubicBezTo>
                    <a:pt x="774762" y="39370"/>
                    <a:pt x="778572" y="62230"/>
                    <a:pt x="796352" y="74930"/>
                  </a:cubicBezTo>
                  <a:lnTo>
                    <a:pt x="955102" y="181610"/>
                  </a:lnTo>
                  <a:lnTo>
                    <a:pt x="0" y="181610"/>
                  </a:lnTo>
                  <a:lnTo>
                    <a:pt x="0" y="257810"/>
                  </a:lnTo>
                  <a:lnTo>
                    <a:pt x="955102" y="257810"/>
                  </a:lnTo>
                  <a:lnTo>
                    <a:pt x="796352" y="364490"/>
                  </a:lnTo>
                  <a:cubicBezTo>
                    <a:pt x="778572" y="375920"/>
                    <a:pt x="774762" y="400050"/>
                    <a:pt x="786192" y="417830"/>
                  </a:cubicBezTo>
                  <a:cubicBezTo>
                    <a:pt x="793812" y="429260"/>
                    <a:pt x="805242" y="434340"/>
                    <a:pt x="817942" y="434340"/>
                  </a:cubicBezTo>
                  <a:cubicBezTo>
                    <a:pt x="825562" y="434340"/>
                    <a:pt x="833182" y="431800"/>
                    <a:pt x="839532" y="427990"/>
                  </a:cubicBezTo>
                  <a:lnTo>
                    <a:pt x="1102422" y="251460"/>
                  </a:lnTo>
                  <a:cubicBezTo>
                    <a:pt x="1112582" y="243840"/>
                    <a:pt x="1118932" y="232410"/>
                    <a:pt x="1118932" y="219710"/>
                  </a:cubicBezTo>
                  <a:cubicBezTo>
                    <a:pt x="1118932" y="207010"/>
                    <a:pt x="1112582" y="195580"/>
                    <a:pt x="1101152" y="187960"/>
                  </a:cubicBezTo>
                  <a:close/>
                </a:path>
              </a:pathLst>
            </a:custGeom>
            <a:solidFill>
              <a:srgbClr val="071742"/>
            </a:solidFill>
          </p:spPr>
          <p:txBody>
            <a:bodyPr/>
            <a:lstStyle/>
            <a:p>
              <a:endParaRPr lang="en-US" sz="1200"/>
            </a:p>
          </p:txBody>
        </p:sp>
      </p:grpSp>
      <p:sp>
        <p:nvSpPr>
          <p:cNvPr id="6" name="TextBox 6"/>
          <p:cNvSpPr txBox="1"/>
          <p:nvPr/>
        </p:nvSpPr>
        <p:spPr>
          <a:xfrm>
            <a:off x="928588" y="1368322"/>
            <a:ext cx="7704765" cy="4878259"/>
          </a:xfrm>
          <a:prstGeom prst="rect">
            <a:avLst/>
          </a:prstGeom>
        </p:spPr>
        <p:txBody>
          <a:bodyPr wrap="square" lIns="0" tIns="0" rIns="0" bIns="0" rtlCol="0" anchor="t">
            <a:spAutoFit/>
          </a:bodyPr>
          <a:lstStyle/>
          <a:p>
            <a:pPr marL="518187" lvl="1" indent="-259094">
              <a:lnSpc>
                <a:spcPct val="150000"/>
              </a:lnSpc>
              <a:buFont typeface="Arial"/>
              <a:buChar char="•"/>
            </a:pPr>
            <a:r>
              <a:rPr lang="en-US" sz="2200" dirty="0">
                <a:latin typeface="Libre Franklin Light"/>
              </a:rPr>
              <a:t>Dissociative Anesthetic, Glutamatergic System</a:t>
            </a:r>
          </a:p>
          <a:p>
            <a:pPr marL="518187" lvl="1" indent="-259094">
              <a:lnSpc>
                <a:spcPct val="150000"/>
              </a:lnSpc>
              <a:buFont typeface="Arial"/>
              <a:buChar char="•"/>
            </a:pPr>
            <a:r>
              <a:rPr lang="en-US" sz="2200" dirty="0">
                <a:latin typeface="Libre Franklin Light"/>
              </a:rPr>
              <a:t>NMDA Antagonist creating surge of Glutamate</a:t>
            </a:r>
          </a:p>
          <a:p>
            <a:pPr marL="518187" lvl="1" indent="-259094">
              <a:lnSpc>
                <a:spcPct val="150000"/>
              </a:lnSpc>
              <a:buFont typeface="Arial"/>
              <a:buChar char="•"/>
            </a:pPr>
            <a:r>
              <a:rPr lang="en-US" sz="2200" dirty="0">
                <a:latin typeface="Libre Franklin Light"/>
              </a:rPr>
              <a:t>Binds to the </a:t>
            </a:r>
            <a:r>
              <a:rPr lang="en-US" sz="2200" dirty="0" err="1">
                <a:latin typeface="Libre Franklin Light"/>
              </a:rPr>
              <a:t>TrkB</a:t>
            </a:r>
            <a:r>
              <a:rPr lang="en-US" sz="2200" dirty="0">
                <a:latin typeface="Libre Franklin Light"/>
              </a:rPr>
              <a:t> receptor and can mimic BDNF</a:t>
            </a:r>
          </a:p>
          <a:p>
            <a:pPr marL="518187" lvl="1" indent="-259094">
              <a:lnSpc>
                <a:spcPct val="150000"/>
              </a:lnSpc>
              <a:buFont typeface="Arial"/>
              <a:buChar char="•"/>
            </a:pPr>
            <a:r>
              <a:rPr lang="en-US" sz="2200" dirty="0">
                <a:latin typeface="Libre Franklin Light"/>
              </a:rPr>
              <a:t>Binds to the Mu Opioid Receptor</a:t>
            </a:r>
          </a:p>
          <a:p>
            <a:pPr marL="518187" lvl="1" indent="-259094">
              <a:lnSpc>
                <a:spcPct val="150000"/>
              </a:lnSpc>
              <a:buFont typeface="Arial"/>
              <a:buChar char="•"/>
            </a:pPr>
            <a:r>
              <a:rPr lang="en-US" sz="2200" dirty="0">
                <a:latin typeface="Libre Franklin Light"/>
              </a:rPr>
              <a:t>Shown to effectively treat chronic pain</a:t>
            </a:r>
          </a:p>
          <a:p>
            <a:pPr marL="518187" lvl="1" indent="-259094">
              <a:lnSpc>
                <a:spcPct val="150000"/>
              </a:lnSpc>
              <a:buFont typeface="Arial"/>
              <a:buChar char="•"/>
            </a:pPr>
            <a:r>
              <a:rPr lang="en-US" sz="2200" dirty="0">
                <a:latin typeface="Libre Franklin Light"/>
              </a:rPr>
              <a:t>Fast acting but short lasting</a:t>
            </a:r>
          </a:p>
          <a:p>
            <a:pPr marL="518187" lvl="1" indent="-259094">
              <a:lnSpc>
                <a:spcPct val="150000"/>
              </a:lnSpc>
              <a:buFont typeface="Arial"/>
              <a:buChar char="•"/>
            </a:pPr>
            <a:r>
              <a:rPr lang="en-US" sz="2200" dirty="0">
                <a:latin typeface="Libre Franklin Light"/>
              </a:rPr>
              <a:t>Puts you into “Observer Mode”</a:t>
            </a:r>
          </a:p>
          <a:p>
            <a:pPr marL="518187" lvl="1" indent="-259094">
              <a:lnSpc>
                <a:spcPct val="150000"/>
              </a:lnSpc>
              <a:buFont typeface="Arial"/>
              <a:buChar char="•"/>
            </a:pPr>
            <a:r>
              <a:rPr lang="en-US" sz="2200" dirty="0">
                <a:latin typeface="Libre Franklin Light"/>
              </a:rPr>
              <a:t>45-75 minutes Journey Duration</a:t>
            </a:r>
          </a:p>
          <a:p>
            <a:pPr marL="518187" lvl="1" indent="-259094">
              <a:lnSpc>
                <a:spcPct val="150000"/>
              </a:lnSpc>
              <a:buFont typeface="Arial"/>
              <a:buChar char="•"/>
            </a:pPr>
            <a:r>
              <a:rPr lang="en-US" sz="2200" dirty="0">
                <a:latin typeface="Libre Franklin Light"/>
              </a:rPr>
              <a:t>Lethal in very high doses and potentially addictive</a:t>
            </a:r>
          </a:p>
          <a:p>
            <a:pPr marL="563909" lvl="2"/>
            <a:endParaRPr lang="en-US" sz="2000" dirty="0">
              <a:solidFill>
                <a:srgbClr val="000000"/>
              </a:solidFill>
              <a:latin typeface="Libre Franklin Light"/>
            </a:endParaRPr>
          </a:p>
        </p:txBody>
      </p:sp>
      <p:sp>
        <p:nvSpPr>
          <p:cNvPr id="8" name="TextBox 8"/>
          <p:cNvSpPr txBox="1"/>
          <p:nvPr/>
        </p:nvSpPr>
        <p:spPr>
          <a:xfrm>
            <a:off x="969684" y="411721"/>
            <a:ext cx="8342814" cy="587918"/>
          </a:xfrm>
          <a:prstGeom prst="rect">
            <a:avLst/>
          </a:prstGeom>
        </p:spPr>
        <p:txBody>
          <a:bodyPr wrap="square" lIns="0" tIns="0" rIns="0" bIns="0" rtlCol="0" anchor="t">
            <a:spAutoFit/>
          </a:bodyPr>
          <a:lstStyle/>
          <a:p>
            <a:pPr>
              <a:lnSpc>
                <a:spcPts val="4854"/>
              </a:lnSpc>
            </a:pPr>
            <a:r>
              <a:rPr lang="en-US" sz="3734" dirty="0">
                <a:latin typeface="+mj-lt"/>
              </a:rPr>
              <a:t>Some Key Differences: Ketamine</a:t>
            </a:r>
          </a:p>
        </p:txBody>
      </p:sp>
      <p:pic>
        <p:nvPicPr>
          <p:cNvPr id="5" name="Picture 2" descr="Ketamine Dictionary: Dissociative Anesthetics - Minnesota Ketamine Institute">
            <a:extLst>
              <a:ext uri="{FF2B5EF4-FFF2-40B4-BE49-F238E27FC236}">
                <a16:creationId xmlns:a16="http://schemas.microsoft.com/office/drawing/2014/main" id="{9FA6A9AA-9A8E-F83E-190B-5E7F4AA7FE6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13828" y="2105688"/>
            <a:ext cx="4478172" cy="298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3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with a head and colorful circles&#10;&#10;Description automatically generated">
            <a:extLst>
              <a:ext uri="{FF2B5EF4-FFF2-40B4-BE49-F238E27FC236}">
                <a16:creationId xmlns:a16="http://schemas.microsoft.com/office/drawing/2014/main" id="{7AF0C94A-2384-7F8E-0833-B213E1DE9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3" y="4920805"/>
            <a:ext cx="2139215" cy="2139215"/>
          </a:xfrm>
          <a:prstGeom prst="rect">
            <a:avLst/>
          </a:prstGeom>
        </p:spPr>
      </p:pic>
      <p:sp>
        <p:nvSpPr>
          <p:cNvPr id="2" name="Title 1">
            <a:extLst>
              <a:ext uri="{FF2B5EF4-FFF2-40B4-BE49-F238E27FC236}">
                <a16:creationId xmlns:a16="http://schemas.microsoft.com/office/drawing/2014/main" id="{712C646A-90F6-2F9A-3ED6-8A6ADC52F2CB}"/>
              </a:ext>
            </a:extLst>
          </p:cNvPr>
          <p:cNvSpPr>
            <a:spLocks noGrp="1"/>
          </p:cNvSpPr>
          <p:nvPr>
            <p:ph type="title"/>
          </p:nvPr>
        </p:nvSpPr>
        <p:spPr>
          <a:xfrm>
            <a:off x="684212" y="230292"/>
            <a:ext cx="8534400" cy="1507067"/>
          </a:xfrm>
        </p:spPr>
        <p:txBody>
          <a:bodyPr>
            <a:normAutofit/>
          </a:bodyPr>
          <a:lstStyle/>
          <a:p>
            <a:r>
              <a:rPr lang="en-US" dirty="0"/>
              <a:t>Christine Caldwell</a:t>
            </a:r>
          </a:p>
        </p:txBody>
      </p:sp>
      <p:sp>
        <p:nvSpPr>
          <p:cNvPr id="3" name="Content Placeholder 2">
            <a:extLst>
              <a:ext uri="{FF2B5EF4-FFF2-40B4-BE49-F238E27FC236}">
                <a16:creationId xmlns:a16="http://schemas.microsoft.com/office/drawing/2014/main" id="{1E2349AF-16DB-EEC9-EBBD-616CD9A1D576}"/>
              </a:ext>
            </a:extLst>
          </p:cNvPr>
          <p:cNvSpPr>
            <a:spLocks noGrp="1"/>
          </p:cNvSpPr>
          <p:nvPr>
            <p:ph idx="1"/>
          </p:nvPr>
        </p:nvSpPr>
        <p:spPr>
          <a:xfrm>
            <a:off x="1978024" y="1567179"/>
            <a:ext cx="7240588" cy="3723642"/>
          </a:xfrm>
        </p:spPr>
        <p:txBody>
          <a:bodyPr>
            <a:normAutofit lnSpcReduction="10000"/>
          </a:bodyPr>
          <a:lstStyle/>
          <a:p>
            <a:r>
              <a:rPr lang="en-US" sz="2400" dirty="0">
                <a:solidFill>
                  <a:schemeClr val="tx1"/>
                </a:solidFill>
              </a:rPr>
              <a:t>Founder/Executive Director, End of Life Psychedelic Care</a:t>
            </a:r>
          </a:p>
          <a:p>
            <a:r>
              <a:rPr lang="en-US" sz="2400" dirty="0">
                <a:solidFill>
                  <a:schemeClr val="tx1"/>
                </a:solidFill>
              </a:rPr>
              <a:t>Graduate, 12-month Psychedelics Today Vital Therapies and Integration Program</a:t>
            </a:r>
          </a:p>
          <a:p>
            <a:r>
              <a:rPr lang="en-US" sz="2400" dirty="0">
                <a:solidFill>
                  <a:schemeClr val="tx1"/>
                </a:solidFill>
              </a:rPr>
              <a:t>Owner, 250-client home health care agency in Sarasota and sold it to Empath/</a:t>
            </a:r>
            <a:r>
              <a:rPr lang="en-US" sz="2400" dirty="0" err="1">
                <a:solidFill>
                  <a:schemeClr val="tx1"/>
                </a:solidFill>
              </a:rPr>
              <a:t>Tidewell</a:t>
            </a:r>
            <a:endParaRPr lang="en-US" sz="2400" dirty="0">
              <a:solidFill>
                <a:schemeClr val="tx1"/>
              </a:solidFill>
            </a:endParaRPr>
          </a:p>
        </p:txBody>
      </p:sp>
    </p:spTree>
    <p:extLst>
      <p:ext uri="{BB962C8B-B14F-4D97-AF65-F5344CB8AC3E}">
        <p14:creationId xmlns:p14="http://schemas.microsoft.com/office/powerpoint/2010/main" val="3743765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a head and colorful circles&#10;&#10;Description automatically generated">
            <a:extLst>
              <a:ext uri="{FF2B5EF4-FFF2-40B4-BE49-F238E27FC236}">
                <a16:creationId xmlns:a16="http://schemas.microsoft.com/office/drawing/2014/main" id="{7DC53640-FFA3-CD77-62B0-7DFCBA27A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 y="4918631"/>
            <a:ext cx="1939368" cy="1939368"/>
          </a:xfrm>
          <a:prstGeom prst="rect">
            <a:avLst/>
          </a:prstGeom>
        </p:spPr>
      </p:pic>
      <p:pic>
        <p:nvPicPr>
          <p:cNvPr id="4098" name="Picture 2" descr="Untitled">
            <a:extLst>
              <a:ext uri="{FF2B5EF4-FFF2-40B4-BE49-F238E27FC236}">
                <a16:creationId xmlns:a16="http://schemas.microsoft.com/office/drawing/2014/main" id="{546B33B0-6B98-5290-0A9C-FB6793EE3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348" y="2714782"/>
            <a:ext cx="1768918" cy="18412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F6F0D3-B601-2E26-22CF-E802C6CF69BE}"/>
              </a:ext>
            </a:extLst>
          </p:cNvPr>
          <p:cNvSpPr>
            <a:spLocks noGrp="1"/>
          </p:cNvSpPr>
          <p:nvPr>
            <p:ph type="title"/>
          </p:nvPr>
        </p:nvSpPr>
        <p:spPr>
          <a:xfrm>
            <a:off x="69647" y="-221296"/>
            <a:ext cx="7889358" cy="1375608"/>
          </a:xfrm>
        </p:spPr>
        <p:txBody>
          <a:bodyPr anchor="ctr">
            <a:normAutofit/>
          </a:bodyPr>
          <a:lstStyle/>
          <a:p>
            <a:r>
              <a:rPr lang="en-US" sz="3334" dirty="0"/>
              <a:t>Major Routes of Administration</a:t>
            </a:r>
          </a:p>
        </p:txBody>
      </p:sp>
      <p:sp>
        <p:nvSpPr>
          <p:cNvPr id="3" name="Content Placeholder 2">
            <a:extLst>
              <a:ext uri="{FF2B5EF4-FFF2-40B4-BE49-F238E27FC236}">
                <a16:creationId xmlns:a16="http://schemas.microsoft.com/office/drawing/2014/main" id="{45B1BEAA-4FB2-1A6B-0099-E1926C4B86D1}"/>
              </a:ext>
            </a:extLst>
          </p:cNvPr>
          <p:cNvSpPr>
            <a:spLocks noGrp="1"/>
          </p:cNvSpPr>
          <p:nvPr>
            <p:ph idx="1"/>
          </p:nvPr>
        </p:nvSpPr>
        <p:spPr>
          <a:xfrm>
            <a:off x="829491" y="466508"/>
            <a:ext cx="7280052" cy="6078122"/>
          </a:xfrm>
        </p:spPr>
        <p:txBody>
          <a:bodyPr>
            <a:noAutofit/>
          </a:bodyPr>
          <a:lstStyle/>
          <a:p>
            <a:r>
              <a:rPr lang="en-US" sz="2200" dirty="0">
                <a:solidFill>
                  <a:schemeClr val="tx1"/>
                </a:solidFill>
              </a:rPr>
              <a:t>IV (100%): In-clinic</a:t>
            </a:r>
          </a:p>
          <a:p>
            <a:pPr lvl="1"/>
            <a:r>
              <a:rPr lang="en-US" sz="2200" dirty="0">
                <a:solidFill>
                  <a:schemeClr val="tx1"/>
                </a:solidFill>
              </a:rPr>
              <a:t>Typically start at .5mg/kg and titrate</a:t>
            </a:r>
          </a:p>
          <a:p>
            <a:r>
              <a:rPr lang="en-US" sz="2200" dirty="0">
                <a:solidFill>
                  <a:schemeClr val="tx1"/>
                </a:solidFill>
              </a:rPr>
              <a:t>Injection (93%): In-clinic/At-home</a:t>
            </a:r>
          </a:p>
          <a:p>
            <a:pPr lvl="1"/>
            <a:r>
              <a:rPr lang="en-US" sz="2200" dirty="0">
                <a:solidFill>
                  <a:schemeClr val="tx1"/>
                </a:solidFill>
              </a:rPr>
              <a:t>Typically delivered in two doses</a:t>
            </a:r>
          </a:p>
          <a:p>
            <a:r>
              <a:rPr lang="en-US" sz="2200" dirty="0">
                <a:solidFill>
                  <a:schemeClr val="tx1"/>
                </a:solidFill>
              </a:rPr>
              <a:t>Nasal Spray (&lt;50%): In-clinic/At-home</a:t>
            </a:r>
          </a:p>
          <a:p>
            <a:pPr lvl="1"/>
            <a:r>
              <a:rPr lang="en-US" sz="2200" dirty="0" err="1">
                <a:solidFill>
                  <a:schemeClr val="tx1"/>
                </a:solidFill>
              </a:rPr>
              <a:t>Spravato</a:t>
            </a:r>
            <a:r>
              <a:rPr lang="en-US" sz="2200" dirty="0">
                <a:solidFill>
                  <a:schemeClr val="tx1"/>
                </a:solidFill>
              </a:rPr>
              <a:t>: FDA approved - can be reimbursed</a:t>
            </a:r>
          </a:p>
          <a:p>
            <a:pPr lvl="1"/>
            <a:r>
              <a:rPr lang="en-US" sz="2200" dirty="0">
                <a:solidFill>
                  <a:schemeClr val="tx1"/>
                </a:solidFill>
              </a:rPr>
              <a:t>Compounded Nasal Spray for at-home use</a:t>
            </a:r>
          </a:p>
          <a:p>
            <a:r>
              <a:rPr lang="en-US" sz="2200" dirty="0">
                <a:solidFill>
                  <a:schemeClr val="tx1"/>
                </a:solidFill>
              </a:rPr>
              <a:t>Lozenge/Troche (&lt;30%): At-home</a:t>
            </a:r>
          </a:p>
          <a:p>
            <a:pPr lvl="1"/>
            <a:r>
              <a:rPr lang="en-US" sz="2200" dirty="0">
                <a:solidFill>
                  <a:schemeClr val="tx1"/>
                </a:solidFill>
              </a:rPr>
              <a:t>Can be used rectally, bypasses liver</a:t>
            </a:r>
          </a:p>
          <a:p>
            <a:pPr lvl="1"/>
            <a:r>
              <a:rPr lang="en-US" sz="2200" dirty="0">
                <a:solidFill>
                  <a:schemeClr val="tx1"/>
                </a:solidFill>
              </a:rPr>
              <a:t>At-home to extend duration of pain and mental health relief</a:t>
            </a:r>
          </a:p>
        </p:txBody>
      </p:sp>
      <p:pic>
        <p:nvPicPr>
          <p:cNvPr id="2050" name="Picture 2" descr="Ketamine Stirs Up Hope—and Controversy—as a Depression Drug | WIRED">
            <a:extLst>
              <a:ext uri="{FF2B5EF4-FFF2-40B4-BE49-F238E27FC236}">
                <a16:creationId xmlns:a16="http://schemas.microsoft.com/office/drawing/2014/main" id="{80B754AF-A0CA-29BE-4A45-E7EC459F28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4371" y="4808832"/>
            <a:ext cx="2384436" cy="17898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7A6532F-0B1D-DE84-7FC7-6DDBA66645E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722484" y="314964"/>
            <a:ext cx="4487679" cy="20194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RAVATO™ (esketamine) - Nasal Spray, Now FDA Approved‎">
            <a:extLst>
              <a:ext uri="{FF2B5EF4-FFF2-40B4-BE49-F238E27FC236}">
                <a16:creationId xmlns:a16="http://schemas.microsoft.com/office/drawing/2014/main" id="{AD30D479-C1A6-A64A-DFDF-719A9BD04C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1452" y="2330806"/>
            <a:ext cx="2213749" cy="176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29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549663" y="6324146"/>
            <a:ext cx="246031" cy="94386"/>
            <a:chOff x="0" y="0"/>
            <a:chExt cx="1118932" cy="429260"/>
          </a:xfrm>
        </p:grpSpPr>
        <p:sp>
          <p:nvSpPr>
            <p:cNvPr id="5" name="Freeform 5"/>
            <p:cNvSpPr/>
            <p:nvPr/>
          </p:nvSpPr>
          <p:spPr>
            <a:xfrm>
              <a:off x="0" y="-5080"/>
              <a:ext cx="1118932" cy="434340"/>
            </a:xfrm>
            <a:custGeom>
              <a:avLst/>
              <a:gdLst/>
              <a:ahLst/>
              <a:cxnLst/>
              <a:rect l="l" t="t" r="r" b="b"/>
              <a:pathLst>
                <a:path w="1118932" h="434340">
                  <a:moveTo>
                    <a:pt x="1101152" y="187960"/>
                  </a:moveTo>
                  <a:lnTo>
                    <a:pt x="839532" y="11430"/>
                  </a:lnTo>
                  <a:cubicBezTo>
                    <a:pt x="821752" y="0"/>
                    <a:pt x="798892" y="3810"/>
                    <a:pt x="786192" y="21590"/>
                  </a:cubicBezTo>
                  <a:cubicBezTo>
                    <a:pt x="774762" y="39370"/>
                    <a:pt x="778572" y="62230"/>
                    <a:pt x="796352" y="74930"/>
                  </a:cubicBezTo>
                  <a:lnTo>
                    <a:pt x="955102" y="181610"/>
                  </a:lnTo>
                  <a:lnTo>
                    <a:pt x="0" y="181610"/>
                  </a:lnTo>
                  <a:lnTo>
                    <a:pt x="0" y="257810"/>
                  </a:lnTo>
                  <a:lnTo>
                    <a:pt x="955102" y="257810"/>
                  </a:lnTo>
                  <a:lnTo>
                    <a:pt x="796352" y="364490"/>
                  </a:lnTo>
                  <a:cubicBezTo>
                    <a:pt x="778572" y="375920"/>
                    <a:pt x="774762" y="400050"/>
                    <a:pt x="786192" y="417830"/>
                  </a:cubicBezTo>
                  <a:cubicBezTo>
                    <a:pt x="793812" y="429260"/>
                    <a:pt x="805242" y="434340"/>
                    <a:pt x="817942" y="434340"/>
                  </a:cubicBezTo>
                  <a:cubicBezTo>
                    <a:pt x="825562" y="434340"/>
                    <a:pt x="833182" y="431800"/>
                    <a:pt x="839532" y="427990"/>
                  </a:cubicBezTo>
                  <a:lnTo>
                    <a:pt x="1102422" y="251460"/>
                  </a:lnTo>
                  <a:cubicBezTo>
                    <a:pt x="1112582" y="243840"/>
                    <a:pt x="1118932" y="232410"/>
                    <a:pt x="1118932" y="219710"/>
                  </a:cubicBezTo>
                  <a:cubicBezTo>
                    <a:pt x="1118932" y="207010"/>
                    <a:pt x="1112582" y="195580"/>
                    <a:pt x="1101152" y="187960"/>
                  </a:cubicBezTo>
                  <a:close/>
                </a:path>
              </a:pathLst>
            </a:custGeom>
            <a:solidFill>
              <a:srgbClr val="071742"/>
            </a:solidFill>
          </p:spPr>
          <p:txBody>
            <a:bodyPr/>
            <a:lstStyle/>
            <a:p>
              <a:endParaRPr lang="en-US" sz="1200"/>
            </a:p>
          </p:txBody>
        </p:sp>
      </p:grpSp>
      <p:grpSp>
        <p:nvGrpSpPr>
          <p:cNvPr id="7" name="Group 7"/>
          <p:cNvGrpSpPr/>
          <p:nvPr/>
        </p:nvGrpSpPr>
        <p:grpSpPr>
          <a:xfrm>
            <a:off x="1302490" y="1103180"/>
            <a:ext cx="3020626" cy="4928820"/>
            <a:chOff x="2" y="-38100"/>
            <a:chExt cx="6041252" cy="9857640"/>
          </a:xfrm>
        </p:grpSpPr>
        <p:sp>
          <p:nvSpPr>
            <p:cNvPr id="8" name="TextBox 8"/>
            <p:cNvSpPr txBox="1"/>
            <p:nvPr/>
          </p:nvSpPr>
          <p:spPr>
            <a:xfrm>
              <a:off x="912120" y="-38100"/>
              <a:ext cx="4983632" cy="421270"/>
            </a:xfrm>
            <a:prstGeom prst="rect">
              <a:avLst/>
            </a:prstGeom>
          </p:spPr>
          <p:txBody>
            <a:bodyPr wrap="square" lIns="0" tIns="0" rIns="0" bIns="0" rtlCol="0" anchor="t">
              <a:spAutoFit/>
            </a:bodyPr>
            <a:lstStyle/>
            <a:p>
              <a:pPr>
                <a:lnSpc>
                  <a:spcPts val="1799"/>
                </a:lnSpc>
              </a:pPr>
              <a:r>
                <a:rPr lang="en-US" sz="1285" dirty="0">
                  <a:latin typeface="Canva Sans"/>
                </a:rPr>
                <a:t>% Sig Reduction in Depression</a:t>
              </a:r>
            </a:p>
          </p:txBody>
        </p:sp>
        <p:sp>
          <p:nvSpPr>
            <p:cNvPr id="9" name="TextBox 9"/>
            <p:cNvSpPr txBox="1"/>
            <p:nvPr/>
          </p:nvSpPr>
          <p:spPr>
            <a:xfrm>
              <a:off x="973316" y="315792"/>
              <a:ext cx="4754658" cy="421270"/>
            </a:xfrm>
            <a:prstGeom prst="rect">
              <a:avLst/>
            </a:prstGeom>
          </p:spPr>
          <p:txBody>
            <a:bodyPr lIns="0" tIns="0" rIns="0" bIns="0" rtlCol="0" anchor="t">
              <a:spAutoFit/>
            </a:bodyPr>
            <a:lstStyle/>
            <a:p>
              <a:pPr>
                <a:lnSpc>
                  <a:spcPts val="1799"/>
                </a:lnSpc>
              </a:pPr>
              <a:r>
                <a:rPr lang="en-US" sz="1285" dirty="0">
                  <a:latin typeface="Canva Sans"/>
                </a:rPr>
                <a:t>% in Remission</a:t>
              </a:r>
            </a:p>
          </p:txBody>
        </p:sp>
        <p:grpSp>
          <p:nvGrpSpPr>
            <p:cNvPr id="10" name="Group 10"/>
            <p:cNvGrpSpPr>
              <a:grpSpLocks noChangeAspect="1"/>
            </p:cNvGrpSpPr>
            <p:nvPr/>
          </p:nvGrpSpPr>
          <p:grpSpPr>
            <a:xfrm>
              <a:off x="667333" y="130517"/>
              <a:ext cx="122393" cy="505821"/>
              <a:chOff x="2737" y="-1097148"/>
              <a:chExt cx="152400" cy="629832"/>
            </a:xfrm>
          </p:grpSpPr>
          <p:sp>
            <p:nvSpPr>
              <p:cNvPr id="11" name="Freeform 11"/>
              <p:cNvSpPr/>
              <p:nvPr/>
            </p:nvSpPr>
            <p:spPr>
              <a:xfrm>
                <a:off x="2737" y="-1097148"/>
                <a:ext cx="152400" cy="152400"/>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rgbClr val="6CE5E8"/>
              </a:solidFill>
            </p:spPr>
            <p:txBody>
              <a:bodyPr/>
              <a:lstStyle/>
              <a:p>
                <a:endParaRPr lang="en-US" sz="1200"/>
              </a:p>
            </p:txBody>
          </p:sp>
          <p:sp>
            <p:nvSpPr>
              <p:cNvPr id="12" name="Freeform 12"/>
              <p:cNvSpPr/>
              <p:nvPr/>
            </p:nvSpPr>
            <p:spPr>
              <a:xfrm>
                <a:off x="2737" y="-619716"/>
                <a:ext cx="152400" cy="152400"/>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rgbClr val="41B8D5"/>
              </a:solidFill>
            </p:spPr>
            <p:txBody>
              <a:bodyPr/>
              <a:lstStyle/>
              <a:p>
                <a:endParaRPr lang="en-US" sz="1200"/>
              </a:p>
            </p:txBody>
          </p:sp>
        </p:grpSp>
        <p:sp>
          <p:nvSpPr>
            <p:cNvPr id="13" name="TextBox 13"/>
            <p:cNvSpPr txBox="1"/>
            <p:nvPr/>
          </p:nvSpPr>
          <p:spPr>
            <a:xfrm>
              <a:off x="1669628" y="9398270"/>
              <a:ext cx="3362034" cy="421270"/>
            </a:xfrm>
            <a:prstGeom prst="rect">
              <a:avLst/>
            </a:prstGeom>
          </p:spPr>
          <p:txBody>
            <a:bodyPr lIns="0" tIns="0" rIns="0" bIns="0" rtlCol="0" anchor="t">
              <a:spAutoFit/>
            </a:bodyPr>
            <a:lstStyle/>
            <a:p>
              <a:pPr algn="ctr">
                <a:lnSpc>
                  <a:spcPts val="1799"/>
                </a:lnSpc>
              </a:pPr>
              <a:r>
                <a:rPr lang="en-US" sz="1285" dirty="0">
                  <a:latin typeface="Canva Sans"/>
                </a:rPr>
                <a:t>University of Toronto</a:t>
              </a:r>
            </a:p>
          </p:txBody>
        </p:sp>
        <p:grpSp>
          <p:nvGrpSpPr>
            <p:cNvPr id="14" name="Group 14"/>
            <p:cNvGrpSpPr>
              <a:grpSpLocks noChangeAspect="1"/>
            </p:cNvGrpSpPr>
            <p:nvPr/>
          </p:nvGrpSpPr>
          <p:grpSpPr>
            <a:xfrm>
              <a:off x="665135" y="1011642"/>
              <a:ext cx="5371019" cy="8261536"/>
              <a:chOff x="0" y="0"/>
              <a:chExt cx="6687820" cy="10287000"/>
            </a:xfrm>
          </p:grpSpPr>
          <p:sp>
            <p:nvSpPr>
              <p:cNvPr id="15" name="Freeform 15"/>
              <p:cNvSpPr/>
              <p:nvPr/>
            </p:nvSpPr>
            <p:spPr>
              <a:xfrm>
                <a:off x="0" y="-6350"/>
                <a:ext cx="6687820" cy="12700"/>
              </a:xfrm>
              <a:custGeom>
                <a:avLst/>
                <a:gdLst/>
                <a:ahLst/>
                <a:cxnLst/>
                <a:rect l="l" t="t" r="r" b="b"/>
                <a:pathLst>
                  <a:path w="6687820" h="12700">
                    <a:moveTo>
                      <a:pt x="0" y="0"/>
                    </a:moveTo>
                    <a:lnTo>
                      <a:pt x="6687820" y="0"/>
                    </a:lnTo>
                    <a:lnTo>
                      <a:pt x="6687820" y="12700"/>
                    </a:lnTo>
                    <a:lnTo>
                      <a:pt x="0" y="12700"/>
                    </a:lnTo>
                    <a:close/>
                  </a:path>
                </a:pathLst>
              </a:custGeom>
              <a:solidFill>
                <a:srgbClr val="000000">
                  <a:alpha val="24706"/>
                </a:srgbClr>
              </a:solidFill>
            </p:spPr>
            <p:txBody>
              <a:bodyPr/>
              <a:lstStyle/>
              <a:p>
                <a:endParaRPr lang="en-US" sz="1200"/>
              </a:p>
            </p:txBody>
          </p:sp>
          <p:sp>
            <p:nvSpPr>
              <p:cNvPr id="16" name="Freeform 16"/>
              <p:cNvSpPr/>
              <p:nvPr/>
            </p:nvSpPr>
            <p:spPr>
              <a:xfrm>
                <a:off x="0" y="3422650"/>
                <a:ext cx="6687820" cy="12700"/>
              </a:xfrm>
              <a:custGeom>
                <a:avLst/>
                <a:gdLst/>
                <a:ahLst/>
                <a:cxnLst/>
                <a:rect l="l" t="t" r="r" b="b"/>
                <a:pathLst>
                  <a:path w="6687820" h="12700">
                    <a:moveTo>
                      <a:pt x="0" y="0"/>
                    </a:moveTo>
                    <a:lnTo>
                      <a:pt x="6687820" y="0"/>
                    </a:lnTo>
                    <a:lnTo>
                      <a:pt x="6687820" y="12700"/>
                    </a:lnTo>
                    <a:lnTo>
                      <a:pt x="0" y="12700"/>
                    </a:lnTo>
                    <a:close/>
                  </a:path>
                </a:pathLst>
              </a:custGeom>
              <a:solidFill>
                <a:srgbClr val="000000">
                  <a:alpha val="24706"/>
                </a:srgbClr>
              </a:solidFill>
            </p:spPr>
            <p:txBody>
              <a:bodyPr/>
              <a:lstStyle/>
              <a:p>
                <a:endParaRPr lang="en-US" sz="1200"/>
              </a:p>
            </p:txBody>
          </p:sp>
          <p:sp>
            <p:nvSpPr>
              <p:cNvPr id="17" name="Freeform 17"/>
              <p:cNvSpPr/>
              <p:nvPr/>
            </p:nvSpPr>
            <p:spPr>
              <a:xfrm>
                <a:off x="0" y="6851650"/>
                <a:ext cx="6687820" cy="12700"/>
              </a:xfrm>
              <a:custGeom>
                <a:avLst/>
                <a:gdLst/>
                <a:ahLst/>
                <a:cxnLst/>
                <a:rect l="l" t="t" r="r" b="b"/>
                <a:pathLst>
                  <a:path w="6687820" h="12700">
                    <a:moveTo>
                      <a:pt x="0" y="0"/>
                    </a:moveTo>
                    <a:lnTo>
                      <a:pt x="6687820" y="0"/>
                    </a:lnTo>
                    <a:lnTo>
                      <a:pt x="6687820" y="12700"/>
                    </a:lnTo>
                    <a:lnTo>
                      <a:pt x="0" y="12700"/>
                    </a:lnTo>
                    <a:close/>
                  </a:path>
                </a:pathLst>
              </a:custGeom>
              <a:solidFill>
                <a:srgbClr val="000000">
                  <a:alpha val="24706"/>
                </a:srgbClr>
              </a:solidFill>
            </p:spPr>
            <p:txBody>
              <a:bodyPr/>
              <a:lstStyle/>
              <a:p>
                <a:endParaRPr lang="en-US" sz="1200"/>
              </a:p>
            </p:txBody>
          </p:sp>
          <p:sp>
            <p:nvSpPr>
              <p:cNvPr id="18" name="Freeform 18"/>
              <p:cNvSpPr/>
              <p:nvPr/>
            </p:nvSpPr>
            <p:spPr>
              <a:xfrm>
                <a:off x="0" y="10280650"/>
                <a:ext cx="6687820" cy="12700"/>
              </a:xfrm>
              <a:custGeom>
                <a:avLst/>
                <a:gdLst/>
                <a:ahLst/>
                <a:cxnLst/>
                <a:rect l="l" t="t" r="r" b="b"/>
                <a:pathLst>
                  <a:path w="6687820" h="12700">
                    <a:moveTo>
                      <a:pt x="0" y="0"/>
                    </a:moveTo>
                    <a:lnTo>
                      <a:pt x="6687820" y="0"/>
                    </a:lnTo>
                    <a:lnTo>
                      <a:pt x="6687820" y="12700"/>
                    </a:lnTo>
                    <a:lnTo>
                      <a:pt x="0" y="12700"/>
                    </a:lnTo>
                    <a:close/>
                  </a:path>
                </a:pathLst>
              </a:custGeom>
              <a:solidFill>
                <a:srgbClr val="000000">
                  <a:alpha val="60000"/>
                </a:srgbClr>
              </a:solidFill>
            </p:spPr>
            <p:txBody>
              <a:bodyPr/>
              <a:lstStyle/>
              <a:p>
                <a:endParaRPr lang="en-US" sz="1200"/>
              </a:p>
            </p:txBody>
          </p:sp>
        </p:grpSp>
        <p:sp>
          <p:nvSpPr>
            <p:cNvPr id="19" name="TextBox 19"/>
            <p:cNvSpPr txBox="1"/>
            <p:nvPr/>
          </p:nvSpPr>
          <p:spPr>
            <a:xfrm>
              <a:off x="68116" y="781828"/>
              <a:ext cx="433832" cy="421270"/>
            </a:xfrm>
            <a:prstGeom prst="rect">
              <a:avLst/>
            </a:prstGeom>
          </p:spPr>
          <p:txBody>
            <a:bodyPr lIns="0" tIns="0" rIns="0" bIns="0" rtlCol="0" anchor="t">
              <a:spAutoFit/>
            </a:bodyPr>
            <a:lstStyle/>
            <a:p>
              <a:pPr algn="r">
                <a:lnSpc>
                  <a:spcPts val="1799"/>
                </a:lnSpc>
              </a:pPr>
              <a:r>
                <a:rPr lang="en-US" sz="1285" dirty="0">
                  <a:latin typeface="Canva Sans"/>
                </a:rPr>
                <a:t>75</a:t>
              </a:r>
              <a:r>
                <a:rPr lang="en-US" sz="1285" dirty="0">
                  <a:solidFill>
                    <a:srgbClr val="000000"/>
                  </a:solidFill>
                  <a:latin typeface="Canva Sans"/>
                </a:rPr>
                <a:t> </a:t>
              </a:r>
            </a:p>
          </p:txBody>
        </p:sp>
        <p:sp>
          <p:nvSpPr>
            <p:cNvPr id="20" name="TextBox 20"/>
            <p:cNvSpPr txBox="1"/>
            <p:nvPr/>
          </p:nvSpPr>
          <p:spPr>
            <a:xfrm>
              <a:off x="2" y="3683512"/>
              <a:ext cx="501944" cy="421270"/>
            </a:xfrm>
            <a:prstGeom prst="rect">
              <a:avLst/>
            </a:prstGeom>
          </p:spPr>
          <p:txBody>
            <a:bodyPr lIns="0" tIns="0" rIns="0" bIns="0" rtlCol="0" anchor="t">
              <a:spAutoFit/>
            </a:bodyPr>
            <a:lstStyle/>
            <a:p>
              <a:pPr algn="r">
                <a:lnSpc>
                  <a:spcPts val="1799"/>
                </a:lnSpc>
              </a:pPr>
              <a:r>
                <a:rPr lang="en-US" sz="1285" dirty="0">
                  <a:latin typeface="Canva Sans"/>
                </a:rPr>
                <a:t>50 </a:t>
              </a:r>
            </a:p>
          </p:txBody>
        </p:sp>
        <p:sp>
          <p:nvSpPr>
            <p:cNvPr id="21" name="TextBox 21"/>
            <p:cNvSpPr txBox="1"/>
            <p:nvPr/>
          </p:nvSpPr>
          <p:spPr>
            <a:xfrm>
              <a:off x="49936" y="6289520"/>
              <a:ext cx="452010" cy="421270"/>
            </a:xfrm>
            <a:prstGeom prst="rect">
              <a:avLst/>
            </a:prstGeom>
          </p:spPr>
          <p:txBody>
            <a:bodyPr lIns="0" tIns="0" rIns="0" bIns="0" rtlCol="0" anchor="t">
              <a:spAutoFit/>
            </a:bodyPr>
            <a:lstStyle/>
            <a:p>
              <a:pPr algn="r">
                <a:lnSpc>
                  <a:spcPts val="1799"/>
                </a:lnSpc>
              </a:pPr>
              <a:r>
                <a:rPr lang="en-US" sz="1285" dirty="0">
                  <a:latin typeface="Canva Sans"/>
                </a:rPr>
                <a:t>25</a:t>
              </a:r>
              <a:r>
                <a:rPr lang="en-US" sz="1285" dirty="0">
                  <a:solidFill>
                    <a:srgbClr val="000000"/>
                  </a:solidFill>
                  <a:latin typeface="Canva Sans"/>
                </a:rPr>
                <a:t> </a:t>
              </a:r>
            </a:p>
          </p:txBody>
        </p:sp>
        <p:sp>
          <p:nvSpPr>
            <p:cNvPr id="22" name="TextBox 22"/>
            <p:cNvSpPr txBox="1"/>
            <p:nvPr/>
          </p:nvSpPr>
          <p:spPr>
            <a:xfrm>
              <a:off x="192776" y="9043364"/>
              <a:ext cx="309172" cy="421270"/>
            </a:xfrm>
            <a:prstGeom prst="rect">
              <a:avLst/>
            </a:prstGeom>
          </p:spPr>
          <p:txBody>
            <a:bodyPr lIns="0" tIns="0" rIns="0" bIns="0" rtlCol="0" anchor="t">
              <a:spAutoFit/>
            </a:bodyPr>
            <a:lstStyle/>
            <a:p>
              <a:pPr algn="r">
                <a:lnSpc>
                  <a:spcPts val="1799"/>
                </a:lnSpc>
              </a:pPr>
              <a:r>
                <a:rPr lang="en-US" sz="1285">
                  <a:solidFill>
                    <a:srgbClr val="000000"/>
                  </a:solidFill>
                  <a:latin typeface="Canva Sans"/>
                </a:rPr>
                <a:t>0 </a:t>
              </a:r>
            </a:p>
          </p:txBody>
        </p:sp>
        <p:grpSp>
          <p:nvGrpSpPr>
            <p:cNvPr id="23" name="Group 23"/>
            <p:cNvGrpSpPr>
              <a:grpSpLocks noChangeAspect="1"/>
            </p:cNvGrpSpPr>
            <p:nvPr/>
          </p:nvGrpSpPr>
          <p:grpSpPr>
            <a:xfrm>
              <a:off x="665135" y="1557311"/>
              <a:ext cx="5376119" cy="7715867"/>
              <a:chOff x="0" y="679450"/>
              <a:chExt cx="6694170" cy="9607550"/>
            </a:xfrm>
          </p:grpSpPr>
          <p:sp>
            <p:nvSpPr>
              <p:cNvPr id="24" name="Freeform 24"/>
              <p:cNvSpPr/>
              <p:nvPr/>
            </p:nvSpPr>
            <p:spPr>
              <a:xfrm>
                <a:off x="0" y="679450"/>
                <a:ext cx="3350260" cy="9607550"/>
              </a:xfrm>
              <a:custGeom>
                <a:avLst/>
                <a:gdLst/>
                <a:ahLst/>
                <a:cxnLst/>
                <a:rect l="l" t="t" r="r" b="b"/>
                <a:pathLst>
                  <a:path w="3350260" h="9607550">
                    <a:moveTo>
                      <a:pt x="0" y="9607550"/>
                    </a:moveTo>
                    <a:lnTo>
                      <a:pt x="0" y="267513"/>
                    </a:lnTo>
                    <a:cubicBezTo>
                      <a:pt x="0" y="196564"/>
                      <a:pt x="28184" y="128521"/>
                      <a:pt x="78353" y="78353"/>
                    </a:cubicBezTo>
                    <a:cubicBezTo>
                      <a:pt x="128521" y="28184"/>
                      <a:pt x="196564" y="0"/>
                      <a:pt x="267513" y="0"/>
                    </a:cubicBezTo>
                    <a:lnTo>
                      <a:pt x="3082747" y="0"/>
                    </a:lnTo>
                    <a:cubicBezTo>
                      <a:pt x="3230491" y="0"/>
                      <a:pt x="3350260" y="119770"/>
                      <a:pt x="3350260" y="267513"/>
                    </a:cubicBezTo>
                    <a:lnTo>
                      <a:pt x="3350260" y="9607550"/>
                    </a:lnTo>
                    <a:close/>
                  </a:path>
                </a:pathLst>
              </a:custGeom>
              <a:solidFill>
                <a:srgbClr val="6CE5E8"/>
              </a:solidFill>
            </p:spPr>
            <p:txBody>
              <a:bodyPr/>
              <a:lstStyle/>
              <a:p>
                <a:endParaRPr lang="en-US" sz="1200"/>
              </a:p>
            </p:txBody>
          </p:sp>
          <p:sp>
            <p:nvSpPr>
              <p:cNvPr id="25" name="Freeform 25"/>
              <p:cNvSpPr/>
              <p:nvPr/>
            </p:nvSpPr>
            <p:spPr>
              <a:xfrm>
                <a:off x="3343910" y="4110718"/>
                <a:ext cx="3350260" cy="6176282"/>
              </a:xfrm>
              <a:custGeom>
                <a:avLst/>
                <a:gdLst/>
                <a:ahLst/>
                <a:cxnLst/>
                <a:rect l="l" t="t" r="r" b="b"/>
                <a:pathLst>
                  <a:path w="3350260" h="6176282">
                    <a:moveTo>
                      <a:pt x="0" y="6176282"/>
                    </a:moveTo>
                    <a:lnTo>
                      <a:pt x="0" y="267513"/>
                    </a:lnTo>
                    <a:cubicBezTo>
                      <a:pt x="0" y="196564"/>
                      <a:pt x="28185" y="128521"/>
                      <a:pt x="78353" y="78353"/>
                    </a:cubicBezTo>
                    <a:cubicBezTo>
                      <a:pt x="128521" y="28184"/>
                      <a:pt x="196564" y="0"/>
                      <a:pt x="267513" y="0"/>
                    </a:cubicBezTo>
                    <a:lnTo>
                      <a:pt x="3082748" y="0"/>
                    </a:lnTo>
                    <a:cubicBezTo>
                      <a:pt x="3153696" y="0"/>
                      <a:pt x="3221740" y="28184"/>
                      <a:pt x="3271908" y="78353"/>
                    </a:cubicBezTo>
                    <a:cubicBezTo>
                      <a:pt x="3322076" y="128521"/>
                      <a:pt x="3350260" y="196564"/>
                      <a:pt x="3350260" y="267513"/>
                    </a:cubicBezTo>
                    <a:lnTo>
                      <a:pt x="3350260" y="6176282"/>
                    </a:lnTo>
                    <a:close/>
                  </a:path>
                </a:pathLst>
              </a:custGeom>
              <a:solidFill>
                <a:srgbClr val="41B8D5"/>
              </a:solidFill>
            </p:spPr>
            <p:txBody>
              <a:bodyPr/>
              <a:lstStyle/>
              <a:p>
                <a:endParaRPr lang="en-US" sz="1200"/>
              </a:p>
            </p:txBody>
          </p:sp>
        </p:grpSp>
      </p:grpSp>
      <p:pic>
        <p:nvPicPr>
          <p:cNvPr id="26" name="Picture 26"/>
          <p:cNvPicPr>
            <a:picLocks noChangeAspect="1"/>
          </p:cNvPicPr>
          <p:nvPr/>
        </p:nvPicPr>
        <p:blipFill>
          <a:blip r:embed="rId3"/>
          <a:srcRect/>
          <a:stretch>
            <a:fillRect/>
          </a:stretch>
        </p:blipFill>
        <p:spPr>
          <a:xfrm>
            <a:off x="6306149" y="885490"/>
            <a:ext cx="3870856" cy="5042299"/>
          </a:xfrm>
          <a:prstGeom prst="rect">
            <a:avLst/>
          </a:prstGeom>
        </p:spPr>
      </p:pic>
      <p:sp>
        <p:nvSpPr>
          <p:cNvPr id="27" name="TextBox 27"/>
          <p:cNvSpPr txBox="1"/>
          <p:nvPr/>
        </p:nvSpPr>
        <p:spPr>
          <a:xfrm>
            <a:off x="685800" y="220657"/>
            <a:ext cx="10772858" cy="515847"/>
          </a:xfrm>
          <a:prstGeom prst="rect">
            <a:avLst/>
          </a:prstGeom>
        </p:spPr>
        <p:txBody>
          <a:bodyPr lIns="0" tIns="0" rIns="0" bIns="0" rtlCol="0" anchor="t">
            <a:spAutoFit/>
          </a:bodyPr>
          <a:lstStyle/>
          <a:p>
            <a:pPr>
              <a:lnSpc>
                <a:spcPts val="4334"/>
              </a:lnSpc>
            </a:pPr>
            <a:r>
              <a:rPr lang="en-US" sz="3334" dirty="0">
                <a:solidFill>
                  <a:srgbClr val="071742"/>
                </a:solidFill>
                <a:latin typeface="Libre Franklin Black"/>
              </a:rPr>
              <a:t> </a:t>
            </a:r>
            <a:r>
              <a:rPr lang="en-US" sz="3334" dirty="0">
                <a:latin typeface="+mj-lt"/>
              </a:rPr>
              <a:t>Ketamine Research in Hospice Patients</a:t>
            </a:r>
          </a:p>
        </p:txBody>
      </p:sp>
      <p:sp>
        <p:nvSpPr>
          <p:cNvPr id="6" name="TextBox 5">
            <a:extLst>
              <a:ext uri="{FF2B5EF4-FFF2-40B4-BE49-F238E27FC236}">
                <a16:creationId xmlns:a16="http://schemas.microsoft.com/office/drawing/2014/main" id="{740E9F4F-FF4B-93E4-96D6-947BF0445243}"/>
              </a:ext>
            </a:extLst>
          </p:cNvPr>
          <p:cNvSpPr txBox="1"/>
          <p:nvPr/>
        </p:nvSpPr>
        <p:spPr>
          <a:xfrm>
            <a:off x="5991983" y="6264975"/>
            <a:ext cx="4999976" cy="372368"/>
          </a:xfrm>
          <a:prstGeom prst="rect">
            <a:avLst/>
          </a:prstGeom>
          <a:noFill/>
        </p:spPr>
        <p:txBody>
          <a:bodyPr wrap="square">
            <a:spAutoFit/>
          </a:bodyPr>
          <a:lstStyle/>
          <a:p>
            <a:r>
              <a:rPr lang="en-US" sz="1600" dirty="0"/>
              <a:t>https://pubmed.ncbi.nlm.nih.gov/23805864</a:t>
            </a:r>
            <a:r>
              <a:rPr lang="en-US" dirty="0"/>
              <a:t>/</a:t>
            </a:r>
          </a:p>
        </p:txBody>
      </p:sp>
      <p:sp>
        <p:nvSpPr>
          <p:cNvPr id="30" name="TextBox 29">
            <a:extLst>
              <a:ext uri="{FF2B5EF4-FFF2-40B4-BE49-F238E27FC236}">
                <a16:creationId xmlns:a16="http://schemas.microsoft.com/office/drawing/2014/main" id="{D7A998A6-E707-2F00-D5F8-D931B4498450}"/>
              </a:ext>
            </a:extLst>
          </p:cNvPr>
          <p:cNvSpPr txBox="1"/>
          <p:nvPr/>
        </p:nvSpPr>
        <p:spPr>
          <a:xfrm>
            <a:off x="825484" y="6264975"/>
            <a:ext cx="4608796" cy="338554"/>
          </a:xfrm>
          <a:prstGeom prst="rect">
            <a:avLst/>
          </a:prstGeom>
          <a:noFill/>
        </p:spPr>
        <p:txBody>
          <a:bodyPr wrap="square">
            <a:spAutoFit/>
          </a:bodyPr>
          <a:lstStyle/>
          <a:p>
            <a:r>
              <a:rPr lang="en-US" sz="1600" dirty="0"/>
              <a:t>https://pubmed.ncbi.nlm.nih.gov/36672348/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head and colorful circles&#10;&#10;Description automatically generated">
            <a:extLst>
              <a:ext uri="{FF2B5EF4-FFF2-40B4-BE49-F238E27FC236}">
                <a16:creationId xmlns:a16="http://schemas.microsoft.com/office/drawing/2014/main" id="{E6BA4A67-9E6F-B9C9-A969-70CC709B1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 y="4918631"/>
            <a:ext cx="1939368" cy="1939368"/>
          </a:xfrm>
          <a:prstGeom prst="rect">
            <a:avLst/>
          </a:prstGeom>
        </p:spPr>
      </p:pic>
      <p:grpSp>
        <p:nvGrpSpPr>
          <p:cNvPr id="4" name="Group 4"/>
          <p:cNvGrpSpPr/>
          <p:nvPr/>
        </p:nvGrpSpPr>
        <p:grpSpPr>
          <a:xfrm>
            <a:off x="11549663" y="6324146"/>
            <a:ext cx="246031" cy="94386"/>
            <a:chOff x="0" y="0"/>
            <a:chExt cx="1118932" cy="429260"/>
          </a:xfrm>
        </p:grpSpPr>
        <p:sp>
          <p:nvSpPr>
            <p:cNvPr id="5" name="Freeform 5"/>
            <p:cNvSpPr/>
            <p:nvPr/>
          </p:nvSpPr>
          <p:spPr>
            <a:xfrm>
              <a:off x="0" y="-5080"/>
              <a:ext cx="1118932" cy="434340"/>
            </a:xfrm>
            <a:custGeom>
              <a:avLst/>
              <a:gdLst/>
              <a:ahLst/>
              <a:cxnLst/>
              <a:rect l="l" t="t" r="r" b="b"/>
              <a:pathLst>
                <a:path w="1118932" h="434340">
                  <a:moveTo>
                    <a:pt x="1101152" y="187960"/>
                  </a:moveTo>
                  <a:lnTo>
                    <a:pt x="839532" y="11430"/>
                  </a:lnTo>
                  <a:cubicBezTo>
                    <a:pt x="821752" y="0"/>
                    <a:pt x="798892" y="3810"/>
                    <a:pt x="786192" y="21590"/>
                  </a:cubicBezTo>
                  <a:cubicBezTo>
                    <a:pt x="774762" y="39370"/>
                    <a:pt x="778572" y="62230"/>
                    <a:pt x="796352" y="74930"/>
                  </a:cubicBezTo>
                  <a:lnTo>
                    <a:pt x="955102" y="181610"/>
                  </a:lnTo>
                  <a:lnTo>
                    <a:pt x="0" y="181610"/>
                  </a:lnTo>
                  <a:lnTo>
                    <a:pt x="0" y="257810"/>
                  </a:lnTo>
                  <a:lnTo>
                    <a:pt x="955102" y="257810"/>
                  </a:lnTo>
                  <a:lnTo>
                    <a:pt x="796352" y="364490"/>
                  </a:lnTo>
                  <a:cubicBezTo>
                    <a:pt x="778572" y="375920"/>
                    <a:pt x="774762" y="400050"/>
                    <a:pt x="786192" y="417830"/>
                  </a:cubicBezTo>
                  <a:cubicBezTo>
                    <a:pt x="793812" y="429260"/>
                    <a:pt x="805242" y="434340"/>
                    <a:pt x="817942" y="434340"/>
                  </a:cubicBezTo>
                  <a:cubicBezTo>
                    <a:pt x="825562" y="434340"/>
                    <a:pt x="833182" y="431800"/>
                    <a:pt x="839532" y="427990"/>
                  </a:cubicBezTo>
                  <a:lnTo>
                    <a:pt x="1102422" y="251460"/>
                  </a:lnTo>
                  <a:cubicBezTo>
                    <a:pt x="1112582" y="243840"/>
                    <a:pt x="1118932" y="232410"/>
                    <a:pt x="1118932" y="219710"/>
                  </a:cubicBezTo>
                  <a:cubicBezTo>
                    <a:pt x="1118932" y="207010"/>
                    <a:pt x="1112582" y="195580"/>
                    <a:pt x="1101152" y="187960"/>
                  </a:cubicBezTo>
                  <a:close/>
                </a:path>
              </a:pathLst>
            </a:custGeom>
            <a:solidFill>
              <a:srgbClr val="071742"/>
            </a:solidFill>
          </p:spPr>
          <p:txBody>
            <a:bodyPr/>
            <a:lstStyle/>
            <a:p>
              <a:endParaRPr lang="en-US" sz="1200"/>
            </a:p>
          </p:txBody>
        </p:sp>
      </p:grpSp>
      <p:sp>
        <p:nvSpPr>
          <p:cNvPr id="27" name="TextBox 27"/>
          <p:cNvSpPr txBox="1"/>
          <p:nvPr/>
        </p:nvSpPr>
        <p:spPr>
          <a:xfrm>
            <a:off x="685800" y="220657"/>
            <a:ext cx="10772858" cy="517706"/>
          </a:xfrm>
          <a:prstGeom prst="rect">
            <a:avLst/>
          </a:prstGeom>
        </p:spPr>
        <p:txBody>
          <a:bodyPr lIns="0" tIns="0" rIns="0" bIns="0" rtlCol="0" anchor="t">
            <a:spAutoFit/>
          </a:bodyPr>
          <a:lstStyle/>
          <a:p>
            <a:pPr>
              <a:lnSpc>
                <a:spcPts val="4334"/>
              </a:lnSpc>
            </a:pPr>
            <a:r>
              <a:rPr lang="en-US" sz="3334" dirty="0">
                <a:solidFill>
                  <a:srgbClr val="071742"/>
                </a:solidFill>
                <a:latin typeface="Libre Franklin Black"/>
              </a:rPr>
              <a:t> </a:t>
            </a:r>
            <a:r>
              <a:rPr lang="en-US" sz="3334" dirty="0">
                <a:latin typeface="+mj-lt"/>
              </a:rPr>
              <a:t>Ketamine Therapy in Hospice Patients</a:t>
            </a:r>
          </a:p>
        </p:txBody>
      </p:sp>
      <p:pic>
        <p:nvPicPr>
          <p:cNvPr id="6" name="Picture 5">
            <a:extLst>
              <a:ext uri="{FF2B5EF4-FFF2-40B4-BE49-F238E27FC236}">
                <a16:creationId xmlns:a16="http://schemas.microsoft.com/office/drawing/2014/main" id="{FDDFB982-139D-EB60-638E-CF273DC4BA9C}"/>
              </a:ext>
            </a:extLst>
          </p:cNvPr>
          <p:cNvPicPr>
            <a:picLocks noChangeAspect="1"/>
          </p:cNvPicPr>
          <p:nvPr/>
        </p:nvPicPr>
        <p:blipFill>
          <a:blip r:embed="rId4"/>
          <a:stretch>
            <a:fillRect/>
          </a:stretch>
        </p:blipFill>
        <p:spPr>
          <a:xfrm>
            <a:off x="-26339" y="1169580"/>
            <a:ext cx="6122340" cy="3870253"/>
          </a:xfrm>
          <a:prstGeom prst="rect">
            <a:avLst/>
          </a:prstGeom>
        </p:spPr>
      </p:pic>
      <p:pic>
        <p:nvPicPr>
          <p:cNvPr id="30" name="Picture 29">
            <a:extLst>
              <a:ext uri="{FF2B5EF4-FFF2-40B4-BE49-F238E27FC236}">
                <a16:creationId xmlns:a16="http://schemas.microsoft.com/office/drawing/2014/main" id="{780E70BE-7921-3B10-36D8-5102042E82BF}"/>
              </a:ext>
            </a:extLst>
          </p:cNvPr>
          <p:cNvPicPr>
            <a:picLocks noChangeAspect="1"/>
          </p:cNvPicPr>
          <p:nvPr/>
        </p:nvPicPr>
        <p:blipFill>
          <a:blip r:embed="rId5"/>
          <a:stretch>
            <a:fillRect/>
          </a:stretch>
        </p:blipFill>
        <p:spPr>
          <a:xfrm>
            <a:off x="3564680" y="3940789"/>
            <a:ext cx="8631314" cy="1296823"/>
          </a:xfrm>
          <a:prstGeom prst="rect">
            <a:avLst/>
          </a:prstGeom>
        </p:spPr>
      </p:pic>
      <p:sp>
        <p:nvSpPr>
          <p:cNvPr id="32" name="TextBox 31">
            <a:extLst>
              <a:ext uri="{FF2B5EF4-FFF2-40B4-BE49-F238E27FC236}">
                <a16:creationId xmlns:a16="http://schemas.microsoft.com/office/drawing/2014/main" id="{811957FB-4480-40DC-CD12-03C1DE5BC6D9}"/>
              </a:ext>
            </a:extLst>
          </p:cNvPr>
          <p:cNvSpPr txBox="1"/>
          <p:nvPr/>
        </p:nvSpPr>
        <p:spPr>
          <a:xfrm>
            <a:off x="5937659" y="5922839"/>
            <a:ext cx="6119036" cy="646331"/>
          </a:xfrm>
          <a:prstGeom prst="rect">
            <a:avLst/>
          </a:prstGeom>
          <a:noFill/>
        </p:spPr>
        <p:txBody>
          <a:bodyPr wrap="square">
            <a:spAutoFit/>
          </a:bodyPr>
          <a:lstStyle/>
          <a:p>
            <a:r>
              <a:rPr lang="en-US" dirty="0"/>
              <a:t>https://jdc.jefferson.edu/cgi/viewcontent.cgi?article=1069&amp;context=petfp</a:t>
            </a:r>
          </a:p>
        </p:txBody>
      </p:sp>
    </p:spTree>
    <p:extLst>
      <p:ext uri="{BB962C8B-B14F-4D97-AF65-F5344CB8AC3E}">
        <p14:creationId xmlns:p14="http://schemas.microsoft.com/office/powerpoint/2010/main" val="74892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head and colorful circles&#10;&#10;Description automatically generated">
            <a:extLst>
              <a:ext uri="{FF2B5EF4-FFF2-40B4-BE49-F238E27FC236}">
                <a16:creationId xmlns:a16="http://schemas.microsoft.com/office/drawing/2014/main" id="{E6BA4A67-9E6F-B9C9-A969-70CC709B1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 y="4918631"/>
            <a:ext cx="1939368" cy="1939368"/>
          </a:xfrm>
          <a:prstGeom prst="rect">
            <a:avLst/>
          </a:prstGeom>
        </p:spPr>
      </p:pic>
      <p:grpSp>
        <p:nvGrpSpPr>
          <p:cNvPr id="4" name="Group 4"/>
          <p:cNvGrpSpPr/>
          <p:nvPr/>
        </p:nvGrpSpPr>
        <p:grpSpPr>
          <a:xfrm>
            <a:off x="11549663" y="6324146"/>
            <a:ext cx="246031" cy="94386"/>
            <a:chOff x="0" y="0"/>
            <a:chExt cx="1118932" cy="429260"/>
          </a:xfrm>
        </p:grpSpPr>
        <p:sp>
          <p:nvSpPr>
            <p:cNvPr id="5" name="Freeform 5"/>
            <p:cNvSpPr/>
            <p:nvPr/>
          </p:nvSpPr>
          <p:spPr>
            <a:xfrm>
              <a:off x="0" y="-5080"/>
              <a:ext cx="1118932" cy="434340"/>
            </a:xfrm>
            <a:custGeom>
              <a:avLst/>
              <a:gdLst/>
              <a:ahLst/>
              <a:cxnLst/>
              <a:rect l="l" t="t" r="r" b="b"/>
              <a:pathLst>
                <a:path w="1118932" h="434340">
                  <a:moveTo>
                    <a:pt x="1101152" y="187960"/>
                  </a:moveTo>
                  <a:lnTo>
                    <a:pt x="839532" y="11430"/>
                  </a:lnTo>
                  <a:cubicBezTo>
                    <a:pt x="821752" y="0"/>
                    <a:pt x="798892" y="3810"/>
                    <a:pt x="786192" y="21590"/>
                  </a:cubicBezTo>
                  <a:cubicBezTo>
                    <a:pt x="774762" y="39370"/>
                    <a:pt x="778572" y="62230"/>
                    <a:pt x="796352" y="74930"/>
                  </a:cubicBezTo>
                  <a:lnTo>
                    <a:pt x="955102" y="181610"/>
                  </a:lnTo>
                  <a:lnTo>
                    <a:pt x="0" y="181610"/>
                  </a:lnTo>
                  <a:lnTo>
                    <a:pt x="0" y="257810"/>
                  </a:lnTo>
                  <a:lnTo>
                    <a:pt x="955102" y="257810"/>
                  </a:lnTo>
                  <a:lnTo>
                    <a:pt x="796352" y="364490"/>
                  </a:lnTo>
                  <a:cubicBezTo>
                    <a:pt x="778572" y="375920"/>
                    <a:pt x="774762" y="400050"/>
                    <a:pt x="786192" y="417830"/>
                  </a:cubicBezTo>
                  <a:cubicBezTo>
                    <a:pt x="793812" y="429260"/>
                    <a:pt x="805242" y="434340"/>
                    <a:pt x="817942" y="434340"/>
                  </a:cubicBezTo>
                  <a:cubicBezTo>
                    <a:pt x="825562" y="434340"/>
                    <a:pt x="833182" y="431800"/>
                    <a:pt x="839532" y="427990"/>
                  </a:cubicBezTo>
                  <a:lnTo>
                    <a:pt x="1102422" y="251460"/>
                  </a:lnTo>
                  <a:cubicBezTo>
                    <a:pt x="1112582" y="243840"/>
                    <a:pt x="1118932" y="232410"/>
                    <a:pt x="1118932" y="219710"/>
                  </a:cubicBezTo>
                  <a:cubicBezTo>
                    <a:pt x="1118932" y="207010"/>
                    <a:pt x="1112582" y="195580"/>
                    <a:pt x="1101152" y="187960"/>
                  </a:cubicBezTo>
                  <a:close/>
                </a:path>
              </a:pathLst>
            </a:custGeom>
            <a:solidFill>
              <a:srgbClr val="071742"/>
            </a:solidFill>
          </p:spPr>
          <p:txBody>
            <a:bodyPr/>
            <a:lstStyle/>
            <a:p>
              <a:endParaRPr lang="en-US" sz="1200"/>
            </a:p>
          </p:txBody>
        </p:sp>
      </p:grpSp>
      <p:sp>
        <p:nvSpPr>
          <p:cNvPr id="27" name="TextBox 27"/>
          <p:cNvSpPr txBox="1"/>
          <p:nvPr/>
        </p:nvSpPr>
        <p:spPr>
          <a:xfrm>
            <a:off x="685800" y="220657"/>
            <a:ext cx="10772858" cy="517706"/>
          </a:xfrm>
          <a:prstGeom prst="rect">
            <a:avLst/>
          </a:prstGeom>
        </p:spPr>
        <p:txBody>
          <a:bodyPr lIns="0" tIns="0" rIns="0" bIns="0" rtlCol="0" anchor="t">
            <a:spAutoFit/>
          </a:bodyPr>
          <a:lstStyle/>
          <a:p>
            <a:pPr>
              <a:lnSpc>
                <a:spcPts val="4334"/>
              </a:lnSpc>
            </a:pPr>
            <a:r>
              <a:rPr lang="en-US" sz="3334" dirty="0">
                <a:solidFill>
                  <a:srgbClr val="071742"/>
                </a:solidFill>
                <a:latin typeface="Libre Franklin Black"/>
              </a:rPr>
              <a:t> </a:t>
            </a:r>
            <a:r>
              <a:rPr lang="en-US" sz="3334" dirty="0">
                <a:latin typeface="+mj-lt"/>
              </a:rPr>
              <a:t>Ketamine Therapy in Palliative Care</a:t>
            </a:r>
          </a:p>
        </p:txBody>
      </p:sp>
      <p:pic>
        <p:nvPicPr>
          <p:cNvPr id="7" name="Picture 6">
            <a:extLst>
              <a:ext uri="{FF2B5EF4-FFF2-40B4-BE49-F238E27FC236}">
                <a16:creationId xmlns:a16="http://schemas.microsoft.com/office/drawing/2014/main" id="{BCD5487E-F570-269D-14FE-963F34486559}"/>
              </a:ext>
            </a:extLst>
          </p:cNvPr>
          <p:cNvPicPr>
            <a:picLocks noChangeAspect="1"/>
          </p:cNvPicPr>
          <p:nvPr/>
        </p:nvPicPr>
        <p:blipFill>
          <a:blip r:embed="rId4"/>
          <a:stretch>
            <a:fillRect/>
          </a:stretch>
        </p:blipFill>
        <p:spPr>
          <a:xfrm>
            <a:off x="0" y="997181"/>
            <a:ext cx="6864314" cy="4113867"/>
          </a:xfrm>
          <a:prstGeom prst="rect">
            <a:avLst/>
          </a:prstGeom>
        </p:spPr>
      </p:pic>
      <p:pic>
        <p:nvPicPr>
          <p:cNvPr id="9" name="Picture 8">
            <a:extLst>
              <a:ext uri="{FF2B5EF4-FFF2-40B4-BE49-F238E27FC236}">
                <a16:creationId xmlns:a16="http://schemas.microsoft.com/office/drawing/2014/main" id="{C8BC2D11-3B00-5D30-0D90-16C69795898A}"/>
              </a:ext>
            </a:extLst>
          </p:cNvPr>
          <p:cNvPicPr>
            <a:picLocks noChangeAspect="1"/>
          </p:cNvPicPr>
          <p:nvPr/>
        </p:nvPicPr>
        <p:blipFill>
          <a:blip r:embed="rId5"/>
          <a:stretch>
            <a:fillRect/>
          </a:stretch>
        </p:blipFill>
        <p:spPr>
          <a:xfrm>
            <a:off x="4912241" y="4876100"/>
            <a:ext cx="7290391" cy="1385504"/>
          </a:xfrm>
          <a:prstGeom prst="rect">
            <a:avLst/>
          </a:prstGeom>
        </p:spPr>
      </p:pic>
      <p:sp>
        <p:nvSpPr>
          <p:cNvPr id="11" name="TextBox 10">
            <a:extLst>
              <a:ext uri="{FF2B5EF4-FFF2-40B4-BE49-F238E27FC236}">
                <a16:creationId xmlns:a16="http://schemas.microsoft.com/office/drawing/2014/main" id="{8893A964-E75A-2CFB-7407-B1842C4375F8}"/>
              </a:ext>
            </a:extLst>
          </p:cNvPr>
          <p:cNvSpPr txBox="1"/>
          <p:nvPr/>
        </p:nvSpPr>
        <p:spPr>
          <a:xfrm>
            <a:off x="6864314" y="6370780"/>
            <a:ext cx="6108404" cy="369332"/>
          </a:xfrm>
          <a:prstGeom prst="rect">
            <a:avLst/>
          </a:prstGeom>
          <a:noFill/>
        </p:spPr>
        <p:txBody>
          <a:bodyPr wrap="square">
            <a:spAutoFit/>
          </a:bodyPr>
          <a:lstStyle/>
          <a:p>
            <a:r>
              <a:rPr lang="en-US" dirty="0"/>
              <a:t>https://pubmed.ncbi.nlm.nih.gov/31090477/</a:t>
            </a:r>
          </a:p>
        </p:txBody>
      </p:sp>
    </p:spTree>
    <p:extLst>
      <p:ext uri="{BB962C8B-B14F-4D97-AF65-F5344CB8AC3E}">
        <p14:creationId xmlns:p14="http://schemas.microsoft.com/office/powerpoint/2010/main" val="2508395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930120" y="774265"/>
            <a:ext cx="8268458" cy="761427"/>
          </a:xfrm>
          <a:prstGeom prst="rect">
            <a:avLst/>
          </a:prstGeom>
        </p:spPr>
        <p:txBody>
          <a:bodyPr wrap="square" lIns="0" tIns="0" rIns="0" bIns="0" rtlCol="0" anchor="t">
            <a:spAutoFit/>
          </a:bodyPr>
          <a:lstStyle/>
          <a:p>
            <a:pPr>
              <a:lnSpc>
                <a:spcPts val="6533"/>
              </a:lnSpc>
            </a:pPr>
            <a:r>
              <a:rPr lang="en-US" sz="4666" dirty="0">
                <a:latin typeface="+mj-lt"/>
              </a:rPr>
              <a:t>Ketamine Studies* </a:t>
            </a:r>
          </a:p>
        </p:txBody>
      </p:sp>
      <p:sp>
        <p:nvSpPr>
          <p:cNvPr id="6" name="TextBox 6"/>
          <p:cNvSpPr txBox="1"/>
          <p:nvPr/>
        </p:nvSpPr>
        <p:spPr>
          <a:xfrm>
            <a:off x="636372" y="2025923"/>
            <a:ext cx="10919255" cy="2806153"/>
          </a:xfrm>
          <a:prstGeom prst="rect">
            <a:avLst/>
          </a:prstGeom>
        </p:spPr>
        <p:txBody>
          <a:bodyPr wrap="square" lIns="0" tIns="0" rIns="0" bIns="0" rtlCol="0" anchor="t">
            <a:spAutoFit/>
          </a:bodyPr>
          <a:lstStyle/>
          <a:p>
            <a:pPr marL="575761" lvl="1" indent="-287881">
              <a:lnSpc>
                <a:spcPts val="3733"/>
              </a:lnSpc>
              <a:buFont typeface="Arial"/>
              <a:buChar char="•"/>
            </a:pPr>
            <a:r>
              <a:rPr lang="en-US" sz="2666" dirty="0" err="1"/>
              <a:t>PharmaTher</a:t>
            </a:r>
            <a:r>
              <a:rPr lang="en-US" sz="2666" dirty="0"/>
              <a:t>: Reduce Dyskinesia in Parkinson’s patients</a:t>
            </a:r>
          </a:p>
          <a:p>
            <a:pPr marL="575761" lvl="1" indent="-287881">
              <a:lnSpc>
                <a:spcPts val="3733"/>
              </a:lnSpc>
              <a:buFont typeface="Arial"/>
              <a:buChar char="•"/>
            </a:pPr>
            <a:r>
              <a:rPr lang="en-US" sz="2666" dirty="0"/>
              <a:t>Cedars Sinai LA: Reduce Anxiety in Pancreatic Cancer Patients</a:t>
            </a:r>
          </a:p>
          <a:p>
            <a:pPr marL="575761" lvl="1" indent="-287881">
              <a:lnSpc>
                <a:spcPts val="3733"/>
              </a:lnSpc>
              <a:buFont typeface="Arial"/>
              <a:buChar char="•"/>
            </a:pPr>
            <a:r>
              <a:rPr lang="en-US" sz="2666" dirty="0"/>
              <a:t>Yale University/Michael J. Fox Foundation: Depression in Parkinson’s patients</a:t>
            </a:r>
          </a:p>
          <a:p>
            <a:pPr marL="575761" lvl="1" indent="-287881">
              <a:lnSpc>
                <a:spcPts val="3733"/>
              </a:lnSpc>
              <a:buFont typeface="Arial"/>
              <a:buChar char="•"/>
            </a:pPr>
            <a:r>
              <a:rPr lang="en-US" sz="2666" dirty="0"/>
              <a:t>Vanderbilt Ingram Cancer Center: Reduce Acute/Chronic Pain in Patients w/Advanced Head &amp; Neck Cancer</a:t>
            </a:r>
          </a:p>
        </p:txBody>
      </p:sp>
      <p:sp>
        <p:nvSpPr>
          <p:cNvPr id="4" name="TextBox 3">
            <a:extLst>
              <a:ext uri="{FF2B5EF4-FFF2-40B4-BE49-F238E27FC236}">
                <a16:creationId xmlns:a16="http://schemas.microsoft.com/office/drawing/2014/main" id="{448B2503-B14F-CE3B-0BEA-925339FAEA63}"/>
              </a:ext>
            </a:extLst>
          </p:cNvPr>
          <p:cNvSpPr txBox="1"/>
          <p:nvPr/>
        </p:nvSpPr>
        <p:spPr>
          <a:xfrm>
            <a:off x="9315948" y="6102030"/>
            <a:ext cx="3271354" cy="420564"/>
          </a:xfrm>
          <a:prstGeom prst="rect">
            <a:avLst/>
          </a:prstGeom>
          <a:noFill/>
        </p:spPr>
        <p:txBody>
          <a:bodyPr wrap="square">
            <a:spAutoFit/>
          </a:bodyPr>
          <a:lstStyle/>
          <a:p>
            <a:r>
              <a:rPr lang="en-US" sz="2133" dirty="0"/>
              <a:t>*clinicaltrials.gov</a:t>
            </a:r>
          </a:p>
        </p:txBody>
      </p:sp>
      <p:pic>
        <p:nvPicPr>
          <p:cNvPr id="2" name="Picture 1" descr="A logo with a head and colorful circles&#10;&#10;Description automatically generated">
            <a:extLst>
              <a:ext uri="{FF2B5EF4-FFF2-40B4-BE49-F238E27FC236}">
                <a16:creationId xmlns:a16="http://schemas.microsoft.com/office/drawing/2014/main" id="{A5D1CA99-2FB9-01FC-FD86-7A183BDB4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 y="4918631"/>
            <a:ext cx="1939368" cy="1939368"/>
          </a:xfrm>
          <a:prstGeom prst="rect">
            <a:avLst/>
          </a:prstGeom>
        </p:spPr>
      </p:pic>
    </p:spTree>
    <p:extLst>
      <p:ext uri="{BB962C8B-B14F-4D97-AF65-F5344CB8AC3E}">
        <p14:creationId xmlns:p14="http://schemas.microsoft.com/office/powerpoint/2010/main" val="3458158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4990-4CF5-1E12-A693-4AB648A1759C}"/>
              </a:ext>
            </a:extLst>
          </p:cNvPr>
          <p:cNvSpPr>
            <a:spLocks noGrp="1"/>
          </p:cNvSpPr>
          <p:nvPr>
            <p:ph type="title"/>
          </p:nvPr>
        </p:nvSpPr>
        <p:spPr>
          <a:xfrm>
            <a:off x="491171" y="660401"/>
            <a:ext cx="10409709" cy="965200"/>
          </a:xfrm>
        </p:spPr>
        <p:txBody>
          <a:bodyPr>
            <a:noAutofit/>
          </a:bodyPr>
          <a:lstStyle/>
          <a:p>
            <a:r>
              <a:rPr lang="en-US" sz="4000" dirty="0"/>
              <a:t>Proposed At-home ketamine pilot for palliative/hospice patients</a:t>
            </a:r>
          </a:p>
        </p:txBody>
      </p:sp>
      <p:sp>
        <p:nvSpPr>
          <p:cNvPr id="3" name="Content Placeholder 2">
            <a:extLst>
              <a:ext uri="{FF2B5EF4-FFF2-40B4-BE49-F238E27FC236}">
                <a16:creationId xmlns:a16="http://schemas.microsoft.com/office/drawing/2014/main" id="{AE0BE1A4-0064-2483-7B5C-5253D23312B9}"/>
              </a:ext>
            </a:extLst>
          </p:cNvPr>
          <p:cNvSpPr>
            <a:spLocks noGrp="1"/>
          </p:cNvSpPr>
          <p:nvPr>
            <p:ph idx="1"/>
          </p:nvPr>
        </p:nvSpPr>
        <p:spPr>
          <a:xfrm>
            <a:off x="895209" y="1762715"/>
            <a:ext cx="10290241" cy="4030132"/>
          </a:xfrm>
        </p:spPr>
        <p:txBody>
          <a:bodyPr>
            <a:normAutofit fontScale="40000" lnSpcReduction="20000"/>
          </a:bodyPr>
          <a:lstStyle/>
          <a:p>
            <a:r>
              <a:rPr lang="en-US" sz="5500" dirty="0">
                <a:solidFill>
                  <a:schemeClr val="tx1"/>
                </a:solidFill>
              </a:rPr>
              <a:t>5-6 patient pilot in California</a:t>
            </a:r>
          </a:p>
          <a:p>
            <a:r>
              <a:rPr lang="en-US" sz="5500" dirty="0">
                <a:solidFill>
                  <a:schemeClr val="tx1"/>
                </a:solidFill>
              </a:rPr>
              <a:t>Two palliative care physicians and one ketamine prescriber</a:t>
            </a:r>
          </a:p>
          <a:p>
            <a:r>
              <a:rPr lang="en-US" sz="5500" dirty="0">
                <a:solidFill>
                  <a:schemeClr val="tx1"/>
                </a:solidFill>
              </a:rPr>
              <a:t>End of Life Doula support</a:t>
            </a:r>
          </a:p>
          <a:p>
            <a:r>
              <a:rPr lang="en-US" sz="5500" dirty="0">
                <a:solidFill>
                  <a:schemeClr val="tx1"/>
                </a:solidFill>
              </a:rPr>
              <a:t>Up to 3 IM ketamine sessions with follow up integration</a:t>
            </a:r>
          </a:p>
          <a:p>
            <a:r>
              <a:rPr lang="en-US" sz="5500" dirty="0">
                <a:solidFill>
                  <a:schemeClr val="tx1"/>
                </a:solidFill>
              </a:rPr>
              <a:t>Report to be prepared and disseminated</a:t>
            </a:r>
          </a:p>
          <a:p>
            <a:endParaRPr lang="en-US" dirty="0">
              <a:solidFill>
                <a:schemeClr val="tx1"/>
              </a:solidFill>
            </a:endParaRPr>
          </a:p>
        </p:txBody>
      </p:sp>
      <p:pic>
        <p:nvPicPr>
          <p:cNvPr id="8" name="Picture 7" descr="A logo with a head and colorful circles&#10;&#10;Description automatically generated">
            <a:extLst>
              <a:ext uri="{FF2B5EF4-FFF2-40B4-BE49-F238E27FC236}">
                <a16:creationId xmlns:a16="http://schemas.microsoft.com/office/drawing/2014/main" id="{3EF808F6-39FA-5337-555A-C177D7570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 y="4918631"/>
            <a:ext cx="1939368" cy="1939368"/>
          </a:xfrm>
          <a:prstGeom prst="rect">
            <a:avLst/>
          </a:prstGeom>
        </p:spPr>
      </p:pic>
    </p:spTree>
    <p:extLst>
      <p:ext uri="{BB962C8B-B14F-4D97-AF65-F5344CB8AC3E}">
        <p14:creationId xmlns:p14="http://schemas.microsoft.com/office/powerpoint/2010/main" val="58367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head and colorful circles&#10;&#10;Description automatically generated">
            <a:extLst>
              <a:ext uri="{FF2B5EF4-FFF2-40B4-BE49-F238E27FC236}">
                <a16:creationId xmlns:a16="http://schemas.microsoft.com/office/drawing/2014/main" id="{F04F55CC-8EF4-3CCE-EC43-13452DDAC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6" y="5290776"/>
            <a:ext cx="1524698" cy="1524698"/>
          </a:xfrm>
          <a:prstGeom prst="rect">
            <a:avLst/>
          </a:prstGeom>
        </p:spPr>
      </p:pic>
      <p:sp>
        <p:nvSpPr>
          <p:cNvPr id="5" name="TextBox 5"/>
          <p:cNvSpPr txBox="1"/>
          <p:nvPr/>
        </p:nvSpPr>
        <p:spPr>
          <a:xfrm>
            <a:off x="-333807" y="353284"/>
            <a:ext cx="6766504" cy="741998"/>
          </a:xfrm>
          <a:prstGeom prst="rect">
            <a:avLst/>
          </a:prstGeom>
        </p:spPr>
        <p:txBody>
          <a:bodyPr wrap="square" lIns="0" tIns="0" rIns="0" bIns="0" rtlCol="0" anchor="t">
            <a:spAutoFit/>
          </a:bodyPr>
          <a:lstStyle/>
          <a:p>
            <a:pPr algn="ctr">
              <a:lnSpc>
                <a:spcPts val="6533"/>
              </a:lnSpc>
            </a:pPr>
            <a:r>
              <a:rPr lang="en-US" sz="4000" dirty="0">
                <a:latin typeface="+mj-lt"/>
              </a:rPr>
              <a:t>Contraindications</a:t>
            </a:r>
          </a:p>
        </p:txBody>
      </p:sp>
      <p:sp>
        <p:nvSpPr>
          <p:cNvPr id="9" name="TextBox 8">
            <a:extLst>
              <a:ext uri="{FF2B5EF4-FFF2-40B4-BE49-F238E27FC236}">
                <a16:creationId xmlns:a16="http://schemas.microsoft.com/office/drawing/2014/main" id="{D7C3D43D-BFFD-A93A-39FB-07A1572F6535}"/>
              </a:ext>
            </a:extLst>
          </p:cNvPr>
          <p:cNvSpPr txBox="1"/>
          <p:nvPr/>
        </p:nvSpPr>
        <p:spPr>
          <a:xfrm>
            <a:off x="943811" y="1397000"/>
            <a:ext cx="10677575" cy="4708981"/>
          </a:xfrm>
          <a:prstGeom prst="rect">
            <a:avLst/>
          </a:prstGeom>
          <a:noFill/>
        </p:spPr>
        <p:txBody>
          <a:bodyPr wrap="square">
            <a:spAutoFit/>
          </a:bodyPr>
          <a:lstStyle/>
          <a:p>
            <a:pPr marL="190510" indent="-190510">
              <a:lnSpc>
                <a:spcPct val="150000"/>
              </a:lnSpc>
              <a:buFont typeface="Arial" panose="020B0604020202020204" pitchFamily="34" charset="0"/>
              <a:buChar char="•"/>
            </a:pPr>
            <a:r>
              <a:rPr lang="en-US" sz="2400" dirty="0"/>
              <a:t>Uncontrolled Hypertension, Severe Heart Disease, Severe Asthma</a:t>
            </a:r>
          </a:p>
          <a:p>
            <a:pPr marL="190510" indent="-190510">
              <a:lnSpc>
                <a:spcPct val="150000"/>
              </a:lnSpc>
              <a:buFont typeface="Arial" panose="020B0604020202020204" pitchFamily="34" charset="0"/>
              <a:buChar char="•"/>
            </a:pPr>
            <a:r>
              <a:rPr lang="en-US" sz="2400" dirty="0"/>
              <a:t>Patients undergoing chemotherapy: Psychedelic therapy  reviewed on a case-by-case basis and may be scheduled around it</a:t>
            </a:r>
          </a:p>
          <a:p>
            <a:pPr>
              <a:lnSpc>
                <a:spcPct val="150000"/>
              </a:lnSpc>
              <a:buFont typeface="Arial" panose="020B0604020202020204" pitchFamily="34" charset="0"/>
              <a:buChar char="•"/>
            </a:pPr>
            <a:r>
              <a:rPr lang="en-US" sz="2400" dirty="0"/>
              <a:t>Schizophrenia, Bipolar Disorder, Borderline Personality Disorder*</a:t>
            </a:r>
          </a:p>
          <a:p>
            <a:pPr>
              <a:lnSpc>
                <a:spcPct val="150000"/>
              </a:lnSpc>
              <a:buFont typeface="Arial" panose="020B0604020202020204" pitchFamily="34" charset="0"/>
              <a:buChar char="•"/>
            </a:pPr>
            <a:r>
              <a:rPr lang="en-US" sz="2400" dirty="0"/>
              <a:t>Ketamine</a:t>
            </a:r>
          </a:p>
          <a:p>
            <a:pPr lvl="1">
              <a:lnSpc>
                <a:spcPct val="150000"/>
              </a:lnSpc>
              <a:buFont typeface="Arial" panose="020B0604020202020204" pitchFamily="34" charset="0"/>
              <a:buChar char="•"/>
            </a:pPr>
            <a:r>
              <a:rPr lang="en-US" sz="2400" dirty="0"/>
              <a:t>Severe liver and bladder disorders, intracranial pressure</a:t>
            </a:r>
            <a:br>
              <a:rPr lang="en-US" sz="2400" dirty="0"/>
            </a:br>
            <a:endParaRPr lang="en-US" sz="2400" dirty="0"/>
          </a:p>
          <a:p>
            <a:pPr lvl="1">
              <a:buFont typeface="Arial" panose="020B0604020202020204" pitchFamily="34" charset="0"/>
              <a:buChar char="•"/>
            </a:pPr>
            <a:endParaRPr lang="en-US" sz="2400" dirty="0"/>
          </a:p>
          <a:p>
            <a:pPr lvl="1"/>
            <a:r>
              <a:rPr lang="en-US" sz="2400" dirty="0"/>
              <a:t>*Potential research in these topics</a:t>
            </a:r>
          </a:p>
        </p:txBody>
      </p:sp>
    </p:spTree>
    <p:extLst>
      <p:ext uri="{BB962C8B-B14F-4D97-AF65-F5344CB8AC3E}">
        <p14:creationId xmlns:p14="http://schemas.microsoft.com/office/powerpoint/2010/main" val="4147319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head and colorful circles&#10;&#10;Description automatically generated">
            <a:extLst>
              <a:ext uri="{FF2B5EF4-FFF2-40B4-BE49-F238E27FC236}">
                <a16:creationId xmlns:a16="http://schemas.microsoft.com/office/drawing/2014/main" id="{C60480F3-6EE4-DCD6-007D-BBCF42D2D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 y="5216343"/>
            <a:ext cx="1641656" cy="1641656"/>
          </a:xfrm>
          <a:prstGeom prst="rect">
            <a:avLst/>
          </a:prstGeom>
        </p:spPr>
      </p:pic>
      <p:sp>
        <p:nvSpPr>
          <p:cNvPr id="5" name="TextBox 5"/>
          <p:cNvSpPr txBox="1"/>
          <p:nvPr/>
        </p:nvSpPr>
        <p:spPr>
          <a:xfrm>
            <a:off x="-92622" y="265461"/>
            <a:ext cx="5933440" cy="741998"/>
          </a:xfrm>
          <a:prstGeom prst="rect">
            <a:avLst/>
          </a:prstGeom>
        </p:spPr>
        <p:txBody>
          <a:bodyPr wrap="square" lIns="0" tIns="0" rIns="0" bIns="0" rtlCol="0" anchor="t">
            <a:spAutoFit/>
          </a:bodyPr>
          <a:lstStyle/>
          <a:p>
            <a:pPr algn="ctr">
              <a:lnSpc>
                <a:spcPts val="6533"/>
              </a:lnSpc>
            </a:pPr>
            <a:r>
              <a:rPr lang="en-US" sz="4000" dirty="0">
                <a:latin typeface="+mj-lt"/>
              </a:rPr>
              <a:t>Drug Interactions</a:t>
            </a:r>
          </a:p>
        </p:txBody>
      </p:sp>
      <p:sp>
        <p:nvSpPr>
          <p:cNvPr id="9" name="TextBox 8">
            <a:extLst>
              <a:ext uri="{FF2B5EF4-FFF2-40B4-BE49-F238E27FC236}">
                <a16:creationId xmlns:a16="http://schemas.microsoft.com/office/drawing/2014/main" id="{D7C3D43D-BFFD-A93A-39FB-07A1572F6535}"/>
              </a:ext>
            </a:extLst>
          </p:cNvPr>
          <p:cNvSpPr txBox="1"/>
          <p:nvPr/>
        </p:nvSpPr>
        <p:spPr>
          <a:xfrm>
            <a:off x="1253460" y="1241866"/>
            <a:ext cx="10109200" cy="5262979"/>
          </a:xfrm>
          <a:prstGeom prst="rect">
            <a:avLst/>
          </a:prstGeom>
          <a:noFill/>
        </p:spPr>
        <p:txBody>
          <a:bodyPr wrap="square">
            <a:spAutoFit/>
          </a:bodyPr>
          <a:lstStyle/>
          <a:p>
            <a:pPr>
              <a:buFont typeface="Arial" panose="020B0604020202020204" pitchFamily="34" charset="0"/>
              <a:buChar char="•"/>
            </a:pPr>
            <a:r>
              <a:rPr lang="en-US" sz="2400" dirty="0"/>
              <a:t>Psilocybin</a:t>
            </a:r>
          </a:p>
          <a:p>
            <a:pPr marL="495325" lvl="1" indent="-190510">
              <a:buFont typeface="Arial" panose="020B0604020202020204" pitchFamily="34" charset="0"/>
              <a:buChar char="•"/>
            </a:pPr>
            <a:r>
              <a:rPr lang="en-US" sz="2400" dirty="0"/>
              <a:t>SSRI/SNRIs blunt subjective effects</a:t>
            </a:r>
          </a:p>
          <a:p>
            <a:pPr marL="495325" lvl="1" indent="-190510">
              <a:buFont typeface="Arial" panose="020B0604020202020204" pitchFamily="34" charset="0"/>
              <a:buChar char="•"/>
            </a:pPr>
            <a:r>
              <a:rPr lang="en-US" sz="2400" dirty="0"/>
              <a:t>Lithium: Significantly higher risk for seizures</a:t>
            </a:r>
          </a:p>
          <a:p>
            <a:pPr marL="495325" lvl="1" indent="-190510">
              <a:buFont typeface="Arial" panose="020B0604020202020204" pitchFamily="34" charset="0"/>
              <a:buChar char="•"/>
            </a:pPr>
            <a:r>
              <a:rPr lang="en-US" sz="2400" dirty="0"/>
              <a:t>Benzodiazepines can stop the “trip”</a:t>
            </a:r>
          </a:p>
          <a:p>
            <a:endParaRPr lang="en-US" sz="2400" dirty="0"/>
          </a:p>
          <a:p>
            <a:pPr>
              <a:buFont typeface="Arial" panose="020B0604020202020204" pitchFamily="34" charset="0"/>
              <a:buChar char="•"/>
            </a:pPr>
            <a:r>
              <a:rPr lang="en-US" sz="2400" dirty="0"/>
              <a:t>Ketamine</a:t>
            </a:r>
          </a:p>
          <a:p>
            <a:pPr lvl="1">
              <a:buFont typeface="Arial" panose="020B0604020202020204" pitchFamily="34" charset="0"/>
              <a:buChar char="•"/>
            </a:pPr>
            <a:r>
              <a:rPr lang="en-US" sz="2400" dirty="0"/>
              <a:t>Lithium and SSRIs can enhance effectiveness</a:t>
            </a:r>
          </a:p>
          <a:p>
            <a:pPr lvl="1">
              <a:buFont typeface="Arial" panose="020B0604020202020204" pitchFamily="34" charset="0"/>
              <a:buChar char="•"/>
            </a:pPr>
            <a:r>
              <a:rPr lang="en-US" sz="2400" dirty="0"/>
              <a:t>Lamotrigine and Benzos can reduce effectiveness</a:t>
            </a:r>
          </a:p>
          <a:p>
            <a:pPr lvl="1">
              <a:buFont typeface="Arial" panose="020B0604020202020204" pitchFamily="34" charset="0"/>
              <a:buChar char="•"/>
            </a:pPr>
            <a:r>
              <a:rPr lang="en-US" sz="2400" dirty="0"/>
              <a:t>St. Johns Wort can reduce effectiveness </a:t>
            </a:r>
          </a:p>
          <a:p>
            <a:pPr lvl="1"/>
            <a:endParaRPr lang="en-US" sz="2400" dirty="0"/>
          </a:p>
          <a:p>
            <a:pPr>
              <a:buFont typeface="Arial" panose="020B0604020202020204" pitchFamily="34" charset="0"/>
              <a:buChar char="•"/>
            </a:pPr>
            <a:r>
              <a:rPr lang="en-US" sz="2400" dirty="0"/>
              <a:t>MDMA</a:t>
            </a:r>
          </a:p>
          <a:p>
            <a:pPr lvl="1">
              <a:buFont typeface="Arial" panose="020B0604020202020204" pitchFamily="34" charset="0"/>
              <a:buChar char="•"/>
            </a:pPr>
            <a:r>
              <a:rPr lang="en-US" sz="2400" dirty="0"/>
              <a:t>SSRIs/SNRIS can greatly reduce effectiveness</a:t>
            </a:r>
          </a:p>
          <a:p>
            <a:pPr lvl="1">
              <a:buFont typeface="Arial" panose="020B0604020202020204" pitchFamily="34" charset="0"/>
              <a:buChar char="•"/>
            </a:pPr>
            <a:r>
              <a:rPr lang="en-US" sz="2400" dirty="0"/>
              <a:t>Wellbutrin can greatly increase effects</a:t>
            </a:r>
          </a:p>
          <a:p>
            <a:pPr lvl="1">
              <a:buFont typeface="Arial" panose="020B0604020202020204" pitchFamily="34" charset="0"/>
              <a:buChar char="•"/>
            </a:pPr>
            <a:r>
              <a:rPr lang="en-US" sz="2400" dirty="0"/>
              <a:t>MAOIs: Biggest risk for Serotonin Toxicity</a:t>
            </a:r>
          </a:p>
        </p:txBody>
      </p:sp>
    </p:spTree>
    <p:extLst>
      <p:ext uri="{BB962C8B-B14F-4D97-AF65-F5344CB8AC3E}">
        <p14:creationId xmlns:p14="http://schemas.microsoft.com/office/powerpoint/2010/main" val="3293630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B04D-C211-4130-F348-61568096E3CE}"/>
              </a:ext>
            </a:extLst>
          </p:cNvPr>
          <p:cNvSpPr>
            <a:spLocks noGrp="1"/>
          </p:cNvSpPr>
          <p:nvPr>
            <p:ph type="ctrTitle"/>
          </p:nvPr>
        </p:nvSpPr>
        <p:spPr>
          <a:xfrm>
            <a:off x="572452" y="1922779"/>
            <a:ext cx="8876348" cy="993141"/>
          </a:xfrm>
        </p:spPr>
        <p:txBody>
          <a:bodyPr>
            <a:noAutofit/>
          </a:bodyPr>
          <a:lstStyle/>
          <a:p>
            <a:r>
              <a:rPr lang="en-US" sz="5000" dirty="0"/>
              <a:t>real life stories</a:t>
            </a:r>
          </a:p>
        </p:txBody>
      </p:sp>
      <p:pic>
        <p:nvPicPr>
          <p:cNvPr id="5" name="Picture 2">
            <a:extLst>
              <a:ext uri="{FF2B5EF4-FFF2-40B4-BE49-F238E27FC236}">
                <a16:creationId xmlns:a16="http://schemas.microsoft.com/office/drawing/2014/main" id="{E38B8F8B-A8D8-3C13-D860-935F2559A4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908866" y="-2673494"/>
            <a:ext cx="8218249" cy="8218249"/>
          </a:xfrm>
          <a:prstGeom prst="rect">
            <a:avLst/>
          </a:prstGeom>
        </p:spPr>
      </p:pic>
      <p:pic>
        <p:nvPicPr>
          <p:cNvPr id="6" name="Picture 3">
            <a:extLst>
              <a:ext uri="{FF2B5EF4-FFF2-40B4-BE49-F238E27FC236}">
                <a16:creationId xmlns:a16="http://schemas.microsoft.com/office/drawing/2014/main" id="{9ECE53B1-6691-6222-0864-1D74F8D1DD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93586" y="2419349"/>
            <a:ext cx="7632093" cy="7632093"/>
          </a:xfrm>
          <a:prstGeom prst="rect">
            <a:avLst/>
          </a:prstGeom>
        </p:spPr>
      </p:pic>
    </p:spTree>
    <p:extLst>
      <p:ext uri="{BB962C8B-B14F-4D97-AF65-F5344CB8AC3E}">
        <p14:creationId xmlns:p14="http://schemas.microsoft.com/office/powerpoint/2010/main" val="682592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a head and colorful circles&#10;&#10;Description automatically generated">
            <a:extLst>
              <a:ext uri="{FF2B5EF4-FFF2-40B4-BE49-F238E27FC236}">
                <a16:creationId xmlns:a16="http://schemas.microsoft.com/office/drawing/2014/main" id="{6E54AA89-E937-3593-9E9C-E0D26C6C4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 y="5375831"/>
            <a:ext cx="1482167" cy="1482167"/>
          </a:xfrm>
          <a:prstGeom prst="rect">
            <a:avLst/>
          </a:prstGeom>
        </p:spPr>
      </p:pic>
      <p:grpSp>
        <p:nvGrpSpPr>
          <p:cNvPr id="3" name="Group 3"/>
          <p:cNvGrpSpPr/>
          <p:nvPr/>
        </p:nvGrpSpPr>
        <p:grpSpPr>
          <a:xfrm>
            <a:off x="11549663" y="6324146"/>
            <a:ext cx="246031" cy="94386"/>
            <a:chOff x="0" y="0"/>
            <a:chExt cx="1118932" cy="429260"/>
          </a:xfrm>
        </p:grpSpPr>
        <p:sp>
          <p:nvSpPr>
            <p:cNvPr id="4" name="Freeform 4"/>
            <p:cNvSpPr/>
            <p:nvPr/>
          </p:nvSpPr>
          <p:spPr>
            <a:xfrm>
              <a:off x="0" y="-5080"/>
              <a:ext cx="1118932" cy="434340"/>
            </a:xfrm>
            <a:custGeom>
              <a:avLst/>
              <a:gdLst/>
              <a:ahLst/>
              <a:cxnLst/>
              <a:rect l="l" t="t" r="r" b="b"/>
              <a:pathLst>
                <a:path w="1118932" h="434340">
                  <a:moveTo>
                    <a:pt x="1101152" y="187960"/>
                  </a:moveTo>
                  <a:lnTo>
                    <a:pt x="839532" y="11430"/>
                  </a:lnTo>
                  <a:cubicBezTo>
                    <a:pt x="821752" y="0"/>
                    <a:pt x="798892" y="3810"/>
                    <a:pt x="786192" y="21590"/>
                  </a:cubicBezTo>
                  <a:cubicBezTo>
                    <a:pt x="774762" y="39370"/>
                    <a:pt x="778572" y="62230"/>
                    <a:pt x="796352" y="74930"/>
                  </a:cubicBezTo>
                  <a:lnTo>
                    <a:pt x="955102" y="181610"/>
                  </a:lnTo>
                  <a:lnTo>
                    <a:pt x="0" y="181610"/>
                  </a:lnTo>
                  <a:lnTo>
                    <a:pt x="0" y="257810"/>
                  </a:lnTo>
                  <a:lnTo>
                    <a:pt x="955102" y="257810"/>
                  </a:lnTo>
                  <a:lnTo>
                    <a:pt x="796352" y="364490"/>
                  </a:lnTo>
                  <a:cubicBezTo>
                    <a:pt x="778572" y="375920"/>
                    <a:pt x="774762" y="400050"/>
                    <a:pt x="786192" y="417830"/>
                  </a:cubicBezTo>
                  <a:cubicBezTo>
                    <a:pt x="793812" y="429260"/>
                    <a:pt x="805242" y="434340"/>
                    <a:pt x="817942" y="434340"/>
                  </a:cubicBezTo>
                  <a:cubicBezTo>
                    <a:pt x="825562" y="434340"/>
                    <a:pt x="833182" y="431800"/>
                    <a:pt x="839532" y="427990"/>
                  </a:cubicBezTo>
                  <a:lnTo>
                    <a:pt x="1102422" y="251460"/>
                  </a:lnTo>
                  <a:cubicBezTo>
                    <a:pt x="1112582" y="243840"/>
                    <a:pt x="1118932" y="232410"/>
                    <a:pt x="1118932" y="219710"/>
                  </a:cubicBezTo>
                  <a:cubicBezTo>
                    <a:pt x="1118932" y="207010"/>
                    <a:pt x="1112582" y="195580"/>
                    <a:pt x="1101152" y="187960"/>
                  </a:cubicBezTo>
                  <a:close/>
                </a:path>
              </a:pathLst>
            </a:custGeom>
            <a:solidFill>
              <a:srgbClr val="071742"/>
            </a:solidFill>
          </p:spPr>
          <p:txBody>
            <a:bodyPr/>
            <a:lstStyle/>
            <a:p>
              <a:endParaRPr lang="en-US" sz="1200"/>
            </a:p>
          </p:txBody>
        </p:sp>
      </p:grpSp>
      <p:sp>
        <p:nvSpPr>
          <p:cNvPr id="6" name="TextBox 6"/>
          <p:cNvSpPr txBox="1"/>
          <p:nvPr/>
        </p:nvSpPr>
        <p:spPr>
          <a:xfrm>
            <a:off x="666306" y="1802112"/>
            <a:ext cx="5429693" cy="3807774"/>
          </a:xfrm>
          <a:prstGeom prst="rect">
            <a:avLst/>
          </a:prstGeom>
        </p:spPr>
        <p:txBody>
          <a:bodyPr wrap="square" lIns="0" tIns="0" rIns="0" bIns="0" rtlCol="0" anchor="t">
            <a:spAutoFit/>
          </a:bodyPr>
          <a:lstStyle/>
          <a:p>
            <a:pPr marL="601993" lvl="1" indent="-342900">
              <a:lnSpc>
                <a:spcPct val="150000"/>
              </a:lnSpc>
              <a:buFont typeface="Arial" panose="020B0604020202020204" pitchFamily="34" charset="0"/>
              <a:buChar char="•"/>
            </a:pPr>
            <a:r>
              <a:rPr lang="en-US" sz="2400" dirty="0"/>
              <a:t>Diagnosed with Stage 4 Colon Cancer in 2016</a:t>
            </a:r>
          </a:p>
          <a:p>
            <a:pPr marL="601993" lvl="1" indent="-342900">
              <a:lnSpc>
                <a:spcPct val="150000"/>
              </a:lnSpc>
              <a:buFont typeface="Arial" panose="020B0604020202020204" pitchFamily="34" charset="0"/>
              <a:buChar char="•"/>
            </a:pPr>
            <a:r>
              <a:rPr lang="en-US" sz="2400" dirty="0"/>
              <a:t>Prognosis: 18 months</a:t>
            </a:r>
          </a:p>
          <a:p>
            <a:pPr marL="601993" lvl="1" indent="-342900">
              <a:lnSpc>
                <a:spcPct val="150000"/>
              </a:lnSpc>
              <a:buFont typeface="Arial" panose="020B0604020202020204" pitchFamily="34" charset="0"/>
              <a:buChar char="•"/>
            </a:pPr>
            <a:r>
              <a:rPr lang="en-US" sz="2400" dirty="0"/>
              <a:t>Approved for psilocybin therapy through Health Canada</a:t>
            </a:r>
          </a:p>
          <a:p>
            <a:pPr marL="601993" lvl="1" indent="-342900">
              <a:lnSpc>
                <a:spcPct val="150000"/>
              </a:lnSpc>
              <a:buFont typeface="Arial" panose="020B0604020202020204" pitchFamily="34" charset="0"/>
              <a:buChar char="•"/>
            </a:pPr>
            <a:r>
              <a:rPr lang="en-US" sz="2400" dirty="0"/>
              <a:t>86 rounds of chemotherapy</a:t>
            </a:r>
          </a:p>
          <a:p>
            <a:pPr marL="601993" lvl="1" indent="-342900">
              <a:lnSpc>
                <a:spcPct val="150000"/>
              </a:lnSpc>
              <a:buFont typeface="Arial" panose="020B0604020202020204" pitchFamily="34" charset="0"/>
              <a:buChar char="•"/>
            </a:pPr>
            <a:r>
              <a:rPr lang="en-US" sz="2400" dirty="0"/>
              <a:t>7 psilocybin journeys to-date</a:t>
            </a:r>
          </a:p>
        </p:txBody>
      </p:sp>
      <p:pic>
        <p:nvPicPr>
          <p:cNvPr id="11" name="Picture 10" descr="A person smiling for a picture&#10;&#10;Description automatically generated">
            <a:extLst>
              <a:ext uri="{FF2B5EF4-FFF2-40B4-BE49-F238E27FC236}">
                <a16:creationId xmlns:a16="http://schemas.microsoft.com/office/drawing/2014/main" id="{71D2682F-97B5-902A-FA9E-E2CE49C39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795" y="998317"/>
            <a:ext cx="4321128" cy="4679465"/>
          </a:xfrm>
          <a:prstGeom prst="rect">
            <a:avLst/>
          </a:prstGeom>
        </p:spPr>
      </p:pic>
      <p:sp>
        <p:nvSpPr>
          <p:cNvPr id="5" name="TextBox 4">
            <a:extLst>
              <a:ext uri="{FF2B5EF4-FFF2-40B4-BE49-F238E27FC236}">
                <a16:creationId xmlns:a16="http://schemas.microsoft.com/office/drawing/2014/main" id="{FA2F7489-1076-B747-F331-DF7512D492BB}"/>
              </a:ext>
            </a:extLst>
          </p:cNvPr>
          <p:cNvSpPr txBox="1"/>
          <p:nvPr/>
        </p:nvSpPr>
        <p:spPr>
          <a:xfrm>
            <a:off x="500152" y="754912"/>
            <a:ext cx="5263883" cy="707886"/>
          </a:xfrm>
          <a:prstGeom prst="rect">
            <a:avLst/>
          </a:prstGeom>
          <a:noFill/>
        </p:spPr>
        <p:txBody>
          <a:bodyPr wrap="square" rtlCol="0">
            <a:spAutoFit/>
          </a:bodyPr>
          <a:lstStyle/>
          <a:p>
            <a:r>
              <a:rPr lang="en-US" sz="4000" dirty="0">
                <a:latin typeface="+mj-lt"/>
              </a:rPr>
              <a:t>PSILOCYBIN: Thomas</a:t>
            </a:r>
          </a:p>
        </p:txBody>
      </p:sp>
    </p:spTree>
    <p:extLst>
      <p:ext uri="{BB962C8B-B14F-4D97-AF65-F5344CB8AC3E}">
        <p14:creationId xmlns:p14="http://schemas.microsoft.com/office/powerpoint/2010/main" val="340825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4990-4CF5-1E12-A693-4AB648A1759C}"/>
              </a:ext>
            </a:extLst>
          </p:cNvPr>
          <p:cNvSpPr>
            <a:spLocks noGrp="1"/>
          </p:cNvSpPr>
          <p:nvPr>
            <p:ph type="title"/>
          </p:nvPr>
        </p:nvSpPr>
        <p:spPr>
          <a:xfrm>
            <a:off x="491172" y="660400"/>
            <a:ext cx="8534400" cy="1507067"/>
          </a:xfrm>
        </p:spPr>
        <p:txBody>
          <a:bodyPr>
            <a:normAutofit/>
          </a:bodyPr>
          <a:lstStyle/>
          <a:p>
            <a:r>
              <a:rPr lang="en-US" sz="4000" dirty="0"/>
              <a:t>agenda</a:t>
            </a:r>
          </a:p>
        </p:txBody>
      </p:sp>
      <p:sp>
        <p:nvSpPr>
          <p:cNvPr id="3" name="Content Placeholder 2">
            <a:extLst>
              <a:ext uri="{FF2B5EF4-FFF2-40B4-BE49-F238E27FC236}">
                <a16:creationId xmlns:a16="http://schemas.microsoft.com/office/drawing/2014/main" id="{AE0BE1A4-0064-2483-7B5C-5253D23312B9}"/>
              </a:ext>
            </a:extLst>
          </p:cNvPr>
          <p:cNvSpPr>
            <a:spLocks noGrp="1"/>
          </p:cNvSpPr>
          <p:nvPr>
            <p:ph idx="1"/>
          </p:nvPr>
        </p:nvSpPr>
        <p:spPr>
          <a:xfrm>
            <a:off x="1065331" y="1939369"/>
            <a:ext cx="9681528" cy="3615267"/>
          </a:xfrm>
        </p:spPr>
        <p:txBody>
          <a:bodyPr>
            <a:normAutofit fontScale="85000" lnSpcReduction="20000"/>
          </a:bodyPr>
          <a:lstStyle/>
          <a:p>
            <a:r>
              <a:rPr lang="en-US" sz="3200" dirty="0">
                <a:solidFill>
                  <a:schemeClr val="tx1"/>
                </a:solidFill>
              </a:rPr>
              <a:t>The Psychedelics</a:t>
            </a:r>
          </a:p>
          <a:p>
            <a:r>
              <a:rPr lang="en-US" sz="3200" dirty="0">
                <a:solidFill>
                  <a:schemeClr val="tx1"/>
                </a:solidFill>
              </a:rPr>
              <a:t>The Research</a:t>
            </a:r>
          </a:p>
          <a:p>
            <a:r>
              <a:rPr lang="en-US" sz="3200" dirty="0">
                <a:solidFill>
                  <a:schemeClr val="tx1"/>
                </a:solidFill>
              </a:rPr>
              <a:t>Health considerations</a:t>
            </a:r>
          </a:p>
          <a:p>
            <a:r>
              <a:rPr lang="en-US" sz="3200" dirty="0">
                <a:solidFill>
                  <a:schemeClr val="tx1"/>
                </a:solidFill>
              </a:rPr>
              <a:t>Stories</a:t>
            </a:r>
          </a:p>
          <a:p>
            <a:pPr marL="0" indent="0">
              <a:buNone/>
            </a:pPr>
            <a:endParaRPr lang="en-US" dirty="0">
              <a:solidFill>
                <a:schemeClr val="tx1"/>
              </a:solidFill>
            </a:endParaRPr>
          </a:p>
          <a:p>
            <a:endParaRPr lang="en-US" dirty="0">
              <a:solidFill>
                <a:schemeClr val="tx1"/>
              </a:solidFill>
            </a:endParaRPr>
          </a:p>
        </p:txBody>
      </p:sp>
      <p:pic>
        <p:nvPicPr>
          <p:cNvPr id="4" name="Picture 3" descr="A logo with a head and colorful circles&#10;&#10;Description automatically generated">
            <a:extLst>
              <a:ext uri="{FF2B5EF4-FFF2-40B4-BE49-F238E27FC236}">
                <a16:creationId xmlns:a16="http://schemas.microsoft.com/office/drawing/2014/main" id="{8AB2380B-DBCE-9DA8-A778-9EA3620CC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 y="4918631"/>
            <a:ext cx="1939368" cy="1939368"/>
          </a:xfrm>
          <a:prstGeom prst="rect">
            <a:avLst/>
          </a:prstGeom>
        </p:spPr>
      </p:pic>
    </p:spTree>
    <p:extLst>
      <p:ext uri="{BB962C8B-B14F-4D97-AF65-F5344CB8AC3E}">
        <p14:creationId xmlns:p14="http://schemas.microsoft.com/office/powerpoint/2010/main" val="3442627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549663" y="6324146"/>
            <a:ext cx="246031" cy="94386"/>
            <a:chOff x="0" y="0"/>
            <a:chExt cx="1118932" cy="429260"/>
          </a:xfrm>
        </p:grpSpPr>
        <p:sp>
          <p:nvSpPr>
            <p:cNvPr id="4" name="Freeform 4"/>
            <p:cNvSpPr/>
            <p:nvPr/>
          </p:nvSpPr>
          <p:spPr>
            <a:xfrm>
              <a:off x="0" y="-5080"/>
              <a:ext cx="1118932" cy="434340"/>
            </a:xfrm>
            <a:custGeom>
              <a:avLst/>
              <a:gdLst/>
              <a:ahLst/>
              <a:cxnLst/>
              <a:rect l="l" t="t" r="r" b="b"/>
              <a:pathLst>
                <a:path w="1118932" h="434340">
                  <a:moveTo>
                    <a:pt x="1101152" y="187960"/>
                  </a:moveTo>
                  <a:lnTo>
                    <a:pt x="839532" y="11430"/>
                  </a:lnTo>
                  <a:cubicBezTo>
                    <a:pt x="821752" y="0"/>
                    <a:pt x="798892" y="3810"/>
                    <a:pt x="786192" y="21590"/>
                  </a:cubicBezTo>
                  <a:cubicBezTo>
                    <a:pt x="774762" y="39370"/>
                    <a:pt x="778572" y="62230"/>
                    <a:pt x="796352" y="74930"/>
                  </a:cubicBezTo>
                  <a:lnTo>
                    <a:pt x="955102" y="181610"/>
                  </a:lnTo>
                  <a:lnTo>
                    <a:pt x="0" y="181610"/>
                  </a:lnTo>
                  <a:lnTo>
                    <a:pt x="0" y="257810"/>
                  </a:lnTo>
                  <a:lnTo>
                    <a:pt x="955102" y="257810"/>
                  </a:lnTo>
                  <a:lnTo>
                    <a:pt x="796352" y="364490"/>
                  </a:lnTo>
                  <a:cubicBezTo>
                    <a:pt x="778572" y="375920"/>
                    <a:pt x="774762" y="400050"/>
                    <a:pt x="786192" y="417830"/>
                  </a:cubicBezTo>
                  <a:cubicBezTo>
                    <a:pt x="793812" y="429260"/>
                    <a:pt x="805242" y="434340"/>
                    <a:pt x="817942" y="434340"/>
                  </a:cubicBezTo>
                  <a:cubicBezTo>
                    <a:pt x="825562" y="434340"/>
                    <a:pt x="833182" y="431800"/>
                    <a:pt x="839532" y="427990"/>
                  </a:cubicBezTo>
                  <a:lnTo>
                    <a:pt x="1102422" y="251460"/>
                  </a:lnTo>
                  <a:cubicBezTo>
                    <a:pt x="1112582" y="243840"/>
                    <a:pt x="1118932" y="232410"/>
                    <a:pt x="1118932" y="219710"/>
                  </a:cubicBezTo>
                  <a:cubicBezTo>
                    <a:pt x="1118932" y="207010"/>
                    <a:pt x="1112582" y="195580"/>
                    <a:pt x="1101152" y="187960"/>
                  </a:cubicBezTo>
                  <a:close/>
                </a:path>
              </a:pathLst>
            </a:custGeom>
            <a:solidFill>
              <a:srgbClr val="071742"/>
            </a:solidFill>
          </p:spPr>
          <p:txBody>
            <a:bodyPr/>
            <a:lstStyle/>
            <a:p>
              <a:endParaRPr lang="en-US" sz="1200"/>
            </a:p>
          </p:txBody>
        </p:sp>
      </p:grpSp>
      <p:sp>
        <p:nvSpPr>
          <p:cNvPr id="6" name="TextBox 6"/>
          <p:cNvSpPr txBox="1"/>
          <p:nvPr/>
        </p:nvSpPr>
        <p:spPr>
          <a:xfrm>
            <a:off x="1169582" y="2042756"/>
            <a:ext cx="4241990" cy="2699778"/>
          </a:xfrm>
          <a:prstGeom prst="rect">
            <a:avLst/>
          </a:prstGeom>
        </p:spPr>
        <p:txBody>
          <a:bodyPr wrap="square" lIns="0" tIns="0" rIns="0" bIns="0" rtlCol="0" anchor="t">
            <a:spAutoFit/>
          </a:bodyPr>
          <a:lstStyle/>
          <a:p>
            <a:pPr marL="518187" lvl="1" indent="-259094">
              <a:lnSpc>
                <a:spcPct val="150000"/>
              </a:lnSpc>
              <a:buFont typeface="Arial"/>
              <a:buChar char="•"/>
            </a:pPr>
            <a:r>
              <a:rPr lang="en-US" sz="2400" dirty="0"/>
              <a:t>Patty</a:t>
            </a:r>
          </a:p>
          <a:p>
            <a:pPr marL="518187" lvl="1" indent="-259094">
              <a:lnSpc>
                <a:spcPct val="150000"/>
              </a:lnSpc>
              <a:buFont typeface="Arial"/>
              <a:buChar char="•"/>
            </a:pPr>
            <a:r>
              <a:rPr lang="en-US" sz="2400" dirty="0"/>
              <a:t>VSED Patient</a:t>
            </a:r>
          </a:p>
          <a:p>
            <a:pPr marL="518187" lvl="1" indent="-259094">
              <a:lnSpc>
                <a:spcPct val="150000"/>
              </a:lnSpc>
              <a:buFont typeface="Arial"/>
              <a:buChar char="•"/>
            </a:pPr>
            <a:r>
              <a:rPr lang="en-US" sz="2400" dirty="0"/>
              <a:t>New Zealand Patient</a:t>
            </a:r>
          </a:p>
          <a:p>
            <a:pPr marL="518187" lvl="1" indent="-259094">
              <a:lnSpc>
                <a:spcPct val="150000"/>
              </a:lnSpc>
              <a:buFont typeface="Arial"/>
              <a:buChar char="•"/>
            </a:pPr>
            <a:r>
              <a:rPr lang="en-US" sz="2400" dirty="0"/>
              <a:t>ALS Patient</a:t>
            </a:r>
          </a:p>
          <a:p>
            <a:pPr marL="716293" lvl="2">
              <a:lnSpc>
                <a:spcPct val="150000"/>
              </a:lnSpc>
            </a:pPr>
            <a:endParaRPr lang="en-US" sz="2400" dirty="0"/>
          </a:p>
        </p:txBody>
      </p:sp>
      <p:sp>
        <p:nvSpPr>
          <p:cNvPr id="2" name="TextBox 1">
            <a:extLst>
              <a:ext uri="{FF2B5EF4-FFF2-40B4-BE49-F238E27FC236}">
                <a16:creationId xmlns:a16="http://schemas.microsoft.com/office/drawing/2014/main" id="{3239087F-4900-D5F1-15B2-9021081D4911}"/>
              </a:ext>
            </a:extLst>
          </p:cNvPr>
          <p:cNvSpPr txBox="1"/>
          <p:nvPr/>
        </p:nvSpPr>
        <p:spPr>
          <a:xfrm>
            <a:off x="776177" y="691116"/>
            <a:ext cx="5858539" cy="861774"/>
          </a:xfrm>
          <a:prstGeom prst="rect">
            <a:avLst/>
          </a:prstGeom>
          <a:noFill/>
        </p:spPr>
        <p:txBody>
          <a:bodyPr wrap="square" rtlCol="0">
            <a:spAutoFit/>
          </a:bodyPr>
          <a:lstStyle/>
          <a:p>
            <a:r>
              <a:rPr lang="en-US" sz="5000" dirty="0"/>
              <a:t>KETAMINE</a:t>
            </a:r>
          </a:p>
        </p:txBody>
      </p:sp>
      <p:pic>
        <p:nvPicPr>
          <p:cNvPr id="5" name="Picture 4" descr="A butterfly in the palm of a person's hands&#10;&#10;Description automatically generated">
            <a:extLst>
              <a:ext uri="{FF2B5EF4-FFF2-40B4-BE49-F238E27FC236}">
                <a16:creationId xmlns:a16="http://schemas.microsoft.com/office/drawing/2014/main" id="{33EE97A5-80B8-5A11-A17E-B33FF6C01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00" y="1209282"/>
            <a:ext cx="6034677" cy="4023118"/>
          </a:xfrm>
          <a:prstGeom prst="rect">
            <a:avLst/>
          </a:prstGeom>
        </p:spPr>
      </p:pic>
      <p:pic>
        <p:nvPicPr>
          <p:cNvPr id="7" name="Picture 6" descr="A logo with a head and colorful circles&#10;&#10;Description automatically generated">
            <a:extLst>
              <a:ext uri="{FF2B5EF4-FFF2-40B4-BE49-F238E27FC236}">
                <a16:creationId xmlns:a16="http://schemas.microsoft.com/office/drawing/2014/main" id="{0C239EBA-2F0F-68A7-2614-831560BBB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 y="5216343"/>
            <a:ext cx="1641656" cy="1641656"/>
          </a:xfrm>
          <a:prstGeom prst="rect">
            <a:avLst/>
          </a:prstGeom>
        </p:spPr>
      </p:pic>
    </p:spTree>
    <p:extLst>
      <p:ext uri="{BB962C8B-B14F-4D97-AF65-F5344CB8AC3E}">
        <p14:creationId xmlns:p14="http://schemas.microsoft.com/office/powerpoint/2010/main" val="87503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B04D-C211-4130-F348-61568096E3CE}"/>
              </a:ext>
            </a:extLst>
          </p:cNvPr>
          <p:cNvSpPr>
            <a:spLocks noGrp="1"/>
          </p:cNvSpPr>
          <p:nvPr>
            <p:ph type="ctrTitle"/>
          </p:nvPr>
        </p:nvSpPr>
        <p:spPr>
          <a:xfrm>
            <a:off x="222997" y="-697506"/>
            <a:ext cx="11262000" cy="1671321"/>
          </a:xfrm>
        </p:spPr>
        <p:txBody>
          <a:bodyPr>
            <a:noAutofit/>
          </a:bodyPr>
          <a:lstStyle/>
          <a:p>
            <a:r>
              <a:rPr lang="en-US" sz="4000" dirty="0"/>
              <a:t>At-home ketamine case study: Als patient</a:t>
            </a:r>
          </a:p>
        </p:txBody>
      </p:sp>
      <p:sp>
        <p:nvSpPr>
          <p:cNvPr id="4" name="TextBox 3">
            <a:extLst>
              <a:ext uri="{FF2B5EF4-FFF2-40B4-BE49-F238E27FC236}">
                <a16:creationId xmlns:a16="http://schemas.microsoft.com/office/drawing/2014/main" id="{2542D272-EA64-0CDF-66A6-D30DAF0C80D2}"/>
              </a:ext>
            </a:extLst>
          </p:cNvPr>
          <p:cNvSpPr txBox="1"/>
          <p:nvPr/>
        </p:nvSpPr>
        <p:spPr>
          <a:xfrm>
            <a:off x="359387" y="1432656"/>
            <a:ext cx="10262540"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53 year old ALS patient, non-ambulatory, max transfer assist</a:t>
            </a:r>
          </a:p>
          <a:p>
            <a:pPr marL="342900" indent="-342900">
              <a:buFont typeface="Arial" panose="020B0604020202020204" pitchFamily="34" charset="0"/>
              <a:buChar char="•"/>
            </a:pPr>
            <a:r>
              <a:rPr lang="en-US" sz="2400" dirty="0"/>
              <a:t>He and his son understood the risk of dying and both consented</a:t>
            </a:r>
          </a:p>
          <a:p>
            <a:pPr marL="342900" indent="-342900">
              <a:buFont typeface="Arial" panose="020B0604020202020204" pitchFamily="34" charset="0"/>
              <a:buChar char="•"/>
            </a:pPr>
            <a:r>
              <a:rPr lang="en-US" sz="2400" dirty="0"/>
              <a:t>First session: pretreated with Albuterol and Ondansetron</a:t>
            </a:r>
          </a:p>
          <a:p>
            <a:pPr marL="800100" lvl="1" indent="-342900">
              <a:buFont typeface="Arial" panose="020B0604020202020204" pitchFamily="34" charset="0"/>
              <a:buChar char="•"/>
            </a:pPr>
            <a:r>
              <a:rPr lang="en-US" sz="2400" dirty="0"/>
              <a:t>Dosing: .7mg/kg and 10mg booster at 20 minutes</a:t>
            </a:r>
          </a:p>
          <a:p>
            <a:pPr marL="800100" lvl="1" indent="-342900">
              <a:buFont typeface="Arial" panose="020B0604020202020204" pitchFamily="34" charset="0"/>
              <a:buChar char="•"/>
            </a:pPr>
            <a:r>
              <a:rPr lang="en-US" sz="2400" dirty="0"/>
              <a:t>Visualized himself running and playing with his children and was filled with contentment</a:t>
            </a:r>
          </a:p>
          <a:p>
            <a:pPr marL="342900" indent="-342900">
              <a:buFont typeface="Arial" panose="020B0604020202020204" pitchFamily="34" charset="0"/>
              <a:buChar char="•"/>
            </a:pPr>
            <a:r>
              <a:rPr lang="en-US" sz="2400" dirty="0"/>
              <a:t>Second session one week later</a:t>
            </a:r>
          </a:p>
          <a:p>
            <a:pPr marL="800100" lvl="1" indent="-342900">
              <a:buFont typeface="Arial" panose="020B0604020202020204" pitchFamily="34" charset="0"/>
              <a:buChar char="•"/>
            </a:pPr>
            <a:r>
              <a:rPr lang="en-US" sz="2400" dirty="0"/>
              <a:t>Dosing: .8mg/kg and 15 mg booster at 15 minutes</a:t>
            </a:r>
          </a:p>
          <a:p>
            <a:pPr marL="800100" lvl="1" indent="-342900">
              <a:buFont typeface="Arial" panose="020B0604020202020204" pitchFamily="34" charset="0"/>
              <a:buChar char="•"/>
            </a:pPr>
            <a:r>
              <a:rPr lang="en-US" sz="2400" dirty="0"/>
              <a:t>Stated “It’s like Soul Roulette”</a:t>
            </a:r>
          </a:p>
          <a:p>
            <a:pPr marL="800100" lvl="1" indent="-342900">
              <a:buFont typeface="Arial" panose="020B0604020202020204" pitchFamily="34" charset="0"/>
              <a:buChar char="•"/>
            </a:pPr>
            <a:r>
              <a:rPr lang="en-US" sz="2400" dirty="0"/>
              <a:t>With great effort he brought his hands together in prayer posture in gratitude</a:t>
            </a:r>
          </a:p>
          <a:p>
            <a:pPr marL="342900" indent="-342900">
              <a:buFont typeface="Arial" panose="020B0604020202020204" pitchFamily="34" charset="0"/>
              <a:buChar char="•"/>
            </a:pPr>
            <a:r>
              <a:rPr lang="en-US" sz="2400" dirty="0"/>
              <a:t>The night before his third session, he passed peacefully in his sleep</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897789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4990-4CF5-1E12-A693-4AB648A1759C}"/>
              </a:ext>
            </a:extLst>
          </p:cNvPr>
          <p:cNvSpPr>
            <a:spLocks noGrp="1"/>
          </p:cNvSpPr>
          <p:nvPr>
            <p:ph type="title"/>
          </p:nvPr>
        </p:nvSpPr>
        <p:spPr>
          <a:xfrm>
            <a:off x="491172" y="431800"/>
            <a:ext cx="8534400" cy="1088887"/>
          </a:xfrm>
        </p:spPr>
        <p:txBody>
          <a:bodyPr/>
          <a:lstStyle/>
          <a:p>
            <a:r>
              <a:rPr lang="en-US" dirty="0"/>
              <a:t>End of life psychedelic care</a:t>
            </a:r>
          </a:p>
        </p:txBody>
      </p:sp>
      <p:sp>
        <p:nvSpPr>
          <p:cNvPr id="3" name="Content Placeholder 2">
            <a:extLst>
              <a:ext uri="{FF2B5EF4-FFF2-40B4-BE49-F238E27FC236}">
                <a16:creationId xmlns:a16="http://schemas.microsoft.com/office/drawing/2014/main" id="{AE0BE1A4-0064-2483-7B5C-5253D23312B9}"/>
              </a:ext>
            </a:extLst>
          </p:cNvPr>
          <p:cNvSpPr>
            <a:spLocks noGrp="1"/>
          </p:cNvSpPr>
          <p:nvPr>
            <p:ph idx="1"/>
          </p:nvPr>
        </p:nvSpPr>
        <p:spPr>
          <a:xfrm>
            <a:off x="946497" y="1397437"/>
            <a:ext cx="9987701" cy="4319136"/>
          </a:xfrm>
        </p:spPr>
        <p:txBody>
          <a:bodyPr>
            <a:normAutofit fontScale="85000" lnSpcReduction="10000"/>
          </a:bodyPr>
          <a:lstStyle/>
          <a:p>
            <a:r>
              <a:rPr lang="en-US" sz="2800" dirty="0">
                <a:solidFill>
                  <a:schemeClr val="tx1"/>
                </a:solidFill>
              </a:rPr>
              <a:t>Education</a:t>
            </a:r>
          </a:p>
          <a:p>
            <a:pPr lvl="1"/>
            <a:r>
              <a:rPr lang="en-US" sz="2800" dirty="0">
                <a:solidFill>
                  <a:schemeClr val="tx1"/>
                </a:solidFill>
              </a:rPr>
              <a:t>Free Webinars</a:t>
            </a:r>
          </a:p>
          <a:p>
            <a:pPr lvl="1"/>
            <a:r>
              <a:rPr lang="en-US" sz="2800" dirty="0">
                <a:solidFill>
                  <a:schemeClr val="tx1"/>
                </a:solidFill>
              </a:rPr>
              <a:t>February 27: End of Life Doula Training</a:t>
            </a:r>
          </a:p>
          <a:p>
            <a:pPr lvl="1"/>
            <a:r>
              <a:rPr lang="en-US" sz="2800" dirty="0">
                <a:solidFill>
                  <a:schemeClr val="tx1"/>
                </a:solidFill>
              </a:rPr>
              <a:t>March 11: Ketamine Therapy for End of Life Care</a:t>
            </a:r>
          </a:p>
          <a:p>
            <a:r>
              <a:rPr lang="en-US" sz="2800" dirty="0">
                <a:solidFill>
                  <a:schemeClr val="tx1"/>
                </a:solidFill>
              </a:rPr>
              <a:t>Resources</a:t>
            </a:r>
          </a:p>
          <a:p>
            <a:pPr lvl="1"/>
            <a:r>
              <a:rPr lang="en-US" sz="2800" dirty="0">
                <a:solidFill>
                  <a:schemeClr val="tx1"/>
                </a:solidFill>
              </a:rPr>
              <a:t>Google Group, Palliative Care Psychedelic Therapy: https://groups.google.com/g/PalCarePsychedelicTherapy</a:t>
            </a:r>
          </a:p>
          <a:p>
            <a:pPr lvl="1"/>
            <a:endParaRPr lang="en-US" dirty="0">
              <a:solidFill>
                <a:schemeClr val="tx1"/>
              </a:solidFill>
            </a:endParaRPr>
          </a:p>
        </p:txBody>
      </p:sp>
      <p:sp>
        <p:nvSpPr>
          <p:cNvPr id="4" name="TextBox 3">
            <a:extLst>
              <a:ext uri="{FF2B5EF4-FFF2-40B4-BE49-F238E27FC236}">
                <a16:creationId xmlns:a16="http://schemas.microsoft.com/office/drawing/2014/main" id="{7AAE3BE2-B104-517B-D2ED-95C988FCD514}"/>
              </a:ext>
            </a:extLst>
          </p:cNvPr>
          <p:cNvSpPr txBox="1"/>
          <p:nvPr/>
        </p:nvSpPr>
        <p:spPr>
          <a:xfrm>
            <a:off x="9025572" y="5716573"/>
            <a:ext cx="2865230" cy="769441"/>
          </a:xfrm>
          <a:prstGeom prst="rect">
            <a:avLst/>
          </a:prstGeom>
          <a:noFill/>
        </p:spPr>
        <p:txBody>
          <a:bodyPr wrap="square" rtlCol="0">
            <a:spAutoFit/>
          </a:bodyPr>
          <a:lstStyle/>
          <a:p>
            <a:r>
              <a:rPr lang="en-US" sz="2200" dirty="0"/>
              <a:t>eolpc.org</a:t>
            </a:r>
          </a:p>
          <a:p>
            <a:r>
              <a:rPr lang="en-US" sz="2200" dirty="0"/>
              <a:t>christine@eolpc.org</a:t>
            </a:r>
          </a:p>
        </p:txBody>
      </p:sp>
      <p:pic>
        <p:nvPicPr>
          <p:cNvPr id="5" name="Picture 4" descr="A logo with a head and colorful circles&#10;&#10;Description automatically generated">
            <a:extLst>
              <a:ext uri="{FF2B5EF4-FFF2-40B4-BE49-F238E27FC236}">
                <a16:creationId xmlns:a16="http://schemas.microsoft.com/office/drawing/2014/main" id="{DD1CF75B-4684-ECAC-99CC-83411EB96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2592"/>
            <a:ext cx="1892995" cy="1892995"/>
          </a:xfrm>
          <a:prstGeom prst="rect">
            <a:avLst/>
          </a:prstGeom>
        </p:spPr>
      </p:pic>
    </p:spTree>
    <p:extLst>
      <p:ext uri="{BB962C8B-B14F-4D97-AF65-F5344CB8AC3E}">
        <p14:creationId xmlns:p14="http://schemas.microsoft.com/office/powerpoint/2010/main" val="2703184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4990-4CF5-1E12-A693-4AB648A1759C}"/>
              </a:ext>
            </a:extLst>
          </p:cNvPr>
          <p:cNvSpPr>
            <a:spLocks noGrp="1"/>
          </p:cNvSpPr>
          <p:nvPr>
            <p:ph type="title"/>
          </p:nvPr>
        </p:nvSpPr>
        <p:spPr>
          <a:xfrm>
            <a:off x="491172" y="660401"/>
            <a:ext cx="8534400" cy="802640"/>
          </a:xfrm>
        </p:spPr>
        <p:txBody>
          <a:bodyPr/>
          <a:lstStyle/>
          <a:p>
            <a:r>
              <a:rPr lang="en-US" dirty="0"/>
              <a:t>The psychedelics</a:t>
            </a:r>
          </a:p>
        </p:txBody>
      </p:sp>
      <p:sp>
        <p:nvSpPr>
          <p:cNvPr id="3" name="Content Placeholder 2">
            <a:extLst>
              <a:ext uri="{FF2B5EF4-FFF2-40B4-BE49-F238E27FC236}">
                <a16:creationId xmlns:a16="http://schemas.microsoft.com/office/drawing/2014/main" id="{AE0BE1A4-0064-2483-7B5C-5253D23312B9}"/>
              </a:ext>
            </a:extLst>
          </p:cNvPr>
          <p:cNvSpPr>
            <a:spLocks noGrp="1"/>
          </p:cNvSpPr>
          <p:nvPr>
            <p:ph idx="1"/>
          </p:nvPr>
        </p:nvSpPr>
        <p:spPr>
          <a:xfrm>
            <a:off x="741680" y="1779692"/>
            <a:ext cx="4917440" cy="3615267"/>
          </a:xfrm>
        </p:spPr>
        <p:txBody>
          <a:bodyPr>
            <a:normAutofit/>
          </a:bodyPr>
          <a:lstStyle/>
          <a:p>
            <a:r>
              <a:rPr lang="en-US" sz="3200" dirty="0">
                <a:solidFill>
                  <a:schemeClr val="tx1"/>
                </a:solidFill>
              </a:rPr>
              <a:t>Psilocybin</a:t>
            </a:r>
          </a:p>
          <a:p>
            <a:r>
              <a:rPr lang="en-US" sz="3200" dirty="0">
                <a:solidFill>
                  <a:schemeClr val="tx1"/>
                </a:solidFill>
              </a:rPr>
              <a:t>MDMA</a:t>
            </a:r>
          </a:p>
          <a:p>
            <a:r>
              <a:rPr lang="en-US" sz="3200" dirty="0">
                <a:solidFill>
                  <a:schemeClr val="tx1"/>
                </a:solidFill>
              </a:rPr>
              <a:t>Ketamine</a:t>
            </a:r>
          </a:p>
        </p:txBody>
      </p:sp>
      <p:pic>
        <p:nvPicPr>
          <p:cNvPr id="5" name="Picture 4" descr="A person's head covered in colorful pieces&#10;&#10;Description automatically generated">
            <a:extLst>
              <a:ext uri="{FF2B5EF4-FFF2-40B4-BE49-F238E27FC236}">
                <a16:creationId xmlns:a16="http://schemas.microsoft.com/office/drawing/2014/main" id="{B9DCF3AA-71D5-8DFB-0907-670F4E220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600" y="1540085"/>
            <a:ext cx="6141720" cy="4094480"/>
          </a:xfrm>
          <a:prstGeom prst="rect">
            <a:avLst/>
          </a:prstGeom>
        </p:spPr>
      </p:pic>
      <p:pic>
        <p:nvPicPr>
          <p:cNvPr id="4" name="Picture 3" descr="A logo with a head and colorful circles&#10;&#10;Description automatically generated">
            <a:extLst>
              <a:ext uri="{FF2B5EF4-FFF2-40B4-BE49-F238E27FC236}">
                <a16:creationId xmlns:a16="http://schemas.microsoft.com/office/drawing/2014/main" id="{6F8A445B-373B-30CE-E893-763B1BC5DE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 y="4918631"/>
            <a:ext cx="1939368" cy="1939368"/>
          </a:xfrm>
          <a:prstGeom prst="rect">
            <a:avLst/>
          </a:prstGeom>
        </p:spPr>
      </p:pic>
    </p:spTree>
    <p:extLst>
      <p:ext uri="{BB962C8B-B14F-4D97-AF65-F5344CB8AC3E}">
        <p14:creationId xmlns:p14="http://schemas.microsoft.com/office/powerpoint/2010/main" val="103385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head and colorful circles&#10;&#10;Description automatically generated">
            <a:extLst>
              <a:ext uri="{FF2B5EF4-FFF2-40B4-BE49-F238E27FC236}">
                <a16:creationId xmlns:a16="http://schemas.microsoft.com/office/drawing/2014/main" id="{3369A891-F614-133E-F20E-BC7096BF5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 y="4918631"/>
            <a:ext cx="1939368" cy="1939368"/>
          </a:xfrm>
          <a:prstGeom prst="rect">
            <a:avLst/>
          </a:prstGeom>
        </p:spPr>
      </p:pic>
      <p:grpSp>
        <p:nvGrpSpPr>
          <p:cNvPr id="3" name="Group 3"/>
          <p:cNvGrpSpPr/>
          <p:nvPr/>
        </p:nvGrpSpPr>
        <p:grpSpPr>
          <a:xfrm>
            <a:off x="11549663" y="6324146"/>
            <a:ext cx="246031" cy="94386"/>
            <a:chOff x="0" y="0"/>
            <a:chExt cx="1118932" cy="429260"/>
          </a:xfrm>
        </p:grpSpPr>
        <p:sp>
          <p:nvSpPr>
            <p:cNvPr id="4" name="Freeform 4"/>
            <p:cNvSpPr/>
            <p:nvPr/>
          </p:nvSpPr>
          <p:spPr>
            <a:xfrm>
              <a:off x="0" y="-5080"/>
              <a:ext cx="1118932" cy="434340"/>
            </a:xfrm>
            <a:custGeom>
              <a:avLst/>
              <a:gdLst/>
              <a:ahLst/>
              <a:cxnLst/>
              <a:rect l="l" t="t" r="r" b="b"/>
              <a:pathLst>
                <a:path w="1118932" h="434340">
                  <a:moveTo>
                    <a:pt x="1101152" y="187960"/>
                  </a:moveTo>
                  <a:lnTo>
                    <a:pt x="839532" y="11430"/>
                  </a:lnTo>
                  <a:cubicBezTo>
                    <a:pt x="821752" y="0"/>
                    <a:pt x="798892" y="3810"/>
                    <a:pt x="786192" y="21590"/>
                  </a:cubicBezTo>
                  <a:cubicBezTo>
                    <a:pt x="774762" y="39370"/>
                    <a:pt x="778572" y="62230"/>
                    <a:pt x="796352" y="74930"/>
                  </a:cubicBezTo>
                  <a:lnTo>
                    <a:pt x="955102" y="181610"/>
                  </a:lnTo>
                  <a:lnTo>
                    <a:pt x="0" y="181610"/>
                  </a:lnTo>
                  <a:lnTo>
                    <a:pt x="0" y="257810"/>
                  </a:lnTo>
                  <a:lnTo>
                    <a:pt x="955102" y="257810"/>
                  </a:lnTo>
                  <a:lnTo>
                    <a:pt x="796352" y="364490"/>
                  </a:lnTo>
                  <a:cubicBezTo>
                    <a:pt x="778572" y="375920"/>
                    <a:pt x="774762" y="400050"/>
                    <a:pt x="786192" y="417830"/>
                  </a:cubicBezTo>
                  <a:cubicBezTo>
                    <a:pt x="793812" y="429260"/>
                    <a:pt x="805242" y="434340"/>
                    <a:pt x="817942" y="434340"/>
                  </a:cubicBezTo>
                  <a:cubicBezTo>
                    <a:pt x="825562" y="434340"/>
                    <a:pt x="833182" y="431800"/>
                    <a:pt x="839532" y="427990"/>
                  </a:cubicBezTo>
                  <a:lnTo>
                    <a:pt x="1102422" y="251460"/>
                  </a:lnTo>
                  <a:cubicBezTo>
                    <a:pt x="1112582" y="243840"/>
                    <a:pt x="1118932" y="232410"/>
                    <a:pt x="1118932" y="219710"/>
                  </a:cubicBezTo>
                  <a:cubicBezTo>
                    <a:pt x="1118932" y="207010"/>
                    <a:pt x="1112582" y="195580"/>
                    <a:pt x="1101152" y="187960"/>
                  </a:cubicBezTo>
                  <a:close/>
                </a:path>
              </a:pathLst>
            </a:custGeom>
            <a:solidFill>
              <a:srgbClr val="071742"/>
            </a:solidFill>
          </p:spPr>
          <p:txBody>
            <a:bodyPr/>
            <a:lstStyle/>
            <a:p>
              <a:endParaRPr lang="en-US" sz="1200"/>
            </a:p>
          </p:txBody>
        </p:sp>
      </p:grpSp>
      <p:sp>
        <p:nvSpPr>
          <p:cNvPr id="6" name="TextBox 6"/>
          <p:cNvSpPr txBox="1"/>
          <p:nvPr/>
        </p:nvSpPr>
        <p:spPr>
          <a:xfrm>
            <a:off x="1108776" y="1504507"/>
            <a:ext cx="10883700" cy="4559390"/>
          </a:xfrm>
          <a:prstGeom prst="rect">
            <a:avLst/>
          </a:prstGeom>
        </p:spPr>
        <p:txBody>
          <a:bodyPr wrap="square" lIns="0" tIns="0" rIns="0" bIns="0" rtlCol="0" anchor="t">
            <a:spAutoFit/>
          </a:bodyPr>
          <a:lstStyle/>
          <a:p>
            <a:pPr marL="518187" lvl="1" indent="-259094">
              <a:lnSpc>
                <a:spcPct val="150000"/>
              </a:lnSpc>
              <a:buFont typeface="Arial"/>
              <a:buChar char="•"/>
            </a:pPr>
            <a:r>
              <a:rPr lang="en-US" sz="2400" dirty="0">
                <a:latin typeface="Century Gothic" panose="020B0502020202020204" pitchFamily="34" charset="0"/>
              </a:rPr>
              <a:t>Active Coping vs Passive Coping</a:t>
            </a:r>
          </a:p>
          <a:p>
            <a:pPr marL="518187" lvl="1" indent="-259094">
              <a:lnSpc>
                <a:spcPct val="150000"/>
              </a:lnSpc>
              <a:buFont typeface="Arial"/>
              <a:buChar char="•"/>
            </a:pPr>
            <a:r>
              <a:rPr lang="en-US" sz="2400" dirty="0">
                <a:latin typeface="Century Gothic" panose="020B0502020202020204" pitchFamily="34" charset="0"/>
              </a:rPr>
              <a:t>Transdiagnostic mechanism of action treatment approach</a:t>
            </a:r>
          </a:p>
          <a:p>
            <a:pPr marL="518187" lvl="1" indent="-259094">
              <a:lnSpc>
                <a:spcPct val="150000"/>
              </a:lnSpc>
              <a:buFont typeface="Arial"/>
              <a:buChar char="•"/>
            </a:pPr>
            <a:r>
              <a:rPr lang="en-US" sz="2400" dirty="0">
                <a:latin typeface="Century Gothic" panose="020B0502020202020204" pitchFamily="34" charset="0"/>
              </a:rPr>
              <a:t>Neuroplasticity: enhanced learning and opening of critical periods</a:t>
            </a:r>
          </a:p>
          <a:p>
            <a:pPr marL="518187" lvl="1" indent="-259094">
              <a:lnSpc>
                <a:spcPct val="150000"/>
              </a:lnSpc>
              <a:buFont typeface="Arial"/>
              <a:buChar char="•"/>
            </a:pPr>
            <a:r>
              <a:rPr lang="en-US" sz="2400" dirty="0">
                <a:latin typeface="Century Gothic" panose="020B0502020202020204" pitchFamily="34" charset="0"/>
              </a:rPr>
              <a:t>Mystical Experiences</a:t>
            </a:r>
          </a:p>
          <a:p>
            <a:pPr marL="518187" lvl="1" indent="-259094">
              <a:lnSpc>
                <a:spcPct val="150000"/>
              </a:lnSpc>
              <a:buFont typeface="Arial"/>
              <a:buChar char="•"/>
            </a:pPr>
            <a:r>
              <a:rPr lang="en-US" sz="2400" dirty="0">
                <a:latin typeface="Century Gothic" panose="020B0502020202020204" pitchFamily="34" charset="0"/>
              </a:rPr>
              <a:t>Social and Nature Connectedness</a:t>
            </a:r>
          </a:p>
          <a:p>
            <a:pPr marL="518187" lvl="1" indent="-259094">
              <a:lnSpc>
                <a:spcPct val="150000"/>
              </a:lnSpc>
              <a:buFont typeface="Arial"/>
              <a:buChar char="•"/>
            </a:pPr>
            <a:r>
              <a:rPr lang="en-US" sz="2400" dirty="0">
                <a:latin typeface="Century Gothic" panose="020B0502020202020204" pitchFamily="34" charset="0"/>
              </a:rPr>
              <a:t>Benefit dependent on mindset and the “setting”</a:t>
            </a:r>
          </a:p>
          <a:p>
            <a:pPr marL="518187" lvl="1" indent="-259094">
              <a:lnSpc>
                <a:spcPct val="150000"/>
              </a:lnSpc>
              <a:buFont typeface="Arial"/>
              <a:buChar char="•"/>
            </a:pPr>
            <a:r>
              <a:rPr lang="en-US" sz="2400" dirty="0">
                <a:latin typeface="Century Gothic" panose="020B0502020202020204" pitchFamily="34" charset="0"/>
              </a:rPr>
              <a:t>Integration is a key part of the therapeutic benefit</a:t>
            </a:r>
          </a:p>
          <a:p>
            <a:pPr marL="518187" lvl="1" indent="-259094">
              <a:lnSpc>
                <a:spcPct val="150000"/>
              </a:lnSpc>
              <a:buFont typeface="Arial"/>
              <a:buChar char="•"/>
            </a:pPr>
            <a:endParaRPr lang="en-US" sz="3334" dirty="0">
              <a:solidFill>
                <a:srgbClr val="000000"/>
              </a:solidFill>
              <a:latin typeface="Libre Franklin Light"/>
            </a:endParaRPr>
          </a:p>
        </p:txBody>
      </p:sp>
      <p:sp>
        <p:nvSpPr>
          <p:cNvPr id="8" name="TextBox 8"/>
          <p:cNvSpPr txBox="1"/>
          <p:nvPr/>
        </p:nvSpPr>
        <p:spPr>
          <a:xfrm>
            <a:off x="1346200" y="411542"/>
            <a:ext cx="9499600" cy="587918"/>
          </a:xfrm>
          <a:prstGeom prst="rect">
            <a:avLst/>
          </a:prstGeom>
        </p:spPr>
        <p:txBody>
          <a:bodyPr wrap="square" lIns="0" tIns="0" rIns="0" bIns="0" rtlCol="0" anchor="t">
            <a:spAutoFit/>
          </a:bodyPr>
          <a:lstStyle/>
          <a:p>
            <a:pPr>
              <a:lnSpc>
                <a:spcPts val="4854"/>
              </a:lnSpc>
            </a:pPr>
            <a:r>
              <a:rPr lang="en-US" sz="3734" dirty="0">
                <a:latin typeface="Century Gothic" panose="020B0502020202020204" pitchFamily="34" charset="0"/>
              </a:rPr>
              <a:t>Psychedelics: A Novel Treatment Model</a:t>
            </a:r>
          </a:p>
        </p:txBody>
      </p:sp>
    </p:spTree>
    <p:extLst>
      <p:ext uri="{BB962C8B-B14F-4D97-AF65-F5344CB8AC3E}">
        <p14:creationId xmlns:p14="http://schemas.microsoft.com/office/powerpoint/2010/main" val="95038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head and colorful circles&#10;&#10;Description automatically generated">
            <a:extLst>
              <a:ext uri="{FF2B5EF4-FFF2-40B4-BE49-F238E27FC236}">
                <a16:creationId xmlns:a16="http://schemas.microsoft.com/office/drawing/2014/main" id="{EE5B285E-6836-1B81-6449-C0510F455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 y="5173813"/>
            <a:ext cx="1684186" cy="1684186"/>
          </a:xfrm>
          <a:prstGeom prst="rect">
            <a:avLst/>
          </a:prstGeom>
        </p:spPr>
      </p:pic>
      <p:grpSp>
        <p:nvGrpSpPr>
          <p:cNvPr id="3" name="Group 3"/>
          <p:cNvGrpSpPr/>
          <p:nvPr/>
        </p:nvGrpSpPr>
        <p:grpSpPr>
          <a:xfrm>
            <a:off x="11549663" y="6324146"/>
            <a:ext cx="246031" cy="94386"/>
            <a:chOff x="0" y="0"/>
            <a:chExt cx="1118932" cy="429260"/>
          </a:xfrm>
        </p:grpSpPr>
        <p:sp>
          <p:nvSpPr>
            <p:cNvPr id="4" name="Freeform 4"/>
            <p:cNvSpPr/>
            <p:nvPr/>
          </p:nvSpPr>
          <p:spPr>
            <a:xfrm>
              <a:off x="0" y="-5080"/>
              <a:ext cx="1118932" cy="434340"/>
            </a:xfrm>
            <a:custGeom>
              <a:avLst/>
              <a:gdLst/>
              <a:ahLst/>
              <a:cxnLst/>
              <a:rect l="l" t="t" r="r" b="b"/>
              <a:pathLst>
                <a:path w="1118932" h="434340">
                  <a:moveTo>
                    <a:pt x="1101152" y="187960"/>
                  </a:moveTo>
                  <a:lnTo>
                    <a:pt x="839532" y="11430"/>
                  </a:lnTo>
                  <a:cubicBezTo>
                    <a:pt x="821752" y="0"/>
                    <a:pt x="798892" y="3810"/>
                    <a:pt x="786192" y="21590"/>
                  </a:cubicBezTo>
                  <a:cubicBezTo>
                    <a:pt x="774762" y="39370"/>
                    <a:pt x="778572" y="62230"/>
                    <a:pt x="796352" y="74930"/>
                  </a:cubicBezTo>
                  <a:lnTo>
                    <a:pt x="955102" y="181610"/>
                  </a:lnTo>
                  <a:lnTo>
                    <a:pt x="0" y="181610"/>
                  </a:lnTo>
                  <a:lnTo>
                    <a:pt x="0" y="257810"/>
                  </a:lnTo>
                  <a:lnTo>
                    <a:pt x="955102" y="257810"/>
                  </a:lnTo>
                  <a:lnTo>
                    <a:pt x="796352" y="364490"/>
                  </a:lnTo>
                  <a:cubicBezTo>
                    <a:pt x="778572" y="375920"/>
                    <a:pt x="774762" y="400050"/>
                    <a:pt x="786192" y="417830"/>
                  </a:cubicBezTo>
                  <a:cubicBezTo>
                    <a:pt x="793812" y="429260"/>
                    <a:pt x="805242" y="434340"/>
                    <a:pt x="817942" y="434340"/>
                  </a:cubicBezTo>
                  <a:cubicBezTo>
                    <a:pt x="825562" y="434340"/>
                    <a:pt x="833182" y="431800"/>
                    <a:pt x="839532" y="427990"/>
                  </a:cubicBezTo>
                  <a:lnTo>
                    <a:pt x="1102422" y="251460"/>
                  </a:lnTo>
                  <a:cubicBezTo>
                    <a:pt x="1112582" y="243840"/>
                    <a:pt x="1118932" y="232410"/>
                    <a:pt x="1118932" y="219710"/>
                  </a:cubicBezTo>
                  <a:cubicBezTo>
                    <a:pt x="1118932" y="207010"/>
                    <a:pt x="1112582" y="195580"/>
                    <a:pt x="1101152" y="187960"/>
                  </a:cubicBezTo>
                  <a:close/>
                </a:path>
              </a:pathLst>
            </a:custGeom>
            <a:solidFill>
              <a:srgbClr val="071742"/>
            </a:solidFill>
          </p:spPr>
          <p:txBody>
            <a:bodyPr/>
            <a:lstStyle/>
            <a:p>
              <a:endParaRPr lang="en-US" sz="1200"/>
            </a:p>
          </p:txBody>
        </p:sp>
      </p:grpSp>
      <p:sp>
        <p:nvSpPr>
          <p:cNvPr id="6" name="TextBox 6"/>
          <p:cNvSpPr txBox="1"/>
          <p:nvPr/>
        </p:nvSpPr>
        <p:spPr>
          <a:xfrm>
            <a:off x="1144578" y="1649141"/>
            <a:ext cx="10528100" cy="4239174"/>
          </a:xfrm>
          <a:prstGeom prst="rect">
            <a:avLst/>
          </a:prstGeom>
        </p:spPr>
        <p:txBody>
          <a:bodyPr wrap="square" lIns="0" tIns="0" rIns="0" bIns="0" rtlCol="0" anchor="t">
            <a:spAutoFit/>
          </a:bodyPr>
          <a:lstStyle/>
          <a:p>
            <a:pPr marL="518187" lvl="1" indent="-259094">
              <a:lnSpc>
                <a:spcPct val="150000"/>
              </a:lnSpc>
              <a:buFont typeface="Arial"/>
              <a:buChar char="•"/>
            </a:pPr>
            <a:r>
              <a:rPr lang="en-US" sz="2667" dirty="0"/>
              <a:t>Ease anxiety and depression</a:t>
            </a:r>
          </a:p>
          <a:p>
            <a:pPr marL="518187" lvl="1" indent="-259094">
              <a:lnSpc>
                <a:spcPct val="150000"/>
              </a:lnSpc>
              <a:buFont typeface="Arial"/>
              <a:buChar char="•"/>
            </a:pPr>
            <a:r>
              <a:rPr lang="en-US" sz="2667" dirty="0"/>
              <a:t>Reduce chronic pain</a:t>
            </a:r>
          </a:p>
          <a:p>
            <a:pPr marL="518187" lvl="1" indent="-259094">
              <a:lnSpc>
                <a:spcPct val="150000"/>
              </a:lnSpc>
              <a:buFont typeface="Arial"/>
              <a:buChar char="•"/>
            </a:pPr>
            <a:r>
              <a:rPr lang="en-US" sz="2667" dirty="0"/>
              <a:t>Reduce fear of dying</a:t>
            </a:r>
          </a:p>
          <a:p>
            <a:pPr marL="518187" lvl="1" indent="-259094">
              <a:lnSpc>
                <a:spcPct val="150000"/>
              </a:lnSpc>
              <a:buFont typeface="Arial"/>
              <a:buChar char="•"/>
            </a:pPr>
            <a:r>
              <a:rPr lang="en-US" sz="2667" dirty="0"/>
              <a:t>Learn to live in the present moment</a:t>
            </a:r>
          </a:p>
          <a:p>
            <a:pPr marL="518187" lvl="1" indent="-259094">
              <a:lnSpc>
                <a:spcPct val="150000"/>
              </a:lnSpc>
              <a:buFont typeface="Arial"/>
              <a:buChar char="•"/>
            </a:pPr>
            <a:r>
              <a:rPr lang="en-US" sz="2667" dirty="0"/>
              <a:t>Bring purpose and meaning to life</a:t>
            </a:r>
          </a:p>
          <a:p>
            <a:pPr marL="518187" lvl="1" indent="-259094">
              <a:lnSpc>
                <a:spcPct val="150000"/>
              </a:lnSpc>
              <a:buFont typeface="Arial"/>
              <a:buChar char="•"/>
            </a:pPr>
            <a:r>
              <a:rPr lang="en-US" sz="2667" dirty="0"/>
              <a:t>Experience a oneness with the universe and humanity</a:t>
            </a:r>
          </a:p>
          <a:p>
            <a:pPr marL="518187" lvl="1" indent="-259094">
              <a:lnSpc>
                <a:spcPct val="150000"/>
              </a:lnSpc>
              <a:buFont typeface="Arial"/>
              <a:buChar char="•"/>
            </a:pPr>
            <a:r>
              <a:rPr lang="en-US" sz="2667" dirty="0"/>
              <a:t>Bring a sense of awe and wonder to “the next place”</a:t>
            </a:r>
          </a:p>
        </p:txBody>
      </p:sp>
      <p:sp>
        <p:nvSpPr>
          <p:cNvPr id="8" name="TextBox 8"/>
          <p:cNvSpPr txBox="1"/>
          <p:nvPr/>
        </p:nvSpPr>
        <p:spPr>
          <a:xfrm>
            <a:off x="976075" y="472097"/>
            <a:ext cx="5852967" cy="628377"/>
          </a:xfrm>
          <a:prstGeom prst="rect">
            <a:avLst/>
          </a:prstGeom>
        </p:spPr>
        <p:txBody>
          <a:bodyPr wrap="square" lIns="0" tIns="0" rIns="0" bIns="0" rtlCol="0" anchor="t">
            <a:spAutoFit/>
          </a:bodyPr>
          <a:lstStyle/>
          <a:p>
            <a:pPr>
              <a:lnSpc>
                <a:spcPts val="4854"/>
              </a:lnSpc>
            </a:pPr>
            <a:r>
              <a:rPr lang="en-US" sz="4667" dirty="0">
                <a:latin typeface="+mj-lt"/>
              </a:rPr>
              <a:t>Potential Benefits</a:t>
            </a:r>
          </a:p>
        </p:txBody>
      </p:sp>
    </p:spTree>
    <p:extLst>
      <p:ext uri="{BB962C8B-B14F-4D97-AF65-F5344CB8AC3E}">
        <p14:creationId xmlns:p14="http://schemas.microsoft.com/office/powerpoint/2010/main" val="67544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7" name="Picture 6" descr="A logo with a head and colorful circles&#10;&#10;Description automatically generated">
            <a:extLst>
              <a:ext uri="{FF2B5EF4-FFF2-40B4-BE49-F238E27FC236}">
                <a16:creationId xmlns:a16="http://schemas.microsoft.com/office/drawing/2014/main" id="{4FEEAD97-A00B-63F0-F094-A2EDCD205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 y="4918631"/>
            <a:ext cx="1939368" cy="1939368"/>
          </a:xfrm>
          <a:prstGeom prst="rect">
            <a:avLst/>
          </a:prstGeom>
        </p:spPr>
      </p:pic>
      <p:sp>
        <p:nvSpPr>
          <p:cNvPr id="2" name="Title 1">
            <a:extLst>
              <a:ext uri="{FF2B5EF4-FFF2-40B4-BE49-F238E27FC236}">
                <a16:creationId xmlns:a16="http://schemas.microsoft.com/office/drawing/2014/main" id="{BE4ECFB9-B8B2-4DA3-8A73-AB7442CD73BD}"/>
              </a:ext>
            </a:extLst>
          </p:cNvPr>
          <p:cNvSpPr>
            <a:spLocks noGrp="1"/>
          </p:cNvSpPr>
          <p:nvPr>
            <p:ph type="title"/>
          </p:nvPr>
        </p:nvSpPr>
        <p:spPr>
          <a:xfrm>
            <a:off x="508000" y="584200"/>
            <a:ext cx="10728333" cy="584200"/>
          </a:xfrm>
        </p:spPr>
        <p:txBody>
          <a:bodyPr vert="horz" lIns="91440" tIns="45720" rIns="91440" bIns="45720" rtlCol="0" anchor="ctr">
            <a:noAutofit/>
          </a:bodyPr>
          <a:lstStyle/>
          <a:p>
            <a:pPr>
              <a:lnSpc>
                <a:spcPct val="90000"/>
              </a:lnSpc>
            </a:pPr>
            <a:r>
              <a:rPr lang="en-US" sz="4667" dirty="0"/>
              <a:t>Key Similarities</a:t>
            </a:r>
          </a:p>
        </p:txBody>
      </p:sp>
      <p:sp>
        <p:nvSpPr>
          <p:cNvPr id="1058" name="Content Placeholder 1052">
            <a:extLst>
              <a:ext uri="{FF2B5EF4-FFF2-40B4-BE49-F238E27FC236}">
                <a16:creationId xmlns:a16="http://schemas.microsoft.com/office/drawing/2014/main" id="{BE3A6E2A-E7E1-8C7A-F783-A99FEB283179}"/>
              </a:ext>
            </a:extLst>
          </p:cNvPr>
          <p:cNvSpPr>
            <a:spLocks noGrp="1"/>
          </p:cNvSpPr>
          <p:nvPr>
            <p:ph idx="1"/>
          </p:nvPr>
        </p:nvSpPr>
        <p:spPr>
          <a:xfrm>
            <a:off x="476849" y="1168400"/>
            <a:ext cx="6889898" cy="4775200"/>
          </a:xfrm>
        </p:spPr>
        <p:txBody>
          <a:bodyPr>
            <a:noAutofit/>
          </a:bodyPr>
          <a:lstStyle/>
          <a:p>
            <a:r>
              <a:rPr lang="en-US" sz="2200" dirty="0">
                <a:solidFill>
                  <a:schemeClr val="tx1"/>
                </a:solidFill>
              </a:rPr>
              <a:t>Creates altered states of consciousness</a:t>
            </a:r>
          </a:p>
          <a:p>
            <a:r>
              <a:rPr lang="en-US" sz="2200" dirty="0">
                <a:solidFill>
                  <a:schemeClr val="tx1"/>
                </a:solidFill>
              </a:rPr>
              <a:t>Reduces anxiety, depression, PTSD, and more</a:t>
            </a:r>
          </a:p>
          <a:p>
            <a:r>
              <a:rPr lang="en-US" sz="2200" dirty="0">
                <a:solidFill>
                  <a:schemeClr val="tx1"/>
                </a:solidFill>
              </a:rPr>
              <a:t>Involves memory/learning regions of the brain</a:t>
            </a:r>
          </a:p>
          <a:p>
            <a:r>
              <a:rPr lang="en-US" sz="2200" dirty="0">
                <a:solidFill>
                  <a:schemeClr val="tx1"/>
                </a:solidFill>
              </a:rPr>
              <a:t>Increases neuroplasticity</a:t>
            </a:r>
          </a:p>
          <a:p>
            <a:r>
              <a:rPr lang="en-US" sz="2200" dirty="0">
                <a:solidFill>
                  <a:schemeClr val="tx1"/>
                </a:solidFill>
              </a:rPr>
              <a:t>Opens Critical Social Reward Period</a:t>
            </a:r>
          </a:p>
        </p:txBody>
      </p:sp>
      <p:pic>
        <p:nvPicPr>
          <p:cNvPr id="8" name="Picture 6" descr="Psychedelics May Physically Alter the Structure of the Brain">
            <a:extLst>
              <a:ext uri="{FF2B5EF4-FFF2-40B4-BE49-F238E27FC236}">
                <a16:creationId xmlns:a16="http://schemas.microsoft.com/office/drawing/2014/main" id="{06584050-6E1D-553B-2241-68CDB1B5BF9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585" r="-2" b="5846"/>
          <a:stretch/>
        </p:blipFill>
        <p:spPr bwMode="auto">
          <a:xfrm>
            <a:off x="7880447" y="1574351"/>
            <a:ext cx="4305161" cy="37268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60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1026" name="Picture 2" descr="Psychedelics reopen the social reward learning critical period | Nature">
            <a:extLst>
              <a:ext uri="{FF2B5EF4-FFF2-40B4-BE49-F238E27FC236}">
                <a16:creationId xmlns:a16="http://schemas.microsoft.com/office/drawing/2014/main" id="{F7618EB6-FE39-A1DA-E627-5689893E2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093" y="15048"/>
            <a:ext cx="4797771" cy="6842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4ECFB9-B8B2-4DA3-8A73-AB7442CD73BD}"/>
              </a:ext>
            </a:extLst>
          </p:cNvPr>
          <p:cNvSpPr>
            <a:spLocks noGrp="1"/>
          </p:cNvSpPr>
          <p:nvPr>
            <p:ph type="title"/>
          </p:nvPr>
        </p:nvSpPr>
        <p:spPr>
          <a:xfrm>
            <a:off x="306091" y="599009"/>
            <a:ext cx="6451600" cy="584200"/>
          </a:xfrm>
        </p:spPr>
        <p:txBody>
          <a:bodyPr vert="horz" lIns="91440" tIns="45720" rIns="91440" bIns="45720" rtlCol="0" anchor="ctr">
            <a:noAutofit/>
          </a:bodyPr>
          <a:lstStyle/>
          <a:p>
            <a:pPr algn="l">
              <a:lnSpc>
                <a:spcPct val="90000"/>
              </a:lnSpc>
            </a:pPr>
            <a:r>
              <a:rPr lang="en-US" sz="3200" dirty="0"/>
              <a:t>Acute Subjective Effects &amp; Open Critical Period</a:t>
            </a:r>
          </a:p>
        </p:txBody>
      </p:sp>
      <p:sp>
        <p:nvSpPr>
          <p:cNvPr id="1058" name="Content Placeholder 1052">
            <a:extLst>
              <a:ext uri="{FF2B5EF4-FFF2-40B4-BE49-F238E27FC236}">
                <a16:creationId xmlns:a16="http://schemas.microsoft.com/office/drawing/2014/main" id="{BE3A6E2A-E7E1-8C7A-F783-A99FEB283179}"/>
              </a:ext>
            </a:extLst>
          </p:cNvPr>
          <p:cNvSpPr>
            <a:spLocks noGrp="1"/>
          </p:cNvSpPr>
          <p:nvPr>
            <p:ph idx="1"/>
          </p:nvPr>
        </p:nvSpPr>
        <p:spPr>
          <a:xfrm>
            <a:off x="-159631" y="1378261"/>
            <a:ext cx="6634859" cy="4665257"/>
          </a:xfrm>
        </p:spPr>
        <p:txBody>
          <a:bodyPr>
            <a:noAutofit/>
          </a:bodyPr>
          <a:lstStyle/>
          <a:p>
            <a:pPr marL="762038" lvl="2" indent="-152408">
              <a:spcBef>
                <a:spcPts val="0"/>
              </a:spcBef>
              <a:spcAft>
                <a:spcPts val="0"/>
              </a:spcAft>
              <a:buFont typeface="Wingdings" panose="05000000000000000000" pitchFamily="2" charset="2"/>
              <a:buChar char=""/>
            </a:pPr>
            <a:r>
              <a:rPr lang="en-US" sz="2400" kern="0" dirty="0">
                <a:solidFill>
                  <a:schemeClr val="tx1"/>
                </a:solidFill>
                <a:ea typeface="Times New Roman" panose="02020603050405020304" pitchFamily="18" charset="0"/>
                <a:cs typeface="Calibri" panose="020F0502020204030204" pitchFamily="34" charset="0"/>
              </a:rPr>
              <a:t>Ketamine: SE=30min-2hrs /CPO=48 </a:t>
            </a:r>
            <a:r>
              <a:rPr lang="en-US" sz="2400" kern="0" dirty="0" err="1">
                <a:solidFill>
                  <a:schemeClr val="tx1"/>
                </a:solidFill>
                <a:ea typeface="Times New Roman" panose="02020603050405020304" pitchFamily="18" charset="0"/>
                <a:cs typeface="Calibri" panose="020F0502020204030204" pitchFamily="34" charset="0"/>
              </a:rPr>
              <a:t>hrs</a:t>
            </a:r>
            <a:br>
              <a:rPr lang="en-US" sz="2400" kern="0" dirty="0">
                <a:solidFill>
                  <a:schemeClr val="tx1"/>
                </a:solidFill>
                <a:ea typeface="Times New Roman" panose="02020603050405020304" pitchFamily="18" charset="0"/>
                <a:cs typeface="Calibri" panose="020F0502020204030204" pitchFamily="34" charset="0"/>
              </a:rPr>
            </a:br>
            <a:endParaRPr lang="en-US" sz="2400" kern="100" dirty="0">
              <a:solidFill>
                <a:schemeClr val="tx1"/>
              </a:solidFill>
              <a:ea typeface="Calibri" panose="020F0502020204030204" pitchFamily="34" charset="0"/>
              <a:cs typeface="Times New Roman" panose="02020603050405020304" pitchFamily="18" charset="0"/>
            </a:endParaRPr>
          </a:p>
          <a:p>
            <a:pPr marL="762038" lvl="2" indent="-152408">
              <a:spcBef>
                <a:spcPts val="0"/>
              </a:spcBef>
              <a:spcAft>
                <a:spcPts val="0"/>
              </a:spcAft>
              <a:buFont typeface="Wingdings" panose="05000000000000000000" pitchFamily="2" charset="2"/>
              <a:buChar char=""/>
            </a:pPr>
            <a:r>
              <a:rPr lang="en-US" sz="2400" kern="0" dirty="0">
                <a:solidFill>
                  <a:schemeClr val="tx1"/>
                </a:solidFill>
                <a:ea typeface="Times New Roman" panose="02020603050405020304" pitchFamily="18" charset="0"/>
                <a:cs typeface="Calibri" panose="020F0502020204030204" pitchFamily="34" charset="0"/>
              </a:rPr>
              <a:t>Psilocybin and MDMA: SE=3-6hours/ CPO=2 weeks</a:t>
            </a:r>
            <a:br>
              <a:rPr lang="en-US" sz="2400" kern="0" dirty="0">
                <a:solidFill>
                  <a:schemeClr val="tx1"/>
                </a:solidFill>
                <a:ea typeface="Times New Roman" panose="02020603050405020304" pitchFamily="18" charset="0"/>
                <a:cs typeface="Calibri" panose="020F0502020204030204" pitchFamily="34" charset="0"/>
              </a:rPr>
            </a:br>
            <a:endParaRPr lang="en-US" sz="2400" kern="100" dirty="0">
              <a:solidFill>
                <a:schemeClr val="tx1"/>
              </a:solidFill>
              <a:ea typeface="Calibri" panose="020F0502020204030204" pitchFamily="34" charset="0"/>
              <a:cs typeface="Times New Roman" panose="02020603050405020304" pitchFamily="18" charset="0"/>
            </a:endParaRPr>
          </a:p>
          <a:p>
            <a:pPr marL="762038" lvl="2" indent="-152408">
              <a:spcBef>
                <a:spcPts val="0"/>
              </a:spcBef>
              <a:spcAft>
                <a:spcPts val="0"/>
              </a:spcAft>
              <a:buFont typeface="Wingdings" panose="05000000000000000000" pitchFamily="2" charset="2"/>
              <a:buChar char=""/>
            </a:pPr>
            <a:r>
              <a:rPr lang="en-US" sz="2400" kern="0" dirty="0">
                <a:solidFill>
                  <a:schemeClr val="tx1"/>
                </a:solidFill>
                <a:ea typeface="Times New Roman" panose="02020603050405020304" pitchFamily="18" charset="0"/>
                <a:cs typeface="Calibri" panose="020F0502020204030204" pitchFamily="34" charset="0"/>
              </a:rPr>
              <a:t>LSD: SE=8-10hrs/CPO=3wks</a:t>
            </a:r>
            <a:br>
              <a:rPr lang="en-US" sz="2400" kern="0" dirty="0">
                <a:solidFill>
                  <a:schemeClr val="tx1"/>
                </a:solidFill>
                <a:ea typeface="Times New Roman" panose="02020603050405020304" pitchFamily="18" charset="0"/>
                <a:cs typeface="Calibri" panose="020F0502020204030204" pitchFamily="34" charset="0"/>
              </a:rPr>
            </a:br>
            <a:endParaRPr lang="en-US" sz="2400" kern="100" dirty="0">
              <a:solidFill>
                <a:schemeClr val="tx1"/>
              </a:solidFill>
              <a:ea typeface="Calibri" panose="020F0502020204030204" pitchFamily="34" charset="0"/>
              <a:cs typeface="Times New Roman" panose="02020603050405020304" pitchFamily="18" charset="0"/>
            </a:endParaRPr>
          </a:p>
          <a:p>
            <a:pPr marL="762038" lvl="2" indent="-152408">
              <a:spcBef>
                <a:spcPts val="0"/>
              </a:spcBef>
              <a:spcAft>
                <a:spcPts val="0"/>
              </a:spcAft>
              <a:buFont typeface="Wingdings" panose="05000000000000000000" pitchFamily="2" charset="2"/>
              <a:buChar char=""/>
            </a:pPr>
            <a:r>
              <a:rPr lang="en-US" sz="2400" kern="0" dirty="0">
                <a:solidFill>
                  <a:schemeClr val="tx1"/>
                </a:solidFill>
                <a:ea typeface="Times New Roman" panose="02020603050405020304" pitchFamily="18" charset="0"/>
                <a:cs typeface="Calibri" panose="020F0502020204030204" pitchFamily="34" charset="0"/>
              </a:rPr>
              <a:t>Ibogaine: SE=36-72hrs /CPO=4 weeks</a:t>
            </a:r>
            <a:endParaRPr lang="en-US" sz="2400" kern="100" dirty="0">
              <a:solidFill>
                <a:schemeClr val="tx1"/>
              </a:solidFill>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1C297A-BF6C-B910-3869-E3967FD20C72}"/>
              </a:ext>
            </a:extLst>
          </p:cNvPr>
          <p:cNvSpPr txBox="1"/>
          <p:nvPr/>
        </p:nvSpPr>
        <p:spPr>
          <a:xfrm>
            <a:off x="477689" y="6238570"/>
            <a:ext cx="6108404" cy="338554"/>
          </a:xfrm>
          <a:prstGeom prst="rect">
            <a:avLst/>
          </a:prstGeom>
          <a:noFill/>
        </p:spPr>
        <p:txBody>
          <a:bodyPr wrap="square">
            <a:spAutoFit/>
          </a:bodyPr>
          <a:lstStyle/>
          <a:p>
            <a:r>
              <a:rPr lang="en-US" sz="1600" dirty="0"/>
              <a:t>https://www.nature.com/articles/s41586-023-06204-3</a:t>
            </a:r>
          </a:p>
        </p:txBody>
      </p:sp>
    </p:spTree>
    <p:custDataLst>
      <p:tags r:id="rId1"/>
    </p:custDataLst>
    <p:extLst>
      <p:ext uri="{BB962C8B-B14F-4D97-AF65-F5344CB8AC3E}">
        <p14:creationId xmlns:p14="http://schemas.microsoft.com/office/powerpoint/2010/main" val="355423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2" name="Title 1">
            <a:extLst>
              <a:ext uri="{FF2B5EF4-FFF2-40B4-BE49-F238E27FC236}">
                <a16:creationId xmlns:a16="http://schemas.microsoft.com/office/drawing/2014/main" id="{BE4ECFB9-B8B2-4DA3-8A73-AB7442CD73BD}"/>
              </a:ext>
            </a:extLst>
          </p:cNvPr>
          <p:cNvSpPr>
            <a:spLocks noGrp="1"/>
          </p:cNvSpPr>
          <p:nvPr>
            <p:ph type="title"/>
          </p:nvPr>
        </p:nvSpPr>
        <p:spPr>
          <a:xfrm>
            <a:off x="203199" y="1143000"/>
            <a:ext cx="4996121" cy="3138697"/>
          </a:xfrm>
        </p:spPr>
        <p:txBody>
          <a:bodyPr>
            <a:noAutofit/>
          </a:bodyPr>
          <a:lstStyle/>
          <a:p>
            <a:r>
              <a:rPr lang="en-US" sz="3200" dirty="0"/>
              <a:t>Differences: Altered States of Consciousness</a:t>
            </a:r>
          </a:p>
        </p:txBody>
      </p:sp>
      <p:pic>
        <p:nvPicPr>
          <p:cNvPr id="1028" name="Picture 4" descr="Comparison of Psychedelic Experience of MDMA, LSD, Psilocybin (magic mushrooms) and Ketamine on 5D-ASC scale">
            <a:extLst>
              <a:ext uri="{FF2B5EF4-FFF2-40B4-BE49-F238E27FC236}">
                <a16:creationId xmlns:a16="http://schemas.microsoft.com/office/drawing/2014/main" id="{FFC2B077-FF6C-0835-228F-01234461F3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645" y="0"/>
            <a:ext cx="5762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a head and colorful circles&#10;&#10;Description automatically generated">
            <a:extLst>
              <a:ext uri="{FF2B5EF4-FFF2-40B4-BE49-F238E27FC236}">
                <a16:creationId xmlns:a16="http://schemas.microsoft.com/office/drawing/2014/main" id="{F4841D00-E9DF-CD38-B93A-B57ECA007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1" y="4918631"/>
            <a:ext cx="1939368" cy="1939368"/>
          </a:xfrm>
          <a:prstGeom prst="rect">
            <a:avLst/>
          </a:prstGeom>
        </p:spPr>
      </p:pic>
    </p:spTree>
    <p:custDataLst>
      <p:tags r:id="rId1"/>
    </p:custDataLst>
    <p:extLst>
      <p:ext uri="{BB962C8B-B14F-4D97-AF65-F5344CB8AC3E}">
        <p14:creationId xmlns:p14="http://schemas.microsoft.com/office/powerpoint/2010/main" val="5184944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13360</TotalTime>
  <Words>2588</Words>
  <Application>Microsoft Office PowerPoint</Application>
  <PresentationFormat>Widescreen</PresentationFormat>
  <Paragraphs>294</Paragraphs>
  <Slides>32</Slides>
  <Notes>28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32</vt:i4>
      </vt:variant>
    </vt:vector>
  </HeadingPairs>
  <TitlesOfParts>
    <vt:vector size="48" baseType="lpstr">
      <vt:lpstr>Arial</vt:lpstr>
      <vt:lpstr>Calibri</vt:lpstr>
      <vt:lpstr>Canva Sans</vt:lpstr>
      <vt:lpstr>Century Gothic</vt:lpstr>
      <vt:lpstr>Google Sans</vt:lpstr>
      <vt:lpstr>Indy Serif</vt:lpstr>
      <vt:lpstr>Libre Franklin Black</vt:lpstr>
      <vt:lpstr>Libre Franklin Light</vt:lpstr>
      <vt:lpstr>Libre Franklin Light Bold</vt:lpstr>
      <vt:lpstr>Merriweather</vt:lpstr>
      <vt:lpstr>Noto Sans</vt:lpstr>
      <vt:lpstr>Roboto</vt:lpstr>
      <vt:lpstr>Times New Roman</vt:lpstr>
      <vt:lpstr>Wingdings</vt:lpstr>
      <vt:lpstr>Wingdings 3</vt:lpstr>
      <vt:lpstr>Slice</vt:lpstr>
      <vt:lpstr>End of life psychedelic care</vt:lpstr>
      <vt:lpstr>Christine Caldwell</vt:lpstr>
      <vt:lpstr>agenda</vt:lpstr>
      <vt:lpstr>The psychedelics</vt:lpstr>
      <vt:lpstr>PowerPoint Presentation</vt:lpstr>
      <vt:lpstr>PowerPoint Presentation</vt:lpstr>
      <vt:lpstr>Key Similarities</vt:lpstr>
      <vt:lpstr>Acute Subjective Effects &amp; Open Critical Period</vt:lpstr>
      <vt:lpstr>Differences: Altered States of Consciousness</vt:lpstr>
      <vt:lpstr>psilocybin</vt:lpstr>
      <vt:lpstr>Global connectivity</vt:lpstr>
      <vt:lpstr>PowerPoint Presentation</vt:lpstr>
      <vt:lpstr>PowerPoint Presentation</vt:lpstr>
      <vt:lpstr>PowerPoint Presentation</vt:lpstr>
      <vt:lpstr>MDMA</vt:lpstr>
      <vt:lpstr>PowerPoint Presentation</vt:lpstr>
      <vt:lpstr>PowerPoint Presentation</vt:lpstr>
      <vt:lpstr>ketamine</vt:lpstr>
      <vt:lpstr>PowerPoint Presentation</vt:lpstr>
      <vt:lpstr>Major Routes of Administration</vt:lpstr>
      <vt:lpstr>PowerPoint Presentation</vt:lpstr>
      <vt:lpstr>PowerPoint Presentation</vt:lpstr>
      <vt:lpstr>PowerPoint Presentation</vt:lpstr>
      <vt:lpstr>PowerPoint Presentation</vt:lpstr>
      <vt:lpstr>Proposed At-home ketamine pilot for palliative/hospice patients</vt:lpstr>
      <vt:lpstr>PowerPoint Presentation</vt:lpstr>
      <vt:lpstr>PowerPoint Presentation</vt:lpstr>
      <vt:lpstr>real life stories</vt:lpstr>
      <vt:lpstr>PowerPoint Presentation</vt:lpstr>
      <vt:lpstr>PowerPoint Presentation</vt:lpstr>
      <vt:lpstr>At-home ketamine case study: Als patient</vt:lpstr>
      <vt:lpstr>End of life psychedelic care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life psychedelic care Christine caldwell</dc:title>
  <dc:creator>Christine Caldwell</dc:creator>
  <cp:lastModifiedBy>Christine Caldwell</cp:lastModifiedBy>
  <cp:revision>46</cp:revision>
  <dcterms:created xsi:type="dcterms:W3CDTF">2024-01-20T15:04:22Z</dcterms:created>
  <dcterms:modified xsi:type="dcterms:W3CDTF">2024-02-13T17:34:03Z</dcterms:modified>
</cp:coreProperties>
</file>