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56" r:id="rId2"/>
    <p:sldId id="258" r:id="rId3"/>
    <p:sldId id="259" r:id="rId4"/>
    <p:sldId id="278" r:id="rId5"/>
    <p:sldId id="260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93E"/>
    <a:srgbClr val="124E33"/>
    <a:srgbClr val="115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4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rest.usf.edu\files\cbcs-users\CBatsche\BCS\Enrollment%20Plan\4%20year%20histor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Batsche\AppData\Local\Microsoft\Windows\Temporary%20Internet%20Files\Content.Outlook\R9BBNMZ1\Copy%20of%20Dean%20Pres%20to%20Bd%20of%20trustees____8-22-13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atsche\AppData\Local\Microsoft\Windows\Temporary%20Internet%20Files\Content.Outlook\R9BBNMZ1\Copy%20of%20Dean%20Pres%20to%20Bd%20of%20trustees____8-22-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atsche\AppData\Local\Microsoft\Windows\Temporary%20Internet%20Files\Content.Outlook\R9BBNMZ1\Copy%20of%20Dean%20Pres%20to%20Bd%20of%20trustees____8-22-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atsche\AppData\Local\Microsoft\Windows\Temporary%20Internet%20Files\Content.Outlook\R9BBNMZ1\Copy%20of%20Dean%20Pres%20to%20Bd%20of%20trustees____8-22-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Batsche\AppData\Local\Microsoft\Windows\Temporary%20Internet%20Files\Content.Outlook\R9BBNMZ1\Copy%20of%20Dean%20Pres%20to%20Bd%20of%20trustees____8-22-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CBCS Student Credit Hours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CBCS Student Credit Hours</c:v>
                </c:pt>
              </c:strCache>
            </c:strRef>
          </c:tx>
          <c:spPr>
            <a:solidFill>
              <a:srgbClr val="22693E"/>
            </a:solidFill>
          </c:spPr>
          <c:invertIfNegative val="0"/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Sheet1!$B$1:$G$1</c:f>
              <c:strCache>
                <c:ptCount val="6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58142</c:v>
                </c:pt>
                <c:pt idx="1">
                  <c:v>60335</c:v>
                </c:pt>
                <c:pt idx="2">
                  <c:v>62421</c:v>
                </c:pt>
                <c:pt idx="3">
                  <c:v>64623</c:v>
                </c:pt>
                <c:pt idx="4">
                  <c:v>64731</c:v>
                </c:pt>
                <c:pt idx="5">
                  <c:v>66226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28160"/>
        <c:axId val="40058176"/>
      </c:barChart>
      <c:catAx>
        <c:axId val="7522816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0058176"/>
        <c:crosses val="autoZero"/>
        <c:auto val="1"/>
        <c:lblAlgn val="ctr"/>
        <c:lblOffset val="100"/>
        <c:noMultiLvlLbl val="0"/>
      </c:catAx>
      <c:valAx>
        <c:axId val="400581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22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22693E"/>
            </a:solidFill>
          </c:spPr>
          <c:invertIfNegative val="0"/>
          <c:dLbls>
            <c:dLbl>
              <c:idx val="0"/>
              <c:layout>
                <c:manualLayout>
                  <c:x val="3.0165912518853751E-2"/>
                  <c:y val="-0.16666666666666666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 $219</a:t>
                    </a:r>
                    <a:r>
                      <a:rPr lang="en-US" b="1" baseline="0"/>
                      <a:t> k</a:t>
                    </a:r>
                    <a:r>
                      <a:rPr lang="en-US" b="1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65912518853751E-2"/>
                  <c:y val="-0.1541666666666667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 $225 k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16138763197588E-2"/>
                  <c:y val="-5.833398950131241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 $267</a:t>
                    </a:r>
                    <a:r>
                      <a:rPr lang="en-US" b="1" baseline="0"/>
                      <a:t> k</a:t>
                    </a:r>
                    <a:r>
                      <a:rPr lang="en-US" b="1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Summary!$E$6:$G$6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Summary!$E$10:$G$10</c:f>
              <c:numCache>
                <c:formatCode>_("$"* #,##0_);_("$"* \(#,##0\);_("$"* "-"??_);_(@_)</c:formatCode>
                <c:ptCount val="3"/>
                <c:pt idx="0">
                  <c:v>219576.95614035078</c:v>
                </c:pt>
                <c:pt idx="1">
                  <c:v>225305.4761904761</c:v>
                </c:pt>
                <c:pt idx="2">
                  <c:v>267755.82417582435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566976"/>
        <c:axId val="98347840"/>
        <c:axId val="0"/>
      </c:bar3DChart>
      <c:catAx>
        <c:axId val="77566976"/>
        <c:scaling>
          <c:orientation val="minMax"/>
        </c:scaling>
        <c:delete val="0"/>
        <c:axPos val="b"/>
        <c:majorTickMark val="out"/>
        <c:minorTickMark val="none"/>
        <c:tickLblPos val="nextTo"/>
        <c:crossAx val="98347840"/>
        <c:crosses val="autoZero"/>
        <c:auto val="1"/>
        <c:lblAlgn val="ctr"/>
        <c:lblOffset val="100"/>
        <c:noMultiLvlLbl val="0"/>
      </c:catAx>
      <c:valAx>
        <c:axId val="98347840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77566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42569767118336"/>
          <c:y val="6.2649194970031741E-2"/>
          <c:w val="0.84457430232881681"/>
          <c:h val="0.8331667646021859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22693E"/>
            </a:solidFill>
          </c:spPr>
          <c:invertIfNegative val="0"/>
          <c:dLbls>
            <c:dLbl>
              <c:idx val="0"/>
              <c:layout>
                <c:manualLayout>
                  <c:x val="3.3924383122322474E-2"/>
                  <c:y val="-0.39666910269925354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>
                        <a:solidFill>
                          <a:sysClr val="windowText" lastClr="000000"/>
                        </a:solidFill>
                      </a:rPr>
                      <a:t> $8.7 m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730902058295355E-2"/>
                  <c:y val="-7.3507418715517719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>
                        <a:solidFill>
                          <a:sysClr val="windowText" lastClr="000000"/>
                        </a:solidFill>
                      </a:rPr>
                      <a:t> $9.6 m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252244785205E-2"/>
                  <c:y val="-0.11857517810273716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>
                        <a:solidFill>
                          <a:sysClr val="windowText" lastClr="000000"/>
                        </a:solidFill>
                      </a:rPr>
                      <a:t> $9.5 m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Summary!$E$6:$G$6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Summary!$E$11:$G$11</c:f>
              <c:numCache>
                <c:formatCode>_("$"* #,##0_);_("$"* \(#,##0\);_("$"* "-"??_);_(@_)</c:formatCode>
                <c:ptCount val="3"/>
                <c:pt idx="0">
                  <c:v>8669804</c:v>
                </c:pt>
                <c:pt idx="1">
                  <c:v>9615835</c:v>
                </c:pt>
                <c:pt idx="2">
                  <c:v>9498376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567488"/>
        <c:axId val="98349568"/>
        <c:axId val="0"/>
      </c:bar3DChart>
      <c:catAx>
        <c:axId val="7756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98349568"/>
        <c:crosses val="autoZero"/>
        <c:auto val="1"/>
        <c:lblAlgn val="ctr"/>
        <c:lblOffset val="100"/>
        <c:noMultiLvlLbl val="0"/>
      </c:catAx>
      <c:valAx>
        <c:axId val="98349568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7756748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3614298877533928E-2"/>
                <c:y val="0.41278112294786679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 smtClean="0"/>
                    <a:t>Million</a:t>
                  </a:r>
                  <a:endParaRPr lang="en-US" dirty="0"/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5441576747351"/>
          <c:y val="3.0901496742570974E-2"/>
          <c:w val="0.8359002867697094"/>
          <c:h val="0.827894268665976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22693E"/>
            </a:solidFill>
          </c:spPr>
          <c:invertIfNegative val="0"/>
          <c:dLbls>
            <c:dLbl>
              <c:idx val="0"/>
              <c:layout>
                <c:manualLayout>
                  <c:x val="3.9014844762284465E-2"/>
                  <c:y val="-0.1910931949483874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$2.5 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382662214691517E-2"/>
                  <c:y val="-2.350984714395483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$3.3</a:t>
                    </a:r>
                    <a:r>
                      <a:rPr lang="en-US" b="1" baseline="0"/>
                      <a:t> m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348281919665106E-2"/>
                  <c:y val="-9.559127078855501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$2.9</a:t>
                    </a:r>
                    <a:r>
                      <a:rPr lang="en-US" b="1" baseline="0"/>
                      <a:t> m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Summary!$E$6:$G$6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Summary!$E$13:$G$13</c:f>
              <c:numCache>
                <c:formatCode>General</c:formatCode>
                <c:ptCount val="3"/>
                <c:pt idx="0">
                  <c:v>2491738</c:v>
                </c:pt>
                <c:pt idx="1">
                  <c:v>3316086</c:v>
                </c:pt>
                <c:pt idx="2">
                  <c:v>2933614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015360"/>
        <c:axId val="98351296"/>
        <c:axId val="0"/>
      </c:bar3DChart>
      <c:catAx>
        <c:axId val="104015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351296"/>
        <c:crosses val="autoZero"/>
        <c:auto val="1"/>
        <c:lblAlgn val="ctr"/>
        <c:lblOffset val="100"/>
        <c:noMultiLvlLbl val="0"/>
      </c:catAx>
      <c:valAx>
        <c:axId val="98351296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401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22693E"/>
            </a:solidFill>
          </c:spPr>
          <c:invertIfNegative val="0"/>
          <c:dLbls>
            <c:dLbl>
              <c:idx val="0"/>
              <c:layout>
                <c:manualLayout>
                  <c:x val="2.0289569782038101E-2"/>
                  <c:y val="-6.917246143293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880178021225607E-3"/>
                  <c:y val="-0.18575668349412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11982197877401E-2"/>
                  <c:y val="-0.31458386901504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Summary!$E$23:$G$23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Summary!$E$24:$G$24</c:f>
              <c:numCache>
                <c:formatCode>_(* #,##0_);_(* \(#,##0\);_(* "-"??_);_(@_)</c:formatCode>
                <c:ptCount val="3"/>
                <c:pt idx="0">
                  <c:v>190</c:v>
                </c:pt>
                <c:pt idx="1">
                  <c:v>155</c:v>
                </c:pt>
                <c:pt idx="2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016896"/>
        <c:axId val="108462656"/>
        <c:axId val="0"/>
      </c:bar3DChart>
      <c:catAx>
        <c:axId val="104016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8462656"/>
        <c:crosses val="autoZero"/>
        <c:auto val="1"/>
        <c:lblAlgn val="ctr"/>
        <c:lblOffset val="100"/>
        <c:noMultiLvlLbl val="0"/>
      </c:catAx>
      <c:valAx>
        <c:axId val="10846265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401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22693E"/>
            </a:solidFill>
          </c:spPr>
          <c:invertIfNegative val="0"/>
          <c:dLbls>
            <c:dLbl>
              <c:idx val="0"/>
              <c:layout>
                <c:manualLayout>
                  <c:x val="3.8742690058479502E-2"/>
                  <c:y val="-0.3953705161854770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$23 m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92397660818706E-2"/>
                  <c:y val="-0.166666666666666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$26 m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419E-3"/>
                  <c:y val="-0.4444444444444439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$23 m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Summary!$E$6:$G$6</c:f>
              <c:strCache>
                <c:ptCount val="3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</c:strCache>
            </c:strRef>
          </c:cat>
          <c:val>
            <c:numRef>
              <c:f>Summary!$E$17:$G$17</c:f>
              <c:numCache>
                <c:formatCode>_("$"* #,##0_);_("$"* \(#,##0\);_("$"* "-"??_);_(@_)</c:formatCode>
                <c:ptCount val="3"/>
                <c:pt idx="0">
                  <c:v>23337255</c:v>
                </c:pt>
                <c:pt idx="1">
                  <c:v>26228586</c:v>
                </c:pt>
                <c:pt idx="2">
                  <c:v>22829447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611008"/>
        <c:axId val="108464384"/>
        <c:axId val="0"/>
      </c:bar3DChart>
      <c:catAx>
        <c:axId val="7761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8464384"/>
        <c:crosses val="autoZero"/>
        <c:auto val="1"/>
        <c:lblAlgn val="ctr"/>
        <c:lblOffset val="100"/>
        <c:noMultiLvlLbl val="0"/>
      </c:catAx>
      <c:valAx>
        <c:axId val="108464384"/>
        <c:scaling>
          <c:orientation val="minMax"/>
          <c:max val="28000000"/>
          <c:min val="20000000"/>
        </c:scaling>
        <c:delete val="0"/>
        <c:axPos val="l"/>
        <c:majorGridlines/>
        <c:numFmt formatCode="&quot;$&quot;#,##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611008"/>
        <c:crosses val="autoZero"/>
        <c:crossBetween val="between"/>
        <c:majorUnit val="2500000"/>
        <c:minorUnit val="500000"/>
        <c:dispUnits>
          <c:builtInUnit val="millions"/>
          <c:dispUnitsLbl>
            <c:layout>
              <c:manualLayout>
                <c:xMode val="edge"/>
                <c:yMode val="edge"/>
                <c:x val="4.1682414698162702E-2"/>
                <c:y val="0.39561315252260104"/>
              </c:manualLayout>
            </c:layout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B8251-67E4-4FDA-890E-EE9D92242B12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1C2E6-970E-4F9C-AE94-B5B9C9F9F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3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4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3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7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6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0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1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4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9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1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2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0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11563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0033"/>
            <a:ext cx="5791200" cy="1470025"/>
          </a:xfrm>
        </p:spPr>
        <p:txBody>
          <a:bodyPr>
            <a:noAutofit/>
          </a:bodyPr>
          <a:lstStyle/>
          <a:p>
            <a:r>
              <a:rPr lang="en-US" dirty="0"/>
              <a:t>College of Behavioral </a:t>
            </a:r>
            <a:r>
              <a:rPr lang="en-US" dirty="0" smtClean="0"/>
              <a:t>&amp; </a:t>
            </a:r>
            <a:r>
              <a:rPr lang="en-US" dirty="0"/>
              <a:t>Community </a:t>
            </a:r>
            <a:r>
              <a:rPr lang="en-US" dirty="0" smtClean="0"/>
              <a:t>Sciences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85808"/>
            <a:ext cx="5122286" cy="1752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Presentation to the Board of Trustees Research, Innovation, Engagement &amp; Job Creation Workgroup 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Thursday, August 22, 2013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Dean Julie Serovich</a:t>
            </a:r>
          </a:p>
          <a:p>
            <a:pPr algn="l"/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Submissions &amp; Awards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821352"/>
              </p:ext>
            </p:extLst>
          </p:nvPr>
        </p:nvGraphicFramePr>
        <p:xfrm>
          <a:off x="609600" y="1600200"/>
          <a:ext cx="3505200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4081462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2693E"/>
                </a:solidFill>
                <a:latin typeface="Arial" pitchFamily="34" charset="0"/>
                <a:cs typeface="Arial" pitchFamily="34" charset="0"/>
              </a:rPr>
              <a:t>Proposals Submitted</a:t>
            </a:r>
            <a:endParaRPr lang="en-US" sz="1400" b="1" dirty="0">
              <a:solidFill>
                <a:srgbClr val="22693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44820965"/>
              </p:ext>
            </p:extLst>
          </p:nvPr>
        </p:nvGraphicFramePr>
        <p:xfrm>
          <a:off x="3987800" y="3429000"/>
          <a:ext cx="4343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57150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2693E"/>
                </a:solidFill>
                <a:latin typeface="Arial" pitchFamily="34" charset="0"/>
                <a:cs typeface="Arial" pitchFamily="34" charset="0"/>
              </a:rPr>
              <a:t>Funds Awarded</a:t>
            </a:r>
            <a:endParaRPr lang="en-US" sz="1400" b="1" dirty="0">
              <a:solidFill>
                <a:srgbClr val="22693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7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1623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Sample </a:t>
            </a:r>
            <a:br>
              <a:rPr lang="en-US" dirty="0" smtClean="0"/>
            </a:br>
            <a:r>
              <a:rPr lang="en-US" dirty="0" smtClean="0"/>
              <a:t>Research Projects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5894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9800" cy="1143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/>
              <a:t>Nutraceutical</a:t>
            </a:r>
            <a:r>
              <a:rPr lang="en-US" sz="3200" dirty="0"/>
              <a:t> Effects 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Cognitive </a:t>
            </a:r>
            <a:r>
              <a:rPr lang="en-US" sz="3200" dirty="0"/>
              <a:t>Performance of Older </a:t>
            </a:r>
            <a:r>
              <a:rPr lang="en-US" sz="3200" dirty="0" smtClean="0"/>
              <a:t>Adults: </a:t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/>
              <a:t>B</a:t>
            </a:r>
            <a:r>
              <a:rPr lang="en-US" sz="3200" dirty="0" smtClean="0"/>
              <a:t>lueberry Study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7289800" cy="4872421"/>
          </a:xfrm>
        </p:spPr>
        <p:txBody>
          <a:bodyPr>
            <a:normAutofit/>
          </a:bodyPr>
          <a:lstStyle/>
          <a:p>
            <a:pPr marL="1092200" indent="-1092200">
              <a:buNone/>
            </a:pPr>
            <a:r>
              <a:rPr lang="en-US" sz="1600" b="1" dirty="0" smtClean="0"/>
              <a:t>Brent </a:t>
            </a:r>
            <a:r>
              <a:rPr lang="en-US" sz="1600" b="1" dirty="0"/>
              <a:t>J. Small, PhD; Paula C. Bickford, PhD</a:t>
            </a:r>
          </a:p>
          <a:p>
            <a:pPr marL="1092200" indent="-1092200">
              <a:buNone/>
            </a:pPr>
            <a:r>
              <a:rPr lang="en-US" sz="1600" b="1" dirty="0" smtClean="0"/>
              <a:t>USF </a:t>
            </a:r>
            <a:r>
              <a:rPr lang="en-US" sz="1600" b="1" dirty="0"/>
              <a:t>Neuroscience Initiative  $50,000</a:t>
            </a:r>
          </a:p>
          <a:p>
            <a:pPr marL="0" indent="0">
              <a:buNone/>
            </a:pPr>
            <a:endParaRPr lang="en-US" sz="16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 </a:t>
            </a:r>
            <a:r>
              <a:rPr lang="en-US" sz="1600" dirty="0"/>
              <a:t>pill-based supplement that contained a proprietary formulation of blueberry, </a:t>
            </a:r>
            <a:r>
              <a:rPr lang="en-US" sz="1600" dirty="0" err="1"/>
              <a:t>carnosine</a:t>
            </a:r>
            <a:r>
              <a:rPr lang="en-US" sz="1600" dirty="0"/>
              <a:t>, green tea, Vitamin D3 and </a:t>
            </a:r>
            <a:r>
              <a:rPr lang="en-US" sz="1600" dirty="0" err="1"/>
              <a:t>Biovin</a:t>
            </a:r>
            <a:r>
              <a:rPr lang="en-US" sz="1600" dirty="0"/>
              <a:t> </a:t>
            </a:r>
            <a:r>
              <a:rPr lang="en-US" sz="1600" dirty="0" smtClean="0"/>
              <a:t>was used to </a:t>
            </a:r>
            <a:r>
              <a:rPr lang="en-US" sz="1600" dirty="0"/>
              <a:t>evaluate </a:t>
            </a:r>
            <a:r>
              <a:rPr lang="en-US" sz="1600" dirty="0" smtClean="0"/>
              <a:t>changes </a:t>
            </a:r>
            <a:r>
              <a:rPr lang="en-US" sz="1600" dirty="0"/>
              <a:t>in cognitive functioning among older adults.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Adults, 65 - 85 years, received either </a:t>
            </a:r>
            <a:r>
              <a:rPr lang="en-US" sz="1600" dirty="0"/>
              <a:t>the supplement or </a:t>
            </a:r>
            <a:r>
              <a:rPr lang="en-US" sz="1600" dirty="0" smtClean="0"/>
              <a:t>placebo</a:t>
            </a:r>
            <a:r>
              <a:rPr lang="en-US" sz="1600" dirty="0"/>
              <a:t>.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Persons </a:t>
            </a:r>
            <a:r>
              <a:rPr lang="en-US" sz="1600" dirty="0"/>
              <a:t>taking the supplement improved significantly on measures of cognitive health across a </a:t>
            </a:r>
            <a:r>
              <a:rPr lang="en-US" sz="1600" dirty="0" smtClean="0"/>
              <a:t>two-month </a:t>
            </a:r>
            <a:r>
              <a:rPr lang="en-US" sz="1600" dirty="0"/>
              <a:t>test </a:t>
            </a:r>
            <a:r>
              <a:rPr lang="en-US" sz="1600" dirty="0" smtClean="0"/>
              <a:t>period </a:t>
            </a:r>
            <a:r>
              <a:rPr lang="en-US" sz="1600" dirty="0"/>
              <a:t>in contrast to </a:t>
            </a:r>
            <a:r>
              <a:rPr lang="en-US" sz="1600" dirty="0" smtClean="0"/>
              <a:t>those </a:t>
            </a:r>
            <a:r>
              <a:rPr lang="en-US" sz="1600" dirty="0"/>
              <a:t>on the placebo whose performance did not change.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Overall, the results </a:t>
            </a:r>
            <a:r>
              <a:rPr lang="en-US" sz="1600" dirty="0" smtClean="0"/>
              <a:t>suggest </a:t>
            </a:r>
            <a:r>
              <a:rPr lang="en-US" sz="1600" dirty="0"/>
              <a:t>the potential for interventions like these to improve the cognitive health of older adults.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compound was developed and is marketed by a USF </a:t>
            </a:r>
            <a:r>
              <a:rPr lang="en-US" sz="1600" dirty="0" smtClean="0"/>
              <a:t>spinoff company</a:t>
            </a:r>
            <a:r>
              <a:rPr lang="en-US" sz="1600" dirty="0"/>
              <a:t>, </a:t>
            </a:r>
            <a:r>
              <a:rPr lang="en-US" sz="1600" dirty="0" err="1"/>
              <a:t>Naturatherapeutics</a:t>
            </a:r>
            <a:r>
              <a:rPr lang="en-US" sz="1600" dirty="0"/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339662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66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School-Wide Positive Behavior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7264400" cy="5032759"/>
          </a:xfrm>
        </p:spPr>
        <p:txBody>
          <a:bodyPr>
            <a:normAutofit/>
          </a:bodyPr>
          <a:lstStyle/>
          <a:p>
            <a:pPr marL="908050" lvl="1" indent="-908050" defTabSz="1371600">
              <a:spcBef>
                <a:spcPts val="0"/>
              </a:spcBef>
              <a:buNone/>
            </a:pPr>
            <a:r>
              <a:rPr lang="en-US" sz="1800" b="1" dirty="0" smtClean="0"/>
              <a:t>Lise Fox, PhD, </a:t>
            </a:r>
            <a:r>
              <a:rPr lang="en-US" sz="1800" b="1" dirty="0"/>
              <a:t>Glen </a:t>
            </a:r>
            <a:r>
              <a:rPr lang="en-US" sz="1800" b="1" dirty="0" smtClean="0"/>
              <a:t>Dunlap, PhD, </a:t>
            </a:r>
            <a:r>
              <a:rPr lang="en-US" sz="1800" b="1" dirty="0"/>
              <a:t>Don </a:t>
            </a:r>
            <a:r>
              <a:rPr lang="en-US" sz="1800" b="1" dirty="0" smtClean="0"/>
              <a:t>Kincaid, PhD, </a:t>
            </a:r>
          </a:p>
          <a:p>
            <a:pPr marL="908050" lvl="1" indent="-908050" defTabSz="1371600">
              <a:spcBef>
                <a:spcPts val="0"/>
              </a:spcBef>
              <a:buNone/>
            </a:pPr>
            <a:r>
              <a:rPr lang="en-US" sz="1800" b="1" dirty="0" smtClean="0"/>
              <a:t>Rochelle Lentini, Med, </a:t>
            </a:r>
            <a:r>
              <a:rPr lang="en-US" sz="1800" b="1" dirty="0"/>
              <a:t>Heather </a:t>
            </a:r>
            <a:r>
              <a:rPr lang="en-US" sz="1800" b="1" dirty="0" smtClean="0"/>
              <a:t>George, PhD</a:t>
            </a:r>
          </a:p>
          <a:p>
            <a:pPr marL="908050" lvl="1" indent="-908050" defTabSz="1371600">
              <a:spcBef>
                <a:spcPts val="0"/>
              </a:spcBef>
              <a:buNone/>
            </a:pPr>
            <a:endParaRPr lang="en-US" sz="1800" dirty="0" smtClean="0"/>
          </a:p>
          <a:p>
            <a:pPr marL="908050" lvl="1" indent="-908050" defTabSz="1371600">
              <a:spcBef>
                <a:spcPts val="0"/>
              </a:spcBef>
              <a:buNone/>
            </a:pPr>
            <a:r>
              <a:rPr lang="en-US" sz="1800" b="1" dirty="0" smtClean="0"/>
              <a:t>U.S</a:t>
            </a:r>
            <a:r>
              <a:rPr lang="en-US" sz="1800" b="1" dirty="0"/>
              <a:t>. Department of </a:t>
            </a:r>
            <a:r>
              <a:rPr lang="en-US" sz="1800" b="1" dirty="0" smtClean="0"/>
              <a:t>Education; over $7.9 million total</a:t>
            </a:r>
            <a:r>
              <a:rPr lang="en-US" sz="1800" dirty="0" smtClean="0"/>
              <a:t> </a:t>
            </a:r>
          </a:p>
          <a:p>
            <a:pPr lvl="1">
              <a:spcBef>
                <a:spcPts val="0"/>
              </a:spcBef>
              <a:buNone/>
            </a:pPr>
            <a:endParaRPr lang="en-US" sz="1800" dirty="0"/>
          </a:p>
          <a:p>
            <a:pPr marL="285750"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diverse educational needs of children </a:t>
            </a:r>
            <a:r>
              <a:rPr lang="en-US" sz="1800" dirty="0" smtClean="0"/>
              <a:t>often challenge teachers faced </a:t>
            </a:r>
            <a:r>
              <a:rPr lang="en-US" sz="1800" dirty="0"/>
              <a:t>with behavior </a:t>
            </a:r>
            <a:r>
              <a:rPr lang="en-US" sz="1800" dirty="0" smtClean="0"/>
              <a:t>problems in the classroom.</a:t>
            </a:r>
            <a:endParaRPr lang="en-US" sz="1800" dirty="0"/>
          </a:p>
          <a:p>
            <a:pPr marL="285750" lvl="1">
              <a:spcBef>
                <a:spcPts val="0"/>
              </a:spcBef>
              <a:buFont typeface="Arial" pitchFamily="34" charset="0"/>
              <a:buChar char="•"/>
            </a:pPr>
            <a:endParaRPr lang="en-US" sz="1800" dirty="0"/>
          </a:p>
          <a:p>
            <a:pPr marL="285750"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/>
              <a:t>Three decades of research </a:t>
            </a:r>
            <a:r>
              <a:rPr lang="en-US" sz="1800" dirty="0" smtClean="0"/>
              <a:t>resulted in school-wide </a:t>
            </a:r>
            <a:r>
              <a:rPr lang="en-US" sz="1800" dirty="0"/>
              <a:t>positive </a:t>
            </a:r>
            <a:r>
              <a:rPr lang="en-US" sz="1800" dirty="0" smtClean="0"/>
              <a:t>behavior support </a:t>
            </a:r>
            <a:r>
              <a:rPr lang="en-US" sz="1800" dirty="0"/>
              <a:t>(</a:t>
            </a:r>
            <a:r>
              <a:rPr lang="en-US" sz="1800" dirty="0" smtClean="0"/>
              <a:t>SWPBS) to help teachers </a:t>
            </a:r>
            <a:r>
              <a:rPr lang="en-US" sz="1800" dirty="0"/>
              <a:t>prevent behavior problems and </a:t>
            </a:r>
            <a:r>
              <a:rPr lang="en-US" sz="1800" dirty="0" smtClean="0"/>
              <a:t>implement strategies </a:t>
            </a:r>
            <a:r>
              <a:rPr lang="en-US" sz="1800" dirty="0"/>
              <a:t>to intervene quickly and </a:t>
            </a:r>
            <a:r>
              <a:rPr lang="en-US" sz="1800" dirty="0" smtClean="0"/>
              <a:t>effectively.</a:t>
            </a:r>
            <a:endParaRPr lang="en-US" sz="1800" dirty="0"/>
          </a:p>
          <a:p>
            <a:pPr marL="285750" lvl="1">
              <a:spcBef>
                <a:spcPts val="0"/>
              </a:spcBef>
              <a:buFont typeface="Arial" pitchFamily="34" charset="0"/>
              <a:buChar char="•"/>
            </a:pPr>
            <a:endParaRPr lang="en-US" sz="1800" dirty="0"/>
          </a:p>
          <a:p>
            <a:pPr marL="285750"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Impact of PWPBS:</a:t>
            </a:r>
          </a:p>
          <a:p>
            <a:pPr marL="685800"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 Implemented </a:t>
            </a:r>
            <a:r>
              <a:rPr lang="en-US" sz="1800" dirty="0"/>
              <a:t>in 52 of Florida's 67 school </a:t>
            </a:r>
            <a:r>
              <a:rPr lang="en-US" sz="1800" dirty="0" smtClean="0"/>
              <a:t>districts,</a:t>
            </a:r>
          </a:p>
          <a:p>
            <a:pPr marL="685800"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Implemented in 18,000</a:t>
            </a:r>
            <a:r>
              <a:rPr lang="en-US" sz="1800" dirty="0"/>
              <a:t>+ schools </a:t>
            </a:r>
            <a:r>
              <a:rPr lang="en-US" sz="1800" dirty="0" smtClean="0"/>
              <a:t>nationwide</a:t>
            </a:r>
          </a:p>
          <a:p>
            <a:pPr marL="685800"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PWPBS has helped to shape </a:t>
            </a:r>
            <a:r>
              <a:rPr lang="en-US" sz="1800" dirty="0"/>
              <a:t>federal </a:t>
            </a:r>
            <a:r>
              <a:rPr lang="en-US" sz="1800" dirty="0" smtClean="0"/>
              <a:t>policy: Individuals </a:t>
            </a:r>
            <a:r>
              <a:rPr lang="en-US" sz="1800" dirty="0"/>
              <a:t>with Disabilities Education </a:t>
            </a:r>
            <a:r>
              <a:rPr lang="en-US" sz="1800" dirty="0" smtClean="0"/>
              <a:t>Act.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785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755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Effects of Strength Training on Bulbar Function in Persons with </a:t>
            </a:r>
            <a:r>
              <a:rPr lang="en-US" sz="2800" dirty="0" smtClean="0"/>
              <a:t>ALS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175500" cy="4686299"/>
          </a:xfrm>
        </p:spPr>
        <p:txBody>
          <a:bodyPr>
            <a:noAutofit/>
          </a:bodyPr>
          <a:lstStyle/>
          <a:p>
            <a:pPr marL="914400" indent="-914400">
              <a:buNone/>
            </a:pPr>
            <a:r>
              <a:rPr lang="en-US" sz="1600" b="1" dirty="0" smtClean="0"/>
              <a:t>Emily </a:t>
            </a:r>
            <a:r>
              <a:rPr lang="en-US" sz="1600" b="1" dirty="0"/>
              <a:t>Plowman, </a:t>
            </a:r>
            <a:r>
              <a:rPr lang="en-US" sz="1600" b="1" dirty="0" smtClean="0"/>
              <a:t>PhD</a:t>
            </a:r>
            <a:endParaRPr lang="en-US" sz="1600" b="1" dirty="0"/>
          </a:p>
          <a:p>
            <a:pPr marL="914400" indent="-914400">
              <a:buNone/>
            </a:pPr>
            <a:r>
              <a:rPr lang="en-US" sz="1600" b="1" dirty="0" smtClean="0"/>
              <a:t>National </a:t>
            </a:r>
            <a:r>
              <a:rPr lang="en-US" sz="1600" b="1" dirty="0"/>
              <a:t>Institution of Child Heath </a:t>
            </a:r>
            <a:r>
              <a:rPr lang="en-US" sz="1600" b="1" dirty="0" smtClean="0"/>
              <a:t>Development</a:t>
            </a:r>
            <a:endParaRPr lang="en-US" sz="1600" b="1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Progressive </a:t>
            </a:r>
            <a:r>
              <a:rPr lang="en-US" sz="1600" dirty="0"/>
              <a:t>speech, </a:t>
            </a:r>
            <a:r>
              <a:rPr lang="en-US" sz="1600" dirty="0" smtClean="0"/>
              <a:t>swallowing, </a:t>
            </a:r>
            <a:r>
              <a:rPr lang="en-US" sz="1600" dirty="0"/>
              <a:t>and respiratory </a:t>
            </a:r>
            <a:r>
              <a:rPr lang="en-US" sz="1600" dirty="0" smtClean="0"/>
              <a:t>impairment (bulbar dysfunction) </a:t>
            </a:r>
            <a:r>
              <a:rPr lang="en-US" sz="1600" dirty="0"/>
              <a:t>are </a:t>
            </a:r>
            <a:r>
              <a:rPr lang="en-US" sz="1600" dirty="0" smtClean="0"/>
              <a:t>prevalent </a:t>
            </a:r>
            <a:r>
              <a:rPr lang="en-US" sz="1600" dirty="0"/>
              <a:t>in Amyotrophic Lateral Sclerosis (ALS</a:t>
            </a:r>
            <a:r>
              <a:rPr lang="en-US" sz="1600" dirty="0" smtClean="0"/>
              <a:t>) patients </a:t>
            </a:r>
            <a:r>
              <a:rPr lang="en-US" sz="1600" dirty="0"/>
              <a:t>and </a:t>
            </a:r>
            <a:r>
              <a:rPr lang="en-US" sz="1600" dirty="0" smtClean="0"/>
              <a:t>account </a:t>
            </a:r>
            <a:r>
              <a:rPr lang="en-US" sz="1600" dirty="0"/>
              <a:t>for 95% of disease mortality. </a:t>
            </a:r>
          </a:p>
          <a:p>
            <a:endParaRPr lang="en-US" sz="1600" dirty="0"/>
          </a:p>
          <a:p>
            <a:r>
              <a:rPr lang="en-US" sz="1600" dirty="0" smtClean="0"/>
              <a:t>This </a:t>
            </a:r>
            <a:r>
              <a:rPr lang="en-US" sz="1600" dirty="0"/>
              <a:t>clinical </a:t>
            </a:r>
            <a:r>
              <a:rPr lang="en-US" sz="1600" dirty="0" smtClean="0"/>
              <a:t>trial </a:t>
            </a:r>
            <a:r>
              <a:rPr lang="en-US" sz="1600" dirty="0"/>
              <a:t>is </a:t>
            </a:r>
            <a:r>
              <a:rPr lang="en-US" sz="1600" dirty="0" smtClean="0"/>
              <a:t> investigating </a:t>
            </a:r>
            <a:r>
              <a:rPr lang="en-US" sz="1600" dirty="0"/>
              <a:t>the effects of an eight-week regimen of </a:t>
            </a:r>
            <a:r>
              <a:rPr lang="en-US" sz="1600" b="1" dirty="0"/>
              <a:t>expiratory muscle strength training (EMST) </a:t>
            </a:r>
            <a:r>
              <a:rPr lang="en-US" sz="1600" dirty="0"/>
              <a:t>on bulbar function in persons with mild to moderate </a:t>
            </a:r>
            <a:r>
              <a:rPr lang="en-US" sz="1600" dirty="0" smtClean="0"/>
              <a:t>ALS by assessing the effect of EMST on:</a:t>
            </a:r>
            <a:endParaRPr lang="en-US" sz="1600" dirty="0"/>
          </a:p>
          <a:p>
            <a:endParaRPr lang="en-US" sz="1600" dirty="0"/>
          </a:p>
          <a:p>
            <a:pPr marL="914400" indent="-457200"/>
            <a:r>
              <a:rPr lang="en-US" sz="1600" dirty="0" smtClean="0"/>
              <a:t>swallow </a:t>
            </a:r>
            <a:r>
              <a:rPr lang="en-US" sz="1600" dirty="0"/>
              <a:t>physiology and airway safety during swallow; </a:t>
            </a:r>
            <a:endParaRPr lang="en-US" sz="1600" dirty="0" smtClean="0"/>
          </a:p>
          <a:p>
            <a:pPr marL="914400" indent="-457200"/>
            <a:r>
              <a:rPr lang="en-US" sz="1600" dirty="0" smtClean="0"/>
              <a:t>cough </a:t>
            </a:r>
            <a:r>
              <a:rPr lang="en-US" sz="1600" dirty="0"/>
              <a:t>function; </a:t>
            </a:r>
            <a:endParaRPr lang="en-US" sz="1600" dirty="0" smtClean="0"/>
          </a:p>
          <a:p>
            <a:pPr marL="914400" indent="-457200"/>
            <a:r>
              <a:rPr lang="en-US" sz="1600" dirty="0" smtClean="0"/>
              <a:t>expiratory force generating ability ; </a:t>
            </a:r>
          </a:p>
          <a:p>
            <a:pPr marL="914400" indent="-457200"/>
            <a:r>
              <a:rPr lang="en-US" sz="1600" dirty="0" smtClean="0"/>
              <a:t>functional </a:t>
            </a:r>
            <a:r>
              <a:rPr lang="en-US" sz="1600" dirty="0"/>
              <a:t>oral intake, swallow-related quality of life and self-reported swallow severity in persons with mild to moderate ALS.</a:t>
            </a:r>
          </a:p>
        </p:txBody>
      </p:sp>
    </p:spTree>
    <p:extLst>
      <p:ext uri="{BB962C8B-B14F-4D97-AF65-F5344CB8AC3E}">
        <p14:creationId xmlns:p14="http://schemas.microsoft.com/office/powerpoint/2010/main" val="237178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373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Training Program to Produce Fair and Impartial Policing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64400" cy="4872421"/>
          </a:xfrm>
        </p:spPr>
        <p:txBody>
          <a:bodyPr>
            <a:normAutofit/>
          </a:bodyPr>
          <a:lstStyle/>
          <a:p>
            <a:pPr marL="1092200" indent="-1092200">
              <a:buNone/>
            </a:pPr>
            <a:r>
              <a:rPr lang="en-US" sz="1800" b="1" dirty="0" smtClean="0"/>
              <a:t>Lorie </a:t>
            </a:r>
            <a:r>
              <a:rPr lang="en-US" sz="1800" b="1" dirty="0"/>
              <a:t>Fridell, </a:t>
            </a:r>
            <a:r>
              <a:rPr lang="en-US" sz="1800" b="1" dirty="0" smtClean="0"/>
              <a:t>PhD</a:t>
            </a:r>
            <a:endParaRPr lang="en-US" sz="1800" b="1" dirty="0"/>
          </a:p>
          <a:p>
            <a:pPr marL="1092200" indent="-1092200">
              <a:buNone/>
            </a:pPr>
            <a:r>
              <a:rPr lang="en-US" sz="1800" b="1" dirty="0" smtClean="0"/>
              <a:t>US </a:t>
            </a:r>
            <a:r>
              <a:rPr lang="en-US" sz="1800" b="1" dirty="0"/>
              <a:t>Department of </a:t>
            </a:r>
            <a:r>
              <a:rPr lang="en-US" sz="1800" b="1" dirty="0" smtClean="0"/>
              <a:t>Justice. $</a:t>
            </a:r>
            <a:r>
              <a:rPr lang="en-US" sz="1800" b="1" dirty="0"/>
              <a:t>1.0 million (additional $200k pending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Biased policing occurs when police officers and first line supervisors inappropriately consider race/ethnicity or other characteristics in deciding with whom and/or how to intervene. </a:t>
            </a:r>
          </a:p>
          <a:p>
            <a:endParaRPr lang="en-US" sz="1800" dirty="0"/>
          </a:p>
          <a:p>
            <a:r>
              <a:rPr lang="en-US" sz="1800" dirty="0"/>
              <a:t>The purpose of </a:t>
            </a:r>
            <a:r>
              <a:rPr lang="en-US" sz="1800" dirty="0" smtClean="0"/>
              <a:t>this study is to </a:t>
            </a:r>
            <a:r>
              <a:rPr lang="en-US" sz="1800" dirty="0"/>
              <a:t>revolutionize the methods used to train police officers to reduce “racial profiling” and other potential biased policing.  </a:t>
            </a:r>
          </a:p>
          <a:p>
            <a:endParaRPr lang="en-US" sz="1800" dirty="0"/>
          </a:p>
          <a:p>
            <a:r>
              <a:rPr lang="en-US" sz="1800" dirty="0"/>
              <a:t>Dr. Fridell and colleagues developed and tested the impact of five</a:t>
            </a:r>
            <a:r>
              <a:rPr lang="en-US" sz="1800" b="1" dirty="0"/>
              <a:t> </a:t>
            </a:r>
            <a:r>
              <a:rPr lang="en-US" sz="1800" b="1" dirty="0" smtClean="0"/>
              <a:t>Fair </a:t>
            </a:r>
            <a:r>
              <a:rPr lang="en-US" sz="1800" b="1" dirty="0"/>
              <a:t>and Impartial Policing </a:t>
            </a:r>
            <a:r>
              <a:rPr lang="en-US" sz="1800" b="1" dirty="0" smtClean="0"/>
              <a:t>Curriculums </a:t>
            </a:r>
            <a:r>
              <a:rPr lang="en-US" sz="1800" dirty="0" smtClean="0"/>
              <a:t>that are being </a:t>
            </a:r>
            <a:r>
              <a:rPr lang="en-US" sz="1800" dirty="0"/>
              <a:t>implemented in law enforcement agencies/academies around the nation.</a:t>
            </a:r>
          </a:p>
        </p:txBody>
      </p:sp>
    </p:spTree>
    <p:extLst>
      <p:ext uri="{BB962C8B-B14F-4D97-AF65-F5344CB8AC3E}">
        <p14:creationId xmlns:p14="http://schemas.microsoft.com/office/powerpoint/2010/main" val="360794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Autofit/>
          </a:bodyPr>
          <a:lstStyle/>
          <a:p>
            <a:r>
              <a:rPr lang="en-US" sz="2800" dirty="0"/>
              <a:t>A Randomized Controlled Trial of </a:t>
            </a:r>
            <a:r>
              <a:rPr lang="en-US" sz="2800" dirty="0" smtClean="0"/>
              <a:t>Family Based </a:t>
            </a:r>
            <a:r>
              <a:rPr lang="en-US" sz="2800" dirty="0"/>
              <a:t>HIV Prevention for Latino Youth (Latino STYLE)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689100"/>
            <a:ext cx="7599680" cy="4872421"/>
          </a:xfrm>
        </p:spPr>
        <p:txBody>
          <a:bodyPr>
            <a:normAutofit/>
          </a:bodyPr>
          <a:lstStyle/>
          <a:p>
            <a:pPr marL="1371600" indent="-1371600">
              <a:buNone/>
            </a:pPr>
            <a:r>
              <a:rPr lang="es-ES" sz="1800" b="1" dirty="0" smtClean="0"/>
              <a:t>Celia Lescano, </a:t>
            </a:r>
            <a:r>
              <a:rPr lang="es-ES" sz="1800" b="1" dirty="0" err="1" smtClean="0"/>
              <a:t>PhD</a:t>
            </a:r>
            <a:endParaRPr lang="en-US" sz="1800" b="1" dirty="0"/>
          </a:p>
          <a:p>
            <a:pPr marL="914400" indent="-914400">
              <a:buNone/>
            </a:pPr>
            <a:r>
              <a:rPr lang="en-US" sz="1800" b="1" dirty="0" smtClean="0"/>
              <a:t>National </a:t>
            </a:r>
            <a:r>
              <a:rPr lang="en-US" sz="1800" b="1" dirty="0"/>
              <a:t>Institute of Mental Health (</a:t>
            </a:r>
            <a:r>
              <a:rPr lang="en-US" sz="1800" b="1" dirty="0" smtClean="0"/>
              <a:t>R01) </a:t>
            </a:r>
            <a:r>
              <a:rPr lang="en-US" sz="1800" b="1" dirty="0"/>
              <a:t>$2,080,170 </a:t>
            </a:r>
          </a:p>
          <a:p>
            <a:pPr marL="0" indent="0">
              <a:buNone/>
            </a:pPr>
            <a:r>
              <a:rPr lang="en-US" sz="1800" dirty="0"/>
              <a:t>  </a:t>
            </a:r>
          </a:p>
          <a:p>
            <a:r>
              <a:rPr lang="en-US" sz="1800" dirty="0"/>
              <a:t>HIV/AIDS </a:t>
            </a:r>
            <a:r>
              <a:rPr lang="en-US" sz="1800" dirty="0" smtClean="0"/>
              <a:t>presents </a:t>
            </a:r>
            <a:r>
              <a:rPr lang="en-US" sz="1800" dirty="0"/>
              <a:t>a significant problem in the Latino </a:t>
            </a:r>
            <a:r>
              <a:rPr lang="en-US" sz="1800" dirty="0" smtClean="0"/>
              <a:t>community.</a:t>
            </a:r>
            <a:r>
              <a:rPr lang="en-US" sz="1800" dirty="0"/>
              <a:t>  Developing culturally </a:t>
            </a:r>
            <a:r>
              <a:rPr lang="en-US" sz="1800" dirty="0" smtClean="0"/>
              <a:t>sensitive HIV </a:t>
            </a:r>
            <a:r>
              <a:rPr lang="en-US" sz="1800" dirty="0"/>
              <a:t>prevention interventions for </a:t>
            </a:r>
            <a:r>
              <a:rPr lang="en-US" sz="1800" b="1" dirty="0"/>
              <a:t>Latino youth</a:t>
            </a:r>
            <a:r>
              <a:rPr lang="en-US" sz="1800" dirty="0"/>
              <a:t>, in particular, is a public health priority. </a:t>
            </a:r>
          </a:p>
          <a:p>
            <a:endParaRPr lang="en-US" sz="1800" dirty="0"/>
          </a:p>
          <a:p>
            <a:r>
              <a:rPr lang="en-US" sz="1800" dirty="0"/>
              <a:t>This project examines the efficacy of a family-based HIV prevention intervention </a:t>
            </a:r>
            <a:r>
              <a:rPr lang="en-US" sz="1800" dirty="0" smtClean="0"/>
              <a:t>with </a:t>
            </a:r>
            <a:r>
              <a:rPr lang="en-US" sz="1800" dirty="0"/>
              <a:t>320 Latino youth and parents to decrease the incidence of HIV among Latinos.   </a:t>
            </a:r>
            <a:r>
              <a:rPr lang="en-US" sz="1800" dirty="0" smtClean="0"/>
              <a:t>Outcomes being studied include:</a:t>
            </a:r>
          </a:p>
          <a:p>
            <a:pPr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changes </a:t>
            </a:r>
            <a:r>
              <a:rPr lang="en-US" sz="1800" dirty="0"/>
              <a:t>in HIV-related sexual behavior and </a:t>
            </a:r>
            <a:r>
              <a:rPr lang="en-US" sz="1800" dirty="0" smtClean="0"/>
              <a:t>attitudes</a:t>
            </a:r>
          </a:p>
          <a:p>
            <a:pPr lvl="1"/>
            <a:r>
              <a:rPr lang="en-US" sz="1800" dirty="0" smtClean="0"/>
              <a:t>changes </a:t>
            </a:r>
            <a:r>
              <a:rPr lang="en-US" sz="1800" dirty="0"/>
              <a:t>in family relationships and parental </a:t>
            </a:r>
            <a:r>
              <a:rPr lang="en-US" sz="1800" dirty="0" smtClean="0"/>
              <a:t>monitoring/supervision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116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54800" cy="1325562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Polytrauma</a:t>
            </a:r>
            <a:r>
              <a:rPr lang="en-US" altLang="en-US" sz="2400" dirty="0"/>
              <a:t> Transitional Rehabilitation </a:t>
            </a:r>
            <a:r>
              <a:rPr lang="en-US" altLang="en-US" sz="2400" dirty="0" smtClean="0"/>
              <a:t>Program- Smart House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7251700" cy="5146040"/>
          </a:xfrm>
        </p:spPr>
        <p:txBody>
          <a:bodyPr>
            <a:noAutofit/>
          </a:bodyPr>
          <a:lstStyle/>
          <a:p>
            <a:pPr marL="914400" indent="-914400">
              <a:buNone/>
            </a:pPr>
            <a:r>
              <a:rPr lang="en-US" altLang="en-US" sz="1600" b="1" dirty="0" smtClean="0"/>
              <a:t>William </a:t>
            </a:r>
            <a:r>
              <a:rPr lang="en-US" altLang="en-US" sz="1600" b="1" dirty="0"/>
              <a:t>D. Kearns, </a:t>
            </a:r>
            <a:r>
              <a:rPr lang="en-US" altLang="en-US" sz="1600" b="1" dirty="0" smtClean="0"/>
              <a:t>PhD and other USF faculty</a:t>
            </a:r>
          </a:p>
          <a:p>
            <a:pPr marL="0" indent="0">
              <a:buNone/>
            </a:pPr>
            <a:r>
              <a:rPr lang="en-US" altLang="en-US" sz="1600" b="1" dirty="0" smtClean="0"/>
              <a:t>US </a:t>
            </a:r>
            <a:r>
              <a:rPr lang="en-US" altLang="en-US" sz="1600" b="1" dirty="0"/>
              <a:t>Department of Defense, </a:t>
            </a:r>
            <a:r>
              <a:rPr lang="en-US" altLang="en-US" sz="1600" b="1" dirty="0" smtClean="0"/>
              <a:t>US </a:t>
            </a:r>
            <a:r>
              <a:rPr lang="en-US" altLang="en-US" sz="1600" b="1" dirty="0"/>
              <a:t>Department of Veterans Affairs, and </a:t>
            </a:r>
            <a:r>
              <a:rPr lang="en-US" altLang="en-US" sz="1600" b="1" dirty="0" err="1"/>
              <a:t>Ubisense</a:t>
            </a:r>
            <a:r>
              <a:rPr lang="en-US" altLang="en-US" sz="1600" b="1" dirty="0"/>
              <a:t>, Inc</a:t>
            </a:r>
            <a:r>
              <a:rPr lang="en-US" altLang="en-US" sz="1600" b="1" dirty="0" smtClean="0"/>
              <a:t>.; $3,75 million </a:t>
            </a:r>
            <a:r>
              <a:rPr lang="en-US" altLang="en-US" sz="1600" b="1" dirty="0"/>
              <a:t>to the team</a:t>
            </a:r>
          </a:p>
          <a:p>
            <a:pPr marL="0" indent="0">
              <a:buNone/>
            </a:pPr>
            <a:endParaRPr lang="en-US" altLang="en-US" sz="1600" dirty="0"/>
          </a:p>
          <a:p>
            <a:r>
              <a:rPr lang="en-US" sz="1600" dirty="0"/>
              <a:t>The </a:t>
            </a:r>
            <a:r>
              <a:rPr lang="en-US" sz="1600" dirty="0" err="1"/>
              <a:t>Polytrauma</a:t>
            </a:r>
            <a:r>
              <a:rPr lang="en-US" sz="1600" dirty="0"/>
              <a:t> Transitional Rehabilitation Program (PTRP) </a:t>
            </a:r>
            <a:r>
              <a:rPr lang="en-US" sz="1600" b="1" dirty="0"/>
              <a:t>Smart House </a:t>
            </a:r>
            <a:r>
              <a:rPr lang="en-US" sz="1600" dirty="0"/>
              <a:t>is an integrated automated system of care directed at the rehabilitation of veterans who have sustained severe </a:t>
            </a:r>
            <a:r>
              <a:rPr lang="en-US" sz="1600" dirty="0" smtClean="0"/>
              <a:t>injuries including traumatic brain injury (TBI).</a:t>
            </a:r>
            <a:r>
              <a:rPr lang="en-US" sz="1600" dirty="0"/>
              <a:t> 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Smart House uses a highly precise indoor tracking system (to within 10”) to track the movements of injured resident veterans as they move about the facility receiving care. 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The system </a:t>
            </a:r>
            <a:r>
              <a:rPr lang="en-US" sz="1600" dirty="0" smtClean="0"/>
              <a:t>presents </a:t>
            </a:r>
            <a:r>
              <a:rPr lang="en-US" sz="1600" dirty="0"/>
              <a:t>prompts and reminders through </a:t>
            </a:r>
            <a:r>
              <a:rPr lang="en-US" sz="1600" dirty="0" smtClean="0"/>
              <a:t>wall-mounted </a:t>
            </a:r>
            <a:r>
              <a:rPr lang="en-US" sz="1600" dirty="0"/>
              <a:t>screens to help </a:t>
            </a:r>
            <a:r>
              <a:rPr lang="en-US" sz="1600" dirty="0" smtClean="0"/>
              <a:t>veterans </a:t>
            </a:r>
            <a:r>
              <a:rPr lang="en-US" sz="1600" dirty="0"/>
              <a:t>remember to attend therapy sessions and to take medications. 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Movement </a:t>
            </a:r>
            <a:r>
              <a:rPr lang="en-US" sz="1600" dirty="0"/>
              <a:t>variability is predictive of imminent falling in persons with cognitive impairment.  Preliminary evidence suggests </a:t>
            </a:r>
            <a:r>
              <a:rPr lang="en-US" sz="1600" dirty="0" smtClean="0"/>
              <a:t>this </a:t>
            </a:r>
            <a:r>
              <a:rPr lang="en-US" sz="1600" dirty="0"/>
              <a:t>is also true in TBI victims and that </a:t>
            </a:r>
            <a:r>
              <a:rPr lang="en-US" sz="1600" dirty="0" smtClean="0"/>
              <a:t>movement </a:t>
            </a:r>
            <a:r>
              <a:rPr lang="en-US" sz="1600" dirty="0"/>
              <a:t>variability </a:t>
            </a:r>
            <a:r>
              <a:rPr lang="en-US" sz="1600" dirty="0" smtClean="0"/>
              <a:t>may predict treatment success.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909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Stepped Care for Young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Children </a:t>
            </a:r>
            <a:r>
              <a:rPr lang="en-US" sz="3200" dirty="0"/>
              <a:t>after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7480300" cy="4872421"/>
          </a:xfrm>
        </p:spPr>
        <p:txBody>
          <a:bodyPr>
            <a:noAutofit/>
          </a:bodyPr>
          <a:lstStyle/>
          <a:p>
            <a:pPr marL="1371600" indent="-1371600">
              <a:buNone/>
            </a:pPr>
            <a:r>
              <a:rPr lang="en-US" sz="1800" b="1" dirty="0" smtClean="0"/>
              <a:t>Alison Salloum, PhD</a:t>
            </a:r>
            <a:endParaRPr lang="en-US" sz="1800" b="1" dirty="0"/>
          </a:p>
          <a:p>
            <a:pPr marL="1371600" indent="-1371600">
              <a:buNone/>
            </a:pPr>
            <a:r>
              <a:rPr lang="en-US" sz="1800" b="1" dirty="0" smtClean="0"/>
              <a:t>National </a:t>
            </a:r>
            <a:r>
              <a:rPr lang="en-US" sz="1800" b="1" dirty="0"/>
              <a:t>Institute of Mental </a:t>
            </a:r>
            <a:r>
              <a:rPr lang="en-US" sz="1800" b="1" dirty="0" smtClean="0"/>
              <a:t>Health; $661,436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Trauma experienced by children includes serious illnesses or accidents, sexual or physical abuse, witnessing domestic violence, experiencing the death of someone close, and natural disasters.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This </a:t>
            </a:r>
            <a:r>
              <a:rPr lang="en-US" sz="1800" dirty="0"/>
              <a:t>study is </a:t>
            </a:r>
            <a:r>
              <a:rPr lang="en-US" sz="1800" dirty="0" smtClean="0"/>
              <a:t>testing a </a:t>
            </a:r>
            <a:r>
              <a:rPr lang="en-US" sz="1800" b="1" dirty="0" smtClean="0"/>
              <a:t>Stepped </a:t>
            </a:r>
            <a:r>
              <a:rPr lang="en-US" sz="1800" b="1" dirty="0"/>
              <a:t>Care Trauma Focused Cognitive Behavioral Therapy </a:t>
            </a:r>
            <a:r>
              <a:rPr lang="en-US" sz="1800" dirty="0"/>
              <a:t>intervention for young children (ages 3 to 7 </a:t>
            </a:r>
            <a:r>
              <a:rPr lang="en-US" sz="1800" dirty="0" smtClean="0"/>
              <a:t>) </a:t>
            </a:r>
            <a:r>
              <a:rPr lang="en-US" sz="1800" dirty="0"/>
              <a:t>with PTSD.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Conducted </a:t>
            </a:r>
            <a:r>
              <a:rPr lang="en-US" sz="1800" dirty="0"/>
              <a:t>in conjunction with the Crisis Center of Tampa Bay.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approach incorporates parents into treatment by teaching them how to reach out to their child and help them feel safe, secure and able to reclaim their childhood.</a:t>
            </a:r>
          </a:p>
        </p:txBody>
      </p:sp>
    </p:spTree>
    <p:extLst>
      <p:ext uri="{BB962C8B-B14F-4D97-AF65-F5344CB8AC3E}">
        <p14:creationId xmlns:p14="http://schemas.microsoft.com/office/powerpoint/2010/main" val="368012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100"/>
            <a:ext cx="7188200" cy="35814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Dr. Howard </a:t>
            </a:r>
            <a:r>
              <a:rPr lang="en-US" dirty="0" smtClean="0"/>
              <a:t>Goldstein hired as first CBCS Associate </a:t>
            </a:r>
            <a:r>
              <a:rPr lang="en-US" dirty="0"/>
              <a:t>Dean for Research.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past year the college hired three new Professors, ten Assistant Professors, and six </a:t>
            </a:r>
            <a:r>
              <a:rPr lang="en-US" dirty="0" smtClean="0"/>
              <a:t>Instructors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will begin strategic planning in the </a:t>
            </a:r>
            <a:r>
              <a:rPr lang="en-US" dirty="0" smtClean="0"/>
              <a:t>Fall</a:t>
            </a:r>
            <a:r>
              <a:rPr lang="en-US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01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College of Behavioral &amp;</a:t>
            </a:r>
            <a:br>
              <a:rPr lang="en-US" dirty="0"/>
            </a:br>
            <a:r>
              <a:rPr lang="en-US" dirty="0"/>
              <a:t>Community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240"/>
            <a:ext cx="8229600" cy="487242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Formed </a:t>
            </a:r>
            <a:r>
              <a:rPr lang="en-US" sz="2000" dirty="0"/>
              <a:t>in 2008, the college includes 7 academic units: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Aging </a:t>
            </a:r>
            <a:r>
              <a:rPr lang="en-US" sz="2000" dirty="0"/>
              <a:t>Studies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Child and Family Studies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Communication Sciences and </a:t>
            </a:r>
            <a:r>
              <a:rPr lang="en-US" sz="2000" dirty="0" smtClean="0"/>
              <a:t>Disorders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Audiology (#12)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Speech Language Pathology (#45)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Criminology </a:t>
            </a:r>
            <a:r>
              <a:rPr lang="en-US" sz="1600" dirty="0" smtClean="0"/>
              <a:t>(#22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Mental Health Law and Policy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Rehabilitation and Mental Health </a:t>
            </a:r>
            <a:r>
              <a:rPr lang="en-US" sz="2000" dirty="0" smtClean="0"/>
              <a:t>Counseling </a:t>
            </a:r>
            <a:r>
              <a:rPr lang="en-US" sz="1600" dirty="0" smtClean="0"/>
              <a:t>(#30)</a:t>
            </a:r>
            <a:endParaRPr lang="en-US" sz="16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Social </a:t>
            </a:r>
            <a:r>
              <a:rPr lang="en-US" sz="2000" dirty="0" smtClean="0"/>
              <a:t>Work </a:t>
            </a:r>
            <a:r>
              <a:rPr lang="en-US" sz="1600" dirty="0" smtClean="0"/>
              <a:t>(#89)</a:t>
            </a:r>
            <a:endParaRPr lang="en-US" sz="16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i="1" dirty="0"/>
              <a:t>Rankings from the 2013/2014 U.S. News and World </a:t>
            </a:r>
            <a:r>
              <a:rPr lang="en-US" sz="1800" i="1" dirty="0" smtClean="0"/>
              <a:t>Report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1031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513" y="28702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264400" cy="4872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College </a:t>
            </a:r>
            <a:r>
              <a:rPr lang="en-US" sz="2400" dirty="0" smtClean="0"/>
              <a:t>houses </a:t>
            </a:r>
            <a:r>
              <a:rPr lang="en-US" sz="2400" dirty="0"/>
              <a:t>19 </a:t>
            </a:r>
            <a:r>
              <a:rPr lang="en-US" sz="2400" dirty="0" smtClean="0"/>
              <a:t>Research Centers including: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Center for Autism &amp; Related Disorders (CARD) 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Florida Center for Inclusive Communities 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The Baker Act Reporting Center 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Global Center for Speech &amp; Hearing Research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Institute of Translational Research in Adolescent Behavioral Health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USF Center for HIV Education &amp; Research 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USF Collaborative on Aging</a:t>
            </a:r>
          </a:p>
        </p:txBody>
      </p:sp>
    </p:spTree>
    <p:extLst>
      <p:ext uri="{BB962C8B-B14F-4D97-AF65-F5344CB8AC3E}">
        <p14:creationId xmlns:p14="http://schemas.microsoft.com/office/powerpoint/2010/main" val="117646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45300" cy="4872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CBCS is also home </a:t>
            </a:r>
            <a:r>
              <a:rPr lang="en-US" sz="2400" dirty="0"/>
              <a:t>to the </a:t>
            </a:r>
            <a:r>
              <a:rPr lang="en-US" sz="2400" b="1" dirty="0"/>
              <a:t>Louis de la Parte Florida Mental Health Institute (</a:t>
            </a:r>
            <a:r>
              <a:rPr lang="en-US" sz="2400" b="1" dirty="0" smtClean="0"/>
              <a:t>FMHI).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The FMHI </a:t>
            </a:r>
            <a:r>
              <a:rPr lang="en-US" sz="2400" dirty="0" smtClean="0"/>
              <a:t>mission </a:t>
            </a:r>
            <a:r>
              <a:rPr lang="en-US" sz="2400" dirty="0"/>
              <a:t>is to improve the lives of people with mental, addictive, and developmental disorders through research, training, and education.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Since 2007, about </a:t>
            </a:r>
            <a:r>
              <a:rPr lang="en-US" sz="2400" b="1" dirty="0"/>
              <a:t>$78 million</a:t>
            </a:r>
            <a:r>
              <a:rPr lang="en-US" sz="2400" dirty="0"/>
              <a:t> in federal and private grants was awarded to state and local agencies due to collaborations with FMHI.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6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CBCS Student Profile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904486"/>
              </p:ext>
            </p:extLst>
          </p:nvPr>
        </p:nvGraphicFramePr>
        <p:xfrm>
          <a:off x="782561" y="1765300"/>
          <a:ext cx="4178059" cy="12717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68819"/>
                <a:gridCol w="2809240"/>
              </a:tblGrid>
              <a:tr h="317945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8397" marR="78397" marT="39199" marB="39199">
                    <a:solidFill>
                      <a:srgbClr val="124E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Student Headcount</a:t>
                      </a:r>
                      <a:endParaRPr lang="en-US" sz="1500" dirty="0"/>
                    </a:p>
                  </a:txBody>
                  <a:tcPr marL="78397" marR="78397" marT="39199" marB="39199">
                    <a:solidFill>
                      <a:srgbClr val="124E33"/>
                    </a:solidFill>
                  </a:tcPr>
                </a:tc>
              </a:tr>
              <a:tr h="31794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Undergraduate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78397" marR="78397" marT="39199" marB="39199">
                    <a:solidFill>
                      <a:srgbClr val="22693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1,876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78397" marR="78397" marT="39199" marB="39199">
                    <a:solidFill>
                      <a:srgbClr val="22693E">
                        <a:alpha val="40000"/>
                      </a:srgbClr>
                    </a:solidFill>
                  </a:tcPr>
                </a:tc>
              </a:tr>
              <a:tr h="31794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Graduate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78397" marR="78397" marT="39199" marB="39199">
                    <a:solidFill>
                      <a:srgbClr val="2269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751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78397" marR="78397" marT="39199" marB="39199">
                    <a:solidFill>
                      <a:srgbClr val="22693E"/>
                    </a:solidFill>
                  </a:tcPr>
                </a:tc>
              </a:tr>
              <a:tr h="31794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78397" marR="78397" marT="39199" marB="39199">
                    <a:solidFill>
                      <a:srgbClr val="22693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2,627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78397" marR="78397" marT="39199" marB="39199">
                    <a:solidFill>
                      <a:srgbClr val="22693E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34052"/>
              </p:ext>
            </p:extLst>
          </p:nvPr>
        </p:nvGraphicFramePr>
        <p:xfrm>
          <a:off x="2628900" y="3485198"/>
          <a:ext cx="4038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949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300"/>
            <a:ext cx="7353300" cy="42374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/>
              <a:t>CBCS Three Year </a:t>
            </a:r>
            <a:r>
              <a:rPr lang="en-US" b="1" dirty="0" smtClean="0"/>
              <a:t>Average</a:t>
            </a:r>
          </a:p>
          <a:p>
            <a:pPr algn="ctr">
              <a:buNone/>
            </a:pPr>
            <a:r>
              <a:rPr lang="en-US" b="1" dirty="0" smtClean="0"/>
              <a:t>(2010-13)</a:t>
            </a:r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sz="8800" b="1" dirty="0" smtClean="0">
                <a:solidFill>
                  <a:srgbClr val="115639"/>
                </a:solidFill>
              </a:rPr>
              <a:t>$</a:t>
            </a:r>
            <a:r>
              <a:rPr lang="en-US" sz="8800" b="1" dirty="0">
                <a:solidFill>
                  <a:srgbClr val="115639"/>
                </a:solidFill>
              </a:rPr>
              <a:t>24,351,543</a:t>
            </a:r>
          </a:p>
        </p:txBody>
      </p:sp>
    </p:spTree>
    <p:extLst>
      <p:ext uri="{BB962C8B-B14F-4D97-AF65-F5344CB8AC3E}">
        <p14:creationId xmlns:p14="http://schemas.microsoft.com/office/powerpoint/2010/main" val="25745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Research Expenditures </a:t>
            </a:r>
            <a:r>
              <a:rPr lang="en-US" sz="3600" dirty="0"/>
              <a:t>Per Faculty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813367"/>
              </p:ext>
            </p:extLst>
          </p:nvPr>
        </p:nvGraphicFramePr>
        <p:xfrm>
          <a:off x="457200" y="1647188"/>
          <a:ext cx="6446520" cy="355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676631"/>
              </p:ext>
            </p:extLst>
          </p:nvPr>
        </p:nvGraphicFramePr>
        <p:xfrm>
          <a:off x="914400" y="5330828"/>
          <a:ext cx="4739640" cy="447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4910"/>
                <a:gridCol w="1184910"/>
                <a:gridCol w="1184910"/>
                <a:gridCol w="1184910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Faculty N</a:t>
                      </a:r>
                      <a:endParaRPr lang="en-US" dirty="0"/>
                    </a:p>
                  </a:txBody>
                  <a:tcPr>
                    <a:solidFill>
                      <a:srgbClr val="124E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>
                    <a:solidFill>
                      <a:srgbClr val="2269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>
                    <a:solidFill>
                      <a:srgbClr val="124E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>
                    <a:solidFill>
                      <a:srgbClr val="22693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68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Federal </a:t>
            </a:r>
            <a:r>
              <a:rPr lang="en-US" sz="3600" dirty="0" smtClean="0"/>
              <a:t>Research Expenditures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69690360"/>
              </p:ext>
            </p:extLst>
          </p:nvPr>
        </p:nvGraphicFramePr>
        <p:xfrm>
          <a:off x="457200" y="1854200"/>
          <a:ext cx="668528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20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NIH Expenditures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475699"/>
              </p:ext>
            </p:extLst>
          </p:nvPr>
        </p:nvGraphicFramePr>
        <p:xfrm>
          <a:off x="553720" y="1684020"/>
          <a:ext cx="6421120" cy="436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00909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909</Words>
  <Application>Microsoft Office PowerPoint</Application>
  <PresentationFormat>On-screen Show (4:3)</PresentationFormat>
  <Paragraphs>162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College of Behavioral &amp; Community Sciences</vt:lpstr>
      <vt:lpstr>College of Behavioral &amp; Community Sciences</vt:lpstr>
      <vt:lpstr>Research Centers</vt:lpstr>
      <vt:lpstr>FMHI</vt:lpstr>
      <vt:lpstr>CBCS Student Profile</vt:lpstr>
      <vt:lpstr>Research Expenditures</vt:lpstr>
      <vt:lpstr>Research Expenditures Per Faculty</vt:lpstr>
      <vt:lpstr>Federal Research Expenditures</vt:lpstr>
      <vt:lpstr>NIH Expenditures</vt:lpstr>
      <vt:lpstr>Submissions &amp; Awards</vt:lpstr>
      <vt:lpstr>Sample  Research Projects</vt:lpstr>
      <vt:lpstr>Nutraceutical Effects on  Cognitive Performance of Older Adults:  The Blueberry Study</vt:lpstr>
      <vt:lpstr>School-Wide Positive Behavior Support</vt:lpstr>
      <vt:lpstr>Effects of Strength Training on Bulbar Function in Persons with ALS</vt:lpstr>
      <vt:lpstr>Training Program to Produce Fair and Impartial Policing </vt:lpstr>
      <vt:lpstr>A Randomized Controlled Trial of Family Based HIV Prevention for Latino Youth (Latino STYLE)</vt:lpstr>
      <vt:lpstr>Polytrauma Transitional Rehabilitation Program- Smart House</vt:lpstr>
      <vt:lpstr>Stepped Care for Young  Children after Trauma</vt:lpstr>
      <vt:lpstr>Future Directions</vt:lpstr>
      <vt:lpstr>Thank you</vt:lpstr>
    </vt:vector>
  </TitlesOfParts>
  <Company>University of South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Todd</dc:creator>
  <cp:lastModifiedBy>Serovich, Julianne</cp:lastModifiedBy>
  <cp:revision>45</cp:revision>
  <cp:lastPrinted>2013-08-19T15:13:51Z</cp:lastPrinted>
  <dcterms:created xsi:type="dcterms:W3CDTF">2012-01-11T14:20:13Z</dcterms:created>
  <dcterms:modified xsi:type="dcterms:W3CDTF">2013-08-23T18:10:10Z</dcterms:modified>
</cp:coreProperties>
</file>