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79" r:id="rId6"/>
    <p:sldId id="283" r:id="rId7"/>
    <p:sldId id="291" r:id="rId8"/>
    <p:sldId id="271" r:id="rId9"/>
    <p:sldId id="292" r:id="rId10"/>
    <p:sldId id="272" r:id="rId11"/>
    <p:sldId id="280" r:id="rId12"/>
    <p:sldId id="263" r:id="rId13"/>
    <p:sldId id="264" r:id="rId14"/>
    <p:sldId id="265" r:id="rId15"/>
    <p:sldId id="282" r:id="rId16"/>
    <p:sldId id="267" r:id="rId17"/>
    <p:sldId id="286" r:id="rId18"/>
    <p:sldId id="287" r:id="rId19"/>
    <p:sldId id="288" r:id="rId20"/>
    <p:sldId id="289" r:id="rId21"/>
    <p:sldId id="290" r:id="rId22"/>
    <p:sldId id="284" r:id="rId23"/>
    <p:sldId id="276" r:id="rId24"/>
    <p:sldId id="277" r:id="rId25"/>
    <p:sldId id="278" r:id="rId26"/>
    <p:sldId id="285" r:id="rId27"/>
    <p:sldId id="266" r:id="rId28"/>
    <p:sldId id="275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639"/>
    <a:srgbClr val="124E33"/>
    <a:srgbClr val="226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CBCS SCH Productivity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645833333333332E-2"/>
          <c:y val="0.19432888597258677"/>
          <c:w val="0.94270833333333337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'InfocenterReport (13)'!$I$11:$K$11</c:f>
              <c:strCache>
                <c:ptCount val="3"/>
                <c:pt idx="0">
                  <c:v>AY 2014</c:v>
                </c:pt>
                <c:pt idx="1">
                  <c:v>AY 2015</c:v>
                </c:pt>
                <c:pt idx="2">
                  <c:v>AY 2016</c:v>
                </c:pt>
              </c:strCache>
            </c:strRef>
          </c:cat>
          <c:val>
            <c:numRef>
              <c:f>'InfocenterReport (13)'!$I$12:$K$12</c:f>
              <c:numCache>
                <c:formatCode>#,##0</c:formatCode>
                <c:ptCount val="3"/>
                <c:pt idx="0">
                  <c:v>68504</c:v>
                </c:pt>
                <c:pt idx="1">
                  <c:v>68106</c:v>
                </c:pt>
                <c:pt idx="2">
                  <c:v>67577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8072576"/>
        <c:axId val="307774856"/>
      </c:barChart>
      <c:catAx>
        <c:axId val="3080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74856"/>
        <c:crossesAt val="50000"/>
        <c:auto val="1"/>
        <c:lblAlgn val="ctr"/>
        <c:lblOffset val="100"/>
        <c:noMultiLvlLbl val="0"/>
      </c:catAx>
      <c:valAx>
        <c:axId val="307774856"/>
        <c:scaling>
          <c:orientation val="minMax"/>
          <c:min val="500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08072576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Per Year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 YTD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12.3</c:v>
                </c:pt>
                <c:pt idx="1">
                  <c:v>13.1</c:v>
                </c:pt>
                <c:pt idx="2">
                  <c:v>12.4</c:v>
                </c:pt>
                <c:pt idx="3">
                  <c:v>11.7</c:v>
                </c:pt>
                <c:pt idx="4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560720"/>
        <c:axId val="360561112"/>
      </c:barChart>
      <c:catAx>
        <c:axId val="36056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561112"/>
        <c:crosses val="autoZero"/>
        <c:auto val="1"/>
        <c:lblAlgn val="ctr"/>
        <c:lblOffset val="100"/>
        <c:noMultiLvlLbl val="0"/>
      </c:catAx>
      <c:valAx>
        <c:axId val="360561112"/>
        <c:scaling>
          <c:orientation val="minMax"/>
          <c:max val="25"/>
          <c:min val="0"/>
        </c:scaling>
        <c:delete val="0"/>
        <c:axPos val="l"/>
        <c:majorGridlines>
          <c:spPr>
            <a:ln w="12700" cmpd="sng"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tint val="75000"/>
              </a:schemeClr>
            </a:solidFill>
          </a:ln>
        </c:spPr>
        <c:crossAx val="360560720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Fiscal Year To Date Commitments</a:t>
            </a:r>
            <a:r>
              <a:rPr lang="en-US" sz="2800" baseline="0" dirty="0" smtClean="0"/>
              <a:t> </a:t>
            </a:r>
          </a:p>
          <a:p>
            <a:pPr>
              <a:defRPr/>
            </a:pPr>
            <a:r>
              <a:rPr lang="en-US" sz="2000" baseline="0" dirty="0" smtClean="0"/>
              <a:t>For Fiscal Year 2015 through 03/12/15 and Fiscal Year 2016 through 03/12/16</a:t>
            </a:r>
          </a:p>
          <a:p>
            <a:pPr>
              <a:defRPr/>
            </a:pP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202898550724626E-2"/>
          <c:y val="0.19686243633567421"/>
          <c:w val="0.85024154589371981"/>
          <c:h val="0.6084445749790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2015</c:v>
                </c:pt>
              </c:strCache>
            </c:strRef>
          </c:tx>
          <c:spPr>
            <a:solidFill>
              <a:srgbClr val="006747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02079636194660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Sheet1!$A$4:$A$5</c:f>
              <c:strCache>
                <c:ptCount val="2"/>
                <c:pt idx="0">
                  <c:v>FY 2015 </c:v>
                </c:pt>
                <c:pt idx="1">
                  <c:v>FY 2016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 formatCode="&quot;$&quot;#,##0_);[Red]\(&quot;$&quot;#,##0\)">
                  <c:v>312071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2016</c:v>
                </c:pt>
              </c:strCache>
            </c:strRef>
          </c:tx>
          <c:spPr>
            <a:solidFill>
              <a:srgbClr val="CFC493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113754206177502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9316EE-ABD3-4FB2-83DB-2AEE1B2C7C60}" type="VALUE">
                      <a:rPr lang="en-US" sz="180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Sheet1!$A$4:$A$5</c:f>
              <c:strCache>
                <c:ptCount val="2"/>
                <c:pt idx="0">
                  <c:v>FY 2015 </c:v>
                </c:pt>
                <c:pt idx="1">
                  <c:v>FY 2016</c:v>
                </c:pt>
              </c:strCache>
            </c:strRef>
          </c:cat>
          <c:val>
            <c:numRef>
              <c:f>Sheet1!$C$4:$C$5</c:f>
              <c:numCache>
                <c:formatCode>"$"#,##0_);[Red]\("$"#,##0\)</c:formatCode>
                <c:ptCount val="2"/>
                <c:pt idx="1">
                  <c:v>396178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360561896"/>
        <c:axId val="360562288"/>
      </c:barChart>
      <c:catAx>
        <c:axId val="36056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562288"/>
        <c:crosses val="autoZero"/>
        <c:auto val="1"/>
        <c:lblAlgn val="ctr"/>
        <c:lblOffset val="100"/>
        <c:noMultiLvlLbl val="0"/>
      </c:catAx>
      <c:valAx>
        <c:axId val="36056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36056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Fiscal Year To Date Commitments By </a:t>
            </a:r>
            <a:r>
              <a:rPr lang="en-US" sz="2800" dirty="0" smtClean="0"/>
              <a:t>Source</a:t>
            </a:r>
          </a:p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 2016 though 03/12/2016</a:t>
            </a:r>
            <a:endParaRPr lang="en-US" sz="2000" dirty="0"/>
          </a:p>
        </c:rich>
      </c:tx>
      <c:layout>
        <c:manualLayout>
          <c:xMode val="edge"/>
          <c:yMode val="edge"/>
          <c:x val="0.34499400890106124"/>
          <c:y val="2.918642495710514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149588931036843"/>
          <c:w val="0.83111786298451829"/>
          <c:h val="0.7385041106896315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Fiscal Year To Date Commitments By Source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DD111F6-5ECC-45CE-838D-55898D52ABA1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
</a:t>
                    </a:r>
                    <a:fld id="{2A2FBDA7-8A93-4968-A0F3-1FA867301081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5940602533378938E-2"/>
                  <c:y val="-0.16504716480310205"/>
                </c:manualLayout>
              </c:layout>
              <c:tx>
                <c:rich>
                  <a:bodyPr/>
                  <a:lstStyle/>
                  <a:p>
                    <a:fld id="{AF52E5D8-842B-437E-83FB-6FD64FC9D73B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
</a:t>
                    </a:r>
                    <a:fld id="{439E0F97-85FE-472B-ADEF-7ED66014728C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4238654950739807E-2"/>
                  <c:y val="5.7109330509374355E-2"/>
                </c:manualLayout>
              </c:layout>
              <c:tx>
                <c:rich>
                  <a:bodyPr/>
                  <a:lstStyle/>
                  <a:p>
                    <a:fld id="{92AC7819-63AB-42C2-A4C3-B148F81D26F1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
</a:t>
                    </a:r>
                    <a:fld id="{6A0CE578-8E65-44BD-84C1-EAEE5B0033E0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35249343832021"/>
                  <c:y val="0.15631651689664192"/>
                </c:manualLayout>
              </c:layout>
              <c:tx>
                <c:rich>
                  <a:bodyPr/>
                  <a:lstStyle/>
                  <a:p>
                    <a:fld id="{E8637E3B-3928-4A09-BB25-0BA489A07F5E}" type="CATEGORYNAME">
                      <a:rPr lang="en-US" sz="1400" baseline="0"/>
                      <a:pPr/>
                      <a:t>[CATEGORY NAME]</a:t>
                    </a:fld>
                    <a:r>
                      <a:rPr lang="en-US" sz="1400" baseline="0" dirty="0"/>
                      <a:t>
</a:t>
                    </a:r>
                    <a:fld id="{81C55590-8BA6-4D5F-B2B4-D34B8B8C1CE1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2418568602837689"/>
                  <c:y val="5.7431760070120935E-2"/>
                </c:manualLayout>
              </c:layout>
              <c:tx>
                <c:rich>
                  <a:bodyPr/>
                  <a:lstStyle/>
                  <a:p>
                    <a:fld id="{E02845AD-9D0B-4C61-9270-805AC664E14D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
</a:t>
                    </a:r>
                    <a:fld id="{76553338-C60B-4014-BA67-B6A862168C17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4070409677051238"/>
                  <c:y val="-5.9060914137214808E-2"/>
                </c:manualLayout>
              </c:layout>
              <c:tx>
                <c:rich>
                  <a:bodyPr/>
                  <a:lstStyle/>
                  <a:p>
                    <a:fld id="{DC3EEB7C-7107-468D-974A-59444695746C}" type="CATEGORYNAME">
                      <a:rPr lang="en-US" sz="1400" dirty="0"/>
                      <a:pPr/>
                      <a:t>[CATEGORY NAME]</a:t>
                    </a:fld>
                    <a:r>
                      <a:rPr lang="en-US" sz="1400" baseline="0" dirty="0"/>
                      <a:t>
</a:t>
                    </a:r>
                    <a:fld id="{D0B79F84-F202-404E-9FD8-9E377D1D20BC}" type="PERCENTAGE">
                      <a:rPr lang="en-US" sz="1400" baseline="0" dirty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38936437293164E-2"/>
                      <c:h val="0.10851512799051694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rgbClr val="00674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rgbClr val="CFC49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Alumni</c:v>
                </c:pt>
                <c:pt idx="1">
                  <c:v>Employee</c:v>
                </c:pt>
                <c:pt idx="2">
                  <c:v>Friends</c:v>
                </c:pt>
                <c:pt idx="3">
                  <c:v>Corporations</c:v>
                </c:pt>
                <c:pt idx="4">
                  <c:v>Private Foundation</c:v>
                </c:pt>
                <c:pt idx="5">
                  <c:v>Groups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0.05</c:v>
                </c:pt>
                <c:pt idx="4">
                  <c:v>0.03</c:v>
                </c:pt>
                <c:pt idx="5">
                  <c:v>0.04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602926445788479"/>
          <c:y val="0.48502437870460707"/>
          <c:w val="0.19545218532466052"/>
          <c:h val="0.4692699119213446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Fiscal Year 2016 </a:t>
            </a:r>
            <a:r>
              <a:rPr lang="en-US" sz="3600" b="1" dirty="0" smtClean="0"/>
              <a:t>Goal: $500,000</a:t>
            </a:r>
            <a:endParaRPr lang="en-US" sz="3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674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2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400000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FC49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2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563464"/>
        <c:axId val="366359488"/>
      </c:barChart>
      <c:catAx>
        <c:axId val="360563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6359488"/>
        <c:crosses val="autoZero"/>
        <c:auto val="1"/>
        <c:lblAlgn val="ctr"/>
        <c:lblOffset val="100"/>
        <c:noMultiLvlLbl val="0"/>
      </c:catAx>
      <c:valAx>
        <c:axId val="366359488"/>
        <c:scaling>
          <c:orientation val="minMax"/>
          <c:max val="50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56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CBCS Undergraduate SCH Productivity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DB26DB2-0D66-4AE2-BDBD-D90F41070492}" type="VALUE">
                      <a:rPr lang="en-US" sz="1600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C00000"/>
                </a:solidFill>
                <a:tailEnd type="triangle" w="lg" len="lg"/>
              </a:ln>
              <a:effectLst/>
            </c:spPr>
            <c:trendlineType val="linear"/>
            <c:dispRSqr val="0"/>
            <c:dispEq val="0"/>
          </c:trendline>
          <c:cat>
            <c:strRef>
              <c:f>'InfocenterReport (13)'!$H$34:$H$36</c:f>
              <c:strCache>
                <c:ptCount val="3"/>
                <c:pt idx="0">
                  <c:v>AY 2016</c:v>
                </c:pt>
                <c:pt idx="1">
                  <c:v>AY 2015</c:v>
                </c:pt>
                <c:pt idx="2">
                  <c:v>AY 2014</c:v>
                </c:pt>
              </c:strCache>
            </c:strRef>
          </c:cat>
          <c:val>
            <c:numRef>
              <c:f>'InfocenterReport (13)'!$I$34:$I$36</c:f>
              <c:numCache>
                <c:formatCode>#,##0</c:formatCode>
                <c:ptCount val="3"/>
                <c:pt idx="0" formatCode="General">
                  <c:v>49259</c:v>
                </c:pt>
                <c:pt idx="1">
                  <c:v>51488</c:v>
                </c:pt>
                <c:pt idx="2">
                  <c:v>51119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6964136"/>
        <c:axId val="306964528"/>
      </c:barChart>
      <c:catAx>
        <c:axId val="3069641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964528"/>
        <c:crossesAt val="30000"/>
        <c:auto val="1"/>
        <c:lblAlgn val="ctr"/>
        <c:lblOffset val="100"/>
        <c:noMultiLvlLbl val="0"/>
      </c:catAx>
      <c:valAx>
        <c:axId val="306964528"/>
        <c:scaling>
          <c:orientation val="minMax"/>
          <c:min val="30000"/>
        </c:scaling>
        <c:delete val="1"/>
        <c:axPos val="r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96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CBCS Graduate SCH Productivity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C00000"/>
                </a:solidFill>
                <a:tailEnd type="triangle" w="lg" len="lg"/>
              </a:ln>
              <a:effectLst/>
            </c:spPr>
            <c:trendlineType val="linear"/>
            <c:dispRSqr val="0"/>
            <c:dispEq val="0"/>
          </c:trendline>
          <c:cat>
            <c:strRef>
              <c:f>'InfocenterReport (13)'!$L$34:$L$36</c:f>
              <c:strCache>
                <c:ptCount val="3"/>
                <c:pt idx="0">
                  <c:v>AY 2016</c:v>
                </c:pt>
                <c:pt idx="1">
                  <c:v>AY 2015</c:v>
                </c:pt>
                <c:pt idx="2">
                  <c:v>AY 2014</c:v>
                </c:pt>
              </c:strCache>
            </c:strRef>
          </c:cat>
          <c:val>
            <c:numRef>
              <c:f>'InfocenterReport (13)'!$M$34:$M$36</c:f>
              <c:numCache>
                <c:formatCode>#,##0</c:formatCode>
                <c:ptCount val="3"/>
                <c:pt idx="0" formatCode="General">
                  <c:v>18318</c:v>
                </c:pt>
                <c:pt idx="1">
                  <c:v>17016</c:v>
                </c:pt>
                <c:pt idx="2">
                  <c:v>16987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6965312"/>
        <c:axId val="306965704"/>
      </c:barChart>
      <c:catAx>
        <c:axId val="30696531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965704"/>
        <c:crosses val="autoZero"/>
        <c:auto val="1"/>
        <c:lblAlgn val="ctr"/>
        <c:lblOffset val="100"/>
        <c:noMultiLvlLbl val="0"/>
      </c:catAx>
      <c:valAx>
        <c:axId val="306965704"/>
        <c:scaling>
          <c:orientation val="minMax"/>
          <c:min val="10000"/>
        </c:scaling>
        <c:delete val="1"/>
        <c:axPos val="r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96531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Degrees Granted: Undergraduate</a:t>
            </a:r>
          </a:p>
        </c:rich>
      </c:tx>
      <c:layout>
        <c:manualLayout>
          <c:xMode val="edge"/>
          <c:yMode val="edge"/>
          <c:x val="0.23727077865266838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Sheet1!$Q$1:$S$1</c:f>
              <c:strCache>
                <c:ptCount val="3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</c:strCache>
            </c:strRef>
          </c:cat>
          <c:val>
            <c:numRef>
              <c:f>Sheet1!$Q$2:$S$2</c:f>
              <c:numCache>
                <c:formatCode>General</c:formatCode>
                <c:ptCount val="3"/>
                <c:pt idx="0">
                  <c:v>724</c:v>
                </c:pt>
                <c:pt idx="1">
                  <c:v>755</c:v>
                </c:pt>
                <c:pt idx="2">
                  <c:v>741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06966488"/>
        <c:axId val="306966880"/>
      </c:barChart>
      <c:catAx>
        <c:axId val="30696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966880"/>
        <c:crossesAt val="400"/>
        <c:auto val="1"/>
        <c:lblAlgn val="ctr"/>
        <c:lblOffset val="100"/>
        <c:noMultiLvlLbl val="0"/>
      </c:catAx>
      <c:valAx>
        <c:axId val="306966880"/>
        <c:scaling>
          <c:orientation val="minMax"/>
          <c:min val="400"/>
        </c:scaling>
        <c:delete val="1"/>
        <c:axPos val="l"/>
        <c:numFmt formatCode="General" sourceLinked="1"/>
        <c:majorTickMark val="none"/>
        <c:minorTickMark val="none"/>
        <c:tickLblPos val="nextTo"/>
        <c:crossAx val="30696648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Degrees Granted:  Graduate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Sheet1!$Z$1:$AB$1</c:f>
              <c:strCache>
                <c:ptCount val="3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</c:strCache>
            </c:strRef>
          </c:cat>
          <c:val>
            <c:numRef>
              <c:f>Sheet1!$Z$2:$AB$2</c:f>
              <c:numCache>
                <c:formatCode>General</c:formatCode>
                <c:ptCount val="3"/>
                <c:pt idx="0">
                  <c:v>248</c:v>
                </c:pt>
                <c:pt idx="1">
                  <c:v>315</c:v>
                </c:pt>
                <c:pt idx="2">
                  <c:v>264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06967664"/>
        <c:axId val="306890408"/>
      </c:barChart>
      <c:catAx>
        <c:axId val="30696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90408"/>
        <c:crossesAt val="0"/>
        <c:auto val="1"/>
        <c:lblAlgn val="ctr"/>
        <c:lblOffset val="100"/>
        <c:noMultiLvlLbl val="0"/>
      </c:catAx>
      <c:valAx>
        <c:axId val="306890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696766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CBCS Online</a:t>
            </a:r>
            <a:r>
              <a:rPr lang="en-US" baseline="0"/>
              <a:t> SCH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Sheet1!$D$28:$D$30</c:f>
              <c:strCache>
                <c:ptCount val="3"/>
                <c:pt idx="0">
                  <c:v>AY 2014</c:v>
                </c:pt>
                <c:pt idx="1">
                  <c:v>AY2015</c:v>
                </c:pt>
                <c:pt idx="2">
                  <c:v>AY2016</c:v>
                </c:pt>
              </c:strCache>
            </c:strRef>
          </c:cat>
          <c:val>
            <c:numRef>
              <c:f>Sheet1!$E$28:$E$30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C00000"/>
                </a:solidFill>
                <a:tailEnd type="triangle" w="lg" len="lg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Sheet1!$D$28:$D$30</c:f>
              <c:strCache>
                <c:ptCount val="3"/>
                <c:pt idx="0">
                  <c:v>AY 2014</c:v>
                </c:pt>
                <c:pt idx="1">
                  <c:v>AY2015</c:v>
                </c:pt>
                <c:pt idx="2">
                  <c:v>AY2016</c:v>
                </c:pt>
              </c:strCache>
            </c:strRef>
          </c:cat>
          <c:val>
            <c:numRef>
              <c:f>Sheet1!$F$28:$F$30</c:f>
              <c:numCache>
                <c:formatCode>#,##0</c:formatCode>
                <c:ptCount val="3"/>
                <c:pt idx="0">
                  <c:v>16931</c:v>
                </c:pt>
                <c:pt idx="1">
                  <c:v>20359</c:v>
                </c:pt>
                <c:pt idx="2">
                  <c:v>22380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6892368"/>
        <c:axId val="306892760"/>
      </c:barChart>
      <c:catAx>
        <c:axId val="3068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92760"/>
        <c:crosses val="autoZero"/>
        <c:auto val="1"/>
        <c:lblAlgn val="ctr"/>
        <c:lblOffset val="100"/>
        <c:noMultiLvlLbl val="0"/>
      </c:catAx>
      <c:valAx>
        <c:axId val="3068927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89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YTD Contract &amp; Grant Awards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Sheet1!$B$2:$D$2</c:f>
              <c:strCache>
                <c:ptCount val="3"/>
                <c:pt idx="0">
                  <c:v>YTD Federal</c:v>
                </c:pt>
                <c:pt idx="1">
                  <c:v>YTD NonFed</c:v>
                </c:pt>
                <c:pt idx="2">
                  <c:v>YTD Awards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34</c:v>
                </c:pt>
                <c:pt idx="1">
                  <c:v>83</c:v>
                </c:pt>
                <c:pt idx="2">
                  <c:v>117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Sheet1!$B$2:$D$2</c:f>
              <c:strCache>
                <c:ptCount val="3"/>
                <c:pt idx="0">
                  <c:v>YTD Federal</c:v>
                </c:pt>
                <c:pt idx="1">
                  <c:v>YTD NonFed</c:v>
                </c:pt>
                <c:pt idx="2">
                  <c:v>YTD Awards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25</c:v>
                </c:pt>
                <c:pt idx="1">
                  <c:v>95</c:v>
                </c:pt>
                <c:pt idx="2">
                  <c:v>120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6893544"/>
        <c:axId val="306893936"/>
      </c:barChart>
      <c:catAx>
        <c:axId val="30689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93936"/>
        <c:crosses val="autoZero"/>
        <c:auto val="1"/>
        <c:lblAlgn val="ctr"/>
        <c:lblOffset val="100"/>
        <c:noMultiLvlLbl val="0"/>
      </c:catAx>
      <c:valAx>
        <c:axId val="3068939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89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YTD Contract &amp; Grant Awards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YTD Awards</c:v>
                </c:pt>
              </c:strCache>
            </c:strRef>
          </c:tx>
          <c:spPr>
            <a:solidFill>
              <a:schemeClr val="accent1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Sheet1!$A$7:$A$8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Sheet1!$B$7:$B$8</c:f>
              <c:numCache>
                <c:formatCode>"$"#,##0</c:formatCode>
                <c:ptCount val="2"/>
                <c:pt idx="0">
                  <c:v>25981938</c:v>
                </c:pt>
                <c:pt idx="1">
                  <c:v>24270990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6890800"/>
        <c:axId val="359481360"/>
      </c:barChart>
      <c:catAx>
        <c:axId val="30689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81360"/>
        <c:crosses val="autoZero"/>
        <c:auto val="1"/>
        <c:lblAlgn val="ctr"/>
        <c:lblOffset val="100"/>
        <c:noMultiLvlLbl val="0"/>
      </c:catAx>
      <c:valAx>
        <c:axId val="359481360"/>
        <c:scaling>
          <c:orientation val="minMax"/>
          <c:min val="150000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30689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Proposals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 YTD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67.03</c:v>
                </c:pt>
                <c:pt idx="1">
                  <c:v>73</c:v>
                </c:pt>
                <c:pt idx="2">
                  <c:v>71.8</c:v>
                </c:pt>
                <c:pt idx="3">
                  <c:v>70.3</c:v>
                </c:pt>
                <c:pt idx="4">
                  <c:v>35.700000000000003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Awards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 YTD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26.2</c:v>
                </c:pt>
                <c:pt idx="1">
                  <c:v>22.8</c:v>
                </c:pt>
                <c:pt idx="2">
                  <c:v>24.8</c:v>
                </c:pt>
                <c:pt idx="3">
                  <c:v>30.7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482144"/>
        <c:axId val="360559936"/>
      </c:barChart>
      <c:catAx>
        <c:axId val="35948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559936"/>
        <c:crosses val="autoZero"/>
        <c:auto val="1"/>
        <c:lblAlgn val="ctr"/>
        <c:lblOffset val="100"/>
        <c:noMultiLvlLbl val="0"/>
      </c:catAx>
      <c:valAx>
        <c:axId val="36055993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359482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0.23827</cdr:x>
      <cdr:y>0.88521</cdr:y>
    </cdr:from>
    <cdr:to>
      <cdr:x>0.78466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5501" y="3851844"/>
          <a:ext cx="5745708" cy="499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0.16559</cdr:x>
      <cdr:y>0.8758</cdr:y>
    </cdr:from>
    <cdr:to>
      <cdr:x>0.84047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41227" y="3810900"/>
          <a:ext cx="7096836" cy="540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0.34904</cdr:x>
      <cdr:y>0.37298</cdr:y>
    </cdr:from>
    <cdr:to>
      <cdr:x>0.7399</cdr:x>
      <cdr:y>0.37406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670415" y="1735350"/>
          <a:ext cx="4110128" cy="502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0.74212</cdr:x>
      <cdr:y>0.31341</cdr:y>
    </cdr:from>
    <cdr:to>
      <cdr:x>0.82908</cdr:x>
      <cdr:y>0.43215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03884" y="1458191"/>
          <a:ext cx="914436" cy="552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/>
            <a:t>80%</a:t>
          </a:r>
          <a:endParaRPr lang="en-US" sz="3200" b="1" dirty="0"/>
        </a:p>
      </cdr:txBody>
    </cdr:sp>
  </cdr:relSizeAnchor>
  <cdr:relSizeAnchor xmlns:cdr="http://schemas.openxmlformats.org/drawingml/2006/chartDrawing">
    <cdr:from>
      <cdr:x>0.74224</cdr:x>
      <cdr:y>0.39347</cdr:y>
    </cdr:from>
    <cdr:to>
      <cdr:x>0.91157</cdr:x>
      <cdr:y>0.47082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05091" y="1830683"/>
          <a:ext cx="1780606" cy="35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To FY 2016 Goal</a:t>
          </a:r>
          <a:endParaRPr lang="en-US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1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1563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0033"/>
            <a:ext cx="512228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Spring Faculty Assembly</a:t>
            </a:r>
            <a:br>
              <a:rPr lang="en-US" dirty="0" smtClean="0"/>
            </a:br>
            <a:r>
              <a:rPr lang="en-US" dirty="0" smtClean="0"/>
              <a:t>Dean’s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85808"/>
            <a:ext cx="5122286" cy="1752600"/>
          </a:xfrm>
        </p:spPr>
        <p:txBody>
          <a:bodyPr>
            <a:normAutofit/>
          </a:bodyPr>
          <a:lstStyle/>
          <a:p>
            <a:r>
              <a:rPr lang="en-US" sz="3000" smtClean="0">
                <a:solidFill>
                  <a:schemeClr val="tx1"/>
                </a:solidFill>
              </a:rPr>
              <a:t>Friday April 8, </a:t>
            </a:r>
            <a:r>
              <a:rPr lang="en-US" sz="3000" dirty="0" smtClean="0">
                <a:solidFill>
                  <a:schemeClr val="tx1"/>
                </a:solidFill>
              </a:rPr>
              <a:t>2016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Outreach:  Marketing Investments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34" y="1536513"/>
            <a:ext cx="4134543" cy="3263504"/>
          </a:xfrm>
        </p:spPr>
        <p:txBody>
          <a:bodyPr>
            <a:noAutofit/>
          </a:bodyPr>
          <a:lstStyle/>
          <a:p>
            <a:r>
              <a:rPr lang="en-US" sz="2400" dirty="0"/>
              <a:t>Innovative </a:t>
            </a:r>
            <a:r>
              <a:rPr lang="en-US" sz="2400" dirty="0" smtClean="0"/>
              <a:t>Education</a:t>
            </a:r>
          </a:p>
          <a:p>
            <a:pPr lvl="1"/>
            <a:r>
              <a:rPr lang="en-US" sz="2400" dirty="0" smtClean="0"/>
              <a:t>Online Pre-</a:t>
            </a:r>
            <a:r>
              <a:rPr lang="en-US" sz="2400" dirty="0" err="1" smtClean="0"/>
              <a:t>Req</a:t>
            </a:r>
            <a:r>
              <a:rPr lang="en-US" sz="2400" dirty="0" smtClean="0"/>
              <a:t> Courses for MS in Speech-Language Pathology </a:t>
            </a:r>
          </a:p>
          <a:p>
            <a:pPr lvl="1"/>
            <a:r>
              <a:rPr lang="en-US" sz="2400" dirty="0" smtClean="0"/>
              <a:t>Campaign started March 2016</a:t>
            </a:r>
          </a:p>
          <a:p>
            <a:pPr lvl="2"/>
            <a:r>
              <a:rPr lang="en-US" dirty="0" smtClean="0"/>
              <a:t>Social Media Digital Ads</a:t>
            </a:r>
          </a:p>
          <a:p>
            <a:pPr lvl="2"/>
            <a:r>
              <a:rPr lang="en-US" dirty="0" smtClean="0"/>
              <a:t>Third Party Website Digital Ads</a:t>
            </a:r>
          </a:p>
          <a:p>
            <a:pPr lvl="2"/>
            <a:r>
              <a:rPr lang="en-US" dirty="0" smtClean="0"/>
              <a:t>On-campus Media Ads</a:t>
            </a:r>
          </a:p>
          <a:p>
            <a:pPr lvl="2"/>
            <a:r>
              <a:rPr lang="en-US" dirty="0" smtClean="0"/>
              <a:t>Website Landing Page</a:t>
            </a:r>
          </a:p>
          <a:p>
            <a:pPr lvl="2"/>
            <a:r>
              <a:rPr lang="en-US" dirty="0"/>
              <a:t>Digital </a:t>
            </a:r>
            <a:r>
              <a:rPr lang="en-US" dirty="0" smtClean="0"/>
              <a:t>Brochure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69" y="3620202"/>
            <a:ext cx="3923431" cy="20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336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On-line course offerings and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CBCS Online Programs and Courses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M.A. in Child &amp; Adolescent Behavioral Health</a:t>
            </a:r>
          </a:p>
          <a:p>
            <a:endParaRPr lang="en-US" dirty="0" smtClean="0"/>
          </a:p>
          <a:p>
            <a:r>
              <a:rPr lang="en-US" dirty="0"/>
              <a:t>Post Baccalaureate SLP </a:t>
            </a:r>
            <a:r>
              <a:rPr lang="en-US" dirty="0" smtClean="0"/>
              <a:t>Sequence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M.S</a:t>
            </a:r>
            <a:r>
              <a:rPr lang="en-US" dirty="0" smtClean="0"/>
              <a:t>. in Applied Behavior Analysis</a:t>
            </a:r>
          </a:p>
          <a:p>
            <a:endParaRPr lang="en-US" dirty="0" smtClean="0"/>
          </a:p>
          <a:p>
            <a:r>
              <a:rPr lang="en-US" dirty="0" smtClean="0"/>
              <a:t>M.S.W. in Social Work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5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CBCS Online Course Conversions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courses converted to online in AY2015-16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23 courses scheduled for conversion in AY 2016-17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CBCS Online Courses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4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3369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Study Abroad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CBCS Study Abroad Initiative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2016 Programs: Brazil, Florence, India, Ireland, London, Rome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 CBCS Study Abroad Scholarship program</a:t>
            </a:r>
          </a:p>
          <a:p>
            <a:pPr lvl="1"/>
            <a:r>
              <a:rPr lang="en-US" dirty="0" smtClean="0"/>
              <a:t>15 scholarships</a:t>
            </a:r>
          </a:p>
          <a:p>
            <a:pPr lvl="1"/>
            <a:r>
              <a:rPr lang="en-US" dirty="0" smtClean="0"/>
              <a:t>Range from $500 to $1500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3369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Contracts and Grant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Number of CBCS Contract &amp; Grant Awards (as of 4-01-16)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14325" y="2125266"/>
          <a:ext cx="8515350" cy="348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8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CBCS Research: Awards (as of 4/01/16)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735726"/>
              </p:ext>
            </p:extLst>
          </p:nvPr>
        </p:nvGraphicFramePr>
        <p:xfrm>
          <a:off x="257695" y="1986742"/>
          <a:ext cx="8237912" cy="374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46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CBCS SCH Productivity</a:t>
            </a:r>
            <a:endParaRPr lang="en-US" b="1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4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Proposal Submitted and Sponsored Award Total $$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4471" y="1933130"/>
            <a:ext cx="207749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Millions of dollars</a:t>
            </a:r>
          </a:p>
        </p:txBody>
      </p:sp>
    </p:spTree>
    <p:extLst>
      <p:ext uri="{BB962C8B-B14F-4D97-AF65-F5344CB8AC3E}">
        <p14:creationId xmlns:p14="http://schemas.microsoft.com/office/powerpoint/2010/main" val="26466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Effective Indirect Cost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63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3369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YTD Commitments</a:t>
            </a:r>
            <a:endParaRPr lang="en-US" b="1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19"/>
          <p:cNvSpPr/>
          <p:nvPr/>
        </p:nvSpPr>
        <p:spPr>
          <a:xfrm>
            <a:off x="1238535" y="5128054"/>
            <a:ext cx="71343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en-US" sz="135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*27% Increase In Commitment From Fiscal Year 2015 to Fiscal Year 2016 through 03/12/16</a:t>
            </a:r>
          </a:p>
        </p:txBody>
      </p:sp>
    </p:spTree>
    <p:extLst>
      <p:ext uri="{BB962C8B-B14F-4D97-AF65-F5344CB8AC3E}">
        <p14:creationId xmlns:p14="http://schemas.microsoft.com/office/powerpoint/2010/main" val="10867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 of funds</a:t>
            </a:r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270240"/>
              </p:ext>
            </p:extLst>
          </p:nvPr>
        </p:nvGraphicFramePr>
        <p:xfrm>
          <a:off x="925489" y="2267412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8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Progress towards Goal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4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2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3369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Challenges and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Success:  Ready, Set,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Criminology and Psychology programs statewide = 100% </a:t>
            </a:r>
          </a:p>
          <a:p>
            <a:endParaRPr lang="en-US" dirty="0"/>
          </a:p>
          <a:p>
            <a:r>
              <a:rPr lang="en-US" dirty="0" smtClean="0"/>
              <a:t>Criminology graduates:  67% employed +  18% continuing education</a:t>
            </a:r>
          </a:p>
          <a:p>
            <a:endParaRPr lang="en-US" dirty="0"/>
          </a:p>
          <a:p>
            <a:r>
              <a:rPr lang="en-US" dirty="0" smtClean="0"/>
              <a:t>Infusion of career development and employability into curriculum in several courses and/or one course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Outreach:  Social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Review of social media sites within college: </a:t>
            </a:r>
          </a:p>
          <a:p>
            <a:pPr lvl="1"/>
            <a:r>
              <a:rPr lang="en-US" sz="2400" dirty="0" smtClean="0"/>
              <a:t>Facebook: CBCS, SAS, SSW, CFS (grant project)</a:t>
            </a:r>
          </a:p>
          <a:p>
            <a:pPr lvl="1"/>
            <a:r>
              <a:rPr lang="en-US" sz="2400" dirty="0" smtClean="0"/>
              <a:t>Twitter: CBCS, CFS (grant projects)</a:t>
            </a:r>
          </a:p>
          <a:p>
            <a:pPr lvl="1"/>
            <a:r>
              <a:rPr lang="en-US" sz="2400" dirty="0" smtClean="0"/>
              <a:t>Instagram: CBCS, CFS (grant projects)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Goals:	</a:t>
            </a:r>
          </a:p>
          <a:p>
            <a:pPr lvl="1"/>
            <a:r>
              <a:rPr lang="en-US" sz="2400" dirty="0" smtClean="0"/>
              <a:t>Unify and coordinate social media presence</a:t>
            </a:r>
          </a:p>
          <a:p>
            <a:pPr lvl="1"/>
            <a:r>
              <a:rPr lang="en-US" sz="2400" dirty="0"/>
              <a:t>Provide training to staff who manage social media </a:t>
            </a:r>
            <a:r>
              <a:rPr lang="en-US" sz="2400" dirty="0" smtClean="0"/>
              <a:t>sites</a:t>
            </a:r>
          </a:p>
          <a:p>
            <a:pPr lvl="1"/>
            <a:r>
              <a:rPr lang="en-US" sz="2400" dirty="0" smtClean="0"/>
              <a:t>Create “Like” campaign to promote social media sites</a:t>
            </a:r>
            <a:endParaRPr lang="en-US" sz="2400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02" y="1427583"/>
            <a:ext cx="1069441" cy="106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63" y="2721053"/>
            <a:ext cx="1258031" cy="1022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79" y="3743825"/>
            <a:ext cx="1064798" cy="10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CBCS SCH Productivity:  UG and GR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478328"/>
              </p:ext>
            </p:extLst>
          </p:nvPr>
        </p:nvGraphicFramePr>
        <p:xfrm>
          <a:off x="628650" y="2226469"/>
          <a:ext cx="4009852" cy="200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852555" y="3510049"/>
          <a:ext cx="3662795" cy="229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97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CBCS Degrees Granted</a:t>
            </a:r>
            <a:endParaRPr lang="en-US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37754" y="2125266"/>
          <a:ext cx="3464329" cy="211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626552" y="3522518"/>
          <a:ext cx="3578110" cy="212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69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we doing about our decreasing head count?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</a:t>
            </a:r>
            <a:r>
              <a:rPr lang="en-US" dirty="0"/>
              <a:t>our </a:t>
            </a:r>
            <a:r>
              <a:rPr lang="en-US" dirty="0" smtClean="0"/>
              <a:t>programs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Adding on-line programs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Supporting on-line course conversion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Increasing our study abroad opportunities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3369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Marketing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01" y="189774"/>
            <a:ext cx="8229600" cy="1143000"/>
          </a:xfrm>
        </p:spPr>
        <p:txBody>
          <a:bodyPr/>
          <a:lstStyle/>
          <a:p>
            <a:r>
              <a:rPr lang="en-US" b="1" dirty="0" smtClean="0"/>
              <a:t>Outreach:  Marketing Investments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72" y="1248948"/>
            <a:ext cx="5572125" cy="3263504"/>
          </a:xfrm>
        </p:spPr>
        <p:txBody>
          <a:bodyPr>
            <a:noAutofit/>
          </a:bodyPr>
          <a:lstStyle/>
          <a:p>
            <a:r>
              <a:rPr lang="en-US" sz="2000" dirty="0" smtClean="0"/>
              <a:t>Admissions Office:</a:t>
            </a:r>
          </a:p>
          <a:p>
            <a:pPr lvl="1"/>
            <a:r>
              <a:rPr lang="en-US" sz="2000" dirty="0" smtClean="0"/>
              <a:t>Undergraduate program </a:t>
            </a:r>
            <a:r>
              <a:rPr lang="en-US" sz="2000" dirty="0"/>
              <a:t>e</a:t>
            </a:r>
            <a:r>
              <a:rPr lang="en-US" sz="2000" dirty="0" smtClean="0"/>
              <a:t>mail </a:t>
            </a:r>
            <a:r>
              <a:rPr lang="en-US" sz="2000" dirty="0"/>
              <a:t>m</a:t>
            </a:r>
            <a:r>
              <a:rPr lang="en-US" sz="2000" dirty="0" smtClean="0"/>
              <a:t>arketing </a:t>
            </a:r>
            <a:r>
              <a:rPr lang="en-US" sz="2000" dirty="0"/>
              <a:t>c</a:t>
            </a:r>
            <a:r>
              <a:rPr lang="en-US" sz="2000" dirty="0" smtClean="0"/>
              <a:t>ampaign</a:t>
            </a:r>
          </a:p>
          <a:p>
            <a:pPr lvl="1"/>
            <a:r>
              <a:rPr lang="en-US" sz="2000" dirty="0" smtClean="0"/>
              <a:t>Target </a:t>
            </a:r>
            <a:r>
              <a:rPr lang="en-US" sz="2000" dirty="0" smtClean="0"/>
              <a:t>HS Seniors </a:t>
            </a:r>
            <a:r>
              <a:rPr lang="en-US" sz="2000" dirty="0" smtClean="0"/>
              <a:t>and </a:t>
            </a:r>
            <a:r>
              <a:rPr lang="en-US" sz="2000" dirty="0" smtClean="0"/>
              <a:t>those in CC interesting in transferring</a:t>
            </a:r>
            <a:endParaRPr lang="en-US" sz="2000" dirty="0" smtClean="0"/>
          </a:p>
          <a:p>
            <a:pPr lvl="1"/>
            <a:r>
              <a:rPr lang="en-US" sz="2000" dirty="0"/>
              <a:t>Campaign </a:t>
            </a:r>
            <a:r>
              <a:rPr lang="en-US" sz="2000" dirty="0" smtClean="0"/>
              <a:t>in Fall </a:t>
            </a:r>
            <a:r>
              <a:rPr lang="en-US" sz="2000" dirty="0"/>
              <a:t>2015/Spring </a:t>
            </a:r>
            <a:r>
              <a:rPr lang="en-US" sz="2000" dirty="0" smtClean="0"/>
              <a:t>2016</a:t>
            </a:r>
          </a:p>
          <a:p>
            <a:pPr lvl="1"/>
            <a:r>
              <a:rPr lang="en-US" sz="2000" dirty="0" smtClean="0"/>
              <a:t>Over 8,500 emails </a:t>
            </a:r>
            <a:r>
              <a:rPr lang="en-US" sz="2000" dirty="0"/>
              <a:t>s</a:t>
            </a:r>
            <a:r>
              <a:rPr lang="en-US" sz="2000" dirty="0" smtClean="0"/>
              <a:t>ent as of 3/4/16</a:t>
            </a:r>
          </a:p>
          <a:p>
            <a:pPr lvl="1"/>
            <a:r>
              <a:rPr lang="en-US" sz="2000" dirty="0" smtClean="0"/>
              <a:t>Programs Targeted:</a:t>
            </a:r>
          </a:p>
          <a:p>
            <a:pPr lvl="2"/>
            <a:r>
              <a:rPr lang="en-US" sz="2000" dirty="0"/>
              <a:t>Behavioral </a:t>
            </a:r>
            <a:r>
              <a:rPr lang="en-US" sz="2000" dirty="0" smtClean="0"/>
              <a:t>Healthcare (27% open rate)</a:t>
            </a:r>
          </a:p>
          <a:p>
            <a:pPr lvl="2"/>
            <a:r>
              <a:rPr lang="en-US" sz="2000" dirty="0" smtClean="0"/>
              <a:t>Social Work (27% open rate)</a:t>
            </a:r>
          </a:p>
          <a:p>
            <a:pPr lvl="2"/>
            <a:r>
              <a:rPr lang="en-US" sz="2000" dirty="0" smtClean="0"/>
              <a:t>Gerontology (57% open rate)</a:t>
            </a:r>
          </a:p>
          <a:p>
            <a:pPr lvl="2"/>
            <a:r>
              <a:rPr lang="en-US" sz="2000" dirty="0" smtClean="0"/>
              <a:t>Long Term Care Administration (57% open rate)</a:t>
            </a:r>
          </a:p>
          <a:p>
            <a:pPr lvl="2"/>
            <a:r>
              <a:rPr lang="en-US" sz="2000" dirty="0" smtClean="0"/>
              <a:t>Criminology (32% open rate)</a:t>
            </a:r>
          </a:p>
          <a:p>
            <a:pPr lvl="2"/>
            <a:r>
              <a:rPr lang="en-US" sz="2000" dirty="0" smtClean="0"/>
              <a:t>Language-Speech-Hearing Science (62% open rate)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31" y="2880700"/>
            <a:ext cx="2861170" cy="19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Outreach:  Marketing Investments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89" y="1600200"/>
            <a:ext cx="8229600" cy="487242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Innovative Education</a:t>
            </a:r>
          </a:p>
          <a:p>
            <a:pPr lvl="1"/>
            <a:r>
              <a:rPr lang="en-US" dirty="0" smtClean="0"/>
              <a:t>Online Criminology Program</a:t>
            </a:r>
          </a:p>
          <a:p>
            <a:pPr lvl="1"/>
            <a:r>
              <a:rPr lang="en-US" dirty="0" smtClean="0"/>
              <a:t>Campaign in Fall 2015/Spring 2016</a:t>
            </a:r>
          </a:p>
          <a:p>
            <a:pPr lvl="1"/>
            <a:r>
              <a:rPr lang="en-US" dirty="0" smtClean="0"/>
              <a:t>14,000 landing page hits, about </a:t>
            </a:r>
            <a:br>
              <a:rPr lang="en-US" dirty="0" smtClean="0"/>
            </a:br>
            <a:r>
              <a:rPr lang="en-US" dirty="0" smtClean="0"/>
              <a:t>400 viable leads</a:t>
            </a:r>
          </a:p>
          <a:p>
            <a:pPr lvl="2"/>
            <a:r>
              <a:rPr lang="en-US" dirty="0" smtClean="0"/>
              <a:t>Social </a:t>
            </a:r>
            <a:r>
              <a:rPr lang="en-US" dirty="0"/>
              <a:t>Media Digital Ads</a:t>
            </a:r>
          </a:p>
          <a:p>
            <a:pPr lvl="2"/>
            <a:r>
              <a:rPr lang="en-US" dirty="0"/>
              <a:t>Third Party Website Digital Ads</a:t>
            </a:r>
          </a:p>
          <a:p>
            <a:pPr lvl="2"/>
            <a:r>
              <a:rPr lang="en-US" dirty="0"/>
              <a:t>On-campus Media Ads</a:t>
            </a:r>
          </a:p>
          <a:p>
            <a:pPr lvl="2"/>
            <a:r>
              <a:rPr lang="en-US" dirty="0"/>
              <a:t>Website Landing Page</a:t>
            </a:r>
          </a:p>
          <a:p>
            <a:pPr lvl="2"/>
            <a:r>
              <a:rPr lang="en-US" dirty="0"/>
              <a:t>Digital </a:t>
            </a:r>
            <a:r>
              <a:rPr lang="en-US" dirty="0" smtClean="0"/>
              <a:t>Brochures for Community</a:t>
            </a:r>
            <a:br>
              <a:rPr lang="en-US" dirty="0" smtClean="0"/>
            </a:br>
            <a:r>
              <a:rPr lang="en-US" dirty="0" smtClean="0"/>
              <a:t>College Outreach Efforts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41" y="3294824"/>
            <a:ext cx="3342459" cy="22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Outreach:  Marketing Investments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University Communications &amp; Marketing Campaign</a:t>
            </a:r>
          </a:p>
          <a:p>
            <a:r>
              <a:rPr lang="en-US" dirty="0" smtClean="0"/>
              <a:t>Campaign Spring 2016 </a:t>
            </a:r>
          </a:p>
          <a:p>
            <a:r>
              <a:rPr lang="en-US" dirty="0" smtClean="0"/>
              <a:t>Long Term Care Administration,</a:t>
            </a:r>
            <a:br>
              <a:rPr lang="en-US" dirty="0" smtClean="0"/>
            </a:br>
            <a:r>
              <a:rPr lang="en-US" dirty="0" smtClean="0"/>
              <a:t>Gerontology, Behavioral Healthcare</a:t>
            </a:r>
          </a:p>
          <a:p>
            <a:pPr lvl="1"/>
            <a:r>
              <a:rPr lang="en-US" dirty="0" smtClean="0"/>
              <a:t>Pandora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Digital display </a:t>
            </a:r>
            <a:r>
              <a:rPr lang="en-US" dirty="0"/>
              <a:t>b</a:t>
            </a:r>
            <a:r>
              <a:rPr lang="en-US" dirty="0" smtClean="0"/>
              <a:t>anners</a:t>
            </a:r>
            <a:endParaRPr lang="en-US" dirty="0"/>
          </a:p>
          <a:p>
            <a:pPr lvl="1"/>
            <a:r>
              <a:rPr lang="en-US" dirty="0" smtClean="0"/>
              <a:t>Mobile </a:t>
            </a:r>
            <a:r>
              <a:rPr lang="en-US" dirty="0"/>
              <a:t>g</a:t>
            </a:r>
            <a:r>
              <a:rPr lang="en-US" dirty="0" smtClean="0"/>
              <a:t>eo-targeting</a:t>
            </a:r>
          </a:p>
          <a:p>
            <a:pPr lvl="1"/>
            <a:r>
              <a:rPr lang="en-US" dirty="0" smtClean="0"/>
              <a:t>Over 16,000 clicks to our </a:t>
            </a:r>
            <a:br>
              <a:rPr lang="en-US" dirty="0" smtClean="0"/>
            </a:br>
            <a:r>
              <a:rPr lang="en-US" dirty="0" smtClean="0"/>
              <a:t>website for more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2" y="3114111"/>
            <a:ext cx="2738438" cy="22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534</Words>
  <Application>Microsoft Office PowerPoint</Application>
  <PresentationFormat>On-screen Show (4:3)</PresentationFormat>
  <Paragraphs>132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Spring Faculty Assembly Dean’s Report</vt:lpstr>
      <vt:lpstr>CBCS SCH Productivity</vt:lpstr>
      <vt:lpstr>CBCS SCH Productivity:  UG and GR</vt:lpstr>
      <vt:lpstr>CBCS Degrees Granted</vt:lpstr>
      <vt:lpstr>What are we doing about our decreasing head count?</vt:lpstr>
      <vt:lpstr>Marketing Campaign</vt:lpstr>
      <vt:lpstr>Outreach:  Marketing Investments</vt:lpstr>
      <vt:lpstr>Outreach:  Marketing Investments</vt:lpstr>
      <vt:lpstr>Outreach:  Marketing Investments</vt:lpstr>
      <vt:lpstr>Outreach:  Marketing Investments</vt:lpstr>
      <vt:lpstr>On-line course offerings and programs</vt:lpstr>
      <vt:lpstr>CBCS Online Programs and Courses</vt:lpstr>
      <vt:lpstr>CBCS Online Course Conversions</vt:lpstr>
      <vt:lpstr>CBCS Online Courses</vt:lpstr>
      <vt:lpstr>Study Abroad</vt:lpstr>
      <vt:lpstr>CBCS Study Abroad Initiative</vt:lpstr>
      <vt:lpstr>Contracts and Grant Awards</vt:lpstr>
      <vt:lpstr>Number of CBCS Contract &amp; Grant Awards (as of 4-01-16)</vt:lpstr>
      <vt:lpstr>CBCS Research: Awards (as of 4/01/16)</vt:lpstr>
      <vt:lpstr>Proposal Submitted and Sponsored Award Total $$</vt:lpstr>
      <vt:lpstr>Effective Indirect Cost Rate</vt:lpstr>
      <vt:lpstr>Development</vt:lpstr>
      <vt:lpstr>YTD Commitments</vt:lpstr>
      <vt:lpstr>Source of funds</vt:lpstr>
      <vt:lpstr>Progress towards Goal</vt:lpstr>
      <vt:lpstr>Challenges and Opportunities</vt:lpstr>
      <vt:lpstr>Student Success:  Ready, Set, Work</vt:lpstr>
      <vt:lpstr>Outreach:  Social Media</vt:lpstr>
      <vt:lpstr>PowerPoint Presentation</vt:lpstr>
    </vt:vector>
  </TitlesOfParts>
  <Company>University of South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Todd</dc:creator>
  <cp:lastModifiedBy>Serovich, Julianne</cp:lastModifiedBy>
  <cp:revision>28</cp:revision>
  <dcterms:created xsi:type="dcterms:W3CDTF">2012-01-11T14:20:13Z</dcterms:created>
  <dcterms:modified xsi:type="dcterms:W3CDTF">2016-04-08T15:07:50Z</dcterms:modified>
</cp:coreProperties>
</file>