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9" r:id="rId3"/>
  </p:sldMasterIdLst>
  <p:notesMasterIdLst>
    <p:notesMasterId r:id="rId58"/>
  </p:notesMasterIdLst>
  <p:sldIdLst>
    <p:sldId id="347" r:id="rId4"/>
    <p:sldId id="267" r:id="rId5"/>
    <p:sldId id="355" r:id="rId6"/>
    <p:sldId id="377" r:id="rId7"/>
    <p:sldId id="295" r:id="rId8"/>
    <p:sldId id="351" r:id="rId9"/>
    <p:sldId id="353" r:id="rId10"/>
    <p:sldId id="368" r:id="rId11"/>
    <p:sldId id="296" r:id="rId12"/>
    <p:sldId id="410" r:id="rId13"/>
    <p:sldId id="369" r:id="rId14"/>
    <p:sldId id="370" r:id="rId15"/>
    <p:sldId id="371" r:id="rId16"/>
    <p:sldId id="379" r:id="rId17"/>
    <p:sldId id="380" r:id="rId18"/>
    <p:sldId id="381" r:id="rId19"/>
    <p:sldId id="382" r:id="rId20"/>
    <p:sldId id="373" r:id="rId21"/>
    <p:sldId id="366" r:id="rId22"/>
    <p:sldId id="378" r:id="rId23"/>
    <p:sldId id="350" r:id="rId24"/>
    <p:sldId id="411" r:id="rId25"/>
    <p:sldId id="323" r:id="rId26"/>
    <p:sldId id="409" r:id="rId27"/>
    <p:sldId id="412" r:id="rId28"/>
    <p:sldId id="383" r:id="rId29"/>
    <p:sldId id="384" r:id="rId30"/>
    <p:sldId id="321" r:id="rId31"/>
    <p:sldId id="387" r:id="rId32"/>
    <p:sldId id="388" r:id="rId33"/>
    <p:sldId id="389" r:id="rId34"/>
    <p:sldId id="413" r:id="rId35"/>
    <p:sldId id="375" r:id="rId36"/>
    <p:sldId id="425" r:id="rId37"/>
    <p:sldId id="404" r:id="rId38"/>
    <p:sldId id="418" r:id="rId39"/>
    <p:sldId id="403" r:id="rId40"/>
    <p:sldId id="424" r:id="rId41"/>
    <p:sldId id="419" r:id="rId42"/>
    <p:sldId id="420" r:id="rId43"/>
    <p:sldId id="421" r:id="rId44"/>
    <p:sldId id="405" r:id="rId45"/>
    <p:sldId id="406" r:id="rId46"/>
    <p:sldId id="407" r:id="rId47"/>
    <p:sldId id="417" r:id="rId48"/>
    <p:sldId id="414" r:id="rId49"/>
    <p:sldId id="415" r:id="rId50"/>
    <p:sldId id="416" r:id="rId51"/>
    <p:sldId id="397" r:id="rId52"/>
    <p:sldId id="331" r:id="rId53"/>
    <p:sldId id="374" r:id="rId54"/>
    <p:sldId id="292" r:id="rId55"/>
    <p:sldId id="376" r:id="rId56"/>
    <p:sldId id="332" r:id="rId57"/>
  </p:sldIdLst>
  <p:sldSz cx="12192000" cy="6858000"/>
  <p:notesSz cx="6858000" cy="1343025"/>
  <p:custDataLst>
    <p:tags r:id="rId59"/>
  </p:custDataLst>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442"/>
    <a:srgbClr val="22693E"/>
    <a:srgbClr val="115639"/>
    <a:srgbClr val="124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E7BDB-2E91-4495-9DBA-FE505021D6D0}" v="146" dt="2019-09-27T19:26:55.498"/>
    <p1510:client id="{8158CBBE-3B27-456C-ACEC-2C2ADC59C49E}" v="8" dt="2019-09-23T16:26:44.424"/>
    <p1510:client id="{C10F87E8-3C1D-1329-0851-A13E7E28D8EC}" v="2" dt="2018-09-30T18:11:45.225"/>
    <p1510:client id="{D35B08C2-BF0B-4705-A7FE-5566BA50CB2E}" v="7" dt="2018-08-23T17:02:14.054"/>
    <p1510:client id="{EAE24137-E588-49D2-85E9-5C07D25481C6}" v="165" dt="2019-09-27T20:01:58.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0" autoAdjust="0"/>
    <p:restoredTop sz="81113" autoAdjust="0"/>
  </p:normalViewPr>
  <p:slideViewPr>
    <p:cSldViewPr snapToGrid="0" snapToObjects="1">
      <p:cViewPr varScale="1">
        <p:scale>
          <a:sx n="93" d="100"/>
          <a:sy n="93" d="100"/>
        </p:scale>
        <p:origin x="141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1EE7BDB-2E91-4495-9DBA-FE505021D6D0}"/>
    <pc:docChg chg="addSld modSld">
      <pc:chgData name="" userId="" providerId="" clId="Web-{21EE7BDB-2E91-4495-9DBA-FE505021D6D0}" dt="2019-09-27T19:26:55.498" v="136" actId="20577"/>
      <pc:docMkLst>
        <pc:docMk/>
      </pc:docMkLst>
      <pc:sldChg chg="modSp">
        <pc:chgData name="" userId="" providerId="" clId="Web-{21EE7BDB-2E91-4495-9DBA-FE505021D6D0}" dt="2019-09-27T19:17:48.742" v="9" actId="1076"/>
        <pc:sldMkLst>
          <pc:docMk/>
          <pc:sldMk cId="2135494759" sldId="267"/>
        </pc:sldMkLst>
        <pc:spChg chg="mod">
          <ac:chgData name="" userId="" providerId="" clId="Web-{21EE7BDB-2E91-4495-9DBA-FE505021D6D0}" dt="2019-09-27T19:17:48.742" v="9" actId="1076"/>
          <ac:spMkLst>
            <pc:docMk/>
            <pc:sldMk cId="2135494759" sldId="267"/>
            <ac:spMk id="2" creationId="{00000000-0000-0000-0000-000000000000}"/>
          </ac:spMkLst>
        </pc:spChg>
      </pc:sldChg>
      <pc:sldChg chg="modSp">
        <pc:chgData name="" userId="" providerId="" clId="Web-{21EE7BDB-2E91-4495-9DBA-FE505021D6D0}" dt="2019-09-27T19:26:55.498" v="135" actId="20577"/>
        <pc:sldMkLst>
          <pc:docMk/>
          <pc:sldMk cId="0" sldId="296"/>
        </pc:sldMkLst>
        <pc:spChg chg="mod">
          <ac:chgData name="" userId="" providerId="" clId="Web-{21EE7BDB-2E91-4495-9DBA-FE505021D6D0}" dt="2019-09-27T19:26:55.498" v="135" actId="20577"/>
          <ac:spMkLst>
            <pc:docMk/>
            <pc:sldMk cId="0" sldId="296"/>
            <ac:spMk id="3" creationId="{00000000-0000-0000-0000-000000000000}"/>
          </ac:spMkLst>
        </pc:spChg>
      </pc:sldChg>
      <pc:sldChg chg="modSp">
        <pc:chgData name="" userId="" providerId="" clId="Web-{21EE7BDB-2E91-4495-9DBA-FE505021D6D0}" dt="2019-09-27T19:18:55.837" v="25" actId="20577"/>
        <pc:sldMkLst>
          <pc:docMk/>
          <pc:sldMk cId="1854811411" sldId="354"/>
        </pc:sldMkLst>
        <pc:spChg chg="mod">
          <ac:chgData name="" userId="" providerId="" clId="Web-{21EE7BDB-2E91-4495-9DBA-FE505021D6D0}" dt="2019-09-27T19:18:55.837" v="25" actId="20577"/>
          <ac:spMkLst>
            <pc:docMk/>
            <pc:sldMk cId="1854811411" sldId="354"/>
            <ac:spMk id="2" creationId="{DDCF318B-FCC0-4A53-B8FC-5D0188C6FAD8}"/>
          </ac:spMkLst>
        </pc:spChg>
      </pc:sldChg>
      <pc:sldChg chg="modSp">
        <pc:chgData name="" userId="" providerId="" clId="Web-{21EE7BDB-2E91-4495-9DBA-FE505021D6D0}" dt="2019-09-27T19:18:29.243" v="21" actId="14100"/>
        <pc:sldMkLst>
          <pc:docMk/>
          <pc:sldMk cId="2049391195" sldId="355"/>
        </pc:sldMkLst>
        <pc:spChg chg="mod">
          <ac:chgData name="" userId="" providerId="" clId="Web-{21EE7BDB-2E91-4495-9DBA-FE505021D6D0}" dt="2019-09-27T19:18:29.243" v="21" actId="14100"/>
          <ac:spMkLst>
            <pc:docMk/>
            <pc:sldMk cId="2049391195" sldId="355"/>
            <ac:spMk id="5" creationId="{00000000-0000-0000-0000-000000000000}"/>
          </ac:spMkLst>
        </pc:spChg>
        <pc:picChg chg="mod">
          <ac:chgData name="" userId="" providerId="" clId="Web-{21EE7BDB-2E91-4495-9DBA-FE505021D6D0}" dt="2019-09-27T19:18:08.133" v="13" actId="1076"/>
          <ac:picMkLst>
            <pc:docMk/>
            <pc:sldMk cId="2049391195" sldId="355"/>
            <ac:picMk id="4" creationId="{00000000-0000-0000-0000-000000000000}"/>
          </ac:picMkLst>
        </pc:picChg>
      </pc:sldChg>
      <pc:sldChg chg="modSp">
        <pc:chgData name="" userId="" providerId="" clId="Web-{21EE7BDB-2E91-4495-9DBA-FE505021D6D0}" dt="2019-09-27T19:25:22.903" v="125" actId="20577"/>
        <pc:sldMkLst>
          <pc:docMk/>
          <pc:sldMk cId="3787379106" sldId="366"/>
        </pc:sldMkLst>
        <pc:spChg chg="mod">
          <ac:chgData name="" userId="" providerId="" clId="Web-{21EE7BDB-2E91-4495-9DBA-FE505021D6D0}" dt="2019-09-27T19:25:22.903" v="125" actId="20577"/>
          <ac:spMkLst>
            <pc:docMk/>
            <pc:sldMk cId="3787379106" sldId="366"/>
            <ac:spMk id="2" creationId="{00000000-0000-0000-0000-000000000000}"/>
          </ac:spMkLst>
        </pc:spChg>
        <pc:spChg chg="mod">
          <ac:chgData name="" userId="" providerId="" clId="Web-{21EE7BDB-2E91-4495-9DBA-FE505021D6D0}" dt="2019-09-27T19:25:01.371" v="120" actId="20577"/>
          <ac:spMkLst>
            <pc:docMk/>
            <pc:sldMk cId="3787379106" sldId="366"/>
            <ac:spMk id="5" creationId="{00000000-0000-0000-0000-000000000000}"/>
          </ac:spMkLst>
        </pc:spChg>
        <pc:picChg chg="mod">
          <ac:chgData name="" userId="" providerId="" clId="Web-{21EE7BDB-2E91-4495-9DBA-FE505021D6D0}" dt="2019-09-27T19:25:09.278" v="121" actId="14100"/>
          <ac:picMkLst>
            <pc:docMk/>
            <pc:sldMk cId="3787379106" sldId="366"/>
            <ac:picMk id="4" creationId="{00000000-0000-0000-0000-000000000000}"/>
          </ac:picMkLst>
        </pc:picChg>
        <pc:picChg chg="mod">
          <ac:chgData name="" userId="" providerId="" clId="Web-{21EE7BDB-2E91-4495-9DBA-FE505021D6D0}" dt="2019-09-27T19:25:13.997" v="122" actId="14100"/>
          <ac:picMkLst>
            <pc:docMk/>
            <pc:sldMk cId="3787379106" sldId="366"/>
            <ac:picMk id="6" creationId="{00000000-0000-0000-0000-000000000000}"/>
          </ac:picMkLst>
        </pc:picChg>
      </pc:sldChg>
      <pc:sldChg chg="modSp">
        <pc:chgData name="" userId="" providerId="" clId="Web-{21EE7BDB-2E91-4495-9DBA-FE505021D6D0}" dt="2019-09-27T19:26:03.528" v="130" actId="20577"/>
        <pc:sldMkLst>
          <pc:docMk/>
          <pc:sldMk cId="820010019" sldId="376"/>
        </pc:sldMkLst>
        <pc:spChg chg="mod">
          <ac:chgData name="" userId="" providerId="" clId="Web-{21EE7BDB-2E91-4495-9DBA-FE505021D6D0}" dt="2019-09-27T19:26:03.528" v="130" actId="20577"/>
          <ac:spMkLst>
            <pc:docMk/>
            <pc:sldMk cId="820010019" sldId="376"/>
            <ac:spMk id="3" creationId="{00000000-0000-0000-0000-000000000000}"/>
          </ac:spMkLst>
        </pc:spChg>
      </pc:sldChg>
      <pc:sldChg chg="modSp">
        <pc:chgData name="" userId="" providerId="" clId="Web-{21EE7BDB-2E91-4495-9DBA-FE505021D6D0}" dt="2019-09-27T19:18:51.446" v="22" actId="20577"/>
        <pc:sldMkLst>
          <pc:docMk/>
          <pc:sldMk cId="1041367948" sldId="377"/>
        </pc:sldMkLst>
        <pc:spChg chg="mod">
          <ac:chgData name="" userId="" providerId="" clId="Web-{21EE7BDB-2E91-4495-9DBA-FE505021D6D0}" dt="2019-09-27T19:18:51.446" v="22" actId="20577"/>
          <ac:spMkLst>
            <pc:docMk/>
            <pc:sldMk cId="1041367948" sldId="377"/>
            <ac:spMk id="2" creationId="{DDCF318B-FCC0-4A53-B8FC-5D0188C6FAD8}"/>
          </ac:spMkLst>
        </pc:spChg>
      </pc:sldChg>
      <pc:sldChg chg="addSp modSp new">
        <pc:chgData name="" userId="" providerId="" clId="Web-{21EE7BDB-2E91-4495-9DBA-FE505021D6D0}" dt="2019-09-27T19:24:35.731" v="118" actId="14100"/>
        <pc:sldMkLst>
          <pc:docMk/>
          <pc:sldMk cId="3331435156" sldId="378"/>
        </pc:sldMkLst>
        <pc:spChg chg="mod">
          <ac:chgData name="" userId="" providerId="" clId="Web-{21EE7BDB-2E91-4495-9DBA-FE505021D6D0}" dt="2019-09-27T19:23:35.230" v="104" actId="14100"/>
          <ac:spMkLst>
            <pc:docMk/>
            <pc:sldMk cId="3331435156" sldId="378"/>
            <ac:spMk id="2" creationId="{E96BF257-FE50-46DD-BFDA-A61F45955C51}"/>
          </ac:spMkLst>
        </pc:spChg>
        <pc:spChg chg="mod">
          <ac:chgData name="" userId="" providerId="" clId="Web-{21EE7BDB-2E91-4495-9DBA-FE505021D6D0}" dt="2019-09-27T19:24:20.746" v="117" actId="1076"/>
          <ac:spMkLst>
            <pc:docMk/>
            <pc:sldMk cId="3331435156" sldId="378"/>
            <ac:spMk id="3" creationId="{5BF9E0E9-7EE1-4F58-9C59-C0DC27094836}"/>
          </ac:spMkLst>
        </pc:spChg>
        <pc:picChg chg="add mod">
          <ac:chgData name="" userId="" providerId="" clId="Web-{21EE7BDB-2E91-4495-9DBA-FE505021D6D0}" dt="2019-09-27T19:24:08.574" v="109" actId="14100"/>
          <ac:picMkLst>
            <pc:docMk/>
            <pc:sldMk cId="3331435156" sldId="378"/>
            <ac:picMk id="4" creationId="{CAE88653-04EC-4A89-99F6-9778318764A1}"/>
          </ac:picMkLst>
        </pc:picChg>
        <pc:picChg chg="add mod">
          <ac:chgData name="" userId="" providerId="" clId="Web-{21EE7BDB-2E91-4495-9DBA-FE505021D6D0}" dt="2019-09-27T19:23:38.605" v="106" actId="1076"/>
          <ac:picMkLst>
            <pc:docMk/>
            <pc:sldMk cId="3331435156" sldId="378"/>
            <ac:picMk id="6" creationId="{84FA117C-C5FA-4638-826D-9DD044EF8EC3}"/>
          </ac:picMkLst>
        </pc:picChg>
        <pc:picChg chg="add mod">
          <ac:chgData name="" userId="" providerId="" clId="Web-{21EE7BDB-2E91-4495-9DBA-FE505021D6D0}" dt="2019-09-27T19:24:35.731" v="118" actId="14100"/>
          <ac:picMkLst>
            <pc:docMk/>
            <pc:sldMk cId="3331435156" sldId="378"/>
            <ac:picMk id="8" creationId="{FD2948C2-2C73-46CD-8575-C8685828948B}"/>
          </ac:picMkLst>
        </pc:picChg>
      </pc:sldChg>
    </pc:docChg>
  </pc:docChgLst>
  <pc:docChgLst>
    <pc:chgData clId="Web-{EAE24137-E588-49D2-85E9-5C07D25481C6}"/>
    <pc:docChg chg="addSld modSld">
      <pc:chgData name="" userId="" providerId="" clId="Web-{EAE24137-E588-49D2-85E9-5C07D25481C6}" dt="2019-09-27T20:01:58.627" v="160" actId="20577"/>
      <pc:docMkLst>
        <pc:docMk/>
      </pc:docMkLst>
      <pc:sldChg chg="modSp">
        <pc:chgData name="" userId="" providerId="" clId="Web-{EAE24137-E588-49D2-85E9-5C07D25481C6}" dt="2019-09-27T19:59:45.751" v="89" actId="20577"/>
        <pc:sldMkLst>
          <pc:docMk/>
          <pc:sldMk cId="1770788235" sldId="369"/>
        </pc:sldMkLst>
        <pc:spChg chg="mod">
          <ac:chgData name="" userId="" providerId="" clId="Web-{EAE24137-E588-49D2-85E9-5C07D25481C6}" dt="2019-09-27T19:59:45.751" v="89" actId="20577"/>
          <ac:spMkLst>
            <pc:docMk/>
            <pc:sldMk cId="1770788235" sldId="369"/>
            <ac:spMk id="3" creationId="{00000000-0000-0000-0000-000000000000}"/>
          </ac:spMkLst>
        </pc:spChg>
      </pc:sldChg>
      <pc:sldChg chg="addSp delSp modSp">
        <pc:chgData name="" userId="" providerId="" clId="Web-{EAE24137-E588-49D2-85E9-5C07D25481C6}" dt="2019-09-27T19:56:13.718" v="25" actId="20577"/>
        <pc:sldMkLst>
          <pc:docMk/>
          <pc:sldMk cId="272063058" sldId="370"/>
        </pc:sldMkLst>
        <pc:spChg chg="mod">
          <ac:chgData name="" userId="" providerId="" clId="Web-{EAE24137-E588-49D2-85E9-5C07D25481C6}" dt="2019-09-27T19:55:55.015" v="14" actId="20577"/>
          <ac:spMkLst>
            <pc:docMk/>
            <pc:sldMk cId="272063058" sldId="370"/>
            <ac:spMk id="2" creationId="{00000000-0000-0000-0000-000000000000}"/>
          </ac:spMkLst>
        </pc:spChg>
        <pc:spChg chg="add del">
          <ac:chgData name="" userId="" providerId="" clId="Web-{EAE24137-E588-49D2-85E9-5C07D25481C6}" dt="2019-09-27T19:55:23.608" v="6"/>
          <ac:spMkLst>
            <pc:docMk/>
            <pc:sldMk cId="272063058" sldId="370"/>
            <ac:spMk id="3" creationId="{00000000-0000-0000-0000-000000000000}"/>
          </ac:spMkLst>
        </pc:spChg>
        <pc:spChg chg="add mod">
          <ac:chgData name="" userId="" providerId="" clId="Web-{EAE24137-E588-49D2-85E9-5C07D25481C6}" dt="2019-09-27T19:56:13.718" v="25" actId="20577"/>
          <ac:spMkLst>
            <pc:docMk/>
            <pc:sldMk cId="272063058" sldId="370"/>
            <ac:spMk id="10" creationId="{A5306607-7842-4C09-B60C-07C50502988E}"/>
          </ac:spMkLst>
        </pc:spChg>
        <pc:picChg chg="add del mod ord">
          <ac:chgData name="" userId="" providerId="" clId="Web-{EAE24137-E588-49D2-85E9-5C07D25481C6}" dt="2019-09-27T19:54:48.123" v="1"/>
          <ac:picMkLst>
            <pc:docMk/>
            <pc:sldMk cId="272063058" sldId="370"/>
            <ac:picMk id="4" creationId="{5DCD8AD1-4AFC-4438-B8DC-FBA4D8E53096}"/>
          </ac:picMkLst>
        </pc:picChg>
        <pc:picChg chg="add del mod ord">
          <ac:chgData name="" userId="" providerId="" clId="Web-{EAE24137-E588-49D2-85E9-5C07D25481C6}" dt="2019-09-27T19:55:21.483" v="5"/>
          <ac:picMkLst>
            <pc:docMk/>
            <pc:sldMk cId="272063058" sldId="370"/>
            <ac:picMk id="6" creationId="{3C7E2E91-6BAA-430D-8F56-C530B2C6540A}"/>
          </ac:picMkLst>
        </pc:picChg>
        <pc:picChg chg="add del mod">
          <ac:chgData name="" userId="" providerId="" clId="Web-{EAE24137-E588-49D2-85E9-5C07D25481C6}" dt="2019-09-27T19:55:42.249" v="11"/>
          <ac:picMkLst>
            <pc:docMk/>
            <pc:sldMk cId="272063058" sldId="370"/>
            <ac:picMk id="8" creationId="{810998F1-7D2D-4B09-B8FB-4D12DD4A6DBE}"/>
          </ac:picMkLst>
        </pc:picChg>
      </pc:sldChg>
      <pc:sldChg chg="modSp">
        <pc:chgData name="" userId="" providerId="" clId="Web-{EAE24137-E588-49D2-85E9-5C07D25481C6}" dt="2019-09-27T20:00:34.955" v="102" actId="20577"/>
        <pc:sldMkLst>
          <pc:docMk/>
          <pc:sldMk cId="3569513213" sldId="371"/>
        </pc:sldMkLst>
        <pc:spChg chg="mod">
          <ac:chgData name="" userId="" providerId="" clId="Web-{EAE24137-E588-49D2-85E9-5C07D25481C6}" dt="2019-09-27T19:56:43.874" v="29" actId="20577"/>
          <ac:spMkLst>
            <pc:docMk/>
            <pc:sldMk cId="3569513213" sldId="371"/>
            <ac:spMk id="2" creationId="{00000000-0000-0000-0000-000000000000}"/>
          </ac:spMkLst>
        </pc:spChg>
        <pc:spChg chg="mod">
          <ac:chgData name="" userId="" providerId="" clId="Web-{EAE24137-E588-49D2-85E9-5C07D25481C6}" dt="2019-09-27T20:00:34.955" v="102" actId="20577"/>
          <ac:spMkLst>
            <pc:docMk/>
            <pc:sldMk cId="3569513213" sldId="371"/>
            <ac:spMk id="3" creationId="{00000000-0000-0000-0000-000000000000}"/>
          </ac:spMkLst>
        </pc:spChg>
      </pc:sldChg>
      <pc:sldChg chg="modSp new">
        <pc:chgData name="" userId="" providerId="" clId="Web-{EAE24137-E588-49D2-85E9-5C07D25481C6}" dt="2019-09-27T20:00:58.517" v="123" actId="20577"/>
        <pc:sldMkLst>
          <pc:docMk/>
          <pc:sldMk cId="3616511882" sldId="379"/>
        </pc:sldMkLst>
        <pc:spChg chg="mod">
          <ac:chgData name="" userId="" providerId="" clId="Web-{EAE24137-E588-49D2-85E9-5C07D25481C6}" dt="2019-09-27T19:57:28.187" v="41" actId="20577"/>
          <ac:spMkLst>
            <pc:docMk/>
            <pc:sldMk cId="3616511882" sldId="379"/>
            <ac:spMk id="2" creationId="{CE582281-120C-45E5-99C8-62FD6B74BFC4}"/>
          </ac:spMkLst>
        </pc:spChg>
        <pc:spChg chg="mod">
          <ac:chgData name="" userId="" providerId="" clId="Web-{EAE24137-E588-49D2-85E9-5C07D25481C6}" dt="2019-09-27T20:00:58.517" v="123" actId="20577"/>
          <ac:spMkLst>
            <pc:docMk/>
            <pc:sldMk cId="3616511882" sldId="379"/>
            <ac:spMk id="3" creationId="{3360EA61-D8BD-4A42-94BE-3B8FB0B899EA}"/>
          </ac:spMkLst>
        </pc:spChg>
      </pc:sldChg>
      <pc:sldChg chg="modSp new">
        <pc:chgData name="" userId="" providerId="" clId="Web-{EAE24137-E588-49D2-85E9-5C07D25481C6}" dt="2019-09-27T20:01:22.189" v="135" actId="20577"/>
        <pc:sldMkLst>
          <pc:docMk/>
          <pc:sldMk cId="1297073234" sldId="380"/>
        </pc:sldMkLst>
        <pc:spChg chg="mod">
          <ac:chgData name="" userId="" providerId="" clId="Web-{EAE24137-E588-49D2-85E9-5C07D25481C6}" dt="2019-09-27T19:58:07.812" v="52" actId="20577"/>
          <ac:spMkLst>
            <pc:docMk/>
            <pc:sldMk cId="1297073234" sldId="380"/>
            <ac:spMk id="2" creationId="{26B87AF7-1301-4A08-A73A-E33A2261F0EC}"/>
          </ac:spMkLst>
        </pc:spChg>
        <pc:spChg chg="mod">
          <ac:chgData name="" userId="" providerId="" clId="Web-{EAE24137-E588-49D2-85E9-5C07D25481C6}" dt="2019-09-27T20:01:22.189" v="135" actId="20577"/>
          <ac:spMkLst>
            <pc:docMk/>
            <pc:sldMk cId="1297073234" sldId="380"/>
            <ac:spMk id="3" creationId="{82E11945-21A7-4A16-8286-5A7C833A4D75}"/>
          </ac:spMkLst>
        </pc:spChg>
      </pc:sldChg>
      <pc:sldChg chg="modSp new">
        <pc:chgData name="" userId="" providerId="" clId="Web-{EAE24137-E588-49D2-85E9-5C07D25481C6}" dt="2019-09-27T20:01:49.971" v="157" actId="1076"/>
        <pc:sldMkLst>
          <pc:docMk/>
          <pc:sldMk cId="1009170324" sldId="381"/>
        </pc:sldMkLst>
        <pc:spChg chg="mod">
          <ac:chgData name="" userId="" providerId="" clId="Web-{EAE24137-E588-49D2-85E9-5C07D25481C6}" dt="2019-09-27T20:01:47.815" v="156" actId="1076"/>
          <ac:spMkLst>
            <pc:docMk/>
            <pc:sldMk cId="1009170324" sldId="381"/>
            <ac:spMk id="2" creationId="{65F8CCE7-5E25-41D5-B1AB-AF9BCF035ECD}"/>
          </ac:spMkLst>
        </pc:spChg>
        <pc:spChg chg="mod">
          <ac:chgData name="" userId="" providerId="" clId="Web-{EAE24137-E588-49D2-85E9-5C07D25481C6}" dt="2019-09-27T20:01:49.971" v="157" actId="1076"/>
          <ac:spMkLst>
            <pc:docMk/>
            <pc:sldMk cId="1009170324" sldId="381"/>
            <ac:spMk id="3" creationId="{E691903E-A68F-4E29-90B5-E2ECF396DDFB}"/>
          </ac:spMkLst>
        </pc:spChg>
      </pc:sldChg>
      <pc:sldChg chg="modSp new">
        <pc:chgData name="" userId="" providerId="" clId="Web-{EAE24137-E588-49D2-85E9-5C07D25481C6}" dt="2019-09-27T20:01:57.502" v="158" actId="20577"/>
        <pc:sldMkLst>
          <pc:docMk/>
          <pc:sldMk cId="788375129" sldId="382"/>
        </pc:sldMkLst>
        <pc:spChg chg="mod">
          <ac:chgData name="" userId="" providerId="" clId="Web-{EAE24137-E588-49D2-85E9-5C07D25481C6}" dt="2019-09-27T19:59:09.813" v="76" actId="20577"/>
          <ac:spMkLst>
            <pc:docMk/>
            <pc:sldMk cId="788375129" sldId="382"/>
            <ac:spMk id="2" creationId="{45D74607-C4D0-4EF0-88BB-C5BFE32243F5}"/>
          </ac:spMkLst>
        </pc:spChg>
        <pc:spChg chg="mod">
          <ac:chgData name="" userId="" providerId="" clId="Web-{EAE24137-E588-49D2-85E9-5C07D25481C6}" dt="2019-09-27T20:01:57.502" v="158" actId="20577"/>
          <ac:spMkLst>
            <pc:docMk/>
            <pc:sldMk cId="788375129" sldId="382"/>
            <ac:spMk id="3" creationId="{518D59CC-AE67-48C3-A0A2-FC512AC31A65}"/>
          </ac:spMkLst>
        </pc:spChg>
      </pc:sldChg>
    </pc:docChg>
  </pc:docChgLst>
  <pc:docChgLst>
    <pc:chgData clId="Web-{8158CBBE-3B27-456C-ACEC-2C2ADC59C49E}"/>
    <pc:docChg chg="delSld">
      <pc:chgData name="" userId="" providerId="" clId="Web-{8158CBBE-3B27-456C-ACEC-2C2ADC59C49E}" dt="2019-09-23T16:26:44.424" v="7"/>
      <pc:docMkLst>
        <pc:docMk/>
      </pc:docMkLst>
      <pc:sldChg chg="del">
        <pc:chgData name="" userId="" providerId="" clId="Web-{8158CBBE-3B27-456C-ACEC-2C2ADC59C49E}" dt="2019-09-23T16:26:36.799" v="5"/>
        <pc:sldMkLst>
          <pc:docMk/>
          <pc:sldMk cId="2034425438" sldId="293"/>
        </pc:sldMkLst>
      </pc:sldChg>
      <pc:sldChg chg="del">
        <pc:chgData name="" userId="" providerId="" clId="Web-{8158CBBE-3B27-456C-ACEC-2C2ADC59C49E}" dt="2019-09-23T16:26:36.799" v="4"/>
        <pc:sldMkLst>
          <pc:docMk/>
          <pc:sldMk cId="3811665414" sldId="349"/>
        </pc:sldMkLst>
      </pc:sldChg>
      <pc:sldChg chg="del">
        <pc:chgData name="" userId="" providerId="" clId="Web-{8158CBBE-3B27-456C-ACEC-2C2ADC59C49E}" dt="2019-09-23T16:26:44.424" v="6"/>
        <pc:sldMkLst>
          <pc:docMk/>
          <pc:sldMk cId="1188088871" sldId="358"/>
        </pc:sldMkLst>
      </pc:sldChg>
      <pc:sldChg chg="del">
        <pc:chgData name="" userId="" providerId="" clId="Web-{8158CBBE-3B27-456C-ACEC-2C2ADC59C49E}" dt="2019-09-23T16:26:36.799" v="3"/>
        <pc:sldMkLst>
          <pc:docMk/>
          <pc:sldMk cId="3523576381" sldId="361"/>
        </pc:sldMkLst>
      </pc:sldChg>
      <pc:sldChg chg="del">
        <pc:chgData name="" userId="" providerId="" clId="Web-{8158CBBE-3B27-456C-ACEC-2C2ADC59C49E}" dt="2019-09-23T16:26:36.799" v="2"/>
        <pc:sldMkLst>
          <pc:docMk/>
          <pc:sldMk cId="3196048135" sldId="362"/>
        </pc:sldMkLst>
      </pc:sldChg>
      <pc:sldChg chg="del">
        <pc:chgData name="" userId="" providerId="" clId="Web-{8158CBBE-3B27-456C-ACEC-2C2ADC59C49E}" dt="2019-09-23T16:26:36.799" v="1"/>
        <pc:sldMkLst>
          <pc:docMk/>
          <pc:sldMk cId="873446086" sldId="363"/>
        </pc:sldMkLst>
      </pc:sldChg>
      <pc:sldChg chg="del">
        <pc:chgData name="" userId="" providerId="" clId="Web-{8158CBBE-3B27-456C-ACEC-2C2ADC59C49E}" dt="2019-09-23T16:26:36.783" v="0"/>
        <pc:sldMkLst>
          <pc:docMk/>
          <pc:sldMk cId="2927226291" sldId="364"/>
        </pc:sldMkLst>
      </pc:sldChg>
      <pc:sldChg chg="del">
        <pc:chgData name="" userId="" providerId="" clId="Web-{8158CBBE-3B27-456C-ACEC-2C2ADC59C49E}" dt="2019-09-23T16:26:44.424" v="7"/>
        <pc:sldMkLst>
          <pc:docMk/>
          <pc:sldMk cId="3276558110" sldId="3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pie"/>
        <c:varyColors val="1"/>
        <c:ser>
          <c:idx val="0"/>
          <c:order val="0"/>
          <c:tx>
            <c:strRef>
              <c:f>Sheet1!$B$1</c:f>
              <c:strCache>
                <c:ptCount val="1"/>
                <c:pt idx="0">
                  <c:v>FY2017-2018 E&amp;G Budget</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88EE-4747-AF92-EB32D6805050}"/>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88EE-4747-AF92-EB32D6805050}"/>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88EE-4747-AF92-EB32D6805050}"/>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88EE-4747-AF92-EB32D6805050}"/>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88EE-4747-AF92-EB32D6805050}"/>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88EE-4747-AF92-EB32D6805050}"/>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88EE-4747-AF92-EB32D6805050}"/>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88EE-4747-AF92-EB32D6805050}"/>
              </c:ext>
            </c:extLst>
          </c:dPt>
          <c:dLbls>
            <c:dLbl>
              <c:idx val="0"/>
              <c:layout>
                <c:manualLayout>
                  <c:x val="3.0175990042574295E-2"/>
                  <c:y val="4.244055217194096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8EE-4747-AF92-EB32D6805050}"/>
                </c:ext>
              </c:extLst>
            </c:dLbl>
            <c:dLbl>
              <c:idx val="1"/>
              <c:layout>
                <c:manualLayout>
                  <c:x val="6.0412780034673512E-3"/>
                  <c:y val="9.1462417060079217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8EE-4747-AF92-EB32D6805050}"/>
                </c:ext>
              </c:extLst>
            </c:dLbl>
            <c:dLbl>
              <c:idx val="2"/>
              <c:layout>
                <c:manualLayout>
                  <c:x val="2.1146193765424044E-2"/>
                  <c:y val="-6.434247121532883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8EE-4747-AF92-EB32D6805050}"/>
                </c:ext>
              </c:extLst>
            </c:dLbl>
            <c:dLbl>
              <c:idx val="3"/>
              <c:layout>
                <c:manualLayout>
                  <c:x val="0.20013135083435024"/>
                  <c:y val="0.20050765648251465"/>
                </c:manualLayout>
              </c:layout>
              <c:tx>
                <c:rich>
                  <a:bodyPr/>
                  <a:lstStyle/>
                  <a:p>
                    <a:fld id="{6209CA22-4991-4497-ADB5-97647440AA9D}" type="CATEGORYNAME">
                      <a:rPr lang="en-US"/>
                      <a:pPr/>
                      <a:t>[CATEGORY NAME]</a:t>
                    </a:fld>
                    <a:r>
                      <a:rPr lang="en-US" baseline="0" dirty="0"/>
                      <a:t>
</a:t>
                    </a:r>
                    <a:r>
                      <a:rPr lang="en-US" baseline="0" dirty="0" smtClean="0"/>
                      <a:t>1.8%</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88EE-4747-AF92-EB32D6805050}"/>
                </c:ext>
              </c:extLst>
            </c:dLbl>
            <c:dLbl>
              <c:idx val="4"/>
              <c:layout>
                <c:manualLayout>
                  <c:x val="-2.1253261856453327E-2"/>
                  <c:y val="-0.1771856316169476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65000"/>
                            <a:lumOff val="35000"/>
                          </a:schemeClr>
                        </a:solidFill>
                        <a:latin typeface="+mn-lt"/>
                        <a:ea typeface="+mn-ea"/>
                        <a:cs typeface="+mn-cs"/>
                      </a:defRPr>
                    </a:pPr>
                    <a:r>
                      <a:rPr lang="en-US" baseline="0" dirty="0" smtClean="0"/>
                      <a:t>Tuition Revenue</a:t>
                    </a:r>
                    <a:r>
                      <a:rPr lang="en-US" baseline="0" dirty="0"/>
                      <a:t>
</a:t>
                    </a:r>
                    <a:r>
                      <a:rPr lang="en-US" baseline="0" dirty="0" smtClean="0"/>
                      <a:t>0.2%</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76714468639676"/>
                      <c:h val="0.11998679426981031"/>
                    </c:manualLayout>
                  </c15:layout>
                </c:ext>
                <c:ext xmlns:c16="http://schemas.microsoft.com/office/drawing/2014/chart" uri="{C3380CC4-5D6E-409C-BE32-E72D297353CC}">
                  <c16:uniqueId val="{00000009-88EE-4747-AF92-EB32D6805050}"/>
                </c:ext>
              </c:extLst>
            </c:dLbl>
            <c:dLbl>
              <c:idx val="5"/>
              <c:layout>
                <c:manualLayout>
                  <c:x val="6.6311378911308005E-2"/>
                  <c:y val="-4.9766401605064415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88EE-4747-AF92-EB32D68050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Faculty</c:v>
                </c:pt>
                <c:pt idx="1">
                  <c:v>Non-Faculty</c:v>
                </c:pt>
                <c:pt idx="2">
                  <c:v>Non-Salary</c:v>
                </c:pt>
                <c:pt idx="3">
                  <c:v>Performance Based</c:v>
                </c:pt>
                <c:pt idx="4">
                  <c:v>Tuition Over-Collections</c:v>
                </c:pt>
              </c:strCache>
            </c:strRef>
          </c:cat>
          <c:val>
            <c:numRef>
              <c:f>Sheet1!$B$2:$B$6</c:f>
              <c:numCache>
                <c:formatCode>General</c:formatCode>
                <c:ptCount val="5"/>
                <c:pt idx="0">
                  <c:v>0.69877620511876182</c:v>
                </c:pt>
                <c:pt idx="1">
                  <c:v>0.20209126662641436</c:v>
                </c:pt>
                <c:pt idx="2">
                  <c:v>7.7987466838922118E-2</c:v>
                </c:pt>
                <c:pt idx="3">
                  <c:v>1.8574107051307538E-2</c:v>
                </c:pt>
                <c:pt idx="4">
                  <c:v>2.5709543645942305E-3</c:v>
                </c:pt>
              </c:numCache>
            </c:numRef>
          </c:val>
          <c:extLst>
            <c:ext xmlns:c16="http://schemas.microsoft.com/office/drawing/2014/chart" uri="{C3380CC4-5D6E-409C-BE32-E72D297353CC}">
              <c16:uniqueId val="{00000010-88EE-4747-AF92-EB32D6805050}"/>
            </c:ext>
          </c:extLst>
        </c:ser>
        <c:ser>
          <c:idx val="1"/>
          <c:order val="1"/>
          <c:tx>
            <c:strRef>
              <c:f>Sheet1!$C$1</c:f>
              <c:strCache>
                <c:ptCount val="1"/>
                <c:pt idx="0">
                  <c:v>Column1</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12-88EE-4747-AF92-EB32D6805050}"/>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14-88EE-4747-AF92-EB32D6805050}"/>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16-88EE-4747-AF92-EB32D6805050}"/>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18-88EE-4747-AF92-EB32D6805050}"/>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1A-88EE-4747-AF92-EB32D6805050}"/>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1C-88EE-4747-AF92-EB32D6805050}"/>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1E-88EE-4747-AF92-EB32D6805050}"/>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20-88EE-4747-AF92-EB32D680505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Faculty</c:v>
                </c:pt>
                <c:pt idx="1">
                  <c:v>Non-Faculty</c:v>
                </c:pt>
                <c:pt idx="2">
                  <c:v>Non-Salary</c:v>
                </c:pt>
                <c:pt idx="3">
                  <c:v>Performance Based</c:v>
                </c:pt>
                <c:pt idx="4">
                  <c:v>Tuition Over-Collections</c:v>
                </c:pt>
              </c:strCache>
            </c:strRef>
          </c:cat>
          <c:val>
            <c:numRef>
              <c:f>Sheet1!$C$2:$C$6</c:f>
              <c:numCache>
                <c:formatCode>General</c:formatCode>
                <c:ptCount val="5"/>
                <c:pt idx="0">
                  <c:v>69.877620511876188</c:v>
                </c:pt>
                <c:pt idx="1">
                  <c:v>20.209126662641435</c:v>
                </c:pt>
                <c:pt idx="2">
                  <c:v>7.7987466838922117</c:v>
                </c:pt>
                <c:pt idx="3">
                  <c:v>1.8574107051307538</c:v>
                </c:pt>
                <c:pt idx="4">
                  <c:v>0.25709543645942307</c:v>
                </c:pt>
              </c:numCache>
            </c:numRef>
          </c:val>
          <c:extLst>
            <c:ext xmlns:c16="http://schemas.microsoft.com/office/drawing/2014/chart" uri="{C3380CC4-5D6E-409C-BE32-E72D297353CC}">
              <c16:uniqueId val="{00000021-88EE-4747-AF92-EB32D6805050}"/>
            </c:ext>
          </c:extLst>
        </c:ser>
        <c:dLbls>
          <c:dLblPos val="ctr"/>
          <c:showLegendKey val="0"/>
          <c:showVal val="0"/>
          <c:showCatName val="0"/>
          <c:showSerName val="0"/>
          <c:showPercent val="1"/>
          <c:showBubbleSize val="0"/>
          <c:showLeaderLines val="1"/>
        </c:dLbls>
        <c:gapWidth val="150"/>
        <c:secondPieSize val="75"/>
        <c:serLines>
          <c:spPr>
            <a:ln w="9525">
              <a:solidFill>
                <a:schemeClr val="tx1">
                  <a:lumMod val="35000"/>
                  <a:lumOff val="65000"/>
                </a:schemeClr>
              </a:solidFill>
              <a:prstDash val="dash"/>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cdr:x>
      <cdr:y>0.07384</cdr:y>
    </cdr:from>
    <cdr:to>
      <cdr:x>1</cdr:x>
      <cdr:y>0.1372</cdr:y>
    </cdr:to>
    <cdr:sp macro="" textlink="">
      <cdr:nvSpPr>
        <cdr:cNvPr id="2" name="TextBox 1"/>
        <cdr:cNvSpPr txBox="1"/>
      </cdr:nvSpPr>
      <cdr:spPr>
        <a:xfrm xmlns:a="http://schemas.openxmlformats.org/drawingml/2006/main">
          <a:off x="0" y="376865"/>
          <a:ext cx="6862178" cy="323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1</cdr:x>
      <cdr:y>0.08231</cdr:y>
    </cdr:to>
    <cdr:sp macro="" textlink="">
      <cdr:nvSpPr>
        <cdr:cNvPr id="4" name="TextBox 3"/>
        <cdr:cNvSpPr txBox="1"/>
      </cdr:nvSpPr>
      <cdr:spPr>
        <a:xfrm xmlns:a="http://schemas.openxmlformats.org/drawingml/2006/main">
          <a:off x="0" y="0"/>
          <a:ext cx="6973690" cy="4200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latin typeface="Book Antiqua" panose="02040602050305030304" pitchFamily="18" charset="0"/>
            </a:rPr>
            <a:t>Budget Categories represented as % of Total Budget</a:t>
          </a:r>
          <a:endParaRPr lang="en-US" sz="1800" b="1" dirty="0">
            <a:latin typeface="Book Antiqua" panose="0204060205030503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1A9CB-F9F5-274A-9716-97A5F056D6BB}" type="datetimeFigureOut">
              <a:rPr lang="en-US" smtClean="0"/>
              <a:pPr/>
              <a:t>10/18/2019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E76B8-CD87-BA45-8F87-1AFDCE1CEE8B}" type="slidenum">
              <a:rPr lang="en-US" smtClean="0"/>
              <a:pPr/>
              <a:t>‹#›</a:t>
            </a:fld>
            <a:endParaRPr lang="en-US"/>
          </a:p>
        </p:txBody>
      </p:sp>
    </p:spTree>
    <p:extLst>
      <p:ext uri="{BB962C8B-B14F-4D97-AF65-F5344CB8AC3E}">
        <p14:creationId xmlns:p14="http://schemas.microsoft.com/office/powerpoint/2010/main" val="1241265784"/>
      </p:ext>
    </p:extLst>
  </p:cSld>
  <p:clrMap bg1="lt1" tx1="dk1" bg2="lt2" tx2="dk2" accent1="accent1" accent2="accent2" accent3="accent3" accent4="accent4" accent5="accent5" accent6="accent6" hlink="hlink" folHlink="folHlink"/>
  <p:notesStyle>
    <a:lvl1pPr marL="0" algn="l" defTabSz="457146" rtl="0" eaLnBrk="1" latinLnBrk="0" hangingPunct="1">
      <a:defRPr sz="1200" kern="1200">
        <a:solidFill>
          <a:schemeClr val="tx1"/>
        </a:solidFill>
        <a:latin typeface="+mn-lt"/>
        <a:ea typeface="+mn-ea"/>
        <a:cs typeface="+mn-cs"/>
      </a:defRPr>
    </a:lvl1pPr>
    <a:lvl2pPr marL="457146" algn="l" defTabSz="457146" rtl="0" eaLnBrk="1" latinLnBrk="0" hangingPunct="1">
      <a:defRPr sz="1200" kern="1200">
        <a:solidFill>
          <a:schemeClr val="tx1"/>
        </a:solidFill>
        <a:latin typeface="+mn-lt"/>
        <a:ea typeface="+mn-ea"/>
        <a:cs typeface="+mn-cs"/>
      </a:defRPr>
    </a:lvl2pPr>
    <a:lvl3pPr marL="914293" algn="l" defTabSz="457146" rtl="0" eaLnBrk="1" latinLnBrk="0" hangingPunct="1">
      <a:defRPr sz="1200" kern="1200">
        <a:solidFill>
          <a:schemeClr val="tx1"/>
        </a:solidFill>
        <a:latin typeface="+mn-lt"/>
        <a:ea typeface="+mn-ea"/>
        <a:cs typeface="+mn-cs"/>
      </a:defRPr>
    </a:lvl3pPr>
    <a:lvl4pPr marL="1371440" algn="l" defTabSz="457146" rtl="0" eaLnBrk="1" latinLnBrk="0" hangingPunct="1">
      <a:defRPr sz="1200" kern="1200">
        <a:solidFill>
          <a:schemeClr val="tx1"/>
        </a:solidFill>
        <a:latin typeface="+mn-lt"/>
        <a:ea typeface="+mn-ea"/>
        <a:cs typeface="+mn-cs"/>
      </a:defRPr>
    </a:lvl4pPr>
    <a:lvl5pPr marL="1828586" algn="l" defTabSz="457146" rtl="0" eaLnBrk="1" latinLnBrk="0" hangingPunct="1">
      <a:defRPr sz="1200" kern="1200">
        <a:solidFill>
          <a:schemeClr val="tx1"/>
        </a:solidFill>
        <a:latin typeface="+mn-lt"/>
        <a:ea typeface="+mn-ea"/>
        <a:cs typeface="+mn-cs"/>
      </a:defRPr>
    </a:lvl5pPr>
    <a:lvl6pPr marL="2285733" algn="l" defTabSz="457146" rtl="0" eaLnBrk="1" latinLnBrk="0" hangingPunct="1">
      <a:defRPr sz="1200" kern="1200">
        <a:solidFill>
          <a:schemeClr val="tx1"/>
        </a:solidFill>
        <a:latin typeface="+mn-lt"/>
        <a:ea typeface="+mn-ea"/>
        <a:cs typeface="+mn-cs"/>
      </a:defRPr>
    </a:lvl6pPr>
    <a:lvl7pPr marL="2742879"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20.rs6.net/tn.jsp?t=84efxa6ab.0.0.mxxqjaeab.0&amp;id=preview&amp;r=3&amp;p=https%3A%2F%2Fwww.fulbright.org.au%2Falumni%2Ftedxfulbright%2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20.rs6.net/tn.jsp?t=84efxa6ab.0.0.mxxqjaeab.0&amp;id=preview&amp;r=3&amp;p=https://www.fulbright.org.au/alumni/tedxfulbrigh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dirty="0"/>
              <a:t>The Fall Semester agenda for the Faculty Assembly shall be prepared by the Faculty Council Chair in consultation with the Dean. The Agenda shall include a report from the Dean of achievements of the past year, progress made toward Strategic Plan goals, a report of the College’s finances; a report of the Faculty Council, reports of the activities of the Standing Committees.</a:t>
            </a:r>
          </a:p>
        </p:txBody>
      </p:sp>
      <p:sp>
        <p:nvSpPr>
          <p:cNvPr id="4" name="Slide Number Placeholder 3"/>
          <p:cNvSpPr>
            <a:spLocks noGrp="1"/>
          </p:cNvSpPr>
          <p:nvPr>
            <p:ph type="sldNum" sz="quarter" idx="10"/>
          </p:nvPr>
        </p:nvSpPr>
        <p:spPr/>
        <p:txBody>
          <a:bodyPr/>
          <a:lstStyle/>
          <a:p>
            <a:fld id="{39DE76B8-CD87-BA45-8F87-1AFDCE1CEE8B}" type="slidenum">
              <a:rPr lang="en-US" smtClean="0"/>
              <a:pPr/>
              <a:t>1</a:t>
            </a:fld>
            <a:endParaRPr lang="en-US"/>
          </a:p>
        </p:txBody>
      </p:sp>
    </p:spTree>
    <p:extLst>
      <p:ext uri="{BB962C8B-B14F-4D97-AF65-F5344CB8AC3E}">
        <p14:creationId xmlns:p14="http://schemas.microsoft.com/office/powerpoint/2010/main" val="183866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9DE76B8-CD87-BA45-8F87-1AFDCE1CEE8B}" type="slidenum">
              <a:rPr lang="en-US" smtClean="0"/>
              <a:pPr/>
              <a:t>54</a:t>
            </a:fld>
            <a:endParaRPr lang="en-US"/>
          </a:p>
        </p:txBody>
      </p:sp>
    </p:spTree>
    <p:extLst>
      <p:ext uri="{BB962C8B-B14F-4D97-AF65-F5344CB8AC3E}">
        <p14:creationId xmlns:p14="http://schemas.microsoft.com/office/powerpoint/2010/main" val="139485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76B8-CD87-BA45-8F87-1AFDCE1CEE8B}" type="slidenum">
              <a:rPr lang="en-US" smtClean="0"/>
              <a:pPr/>
              <a:t>2</a:t>
            </a:fld>
            <a:endParaRPr lang="en-US"/>
          </a:p>
        </p:txBody>
      </p:sp>
    </p:spTree>
    <p:extLst>
      <p:ext uri="{BB962C8B-B14F-4D97-AF65-F5344CB8AC3E}">
        <p14:creationId xmlns:p14="http://schemas.microsoft.com/office/powerpoint/2010/main" val="304346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new hires!</a:t>
            </a:r>
            <a:r>
              <a:rPr lang="en-US" baseline="0" dirty="0"/>
              <a:t> </a:t>
            </a:r>
            <a:endParaRPr lang="en-US" dirty="0"/>
          </a:p>
        </p:txBody>
      </p:sp>
      <p:sp>
        <p:nvSpPr>
          <p:cNvPr id="4" name="Slide Number Placeholder 3"/>
          <p:cNvSpPr>
            <a:spLocks noGrp="1"/>
          </p:cNvSpPr>
          <p:nvPr>
            <p:ph type="sldNum" sz="quarter" idx="10"/>
          </p:nvPr>
        </p:nvSpPr>
        <p:spPr/>
        <p:txBody>
          <a:bodyPr/>
          <a:lstStyle/>
          <a:p>
            <a:fld id="{39DE76B8-CD87-BA45-8F87-1AFDCE1CEE8B}" type="slidenum">
              <a:rPr lang="en-US" smtClean="0"/>
              <a:pPr/>
              <a:t>4</a:t>
            </a:fld>
            <a:endParaRPr lang="en-US"/>
          </a:p>
        </p:txBody>
      </p:sp>
    </p:spTree>
    <p:extLst>
      <p:ext uri="{BB962C8B-B14F-4D97-AF65-F5344CB8AC3E}">
        <p14:creationId xmlns:p14="http://schemas.microsoft.com/office/powerpoint/2010/main" val="295458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07340" indent="-307340">
              <a:spcBef>
                <a:spcPct val="20000"/>
              </a:spcBef>
              <a:buChar char="•"/>
            </a:pPr>
            <a:r>
              <a:rPr lang="en-US" dirty="0"/>
              <a:t>College Awards</a:t>
            </a:r>
          </a:p>
          <a:p>
            <a:pPr marL="914400" indent="-307340">
              <a:spcBef>
                <a:spcPct val="20000"/>
              </a:spcBef>
              <a:buChar char="•"/>
            </a:pPr>
            <a:r>
              <a:rPr lang="en-US" dirty="0"/>
              <a:t>•2 international travel and 1 internal research grants</a:t>
            </a:r>
            <a:endParaRPr lang="en-US" dirty="0">
              <a:cs typeface="Calibri"/>
            </a:endParaRPr>
          </a:p>
          <a:p>
            <a:pPr marL="914400" indent="-307340">
              <a:spcBef>
                <a:spcPct val="20000"/>
              </a:spcBef>
              <a:buChar char="•"/>
            </a:pPr>
            <a:r>
              <a:rPr lang="en-US" dirty="0"/>
              <a:t>•Dean’s Awards for:</a:t>
            </a:r>
            <a:endParaRPr lang="en-US" dirty="0">
              <a:cs typeface="Calibri"/>
            </a:endParaRPr>
          </a:p>
          <a:p>
            <a:pPr marL="1316990" indent="-307340">
              <a:spcBef>
                <a:spcPct val="20000"/>
              </a:spcBef>
              <a:buChar char="•"/>
            </a:pPr>
            <a:r>
              <a:rPr lang="en-US" dirty="0"/>
              <a:t>•Outstanding Undergraduate Student Research</a:t>
            </a:r>
            <a:endParaRPr lang="en-US" dirty="0">
              <a:cs typeface="Calibri"/>
            </a:endParaRPr>
          </a:p>
          <a:p>
            <a:pPr marL="1316990" indent="-307340">
              <a:spcBef>
                <a:spcPct val="20000"/>
              </a:spcBef>
              <a:buChar char="•"/>
            </a:pPr>
            <a:r>
              <a:rPr lang="en-US" dirty="0"/>
              <a:t>•Outstanding Graduate Student Research</a:t>
            </a:r>
          </a:p>
          <a:p>
            <a:pPr marL="1316990" indent="-307340">
              <a:spcBef>
                <a:spcPct val="20000"/>
              </a:spcBef>
              <a:buChar char="•"/>
            </a:pPr>
            <a:r>
              <a:rPr lang="en-US" dirty="0"/>
              <a:t>•Outstanding Graduate Faculty Mentor</a:t>
            </a:r>
          </a:p>
          <a:p>
            <a:pPr marL="1316990" indent="-307340">
              <a:spcBef>
                <a:spcPct val="20000"/>
              </a:spcBef>
              <a:buChar char="•"/>
            </a:pPr>
            <a:r>
              <a:rPr lang="en-US" dirty="0"/>
              <a:t>•Outstanding Faculty Service</a:t>
            </a:r>
            <a:endParaRPr lang="en-US" dirty="0">
              <a:cs typeface="Calibri"/>
            </a:endParaRPr>
          </a:p>
          <a:p>
            <a:pPr marL="1316990" indent="-307340">
              <a:spcBef>
                <a:spcPct val="20000"/>
              </a:spcBef>
              <a:buChar char="•"/>
            </a:pPr>
            <a:r>
              <a:rPr lang="en-US" dirty="0"/>
              <a:t>•Outstanding Research Accomplishment</a:t>
            </a:r>
            <a:endParaRPr lang="en-US" dirty="0">
              <a:cs typeface="Calibri"/>
            </a:endParaRPr>
          </a:p>
          <a:p>
            <a:pPr marL="511810" indent="-307340">
              <a:spcBef>
                <a:spcPct val="20000"/>
              </a:spcBef>
              <a:buChar char="•"/>
            </a:pPr>
            <a:r>
              <a:rPr lang="en-US" dirty="0"/>
              <a:t>•Increase participation</a:t>
            </a:r>
          </a:p>
          <a:p>
            <a:pPr marL="511810" indent="-307340">
              <a:spcBef>
                <a:spcPct val="20000"/>
              </a:spcBef>
              <a:buChar char="•"/>
            </a:pPr>
            <a:r>
              <a:rPr lang="en-US" dirty="0">
                <a:cs typeface="Calibri"/>
              </a:rPr>
              <a:t>December announcement. </a:t>
            </a:r>
          </a:p>
          <a:p>
            <a:endParaRPr lang="en-US" dirty="0">
              <a:cs typeface="Calibri"/>
            </a:endParaRPr>
          </a:p>
        </p:txBody>
      </p:sp>
      <p:sp>
        <p:nvSpPr>
          <p:cNvPr id="4" name="Slide Number Placeholder 3"/>
          <p:cNvSpPr>
            <a:spLocks noGrp="1"/>
          </p:cNvSpPr>
          <p:nvPr>
            <p:ph type="sldNum" sz="quarter" idx="5"/>
          </p:nvPr>
        </p:nvSpPr>
        <p:spPr/>
        <p:txBody>
          <a:bodyPr/>
          <a:lstStyle/>
          <a:p>
            <a:fld id="{39DE76B8-CD87-BA45-8F87-1AFDCE1CEE8B}" type="slidenum">
              <a:rPr lang="en-US" smtClean="0"/>
              <a:pPr/>
              <a:t>9</a:t>
            </a:fld>
            <a:endParaRPr lang="en-US"/>
          </a:p>
        </p:txBody>
      </p:sp>
    </p:spTree>
    <p:extLst>
      <p:ext uri="{BB962C8B-B14F-4D97-AF65-F5344CB8AC3E}">
        <p14:creationId xmlns:p14="http://schemas.microsoft.com/office/powerpoint/2010/main" val="282850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76B8-CD87-BA45-8F87-1AFDCE1CEE8B}" type="slidenum">
              <a:rPr lang="en-US" smtClean="0"/>
              <a:pPr/>
              <a:t>21</a:t>
            </a:fld>
            <a:endParaRPr lang="en-US"/>
          </a:p>
        </p:txBody>
      </p:sp>
    </p:spTree>
    <p:extLst>
      <p:ext uri="{BB962C8B-B14F-4D97-AF65-F5344CB8AC3E}">
        <p14:creationId xmlns:p14="http://schemas.microsoft.com/office/powerpoint/2010/main" val="68245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E76B8-CD87-BA45-8F87-1AFDCE1CEE8B}" type="slidenum">
              <a:rPr lang="en-US" smtClean="0"/>
              <a:pPr/>
              <a:t>26</a:t>
            </a:fld>
            <a:endParaRPr lang="en-US"/>
          </a:p>
        </p:txBody>
      </p:sp>
    </p:spTree>
    <p:extLst>
      <p:ext uri="{BB962C8B-B14F-4D97-AF65-F5344CB8AC3E}">
        <p14:creationId xmlns:p14="http://schemas.microsoft.com/office/powerpoint/2010/main" val="6530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http://r20.rs6.net/tn.jsp?t=84efxa6ab.0.0.mxxqjaeab.0&amp;id=preview&amp;r=3&amp;p=https%3A%2F%2Fwww.fulbright.org.au%2Falumni%2Ftedxfulbright%2F</a:t>
            </a:r>
            <a:r>
              <a:rPr lang="en-US" dirty="0">
                <a:cs typeface="Calibri"/>
              </a:rPr>
              <a:t> </a:t>
            </a:r>
            <a:endParaRPr lang="en-US" dirty="0"/>
          </a:p>
        </p:txBody>
      </p:sp>
      <p:sp>
        <p:nvSpPr>
          <p:cNvPr id="4" name="Slide Number Placeholder 3"/>
          <p:cNvSpPr>
            <a:spLocks noGrp="1"/>
          </p:cNvSpPr>
          <p:nvPr>
            <p:ph type="sldNum" sz="quarter" idx="10"/>
          </p:nvPr>
        </p:nvSpPr>
        <p:spPr/>
        <p:txBody>
          <a:bodyPr/>
          <a:lstStyle/>
          <a:p>
            <a:fld id="{39DE76B8-CD87-BA45-8F87-1AFDCE1CEE8B}" type="slidenum">
              <a:rPr lang="en-US" smtClean="0"/>
              <a:pPr/>
              <a:t>49</a:t>
            </a:fld>
            <a:endParaRPr lang="en-US"/>
          </a:p>
        </p:txBody>
      </p:sp>
    </p:spTree>
    <p:extLst>
      <p:ext uri="{BB962C8B-B14F-4D97-AF65-F5344CB8AC3E}">
        <p14:creationId xmlns:p14="http://schemas.microsoft.com/office/powerpoint/2010/main" val="15619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http://r20.rs6.net/tn.jsp?t=84efxa6ab.0.0.mxxqjaeab.0&amp;id=preview&amp;r=3&amp;p=https%3A%2F%2Fwww.fulbright.org.au%2Falumni%2Ftedxfulbright%2F</a:t>
            </a:r>
            <a:r>
              <a:rPr lang="en-US" dirty="0">
                <a:cs typeface="Calibri"/>
              </a:rPr>
              <a:t> </a:t>
            </a:r>
            <a:endParaRPr lang="en-US" dirty="0"/>
          </a:p>
        </p:txBody>
      </p:sp>
      <p:sp>
        <p:nvSpPr>
          <p:cNvPr id="4" name="Slide Number Placeholder 3"/>
          <p:cNvSpPr>
            <a:spLocks noGrp="1"/>
          </p:cNvSpPr>
          <p:nvPr>
            <p:ph type="sldNum" sz="quarter" idx="10"/>
          </p:nvPr>
        </p:nvSpPr>
        <p:spPr/>
        <p:txBody>
          <a:bodyPr/>
          <a:lstStyle/>
          <a:p>
            <a:fld id="{39DE76B8-CD87-BA45-8F87-1AFDCE1CEE8B}" type="slidenum">
              <a:rPr lang="en-US" smtClean="0"/>
              <a:pPr/>
              <a:t>50</a:t>
            </a:fld>
            <a:endParaRPr lang="en-US"/>
          </a:p>
        </p:txBody>
      </p:sp>
    </p:spTree>
    <p:extLst>
      <p:ext uri="{BB962C8B-B14F-4D97-AF65-F5344CB8AC3E}">
        <p14:creationId xmlns:p14="http://schemas.microsoft.com/office/powerpoint/2010/main" val="139485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76B8-CD87-BA45-8F87-1AFDCE1CEE8B}" type="slidenum">
              <a:rPr lang="en-US" smtClean="0"/>
              <a:pPr/>
              <a:t>53</a:t>
            </a:fld>
            <a:endParaRPr lang="en-US"/>
          </a:p>
        </p:txBody>
      </p:sp>
    </p:spTree>
    <p:extLst>
      <p:ext uri="{BB962C8B-B14F-4D97-AF65-F5344CB8AC3E}">
        <p14:creationId xmlns:p14="http://schemas.microsoft.com/office/powerpoint/2010/main" val="376512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9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3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4168" y="403227"/>
            <a:ext cx="2330449"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8586" y="403227"/>
            <a:ext cx="6792383"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29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333" y="5235391"/>
            <a:ext cx="9437732" cy="1041957"/>
          </a:xfrm>
        </p:spPr>
        <p:txBody>
          <a:bodyPr>
            <a:normAutofit/>
          </a:bodyPr>
          <a:lstStyle>
            <a:lvl1pPr algn="l">
              <a:defRPr sz="3000" cap="all">
                <a:solidFill>
                  <a:schemeClr val="bg1"/>
                </a:solidFill>
                <a:latin typeface=""/>
              </a:defRPr>
            </a:lvl1pPr>
          </a:lstStyle>
          <a:p>
            <a:r>
              <a:rPr lang="en-US" dirty="0"/>
              <a:t>Click to edit Master title style</a:t>
            </a:r>
          </a:p>
        </p:txBody>
      </p:sp>
      <p:sp>
        <p:nvSpPr>
          <p:cNvPr id="3" name="Subtitle 2"/>
          <p:cNvSpPr>
            <a:spLocks noGrp="1"/>
          </p:cNvSpPr>
          <p:nvPr>
            <p:ph type="subTitle" idx="1"/>
          </p:nvPr>
        </p:nvSpPr>
        <p:spPr>
          <a:xfrm>
            <a:off x="228331" y="6088173"/>
            <a:ext cx="9228436" cy="615892"/>
          </a:xfrm>
        </p:spPr>
        <p:txBody>
          <a:bodyPr>
            <a:noAutofit/>
          </a:bodyPr>
          <a:lstStyle>
            <a:lvl1pPr marL="0" indent="0" algn="l">
              <a:buNone/>
              <a:defRPr sz="2600" cap="all">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6844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333" y="5235391"/>
            <a:ext cx="9437732" cy="1041957"/>
          </a:xfrm>
        </p:spPr>
        <p:txBody>
          <a:bodyPr>
            <a:normAutofit/>
          </a:bodyPr>
          <a:lstStyle>
            <a:lvl1pPr algn="l">
              <a:defRPr sz="3000" cap="all">
                <a:solidFill>
                  <a:schemeClr val="bg1"/>
                </a:solidFill>
                <a:latin typeface=""/>
              </a:defRPr>
            </a:lvl1pPr>
          </a:lstStyle>
          <a:p>
            <a:r>
              <a:rPr lang="en-US" dirty="0"/>
              <a:t>Click to edit Master title style</a:t>
            </a:r>
          </a:p>
        </p:txBody>
      </p:sp>
      <p:sp>
        <p:nvSpPr>
          <p:cNvPr id="3" name="Subtitle 2"/>
          <p:cNvSpPr>
            <a:spLocks noGrp="1"/>
          </p:cNvSpPr>
          <p:nvPr>
            <p:ph type="subTitle" idx="1"/>
          </p:nvPr>
        </p:nvSpPr>
        <p:spPr>
          <a:xfrm>
            <a:off x="228331" y="6088173"/>
            <a:ext cx="9228436" cy="615892"/>
          </a:xfrm>
        </p:spPr>
        <p:txBody>
          <a:bodyPr>
            <a:noAutofit/>
          </a:bodyPr>
          <a:lstStyle>
            <a:lvl1pPr marL="0" indent="0" algn="l">
              <a:buNone/>
              <a:defRPr sz="2600" cap="all">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0696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01238" y="3373898"/>
            <a:ext cx="4574193" cy="1041957"/>
          </a:xfrm>
        </p:spPr>
        <p:txBody>
          <a:bodyPr>
            <a:noAutofit/>
          </a:bodyPr>
          <a:lstStyle>
            <a:lvl1pPr algn="l">
              <a:defRPr sz="2400" cap="all">
                <a:solidFill>
                  <a:schemeClr val="bg1"/>
                </a:solidFill>
                <a:latin typeface=""/>
              </a:defRPr>
            </a:lvl1pPr>
          </a:lstStyle>
          <a:p>
            <a:r>
              <a:rPr lang="en-US" dirty="0"/>
              <a:t>Click to edit Master title style</a:t>
            </a:r>
          </a:p>
        </p:txBody>
      </p:sp>
      <p:sp>
        <p:nvSpPr>
          <p:cNvPr id="3" name="Subtitle 2"/>
          <p:cNvSpPr>
            <a:spLocks noGrp="1"/>
          </p:cNvSpPr>
          <p:nvPr>
            <p:ph type="subTitle" idx="1"/>
          </p:nvPr>
        </p:nvSpPr>
        <p:spPr>
          <a:xfrm>
            <a:off x="7401238" y="4519230"/>
            <a:ext cx="4574193" cy="615892"/>
          </a:xfrm>
        </p:spPr>
        <p:txBody>
          <a:bodyPr>
            <a:noAutofit/>
          </a:bodyPr>
          <a:lstStyle>
            <a:lvl1pPr marL="0" indent="0" algn="l">
              <a:buNone/>
              <a:defRPr sz="2000" cap="all">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76578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01238" y="3373898"/>
            <a:ext cx="4574193" cy="1041957"/>
          </a:xfrm>
        </p:spPr>
        <p:txBody>
          <a:bodyPr>
            <a:noAutofit/>
          </a:bodyPr>
          <a:lstStyle>
            <a:lvl1pPr algn="l">
              <a:defRPr sz="2400" cap="all">
                <a:solidFill>
                  <a:schemeClr val="bg1"/>
                </a:solidFill>
                <a:latin typeface=""/>
              </a:defRPr>
            </a:lvl1pPr>
          </a:lstStyle>
          <a:p>
            <a:r>
              <a:rPr lang="en-US" dirty="0"/>
              <a:t>Click to edit Master title style</a:t>
            </a:r>
          </a:p>
        </p:txBody>
      </p:sp>
      <p:sp>
        <p:nvSpPr>
          <p:cNvPr id="3" name="Subtitle 2"/>
          <p:cNvSpPr>
            <a:spLocks noGrp="1"/>
          </p:cNvSpPr>
          <p:nvPr>
            <p:ph type="subTitle" idx="1"/>
          </p:nvPr>
        </p:nvSpPr>
        <p:spPr>
          <a:xfrm>
            <a:off x="7401238" y="4519230"/>
            <a:ext cx="4574193" cy="615892"/>
          </a:xfrm>
        </p:spPr>
        <p:txBody>
          <a:bodyPr>
            <a:noAutofit/>
          </a:bodyPr>
          <a:lstStyle>
            <a:lvl1pPr marL="0" indent="0" algn="l">
              <a:buNone/>
              <a:defRPr sz="2000" cap="all">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73125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01238" y="3373898"/>
            <a:ext cx="4574193" cy="1041957"/>
          </a:xfrm>
        </p:spPr>
        <p:txBody>
          <a:bodyPr>
            <a:noAutofit/>
          </a:bodyPr>
          <a:lstStyle>
            <a:lvl1pPr algn="l">
              <a:defRPr sz="2400" cap="all">
                <a:solidFill>
                  <a:schemeClr val="bg1"/>
                </a:solidFill>
                <a:latin typeface=""/>
              </a:defRPr>
            </a:lvl1pPr>
          </a:lstStyle>
          <a:p>
            <a:r>
              <a:rPr lang="en-US" dirty="0"/>
              <a:t>Click to edit Master title style</a:t>
            </a:r>
          </a:p>
        </p:txBody>
      </p:sp>
      <p:sp>
        <p:nvSpPr>
          <p:cNvPr id="3" name="Subtitle 2"/>
          <p:cNvSpPr>
            <a:spLocks noGrp="1"/>
          </p:cNvSpPr>
          <p:nvPr>
            <p:ph type="subTitle" idx="1"/>
          </p:nvPr>
        </p:nvSpPr>
        <p:spPr>
          <a:xfrm>
            <a:off x="7401238" y="4519230"/>
            <a:ext cx="4574193" cy="615892"/>
          </a:xfrm>
        </p:spPr>
        <p:txBody>
          <a:bodyPr>
            <a:noAutofit/>
          </a:bodyPr>
          <a:lstStyle>
            <a:lvl1pPr marL="0" indent="0" algn="l">
              <a:buNone/>
              <a:defRPr sz="2000" cap="all">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9394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022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36608"/>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19364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499041"/>
            <a:ext cx="2844800" cy="365125"/>
          </a:xfrm>
        </p:spPr>
        <p:txBody>
          <a:bodyPr/>
          <a:lstStyle/>
          <a:p>
            <a:fld id="{C720C2A5-FC1D-2741-BE48-3ED28BF16908}" type="datetimeFigureOut">
              <a:rPr lang="en-US" smtClean="0">
                <a:solidFill>
                  <a:prstClr val="black">
                    <a:tint val="75000"/>
                  </a:prstClr>
                </a:solidFill>
              </a:rPr>
              <a:pPr/>
              <a:t>10/18/2019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499041"/>
            <a:ext cx="38608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499041"/>
            <a:ext cx="2844800" cy="365125"/>
          </a:xfrm>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8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77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19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98593"/>
            <a:ext cx="10972800" cy="77554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183147"/>
            <a:ext cx="5386917" cy="7562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3110626"/>
            <a:ext cx="5386917" cy="30868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83147"/>
            <a:ext cx="5389033" cy="7562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3110626"/>
            <a:ext cx="5389033" cy="30868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873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99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863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78024"/>
            <a:ext cx="4011084" cy="68490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378025"/>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09366"/>
            <a:ext cx="4011084" cy="37597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304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83250"/>
            <a:ext cx="7315200" cy="48408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212858"/>
            <a:ext cx="7315200" cy="3514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484715"/>
            <a:ext cx="7315200" cy="6874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0C2A5-FC1D-2741-BE48-3ED28BF16908}"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88C364-E37E-1C4A-A686-252A531EB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492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203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940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16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E0B9D-4F63-48CB-8099-F5CD18A80AFC}"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1934843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E0B9D-4F63-48CB-8099-F5CD18A80AFC}"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325065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solidFill>
                  <a:schemeClr val="tx1">
                    <a:tint val="75000"/>
                  </a:schemeClr>
                </a:solidFill>
              </a:defRPr>
            </a:lvl1pPr>
            <a:lvl2pPr marL="410291" indent="0">
              <a:buNone/>
              <a:defRPr sz="1600">
                <a:solidFill>
                  <a:schemeClr val="tx1">
                    <a:tint val="75000"/>
                  </a:schemeClr>
                </a:solidFill>
              </a:defRPr>
            </a:lvl2pPr>
            <a:lvl3pPr marL="820583" indent="0">
              <a:buNone/>
              <a:defRPr sz="1400">
                <a:solidFill>
                  <a:schemeClr val="tx1">
                    <a:tint val="75000"/>
                  </a:schemeClr>
                </a:solidFill>
              </a:defRPr>
            </a:lvl3pPr>
            <a:lvl4pPr marL="1230874" indent="0">
              <a:buNone/>
              <a:defRPr sz="1300">
                <a:solidFill>
                  <a:schemeClr val="tx1">
                    <a:tint val="75000"/>
                  </a:schemeClr>
                </a:solidFill>
              </a:defRPr>
            </a:lvl4pPr>
            <a:lvl5pPr marL="1641165" indent="0">
              <a:buNone/>
              <a:defRPr sz="1300">
                <a:solidFill>
                  <a:schemeClr val="tx1">
                    <a:tint val="75000"/>
                  </a:schemeClr>
                </a:solidFill>
              </a:defRPr>
            </a:lvl5pPr>
            <a:lvl6pPr marL="2051456" indent="0">
              <a:buNone/>
              <a:defRPr sz="1300">
                <a:solidFill>
                  <a:schemeClr val="tx1">
                    <a:tint val="75000"/>
                  </a:schemeClr>
                </a:solidFill>
              </a:defRPr>
            </a:lvl6pPr>
            <a:lvl7pPr marL="2461748" indent="0">
              <a:buNone/>
              <a:defRPr sz="1300">
                <a:solidFill>
                  <a:schemeClr val="tx1">
                    <a:tint val="75000"/>
                  </a:schemeClr>
                </a:solidFill>
              </a:defRPr>
            </a:lvl7pPr>
            <a:lvl8pPr marL="2872039" indent="0">
              <a:buNone/>
              <a:defRPr sz="1300">
                <a:solidFill>
                  <a:schemeClr val="tx1">
                    <a:tint val="75000"/>
                  </a:schemeClr>
                </a:solidFill>
              </a:defRPr>
            </a:lvl8pPr>
            <a:lvl9pPr marL="3282330" indent="0">
              <a:buNone/>
              <a:defRPr sz="13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591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CE0B9D-4F63-48CB-8099-F5CD18A80AFC}"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3385591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E0B9D-4F63-48CB-8099-F5CD18A80AFC}"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3714107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E0B9D-4F63-48CB-8099-F5CD18A80AFC}"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1098714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E0B9D-4F63-48CB-8099-F5CD18A80AFC}"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252104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E0B9D-4F63-48CB-8099-F5CD18A80AFC}"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1120710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CE0B9D-4F63-48CB-8099-F5CD18A80AFC}"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3127200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CE0B9D-4F63-48CB-8099-F5CD18A80AFC}"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2900651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E0B9D-4F63-48CB-8099-F5CD18A80AFC}"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4150675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E0B9D-4F63-48CB-8099-F5CD18A80AFC}"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9D50E-969C-45AC-9ACE-705C933A1B97}" type="slidenum">
              <a:rPr lang="en-US" smtClean="0"/>
              <a:t>‹#›</a:t>
            </a:fld>
            <a:endParaRPr lang="en-US"/>
          </a:p>
        </p:txBody>
      </p:sp>
    </p:spTree>
    <p:extLst>
      <p:ext uri="{BB962C8B-B14F-4D97-AF65-F5344CB8AC3E}">
        <p14:creationId xmlns:p14="http://schemas.microsoft.com/office/powerpoint/2010/main" val="247339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8586" y="2346327"/>
            <a:ext cx="4561417" cy="663892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83200" y="2346327"/>
            <a:ext cx="4561419" cy="663892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51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8" name="Footer Placeholder 7"/>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2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4" name="Footer Placeholder 3"/>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3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3" name="Footer Placeholder 2"/>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24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051"/>
            <a:ext cx="6815668"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2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6"/>
          </a:xfrm>
          <a:prstGeom prst="rect">
            <a:avLst/>
          </a:prstGeom>
        </p:spPr>
        <p:txBody>
          <a:bodyPr/>
          <a:lstStyle/>
          <a:p>
            <a:fld id="{42B5BAF3-9520-8346-91AD-0F4454F5E9BC}" type="datetimeFigureOut">
              <a:rPr lang="en-US" smtClean="0">
                <a:solidFill>
                  <a:prstClr val="black">
                    <a:tint val="75000"/>
                  </a:prstClr>
                </a:solidFill>
              </a:rPr>
              <a:pPr/>
              <a:t>10/18/2019</a:t>
            </a:fld>
            <a:endParaRPr lang="en-US">
              <a:solidFill>
                <a:prstClr val="black">
                  <a:tint val="75000"/>
                </a:prstClr>
              </a:solidFill>
            </a:endParaRPr>
          </a:p>
        </p:txBody>
      </p:sp>
      <p:sp>
        <p:nvSpPr>
          <p:cNvPr id="6" name="Footer Placeholder 5"/>
          <p:cNvSpPr>
            <a:spLocks noGrp="1"/>
          </p:cNvSpPr>
          <p:nvPr>
            <p:ph type="ftr" sz="quarter" idx="11"/>
          </p:nvPr>
        </p:nvSpPr>
        <p:spPr>
          <a:xfrm>
            <a:off x="4165600" y="6356351"/>
            <a:ext cx="3860800" cy="365126"/>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6"/>
          </a:xfrm>
          <a:prstGeom prst="rect">
            <a:avLst/>
          </a:prstGeom>
        </p:spPr>
        <p:txBody>
          <a:bodyPr/>
          <a:lstStyle/>
          <a:p>
            <a:fld id="{81426840-B6C5-DB43-87A0-43CF5C0D3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05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99296"/>
            <a:ext cx="10972800" cy="1143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609600" y="1882887"/>
            <a:ext cx="10972800" cy="4202130"/>
          </a:xfrm>
          <a:prstGeom prst="rect">
            <a:avLst/>
          </a:prstGeom>
        </p:spPr>
        <p:txBody>
          <a:bodyPr vert="horz" lIns="82058" tIns="41029" rIns="82058" bIns="4102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021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0291" rtl="0" eaLnBrk="1" latinLnBrk="0" hangingPunct="1">
        <a:spcBef>
          <a:spcPct val="0"/>
        </a:spcBef>
        <a:buNone/>
        <a:defRPr sz="3900" b="1" kern="1200">
          <a:solidFill>
            <a:schemeClr val="bg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bg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bg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bg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bg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bg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398354"/>
            <a:ext cx="10972800" cy="77554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2268759"/>
            <a:ext cx="10972800" cy="38574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99041"/>
            <a:ext cx="28448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pPr defTabSz="457200"/>
            <a:fld id="{C720C2A5-FC1D-2741-BE48-3ED28BF16908}" type="datetimeFigureOut">
              <a:rPr lang="en-US" smtClean="0">
                <a:solidFill>
                  <a:prstClr val="black">
                    <a:tint val="75000"/>
                  </a:prstClr>
                </a:solidFill>
              </a:rPr>
              <a:pPr defTabSz="457200"/>
              <a:t>10/18/2019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499041"/>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499041"/>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8C88C364-E37E-1C4A-A686-252A531EB98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682403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200" kern="1200" cap="all" baseline="0">
          <a:solidFill>
            <a:schemeClr val="bg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E0B9D-4F63-48CB-8099-F5CD18A80AFC}" type="datetimeFigureOut">
              <a:rPr lang="en-US" smtClean="0"/>
              <a:t>10/18/2019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9D50E-969C-45AC-9ACE-705C933A1B97}" type="slidenum">
              <a:rPr lang="en-US" smtClean="0"/>
              <a:t>‹#›</a:t>
            </a:fld>
            <a:endParaRPr lang="en-US"/>
          </a:p>
        </p:txBody>
      </p:sp>
    </p:spTree>
    <p:extLst>
      <p:ext uri="{BB962C8B-B14F-4D97-AF65-F5344CB8AC3E}">
        <p14:creationId xmlns:p14="http://schemas.microsoft.com/office/powerpoint/2010/main" val="41668189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mailto:boaz@usf.edu"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mailto:cbcsresearchcouncil@usf.edu" TargetMode="Externa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https://www.usf.edu/research-innovation/sr/internal-awards-program.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visitor.r20.constantcontact.com/manage/optin?v=0013sRecspOXTwmyhm4WpxpHRvoKdJxc7V3V6h2H6aoaJUnyTJnu9gfQqVWiwoXUO4ZS0x-Gqr7r9l4UR9UFeg8ppXBezlCbAD5cax1n0aI2a4%3D&amp;id=preview"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hyperlink" Target="https://www.usf.edu/news/2019/lee-sleep-study-oa.aspx" TargetMode="Externa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https://intra.cbcs.usf.edu/FacultyGovernance/"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0814" y="2311284"/>
            <a:ext cx="3246979" cy="1359145"/>
          </a:xfrm>
        </p:spPr>
        <p:txBody>
          <a:bodyPr/>
          <a:lstStyle/>
          <a:p>
            <a:pPr algn="ctr"/>
            <a:r>
              <a:rPr lang="en-US" dirty="0">
                <a:latin typeface="Arial" panose="020B0604020202020204" pitchFamily="34" charset="0"/>
                <a:cs typeface="Arial" panose="020B0604020202020204" pitchFamily="34" charset="0"/>
              </a:rPr>
              <a:t>College of </a:t>
            </a:r>
            <a:r>
              <a:rPr lang="en-US" dirty="0" smtClean="0">
                <a:latin typeface="Arial" panose="020B0604020202020204" pitchFamily="34" charset="0"/>
                <a:cs typeface="Arial" panose="020B0604020202020204" pitchFamily="34" charset="0"/>
              </a:rPr>
              <a:t>Behavioral &amp; Community sciences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25300" y="4014639"/>
            <a:ext cx="3430645" cy="615892"/>
          </a:xfrm>
        </p:spPr>
        <p:txBody>
          <a:bodyPr vert="horz" lIns="91440" tIns="45720" rIns="91440" bIns="45720" rtlCol="0" anchor="t">
            <a:noAutofit/>
          </a:bodyPr>
          <a:lstStyle/>
          <a:p>
            <a:pPr algn="ctr"/>
            <a:r>
              <a:rPr lang="en-US" dirty="0">
                <a:solidFill>
                  <a:srgbClr val="DBE442"/>
                </a:solidFill>
                <a:latin typeface="Arial" panose="020B0604020202020204" pitchFamily="34" charset="0"/>
                <a:cs typeface="Arial" panose="020B0604020202020204" pitchFamily="34" charset="0"/>
              </a:rPr>
              <a:t>FALL Faculty &amp; Staff assembly</a:t>
            </a:r>
          </a:p>
          <a:p>
            <a:pPr algn="ctr"/>
            <a:r>
              <a:rPr lang="en-US" dirty="0">
                <a:solidFill>
                  <a:srgbClr val="DBE442"/>
                </a:solidFill>
                <a:latin typeface="Arial" panose="020B0604020202020204" pitchFamily="34" charset="0"/>
                <a:cs typeface="Arial" panose="020B0604020202020204" pitchFamily="34" charset="0"/>
              </a:rPr>
              <a:t>October 18, 2019</a:t>
            </a:r>
          </a:p>
        </p:txBody>
      </p:sp>
    </p:spTree>
    <p:custDataLst>
      <p:tags r:id="rId1"/>
    </p:custDataLst>
    <p:extLst>
      <p:ext uri="{BB962C8B-B14F-4D97-AF65-F5344CB8AC3E}">
        <p14:creationId xmlns:p14="http://schemas.microsoft.com/office/powerpoint/2010/main" val="4026252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2370138"/>
            <a:ext cx="8229600" cy="1143000"/>
          </a:xfrm>
        </p:spPr>
        <p:txBody>
          <a:bodyPr>
            <a:normAutofit/>
          </a:bodyPr>
          <a:lstStyle/>
          <a:p>
            <a:r>
              <a:rPr lang="en-US" sz="5000" dirty="0" smtClean="0"/>
              <a:t>Faculty Senate Update</a:t>
            </a:r>
            <a:endParaRPr lang="en-US" sz="5000" dirty="0"/>
          </a:p>
        </p:txBody>
      </p:sp>
      <p:sp>
        <p:nvSpPr>
          <p:cNvPr id="3" name="Rectangle 2"/>
          <p:cNvSpPr/>
          <p:nvPr/>
        </p:nvSpPr>
        <p:spPr>
          <a:xfrm>
            <a:off x="5161513" y="3510838"/>
            <a:ext cx="1887055" cy="646331"/>
          </a:xfrm>
          <a:prstGeom prst="rect">
            <a:avLst/>
          </a:prstGeom>
        </p:spPr>
        <p:txBody>
          <a:bodyPr wrap="none">
            <a:spAutoFit/>
          </a:bodyPr>
          <a:lstStyle/>
          <a:p>
            <a:r>
              <a:rPr lang="en-US" sz="3600" dirty="0" smtClean="0">
                <a:solidFill>
                  <a:schemeClr val="bg1"/>
                </a:solidFill>
              </a:rPr>
              <a:t>Tim Boaz</a:t>
            </a:r>
            <a:endParaRPr lang="en-US" sz="3600" dirty="0">
              <a:solidFill>
                <a:schemeClr val="bg1"/>
              </a:solidFill>
            </a:endParaRPr>
          </a:p>
        </p:txBody>
      </p:sp>
    </p:spTree>
    <p:custDataLst>
      <p:tags r:id="rId1"/>
    </p:custDataLst>
    <p:extLst>
      <p:ext uri="{BB962C8B-B14F-4D97-AF65-F5344CB8AC3E}">
        <p14:creationId xmlns:p14="http://schemas.microsoft.com/office/powerpoint/2010/main" val="4114002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7048"/>
            <a:ext cx="8229600" cy="1143000"/>
          </a:xfrm>
        </p:spPr>
        <p:txBody>
          <a:bodyPr>
            <a:normAutofit fontScale="90000"/>
          </a:bodyPr>
          <a:lstStyle/>
          <a:p>
            <a:r>
              <a:rPr lang="en-US" dirty="0"/>
              <a:t>Faculty Senate Overview </a:t>
            </a:r>
            <a:br>
              <a:rPr lang="en-US" dirty="0"/>
            </a:br>
            <a:r>
              <a:rPr lang="en-US" dirty="0"/>
              <a:t>&amp; Updates</a:t>
            </a:r>
          </a:p>
        </p:txBody>
      </p:sp>
      <p:sp>
        <p:nvSpPr>
          <p:cNvPr id="3" name="Content Placeholder 2"/>
          <p:cNvSpPr>
            <a:spLocks noGrp="1"/>
          </p:cNvSpPr>
          <p:nvPr>
            <p:ph idx="1"/>
          </p:nvPr>
        </p:nvSpPr>
        <p:spPr>
          <a:xfrm>
            <a:off x="2117834" y="1642296"/>
            <a:ext cx="8229600" cy="4202130"/>
          </a:xfrm>
        </p:spPr>
        <p:txBody>
          <a:bodyPr vert="horz" lIns="82058" tIns="41029" rIns="82058" bIns="41029" rtlCol="0" anchor="t">
            <a:normAutofit/>
          </a:bodyPr>
          <a:lstStyle/>
          <a:p>
            <a:pPr marL="0" indent="0">
              <a:buNone/>
            </a:pPr>
            <a:r>
              <a:rPr lang="en-US" dirty="0"/>
              <a:t>The Faculty Senate is the primary faculty advisory body to the University of South Florida President, Provost, and Vice President for Health on all matters that pertain to the academic climate of the university.</a:t>
            </a:r>
          </a:p>
          <a:p>
            <a:pPr marL="0" indent="0">
              <a:buNone/>
            </a:pPr>
            <a:endParaRPr lang="en-US" dirty="0"/>
          </a:p>
          <a:p>
            <a:pPr marL="307340" indent="-307340"/>
            <a:r>
              <a:rPr lang="en-US" dirty="0"/>
              <a:t>President: </a:t>
            </a:r>
            <a:r>
              <a:rPr lang="en-US" sz="3200" dirty="0">
                <a:solidFill>
                  <a:srgbClr val="DBE442"/>
                </a:solidFill>
              </a:rPr>
              <a:t>Tim Boaz </a:t>
            </a:r>
            <a:r>
              <a:rPr lang="en-US" dirty="0"/>
              <a:t>(CBCS, MHLP)</a:t>
            </a:r>
            <a:br>
              <a:rPr lang="en-US" dirty="0"/>
            </a:br>
            <a:r>
              <a:rPr lang="en-US" dirty="0"/>
              <a:t>MHC2736, Ext. 4-1933; E-mail: </a:t>
            </a:r>
            <a:r>
              <a:rPr lang="en-US" dirty="0">
                <a:hlinkClick r:id="rId3"/>
              </a:rPr>
              <a:t>boaz@usf.edu</a:t>
            </a:r>
            <a:endParaRPr lang="en-US" dirty="0">
              <a:cs typeface="Calibri"/>
            </a:endParaRPr>
          </a:p>
        </p:txBody>
      </p:sp>
    </p:spTree>
    <p:custDataLst>
      <p:tags r:id="rId1"/>
    </p:custDataLst>
    <p:extLst>
      <p:ext uri="{BB962C8B-B14F-4D97-AF65-F5344CB8AC3E}">
        <p14:creationId xmlns:p14="http://schemas.microsoft.com/office/powerpoint/2010/main" val="177078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Faculty Senators from CBCS</a:t>
            </a:r>
            <a:endParaRPr lang="en-US" dirty="0"/>
          </a:p>
        </p:txBody>
      </p:sp>
      <p:sp>
        <p:nvSpPr>
          <p:cNvPr id="10" name="TextBox 9">
            <a:extLst>
              <a:ext uri="{FF2B5EF4-FFF2-40B4-BE49-F238E27FC236}">
                <a16:creationId xmlns:a16="http://schemas.microsoft.com/office/drawing/2014/main" id="{A5306607-7842-4C09-B60C-07C50502988E}"/>
              </a:ext>
            </a:extLst>
          </p:cNvPr>
          <p:cNvSpPr txBox="1"/>
          <p:nvPr/>
        </p:nvSpPr>
        <p:spPr>
          <a:xfrm>
            <a:off x="2372774" y="1789425"/>
            <a:ext cx="6177668" cy="3216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900" dirty="0">
                <a:solidFill>
                  <a:schemeClr val="bg1"/>
                </a:solidFill>
              </a:rPr>
              <a:t>Brent Small – SAS (2019-21)</a:t>
            </a:r>
            <a:endParaRPr lang="en-US" dirty="0">
              <a:solidFill>
                <a:schemeClr val="bg1"/>
              </a:solidFill>
              <a:cs typeface="Calibri"/>
            </a:endParaRPr>
          </a:p>
          <a:p>
            <a:pPr marL="457200" indent="-457200">
              <a:buFont typeface="Arial"/>
              <a:buChar char="•"/>
            </a:pPr>
            <a:r>
              <a:rPr lang="en-US" sz="2900" dirty="0">
                <a:solidFill>
                  <a:schemeClr val="bg1"/>
                </a:solidFill>
              </a:rPr>
              <a:t>Kimberly Crosland – CFS (2018-20)</a:t>
            </a:r>
            <a:endParaRPr lang="en-US" sz="2900" dirty="0">
              <a:solidFill>
                <a:schemeClr val="bg1"/>
              </a:solidFill>
              <a:cs typeface="Calibri"/>
            </a:endParaRPr>
          </a:p>
          <a:p>
            <a:pPr marL="457200" indent="-457200">
              <a:buFont typeface="Arial"/>
              <a:buChar char="•"/>
            </a:pPr>
            <a:r>
              <a:rPr lang="en-US" sz="2900" dirty="0">
                <a:solidFill>
                  <a:schemeClr val="bg1"/>
                </a:solidFill>
              </a:rPr>
              <a:t>Ray Miltenberger – CFS (2018-20)</a:t>
            </a:r>
            <a:endParaRPr lang="en-US" sz="2900" dirty="0">
              <a:solidFill>
                <a:schemeClr val="bg1"/>
              </a:solidFill>
              <a:cs typeface="Calibri"/>
            </a:endParaRPr>
          </a:p>
          <a:p>
            <a:pPr marL="457200" indent="-457200">
              <a:buFont typeface="Arial"/>
              <a:buChar char="•"/>
            </a:pPr>
            <a:r>
              <a:rPr lang="en-US" sz="2900" dirty="0">
                <a:solidFill>
                  <a:schemeClr val="bg1"/>
                </a:solidFill>
              </a:rPr>
              <a:t>Ann Eddins – CSD (2019-21)</a:t>
            </a:r>
            <a:endParaRPr lang="en-US" sz="2900" dirty="0">
              <a:solidFill>
                <a:schemeClr val="bg1"/>
              </a:solidFill>
              <a:cs typeface="Calibri"/>
            </a:endParaRPr>
          </a:p>
          <a:p>
            <a:pPr marL="457200" indent="-457200">
              <a:buFont typeface="Arial"/>
              <a:buChar char="•"/>
            </a:pPr>
            <a:r>
              <a:rPr lang="en-US" sz="2900" dirty="0">
                <a:solidFill>
                  <a:schemeClr val="bg1"/>
                </a:solidFill>
              </a:rPr>
              <a:t>Nan Sook Park – SSW (2019-21)</a:t>
            </a:r>
            <a:endParaRPr lang="en-US" sz="2900" dirty="0">
              <a:solidFill>
                <a:schemeClr val="bg1"/>
              </a:solidFill>
              <a:cs typeface="Calibri"/>
            </a:endParaRPr>
          </a:p>
          <a:p>
            <a:pPr marL="457200" indent="-457200">
              <a:buFont typeface="Arial"/>
              <a:buChar char="•"/>
            </a:pPr>
            <a:r>
              <a:rPr lang="en-US" sz="2900" dirty="0">
                <a:solidFill>
                  <a:schemeClr val="bg1"/>
                </a:solidFill>
              </a:rPr>
              <a:t>Lyndsay Boggess – CRIM (2020-22)</a:t>
            </a:r>
            <a:endParaRPr lang="en-US" sz="2900" dirty="0">
              <a:solidFill>
                <a:schemeClr val="bg1"/>
              </a:solidFill>
              <a:cs typeface="Calibri"/>
            </a:endParaRPr>
          </a:p>
          <a:p>
            <a:pPr marL="457200" indent="-457200">
              <a:buFont typeface="Arial"/>
              <a:buChar char="•"/>
            </a:pPr>
            <a:r>
              <a:rPr lang="en-US" sz="2900" dirty="0">
                <a:solidFill>
                  <a:schemeClr val="bg1"/>
                </a:solidFill>
              </a:rPr>
              <a:t>Timothy Boaz – MHLP (2019-21)</a:t>
            </a:r>
            <a:endParaRPr lang="en-US" sz="2900" dirty="0">
              <a:solidFill>
                <a:schemeClr val="bg1"/>
              </a:solidFill>
              <a:cs typeface="Calibri"/>
            </a:endParaRPr>
          </a:p>
        </p:txBody>
      </p:sp>
    </p:spTree>
    <p:custDataLst>
      <p:tags r:id="rId1"/>
    </p:custDataLst>
    <p:extLst>
      <p:ext uri="{BB962C8B-B14F-4D97-AF65-F5344CB8AC3E}">
        <p14:creationId xmlns:p14="http://schemas.microsoft.com/office/powerpoint/2010/main" val="272063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mj-lt"/>
                <a:cs typeface="+mj-lt"/>
              </a:rPr>
              <a:t>Faculty Senate Council Representatives from CBCS</a:t>
            </a:r>
            <a:endParaRPr lang="en-US" dirty="0"/>
          </a:p>
        </p:txBody>
      </p:sp>
      <p:sp>
        <p:nvSpPr>
          <p:cNvPr id="3" name="Content Placeholder 2"/>
          <p:cNvSpPr>
            <a:spLocks noGrp="1"/>
          </p:cNvSpPr>
          <p:nvPr>
            <p:ph idx="1"/>
          </p:nvPr>
        </p:nvSpPr>
        <p:spPr>
          <a:xfrm>
            <a:off x="1981200" y="1565691"/>
            <a:ext cx="8229600" cy="4202130"/>
          </a:xfrm>
        </p:spPr>
        <p:txBody>
          <a:bodyPr vert="horz" lIns="82058" tIns="41029" rIns="82058" bIns="41029" rtlCol="0" anchor="t">
            <a:normAutofit fontScale="92500" lnSpcReduction="10000"/>
          </a:bodyPr>
          <a:lstStyle/>
          <a:p>
            <a:pPr marL="307340" indent="-307340">
              <a:buNone/>
            </a:pPr>
            <a:r>
              <a:rPr lang="en-US" b="1" u="sng" dirty="0">
                <a:ea typeface="+mn-lt"/>
                <a:cs typeface="+mn-lt"/>
              </a:rPr>
              <a:t>Graduate Council</a:t>
            </a:r>
            <a:endParaRPr lang="en-US" dirty="0">
              <a:cs typeface="Calibri"/>
            </a:endParaRPr>
          </a:p>
          <a:p>
            <a:pPr marL="307340" indent="-307340">
              <a:buNone/>
            </a:pPr>
            <a:r>
              <a:rPr lang="en-US" dirty="0" smtClean="0">
                <a:ea typeface="+mn-lt"/>
                <a:cs typeface="+mn-lt"/>
              </a:rPr>
              <a:t>• Amy </a:t>
            </a:r>
            <a:r>
              <a:rPr lang="en-US" dirty="0">
                <a:ea typeface="+mn-lt"/>
                <a:cs typeface="+mn-lt"/>
              </a:rPr>
              <a:t>Davis - CSD (2018-21)</a:t>
            </a:r>
            <a:endParaRPr lang="en-US" dirty="0">
              <a:cs typeface="Calibri"/>
            </a:endParaRPr>
          </a:p>
          <a:p>
            <a:pPr marL="307340" indent="-307340">
              <a:buNone/>
            </a:pPr>
            <a:r>
              <a:rPr lang="en-US" dirty="0" smtClean="0">
                <a:ea typeface="+mn-lt"/>
                <a:cs typeface="+mn-lt"/>
              </a:rPr>
              <a:t>• Ray </a:t>
            </a:r>
            <a:r>
              <a:rPr lang="en-US" dirty="0">
                <a:ea typeface="+mn-lt"/>
                <a:cs typeface="+mn-lt"/>
              </a:rPr>
              <a:t>Miltenberger, </a:t>
            </a:r>
            <a:r>
              <a:rPr lang="en-US" b="1" dirty="0">
                <a:ea typeface="+mn-lt"/>
                <a:cs typeface="+mn-lt"/>
              </a:rPr>
              <a:t>Chair</a:t>
            </a:r>
            <a:r>
              <a:rPr lang="en-US" dirty="0">
                <a:ea typeface="+mn-lt"/>
                <a:cs typeface="+mn-lt"/>
              </a:rPr>
              <a:t> – CFS (2018-21)</a:t>
            </a:r>
            <a:endParaRPr lang="en-US" dirty="0">
              <a:cs typeface="Calibri"/>
            </a:endParaRPr>
          </a:p>
          <a:p>
            <a:pPr marL="307340" indent="-307340">
              <a:buNone/>
            </a:pPr>
            <a:r>
              <a:rPr lang="en-US" dirty="0" smtClean="0">
                <a:ea typeface="+mn-lt"/>
                <a:cs typeface="+mn-lt"/>
              </a:rPr>
              <a:t>   Educational </a:t>
            </a:r>
            <a:r>
              <a:rPr lang="en-US" dirty="0">
                <a:ea typeface="+mn-lt"/>
                <a:cs typeface="+mn-lt"/>
              </a:rPr>
              <a:t>Policy &amp; Issues</a:t>
            </a:r>
            <a:endParaRPr lang="en-US" dirty="0">
              <a:cs typeface="Calibri"/>
            </a:endParaRPr>
          </a:p>
          <a:p>
            <a:pPr marL="307340" indent="-307340">
              <a:buNone/>
            </a:pPr>
            <a:r>
              <a:rPr lang="en-US" dirty="0" smtClean="0">
                <a:ea typeface="+mn-lt"/>
                <a:cs typeface="+mn-lt"/>
              </a:rPr>
              <a:t>• Elizabeth </a:t>
            </a:r>
            <a:r>
              <a:rPr lang="en-US" dirty="0">
                <a:ea typeface="+mn-lt"/>
                <a:cs typeface="+mn-lt"/>
              </a:rPr>
              <a:t>Cass – CRIM (2019-22)</a:t>
            </a:r>
            <a:endParaRPr lang="en-US" dirty="0">
              <a:cs typeface="Calibri"/>
            </a:endParaRPr>
          </a:p>
          <a:p>
            <a:pPr marL="307340" indent="-307340">
              <a:buNone/>
            </a:pPr>
            <a:r>
              <a:rPr lang="en-US" b="1" u="sng" dirty="0">
                <a:ea typeface="+mn-lt"/>
                <a:cs typeface="+mn-lt"/>
              </a:rPr>
              <a:t>Undergraduate Council</a:t>
            </a:r>
            <a:endParaRPr lang="en-US" b="1" u="sng" dirty="0">
              <a:cs typeface="Calibri"/>
            </a:endParaRPr>
          </a:p>
          <a:p>
            <a:pPr marL="307340" indent="-307340">
              <a:buNone/>
            </a:pPr>
            <a:r>
              <a:rPr lang="en-US" dirty="0" smtClean="0">
                <a:ea typeface="+mn-lt"/>
                <a:cs typeface="+mn-lt"/>
              </a:rPr>
              <a:t>• </a:t>
            </a:r>
            <a:r>
              <a:rPr lang="en-US" b="1" dirty="0" smtClean="0">
                <a:solidFill>
                  <a:srgbClr val="DBE442"/>
                </a:solidFill>
                <a:ea typeface="+mn-lt"/>
                <a:cs typeface="+mn-lt"/>
              </a:rPr>
              <a:t>TBD</a:t>
            </a:r>
            <a:endParaRPr lang="en-US" dirty="0">
              <a:solidFill>
                <a:srgbClr val="DBE442"/>
              </a:solidFill>
              <a:cs typeface="Calibri"/>
            </a:endParaRPr>
          </a:p>
          <a:p>
            <a:pPr marL="307340" indent="-307340">
              <a:buNone/>
            </a:pPr>
            <a:r>
              <a:rPr lang="en-US" b="1" u="sng" dirty="0">
                <a:ea typeface="+mn-lt"/>
                <a:cs typeface="+mn-lt"/>
              </a:rPr>
              <a:t>Publications Council</a:t>
            </a:r>
            <a:endParaRPr lang="en-US" b="1" u="sng" dirty="0">
              <a:cs typeface="Calibri"/>
            </a:endParaRPr>
          </a:p>
          <a:p>
            <a:pPr marL="307340" indent="-307340">
              <a:buNone/>
            </a:pPr>
            <a:r>
              <a:rPr lang="en-US" dirty="0" smtClean="0">
                <a:ea typeface="+mn-lt"/>
                <a:cs typeface="+mn-lt"/>
              </a:rPr>
              <a:t>• Matthew </a:t>
            </a:r>
            <a:r>
              <a:rPr lang="en-US" dirty="0">
                <a:ea typeface="+mn-lt"/>
                <a:cs typeface="+mn-lt"/>
              </a:rPr>
              <a:t>Foster – CFS (2018-21)</a:t>
            </a:r>
            <a:endParaRPr lang="en-US" dirty="0">
              <a:cs typeface="Calibri"/>
            </a:endParaRPr>
          </a:p>
          <a:p>
            <a:pPr marL="0" indent="0">
              <a:buNone/>
            </a:pPr>
            <a:endParaRPr lang="en-US" dirty="0">
              <a:cs typeface="Calibri"/>
            </a:endParaRPr>
          </a:p>
        </p:txBody>
      </p:sp>
    </p:spTree>
    <p:custDataLst>
      <p:tags r:id="rId1"/>
    </p:custDataLst>
    <p:extLst>
      <p:ext uri="{BB962C8B-B14F-4D97-AF65-F5344CB8AC3E}">
        <p14:creationId xmlns:p14="http://schemas.microsoft.com/office/powerpoint/2010/main" val="3569513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2281-120C-45E5-99C8-62FD6B74BFC4}"/>
              </a:ext>
            </a:extLst>
          </p:cNvPr>
          <p:cNvSpPr>
            <a:spLocks noGrp="1"/>
          </p:cNvSpPr>
          <p:nvPr>
            <p:ph type="title"/>
          </p:nvPr>
        </p:nvSpPr>
        <p:spPr/>
        <p:txBody>
          <a:bodyPr>
            <a:normAutofit/>
          </a:bodyPr>
          <a:lstStyle/>
          <a:p>
            <a:r>
              <a:rPr lang="en-US" dirty="0">
                <a:ea typeface="+mj-lt"/>
                <a:cs typeface="+mj-lt"/>
              </a:rPr>
              <a:t>Faculty Senate Council Representatives from CBCS</a:t>
            </a:r>
            <a:endParaRPr lang="en-US" dirty="0"/>
          </a:p>
        </p:txBody>
      </p:sp>
      <p:sp>
        <p:nvSpPr>
          <p:cNvPr id="3" name="Content Placeholder 2">
            <a:extLst>
              <a:ext uri="{FF2B5EF4-FFF2-40B4-BE49-F238E27FC236}">
                <a16:creationId xmlns:a16="http://schemas.microsoft.com/office/drawing/2014/main" id="{3360EA61-D8BD-4A42-94BE-3B8FB0B899EA}"/>
              </a:ext>
            </a:extLst>
          </p:cNvPr>
          <p:cNvSpPr>
            <a:spLocks noGrp="1"/>
          </p:cNvSpPr>
          <p:nvPr>
            <p:ph idx="1"/>
          </p:nvPr>
        </p:nvSpPr>
        <p:spPr>
          <a:xfrm>
            <a:off x="1981200" y="1642255"/>
            <a:ext cx="8229600" cy="4202130"/>
          </a:xfrm>
        </p:spPr>
        <p:txBody>
          <a:bodyPr vert="horz" lIns="82058" tIns="41029" rIns="82058" bIns="41029" rtlCol="0" anchor="t">
            <a:normAutofit/>
          </a:bodyPr>
          <a:lstStyle/>
          <a:p>
            <a:pPr marL="0" indent="0">
              <a:buNone/>
            </a:pPr>
            <a:r>
              <a:rPr lang="en-US" b="1" u="sng" dirty="0">
                <a:ea typeface="+mn-lt"/>
                <a:cs typeface="+mn-lt"/>
              </a:rPr>
              <a:t>Faculty Issues</a:t>
            </a:r>
            <a:endParaRPr lang="en-US" b="1" u="sng">
              <a:cs typeface="Calibri"/>
            </a:endParaRPr>
          </a:p>
          <a:p>
            <a:pPr marL="307340" indent="-307340"/>
            <a:r>
              <a:rPr lang="en-US" dirty="0">
                <a:ea typeface="+mn-lt"/>
                <a:cs typeface="+mn-lt"/>
              </a:rPr>
              <a:t>Debra Dobbs - SAS (2017-20)</a:t>
            </a:r>
            <a:endParaRPr lang="en-US" dirty="0"/>
          </a:p>
          <a:p>
            <a:pPr marL="307340" indent="-307340"/>
            <a:r>
              <a:rPr lang="en-US" dirty="0">
                <a:ea typeface="+mn-lt"/>
                <a:cs typeface="+mn-lt"/>
              </a:rPr>
              <a:t>Student Admissions</a:t>
            </a:r>
            <a:endParaRPr lang="en-US" dirty="0"/>
          </a:p>
          <a:p>
            <a:pPr marL="307340" indent="-307340"/>
            <a:r>
              <a:rPr lang="en-US" dirty="0">
                <a:ea typeface="+mn-lt"/>
                <a:cs typeface="+mn-lt"/>
              </a:rPr>
              <a:t>Steve Surrency – CSD (2017-20)</a:t>
            </a:r>
            <a:endParaRPr lang="en-US" dirty="0"/>
          </a:p>
          <a:p>
            <a:pPr marL="0" indent="0">
              <a:buNone/>
            </a:pPr>
            <a:r>
              <a:rPr lang="en-US" b="1" u="sng" dirty="0">
                <a:ea typeface="+mn-lt"/>
                <a:cs typeface="+mn-lt"/>
              </a:rPr>
              <a:t>General Education</a:t>
            </a:r>
            <a:endParaRPr lang="en-US" b="1" u="sng">
              <a:cs typeface="Calibri"/>
            </a:endParaRPr>
          </a:p>
          <a:p>
            <a:pPr marL="307340" indent="-307340"/>
            <a:r>
              <a:rPr lang="en-US" dirty="0">
                <a:ea typeface="+mn-lt"/>
                <a:cs typeface="+mn-lt"/>
              </a:rPr>
              <a:t>William Haley – SAS (2018-21)</a:t>
            </a:r>
            <a:endParaRPr lang="en-US" dirty="0"/>
          </a:p>
          <a:p>
            <a:pPr marL="307340" indent="-307340"/>
            <a:r>
              <a:rPr lang="en-US" dirty="0">
                <a:ea typeface="+mn-lt"/>
                <a:cs typeface="+mn-lt"/>
              </a:rPr>
              <a:t>Samantha Thomas – CSD (2018-21)</a:t>
            </a:r>
            <a:endParaRPr lang="en-US" dirty="0"/>
          </a:p>
          <a:p>
            <a:pPr marL="307340" indent="-307340"/>
            <a:endParaRPr lang="en-US" dirty="0">
              <a:cs typeface="Calibri"/>
            </a:endParaRPr>
          </a:p>
        </p:txBody>
      </p:sp>
    </p:spTree>
    <p:extLst>
      <p:ext uri="{BB962C8B-B14F-4D97-AF65-F5344CB8AC3E}">
        <p14:creationId xmlns:p14="http://schemas.microsoft.com/office/powerpoint/2010/main" val="361651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7AF7-1301-4A08-A73A-E33A2261F0EC}"/>
              </a:ext>
            </a:extLst>
          </p:cNvPr>
          <p:cNvSpPr>
            <a:spLocks noGrp="1"/>
          </p:cNvSpPr>
          <p:nvPr>
            <p:ph type="title"/>
          </p:nvPr>
        </p:nvSpPr>
        <p:spPr/>
        <p:txBody>
          <a:bodyPr>
            <a:normAutofit/>
          </a:bodyPr>
          <a:lstStyle/>
          <a:p>
            <a:r>
              <a:rPr lang="en-US" dirty="0">
                <a:ea typeface="+mj-lt"/>
                <a:cs typeface="+mj-lt"/>
              </a:rPr>
              <a:t>Faculty Senate Council Representatives from CBCS</a:t>
            </a:r>
            <a:endParaRPr lang="en-US" dirty="0"/>
          </a:p>
        </p:txBody>
      </p:sp>
      <p:sp>
        <p:nvSpPr>
          <p:cNvPr id="3" name="Content Placeholder 2">
            <a:extLst>
              <a:ext uri="{FF2B5EF4-FFF2-40B4-BE49-F238E27FC236}">
                <a16:creationId xmlns:a16="http://schemas.microsoft.com/office/drawing/2014/main" id="{82E11945-21A7-4A16-8286-5A7C833A4D75}"/>
              </a:ext>
            </a:extLst>
          </p:cNvPr>
          <p:cNvSpPr>
            <a:spLocks noGrp="1"/>
          </p:cNvSpPr>
          <p:nvPr>
            <p:ph idx="1"/>
          </p:nvPr>
        </p:nvSpPr>
        <p:spPr>
          <a:xfrm>
            <a:off x="1981200" y="1740696"/>
            <a:ext cx="8229600" cy="4202130"/>
          </a:xfrm>
        </p:spPr>
        <p:txBody>
          <a:bodyPr vert="horz" lIns="82058" tIns="41029" rIns="82058" bIns="41029" rtlCol="0" anchor="t">
            <a:normAutofit lnSpcReduction="10000"/>
          </a:bodyPr>
          <a:lstStyle/>
          <a:p>
            <a:pPr marL="307340" indent="-307340">
              <a:buNone/>
            </a:pPr>
            <a:r>
              <a:rPr lang="en-US" b="1" u="sng" dirty="0">
                <a:ea typeface="+mn-lt"/>
                <a:cs typeface="+mn-lt"/>
              </a:rPr>
              <a:t>Technology in Instruction &amp; Research</a:t>
            </a:r>
            <a:endParaRPr lang="en-US" b="1" u="sng" dirty="0">
              <a:cs typeface="Calibri"/>
            </a:endParaRPr>
          </a:p>
          <a:p>
            <a:pPr marL="307340" indent="-307340">
              <a:buNone/>
            </a:pPr>
            <a:r>
              <a:rPr lang="en-US" dirty="0" smtClean="0">
                <a:ea typeface="+mn-lt"/>
                <a:cs typeface="+mn-lt"/>
              </a:rPr>
              <a:t>• Timothy </a:t>
            </a:r>
            <a:r>
              <a:rPr lang="en-US" dirty="0">
                <a:ea typeface="+mn-lt"/>
                <a:cs typeface="+mn-lt"/>
              </a:rPr>
              <a:t>Boaz – MHLP (2018-21)</a:t>
            </a:r>
            <a:endParaRPr lang="en-US" dirty="0">
              <a:cs typeface="Calibri"/>
            </a:endParaRPr>
          </a:p>
          <a:p>
            <a:pPr marL="307340" indent="-307340">
              <a:buNone/>
            </a:pPr>
            <a:r>
              <a:rPr lang="en-US" dirty="0" smtClean="0">
                <a:ea typeface="+mn-lt"/>
                <a:cs typeface="+mn-lt"/>
              </a:rPr>
              <a:t>   Honors </a:t>
            </a:r>
            <a:r>
              <a:rPr lang="en-US" dirty="0">
                <a:ea typeface="+mn-lt"/>
                <a:cs typeface="+mn-lt"/>
              </a:rPr>
              <a:t>&amp; Awards</a:t>
            </a:r>
            <a:endParaRPr lang="en-US" dirty="0">
              <a:cs typeface="Calibri"/>
            </a:endParaRPr>
          </a:p>
          <a:p>
            <a:pPr marL="307340" indent="-307340">
              <a:buNone/>
            </a:pPr>
            <a:r>
              <a:rPr lang="en-US" dirty="0" smtClean="0">
                <a:ea typeface="+mn-lt"/>
                <a:cs typeface="+mn-lt"/>
              </a:rPr>
              <a:t>• Victor </a:t>
            </a:r>
            <a:r>
              <a:rPr lang="en-US" dirty="0">
                <a:ea typeface="+mn-lt"/>
                <a:cs typeface="+mn-lt"/>
              </a:rPr>
              <a:t>Molinari - SAS (2019-22)</a:t>
            </a:r>
            <a:endParaRPr lang="en-US" dirty="0">
              <a:cs typeface="Calibri"/>
            </a:endParaRPr>
          </a:p>
          <a:p>
            <a:pPr marL="307340" indent="-307340">
              <a:buNone/>
            </a:pPr>
            <a:r>
              <a:rPr lang="en-US" b="1" u="sng" dirty="0">
                <a:ea typeface="+mn-lt"/>
                <a:cs typeface="+mn-lt"/>
              </a:rPr>
              <a:t>Research Council</a:t>
            </a:r>
            <a:endParaRPr lang="en-US" b="1" u="sng" dirty="0">
              <a:cs typeface="Calibri"/>
            </a:endParaRPr>
          </a:p>
          <a:p>
            <a:pPr marL="307340" indent="-307340">
              <a:buNone/>
            </a:pPr>
            <a:r>
              <a:rPr lang="en-US" dirty="0" smtClean="0">
                <a:ea typeface="+mn-lt"/>
                <a:cs typeface="+mn-lt"/>
              </a:rPr>
              <a:t>• Marilyn </a:t>
            </a:r>
            <a:r>
              <a:rPr lang="en-US" dirty="0">
                <a:ea typeface="+mn-lt"/>
                <a:cs typeface="+mn-lt"/>
              </a:rPr>
              <a:t>Stern – CFS (2019-22)</a:t>
            </a:r>
            <a:endParaRPr lang="en-US" dirty="0">
              <a:cs typeface="Calibri"/>
            </a:endParaRPr>
          </a:p>
          <a:p>
            <a:pPr marL="307340" indent="-307340">
              <a:buNone/>
            </a:pPr>
            <a:r>
              <a:rPr lang="en-US" b="1" u="sng" dirty="0">
                <a:ea typeface="+mn-lt"/>
                <a:cs typeface="+mn-lt"/>
              </a:rPr>
              <a:t>Library Council</a:t>
            </a:r>
            <a:endParaRPr lang="en-US" dirty="0">
              <a:cs typeface="Calibri"/>
            </a:endParaRPr>
          </a:p>
          <a:p>
            <a:pPr marL="307340" indent="-307340">
              <a:buNone/>
            </a:pPr>
            <a:r>
              <a:rPr lang="en-US" dirty="0" smtClean="0">
                <a:ea typeface="+mn-lt"/>
                <a:cs typeface="+mn-lt"/>
              </a:rPr>
              <a:t>• Amy </a:t>
            </a:r>
            <a:r>
              <a:rPr lang="en-US" dirty="0">
                <a:ea typeface="+mn-lt"/>
                <a:cs typeface="+mn-lt"/>
              </a:rPr>
              <a:t>Vargo – CFS (2017-20)</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29707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8CCE7-5E25-41D5-B1AB-AF9BCF035ECD}"/>
              </a:ext>
            </a:extLst>
          </p:cNvPr>
          <p:cNvSpPr>
            <a:spLocks noGrp="1"/>
          </p:cNvSpPr>
          <p:nvPr>
            <p:ph type="title"/>
          </p:nvPr>
        </p:nvSpPr>
        <p:spPr>
          <a:xfrm>
            <a:off x="1981200" y="72722"/>
            <a:ext cx="8229600" cy="1143000"/>
          </a:xfrm>
        </p:spPr>
        <p:txBody>
          <a:bodyPr/>
          <a:lstStyle/>
          <a:p>
            <a:r>
              <a:rPr lang="en-US" dirty="0">
                <a:ea typeface="+mj-lt"/>
                <a:cs typeface="+mj-lt"/>
              </a:rPr>
              <a:t>Faculty Senate - Consolidation</a:t>
            </a:r>
            <a:endParaRPr lang="en-US" dirty="0"/>
          </a:p>
        </p:txBody>
      </p:sp>
      <p:sp>
        <p:nvSpPr>
          <p:cNvPr id="3" name="Content Placeholder 2">
            <a:extLst>
              <a:ext uri="{FF2B5EF4-FFF2-40B4-BE49-F238E27FC236}">
                <a16:creationId xmlns:a16="http://schemas.microsoft.com/office/drawing/2014/main" id="{E691903E-A68F-4E29-90B5-E2ECF396DDFB}"/>
              </a:ext>
            </a:extLst>
          </p:cNvPr>
          <p:cNvSpPr>
            <a:spLocks noGrp="1"/>
          </p:cNvSpPr>
          <p:nvPr>
            <p:ph idx="1"/>
          </p:nvPr>
        </p:nvSpPr>
        <p:spPr>
          <a:xfrm>
            <a:off x="1981200" y="1248495"/>
            <a:ext cx="8229600" cy="4202130"/>
          </a:xfrm>
        </p:spPr>
        <p:txBody>
          <a:bodyPr vert="horz" lIns="82058" tIns="41029" rIns="82058" bIns="41029" rtlCol="0" anchor="t">
            <a:normAutofit fontScale="92500" lnSpcReduction="20000"/>
          </a:bodyPr>
          <a:lstStyle/>
          <a:p>
            <a:pPr marL="307340" indent="-307340">
              <a:buNone/>
            </a:pPr>
            <a:r>
              <a:rPr lang="en-US" b="1" u="sng" dirty="0">
                <a:ea typeface="+mn-lt"/>
                <a:cs typeface="+mn-lt"/>
              </a:rPr>
              <a:t>Done</a:t>
            </a:r>
            <a:endParaRPr lang="en-US" b="1" u="sng" dirty="0">
              <a:cs typeface="Calibri"/>
            </a:endParaRPr>
          </a:p>
          <a:p>
            <a:pPr marL="307340" indent="-307340">
              <a:buNone/>
            </a:pPr>
            <a:r>
              <a:rPr lang="en-US" dirty="0" smtClean="0">
                <a:ea typeface="+mn-lt"/>
                <a:cs typeface="+mn-lt"/>
              </a:rPr>
              <a:t>•  Tenure </a:t>
            </a:r>
            <a:r>
              <a:rPr lang="en-US" dirty="0">
                <a:ea typeface="+mn-lt"/>
                <a:cs typeface="+mn-lt"/>
              </a:rPr>
              <a:t>&amp; Promotion Guidelines</a:t>
            </a:r>
            <a:endParaRPr lang="en-US" dirty="0">
              <a:cs typeface="Calibri"/>
            </a:endParaRPr>
          </a:p>
          <a:p>
            <a:pPr marL="307340" indent="-307340">
              <a:buNone/>
            </a:pPr>
            <a:r>
              <a:rPr lang="en-US" dirty="0" smtClean="0">
                <a:ea typeface="+mn-lt"/>
                <a:cs typeface="+mn-lt"/>
              </a:rPr>
              <a:t>•  Curriculum </a:t>
            </a:r>
            <a:r>
              <a:rPr lang="en-US" dirty="0">
                <a:ea typeface="+mn-lt"/>
                <a:cs typeface="+mn-lt"/>
              </a:rPr>
              <a:t>Alignment</a:t>
            </a:r>
            <a:endParaRPr lang="en-US" dirty="0">
              <a:cs typeface="Calibri"/>
            </a:endParaRPr>
          </a:p>
          <a:p>
            <a:pPr marL="307340" indent="-307340">
              <a:buNone/>
            </a:pPr>
            <a:endParaRPr lang="en-US" b="1" u="sng" dirty="0">
              <a:ea typeface="+mn-lt"/>
              <a:cs typeface="+mn-lt"/>
            </a:endParaRPr>
          </a:p>
          <a:p>
            <a:pPr marL="307340" indent="-307340">
              <a:buNone/>
            </a:pPr>
            <a:r>
              <a:rPr lang="en-US" b="1" u="sng" dirty="0">
                <a:ea typeface="+mn-lt"/>
                <a:cs typeface="+mn-lt"/>
              </a:rPr>
              <a:t>In Progress</a:t>
            </a:r>
            <a:endParaRPr lang="en-US" b="1" u="sng" dirty="0">
              <a:cs typeface="Calibri"/>
            </a:endParaRPr>
          </a:p>
          <a:p>
            <a:pPr marL="307340" indent="-307340">
              <a:buNone/>
            </a:pPr>
            <a:r>
              <a:rPr lang="en-US" dirty="0" smtClean="0">
                <a:ea typeface="+mn-lt"/>
                <a:cs typeface="+mn-lt"/>
              </a:rPr>
              <a:t>•  Develop </a:t>
            </a:r>
            <a:r>
              <a:rPr lang="en-US" dirty="0">
                <a:ea typeface="+mn-lt"/>
                <a:cs typeface="+mn-lt"/>
              </a:rPr>
              <a:t>Governance Documents</a:t>
            </a:r>
            <a:endParaRPr lang="en-US" dirty="0">
              <a:cs typeface="Calibri"/>
            </a:endParaRPr>
          </a:p>
          <a:p>
            <a:pPr marL="307340" indent="-307340">
              <a:buNone/>
            </a:pPr>
            <a:endParaRPr lang="en-US" b="1" u="sng" dirty="0">
              <a:ea typeface="+mn-lt"/>
              <a:cs typeface="+mn-lt"/>
            </a:endParaRPr>
          </a:p>
          <a:p>
            <a:pPr marL="307340" indent="-307340">
              <a:buNone/>
            </a:pPr>
            <a:r>
              <a:rPr lang="en-US" b="1" u="sng" dirty="0">
                <a:ea typeface="+mn-lt"/>
                <a:cs typeface="+mn-lt"/>
              </a:rPr>
              <a:t>To Be Done</a:t>
            </a:r>
            <a:endParaRPr lang="en-US" dirty="0">
              <a:cs typeface="Calibri"/>
            </a:endParaRPr>
          </a:p>
          <a:p>
            <a:pPr marL="307340" indent="-307340">
              <a:buNone/>
            </a:pPr>
            <a:r>
              <a:rPr lang="en-US" dirty="0" smtClean="0">
                <a:ea typeface="+mn-lt"/>
                <a:cs typeface="+mn-lt"/>
              </a:rPr>
              <a:t>•  Instructor </a:t>
            </a:r>
            <a:r>
              <a:rPr lang="en-US" dirty="0">
                <a:ea typeface="+mn-lt"/>
                <a:cs typeface="+mn-lt"/>
              </a:rPr>
              <a:t>Promotion Guidelines</a:t>
            </a:r>
            <a:endParaRPr lang="en-US" dirty="0">
              <a:cs typeface="Calibri"/>
            </a:endParaRPr>
          </a:p>
          <a:p>
            <a:pPr marL="307340" indent="-307340">
              <a:buNone/>
            </a:pPr>
            <a:r>
              <a:rPr lang="en-US" dirty="0" smtClean="0">
                <a:ea typeface="+mn-lt"/>
                <a:cs typeface="+mn-lt"/>
              </a:rPr>
              <a:t>•  Put </a:t>
            </a:r>
            <a:r>
              <a:rPr lang="en-US" dirty="0">
                <a:ea typeface="+mn-lt"/>
                <a:cs typeface="+mn-lt"/>
              </a:rPr>
              <a:t>New Faculty Senate &amp; Councils in Place</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00917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4607-C4D0-4EF0-88BB-C5BFE32243F5}"/>
              </a:ext>
            </a:extLst>
          </p:cNvPr>
          <p:cNvSpPr>
            <a:spLocks noGrp="1"/>
          </p:cNvSpPr>
          <p:nvPr>
            <p:ph type="title"/>
          </p:nvPr>
        </p:nvSpPr>
        <p:spPr/>
        <p:txBody>
          <a:bodyPr/>
          <a:lstStyle/>
          <a:p>
            <a:r>
              <a:rPr lang="en-US" dirty="0">
                <a:ea typeface="+mj-lt"/>
                <a:cs typeface="+mj-lt"/>
              </a:rPr>
              <a:t>Faculty Senate</a:t>
            </a:r>
            <a:endParaRPr lang="en-US" dirty="0"/>
          </a:p>
        </p:txBody>
      </p:sp>
      <p:sp>
        <p:nvSpPr>
          <p:cNvPr id="3" name="Content Placeholder 2">
            <a:extLst>
              <a:ext uri="{FF2B5EF4-FFF2-40B4-BE49-F238E27FC236}">
                <a16:creationId xmlns:a16="http://schemas.microsoft.com/office/drawing/2014/main" id="{518D59CC-AE67-48C3-A0A2-FC512AC31A65}"/>
              </a:ext>
            </a:extLst>
          </p:cNvPr>
          <p:cNvSpPr>
            <a:spLocks noGrp="1"/>
          </p:cNvSpPr>
          <p:nvPr>
            <p:ph idx="1"/>
          </p:nvPr>
        </p:nvSpPr>
        <p:spPr>
          <a:xfrm>
            <a:off x="1981200" y="1532877"/>
            <a:ext cx="8229600" cy="4202130"/>
          </a:xfrm>
        </p:spPr>
        <p:txBody>
          <a:bodyPr vert="horz" lIns="82058" tIns="41029" rIns="82058" bIns="41029" rtlCol="0" anchor="t">
            <a:normAutofit/>
          </a:bodyPr>
          <a:lstStyle/>
          <a:p>
            <a:pPr marL="307340" indent="-307340"/>
            <a:r>
              <a:rPr lang="en-US" b="1" dirty="0">
                <a:ea typeface="+mn-lt"/>
                <a:cs typeface="+mn-lt"/>
              </a:rPr>
              <a:t>Provost's Initiatives</a:t>
            </a:r>
            <a:endParaRPr lang="en-US" b="1" dirty="0">
              <a:cs typeface="Calibri"/>
            </a:endParaRPr>
          </a:p>
          <a:p>
            <a:pPr marL="666115" lvl="1" indent="-255905"/>
            <a:r>
              <a:rPr lang="en-US" dirty="0" smtClean="0">
                <a:ea typeface="+mn-lt"/>
                <a:cs typeface="+mn-lt"/>
              </a:rPr>
              <a:t>Building </a:t>
            </a:r>
            <a:r>
              <a:rPr lang="en-US" dirty="0">
                <a:ea typeface="+mn-lt"/>
                <a:cs typeface="+mn-lt"/>
              </a:rPr>
              <a:t>a Digital Ecosystem</a:t>
            </a:r>
            <a:endParaRPr lang="en-US" dirty="0">
              <a:cs typeface="Calibri"/>
            </a:endParaRPr>
          </a:p>
          <a:p>
            <a:pPr marL="666115" lvl="1" indent="-255905"/>
            <a:r>
              <a:rPr lang="en-US" dirty="0" smtClean="0">
                <a:ea typeface="+mn-lt"/>
                <a:cs typeface="+mn-lt"/>
              </a:rPr>
              <a:t>Graduate </a:t>
            </a:r>
            <a:r>
              <a:rPr lang="en-US" dirty="0">
                <a:ea typeface="+mn-lt"/>
                <a:cs typeface="+mn-lt"/>
              </a:rPr>
              <a:t>and Professional Student Success</a:t>
            </a:r>
            <a:endParaRPr lang="en-US" dirty="0">
              <a:cs typeface="Calibri"/>
            </a:endParaRPr>
          </a:p>
          <a:p>
            <a:pPr marL="666115" lvl="1" indent="-255905"/>
            <a:r>
              <a:rPr lang="en-US" dirty="0" smtClean="0">
                <a:ea typeface="+mn-lt"/>
                <a:cs typeface="+mn-lt"/>
              </a:rPr>
              <a:t>Faculty </a:t>
            </a:r>
            <a:r>
              <a:rPr lang="en-US" dirty="0">
                <a:ea typeface="+mn-lt"/>
                <a:cs typeface="+mn-lt"/>
              </a:rPr>
              <a:t>Success</a:t>
            </a:r>
            <a:endParaRPr lang="en-US" dirty="0">
              <a:cs typeface="Calibri"/>
            </a:endParaRPr>
          </a:p>
          <a:p>
            <a:pPr marL="307340" indent="-307340"/>
            <a:endParaRPr lang="en-US" dirty="0">
              <a:cs typeface="Calibri"/>
            </a:endParaRPr>
          </a:p>
        </p:txBody>
      </p:sp>
    </p:spTree>
    <p:extLst>
      <p:ext uri="{BB962C8B-B14F-4D97-AF65-F5344CB8AC3E}">
        <p14:creationId xmlns:p14="http://schemas.microsoft.com/office/powerpoint/2010/main" val="78837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2370138"/>
            <a:ext cx="8229600" cy="1143000"/>
          </a:xfrm>
        </p:spPr>
        <p:txBody>
          <a:bodyPr>
            <a:normAutofit/>
          </a:bodyPr>
          <a:lstStyle/>
          <a:p>
            <a:r>
              <a:rPr lang="en-US" sz="5000" dirty="0"/>
              <a:t>Tenure and Promotions</a:t>
            </a:r>
          </a:p>
        </p:txBody>
      </p:sp>
    </p:spTree>
    <p:custDataLst>
      <p:tags r:id="rId1"/>
    </p:custDataLst>
    <p:extLst>
      <p:ext uri="{BB962C8B-B14F-4D97-AF65-F5344CB8AC3E}">
        <p14:creationId xmlns:p14="http://schemas.microsoft.com/office/powerpoint/2010/main" val="45295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Tenure &amp; Promotion</a:t>
            </a:r>
          </a:p>
        </p:txBody>
      </p:sp>
      <p:sp>
        <p:nvSpPr>
          <p:cNvPr id="3" name="Content Placeholder 2"/>
          <p:cNvSpPr>
            <a:spLocks noGrp="1"/>
          </p:cNvSpPr>
          <p:nvPr>
            <p:ph idx="1"/>
          </p:nvPr>
        </p:nvSpPr>
        <p:spPr>
          <a:xfrm>
            <a:off x="2853560" y="4450614"/>
            <a:ext cx="3242441" cy="825910"/>
          </a:xfrm>
        </p:spPr>
        <p:txBody>
          <a:bodyPr>
            <a:normAutofit/>
          </a:bodyPr>
          <a:lstStyle/>
          <a:p>
            <a:pPr marL="0" indent="0">
              <a:buNone/>
            </a:pPr>
            <a:r>
              <a:rPr lang="en-US" sz="1800" dirty="0"/>
              <a:t>Bryanna Fox:  Criminology </a:t>
            </a:r>
            <a:br>
              <a:rPr lang="en-US" sz="1800" dirty="0"/>
            </a:br>
            <a:r>
              <a:rPr lang="en-US" sz="1800" i="1" dirty="0"/>
              <a:t>Associate Professor</a:t>
            </a:r>
          </a:p>
        </p:txBody>
      </p:sp>
      <p:pic>
        <p:nvPicPr>
          <p:cNvPr id="4" name="Picture 3"/>
          <p:cNvPicPr>
            <a:picLocks noChangeAspect="1"/>
          </p:cNvPicPr>
          <p:nvPr/>
        </p:nvPicPr>
        <p:blipFill>
          <a:blip r:embed="rId3"/>
          <a:stretch>
            <a:fillRect/>
          </a:stretch>
        </p:blipFill>
        <p:spPr>
          <a:xfrm>
            <a:off x="3027887" y="1933903"/>
            <a:ext cx="1911182" cy="2377881"/>
          </a:xfrm>
          <a:prstGeom prst="rect">
            <a:avLst/>
          </a:prstGeom>
          <a:effectLst>
            <a:glow rad="139700">
              <a:schemeClr val="accent3">
                <a:satMod val="175000"/>
                <a:alpha val="40000"/>
              </a:schemeClr>
            </a:glow>
          </a:effectLst>
        </p:spPr>
      </p:pic>
      <p:sp>
        <p:nvSpPr>
          <p:cNvPr id="5" name="Rectangle 4"/>
          <p:cNvSpPr/>
          <p:nvPr/>
        </p:nvSpPr>
        <p:spPr>
          <a:xfrm>
            <a:off x="6360455" y="4450615"/>
            <a:ext cx="4209223" cy="646331"/>
          </a:xfrm>
          <a:prstGeom prst="rect">
            <a:avLst/>
          </a:prstGeom>
        </p:spPr>
        <p:txBody>
          <a:bodyPr wrap="square" anchor="t">
            <a:spAutoFit/>
          </a:bodyPr>
          <a:lstStyle/>
          <a:p>
            <a:r>
              <a:rPr lang="en-US" dirty="0">
                <a:solidFill>
                  <a:schemeClr val="bg1"/>
                </a:solidFill>
              </a:rPr>
              <a:t>Khary Rigg: Mental Health Law &amp; Policy</a:t>
            </a:r>
            <a:br>
              <a:rPr lang="en-US" dirty="0">
                <a:solidFill>
                  <a:schemeClr val="bg1"/>
                </a:solidFill>
              </a:rPr>
            </a:br>
            <a:r>
              <a:rPr lang="en-US" i="1" dirty="0">
                <a:solidFill>
                  <a:schemeClr val="bg1"/>
                </a:solidFill>
              </a:rPr>
              <a:t>Associate Professor</a:t>
            </a:r>
            <a:endParaRPr lang="en-US" i="1" dirty="0">
              <a:solidFill>
                <a:schemeClr val="bg1"/>
              </a:solidFill>
              <a:cs typeface="Calibri"/>
            </a:endParaRPr>
          </a:p>
        </p:txBody>
      </p:sp>
      <p:pic>
        <p:nvPicPr>
          <p:cNvPr id="6" name="Picture 5"/>
          <p:cNvPicPr>
            <a:picLocks noChangeAspect="1"/>
          </p:cNvPicPr>
          <p:nvPr/>
        </p:nvPicPr>
        <p:blipFill>
          <a:blip r:embed="rId4"/>
          <a:stretch>
            <a:fillRect/>
          </a:stretch>
        </p:blipFill>
        <p:spPr>
          <a:xfrm>
            <a:off x="6458778" y="1933903"/>
            <a:ext cx="2377881" cy="2377881"/>
          </a:xfrm>
          <a:prstGeom prst="rect">
            <a:avLst/>
          </a:prstGeom>
          <a:effectLst>
            <a:glow rad="139700">
              <a:schemeClr val="accent3">
                <a:satMod val="175000"/>
                <a:alpha val="40000"/>
              </a:schemeClr>
            </a:glow>
          </a:effectLst>
        </p:spPr>
      </p:pic>
    </p:spTree>
    <p:custDataLst>
      <p:tags r:id="rId1"/>
    </p:custDataLst>
    <p:extLst>
      <p:ext uri="{BB962C8B-B14F-4D97-AF65-F5344CB8AC3E}">
        <p14:creationId xmlns:p14="http://schemas.microsoft.com/office/powerpoint/2010/main" val="3787379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12613"/>
            <a:ext cx="8229600" cy="534803"/>
          </a:xfrm>
        </p:spPr>
        <p:txBody>
          <a:bodyPr>
            <a:normAutofit fontScale="90000"/>
          </a:bodyPr>
          <a:lstStyle/>
          <a:p>
            <a:pPr marL="484575">
              <a:defRPr/>
            </a:pPr>
            <a:r>
              <a:rPr lang="en-US" b="1" dirty="0"/>
              <a:t>Agenda</a:t>
            </a:r>
          </a:p>
        </p:txBody>
      </p:sp>
      <p:sp>
        <p:nvSpPr>
          <p:cNvPr id="2" name="Content Placeholder 1"/>
          <p:cNvSpPr>
            <a:spLocks noGrp="1"/>
          </p:cNvSpPr>
          <p:nvPr>
            <p:ph idx="1"/>
          </p:nvPr>
        </p:nvSpPr>
        <p:spPr>
          <a:xfrm>
            <a:off x="2149952" y="791691"/>
            <a:ext cx="8229600" cy="4841180"/>
          </a:xfrm>
        </p:spPr>
        <p:txBody>
          <a:bodyPr vert="horz" lIns="82058" tIns="41029" rIns="82058" bIns="41029" rtlCol="0" anchor="t">
            <a:normAutofit fontScale="92500" lnSpcReduction="10000"/>
          </a:bodyPr>
          <a:lstStyle/>
          <a:p>
            <a:pPr marL="513715" indent="-513715">
              <a:buFont typeface="+mj-lt"/>
              <a:buAutoNum type="arabicPeriod"/>
            </a:pPr>
            <a:r>
              <a:rPr lang="en-US" sz="2800" dirty="0">
                <a:cs typeface="Calibri"/>
              </a:rPr>
              <a:t>Welcome</a:t>
            </a:r>
          </a:p>
          <a:p>
            <a:pPr marL="513715" indent="-513715">
              <a:buAutoNum type="arabicPeriod"/>
            </a:pPr>
            <a:r>
              <a:rPr lang="en-US" sz="2800" dirty="0">
                <a:cs typeface="Calibri"/>
              </a:rPr>
              <a:t>Welcome New </a:t>
            </a:r>
            <a:r>
              <a:rPr lang="en-US" sz="2800" dirty="0" smtClean="0">
                <a:cs typeface="Calibri"/>
              </a:rPr>
              <a:t>Faculty &amp; Staff</a:t>
            </a:r>
            <a:endParaRPr lang="en-US" sz="2800" dirty="0">
              <a:cs typeface="Calibri"/>
            </a:endParaRPr>
          </a:p>
          <a:p>
            <a:pPr marL="513715" indent="-513715">
              <a:buAutoNum type="arabicPeriod"/>
            </a:pPr>
            <a:r>
              <a:rPr lang="en-US" sz="2800" dirty="0"/>
              <a:t>Report of the Faculty Council</a:t>
            </a:r>
          </a:p>
          <a:p>
            <a:pPr marL="513715" indent="-513715">
              <a:buAutoNum type="arabicPeriod"/>
            </a:pPr>
            <a:r>
              <a:rPr lang="en-US" sz="2800" dirty="0">
                <a:cs typeface="Calibri"/>
              </a:rPr>
              <a:t>USF Senate Updates</a:t>
            </a:r>
            <a:endParaRPr lang="en-US" dirty="0">
              <a:cs typeface="Calibri"/>
            </a:endParaRPr>
          </a:p>
          <a:p>
            <a:pPr marL="513715" indent="-513715">
              <a:buFont typeface="+mj-lt"/>
              <a:buAutoNum type="arabicPeriod"/>
            </a:pPr>
            <a:r>
              <a:rPr lang="en-US" sz="2800" dirty="0"/>
              <a:t>Curriculum Committee Report</a:t>
            </a:r>
            <a:endParaRPr lang="en-US" sz="2800" dirty="0">
              <a:cs typeface="Calibri"/>
            </a:endParaRPr>
          </a:p>
          <a:p>
            <a:pPr marL="513715" indent="-513715">
              <a:buFont typeface="+mj-lt"/>
              <a:buAutoNum type="arabicPeriod"/>
            </a:pPr>
            <a:r>
              <a:rPr lang="en-US" sz="2800" dirty="0"/>
              <a:t>Report of the Research Council</a:t>
            </a:r>
            <a:endParaRPr lang="en-US" sz="2800" dirty="0">
              <a:cs typeface="Calibri"/>
            </a:endParaRPr>
          </a:p>
          <a:p>
            <a:pPr marL="513715" indent="-513715">
              <a:buFont typeface="+mj-lt"/>
              <a:buAutoNum type="arabicPeriod"/>
            </a:pPr>
            <a:r>
              <a:rPr lang="en-US" sz="2800" dirty="0"/>
              <a:t>Dean’s Report &amp; Updates</a:t>
            </a:r>
            <a:endParaRPr lang="en-US" sz="2800" dirty="0">
              <a:cs typeface="Calibri"/>
            </a:endParaRPr>
          </a:p>
          <a:p>
            <a:pPr marL="513715" indent="-513715">
              <a:buFont typeface="+mj-lt"/>
              <a:buAutoNum type="arabicPeriod"/>
            </a:pPr>
            <a:r>
              <a:rPr lang="en-US" sz="2800" dirty="0">
                <a:cs typeface="Calibri"/>
              </a:rPr>
              <a:t>CBCS </a:t>
            </a:r>
            <a:r>
              <a:rPr lang="en-US" sz="2800">
                <a:cs typeface="Calibri"/>
              </a:rPr>
              <a:t>Healthy </a:t>
            </a:r>
            <a:r>
              <a:rPr lang="en-US" sz="2800" smtClean="0">
                <a:cs typeface="Calibri"/>
              </a:rPr>
              <a:t>Culture Crew</a:t>
            </a:r>
            <a:endParaRPr lang="en-US" sz="2800" dirty="0">
              <a:cs typeface="Calibri"/>
            </a:endParaRPr>
          </a:p>
          <a:p>
            <a:pPr marL="513715" indent="-513715">
              <a:buFont typeface="+mj-lt"/>
              <a:buAutoNum type="arabicPeriod"/>
            </a:pPr>
            <a:r>
              <a:rPr lang="en-US" sz="2800" dirty="0"/>
              <a:t>Research Presentation-  Dr. </a:t>
            </a:r>
            <a:r>
              <a:rPr lang="en-US" sz="2800" dirty="0" err="1"/>
              <a:t>Soomi</a:t>
            </a:r>
            <a:r>
              <a:rPr lang="en-US" sz="2800" dirty="0"/>
              <a:t> Lee</a:t>
            </a:r>
          </a:p>
          <a:p>
            <a:pPr marL="513715" indent="-513715">
              <a:buFont typeface="+mj-lt"/>
              <a:buAutoNum type="arabicPeriod"/>
            </a:pPr>
            <a:r>
              <a:rPr lang="en-US" sz="2800" dirty="0">
                <a:cs typeface="Calibri"/>
              </a:rPr>
              <a:t>Open Discussion; Questions &amp; Answers</a:t>
            </a:r>
          </a:p>
          <a:p>
            <a:pPr marL="513715" indent="-513715">
              <a:buAutoNum type="arabicPeriod"/>
            </a:pPr>
            <a:r>
              <a:rPr lang="en-US" sz="2800" dirty="0">
                <a:cs typeface="Calibri"/>
              </a:rPr>
              <a:t>Faculty Voting- open discussion (Staff Dismissed) </a:t>
            </a:r>
          </a:p>
        </p:txBody>
      </p:sp>
    </p:spTree>
    <p:custDataLst>
      <p:tags r:id="rId1"/>
    </p:custDataLst>
    <p:extLst>
      <p:ext uri="{BB962C8B-B14F-4D97-AF65-F5344CB8AC3E}">
        <p14:creationId xmlns:p14="http://schemas.microsoft.com/office/powerpoint/2010/main" val="2135494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F257-FE50-46DD-BFDA-A61F45955C51}"/>
              </a:ext>
            </a:extLst>
          </p:cNvPr>
          <p:cNvSpPr>
            <a:spLocks noGrp="1"/>
          </p:cNvSpPr>
          <p:nvPr>
            <p:ph type="title"/>
          </p:nvPr>
        </p:nvSpPr>
        <p:spPr>
          <a:xfrm>
            <a:off x="2081806" y="506272"/>
            <a:ext cx="8130156" cy="1046492"/>
          </a:xfrm>
        </p:spPr>
        <p:txBody>
          <a:bodyPr>
            <a:normAutofit/>
          </a:bodyPr>
          <a:lstStyle/>
          <a:p>
            <a:r>
              <a:rPr lang="en-US" dirty="0">
                <a:cs typeface="Calibri"/>
              </a:rPr>
              <a:t>Research Promotions</a:t>
            </a:r>
            <a:endParaRPr lang="en-US" dirty="0"/>
          </a:p>
        </p:txBody>
      </p:sp>
      <p:sp>
        <p:nvSpPr>
          <p:cNvPr id="3" name="Content Placeholder 2">
            <a:extLst>
              <a:ext uri="{FF2B5EF4-FFF2-40B4-BE49-F238E27FC236}">
                <a16:creationId xmlns:a16="http://schemas.microsoft.com/office/drawing/2014/main" id="{5BF9E0E9-7EE1-4F58-9C59-C0DC27094836}"/>
              </a:ext>
            </a:extLst>
          </p:cNvPr>
          <p:cNvSpPr>
            <a:spLocks noGrp="1"/>
          </p:cNvSpPr>
          <p:nvPr>
            <p:ph idx="1"/>
          </p:nvPr>
        </p:nvSpPr>
        <p:spPr>
          <a:xfrm>
            <a:off x="2081806" y="4190033"/>
            <a:ext cx="2578684" cy="1217710"/>
          </a:xfrm>
        </p:spPr>
        <p:txBody>
          <a:bodyPr vert="horz" lIns="82058" tIns="41029" rIns="82058" bIns="41029" rtlCol="0" anchor="t">
            <a:normAutofit/>
          </a:bodyPr>
          <a:lstStyle/>
          <a:p>
            <a:pPr marL="0" indent="0">
              <a:lnSpc>
                <a:spcPct val="80000"/>
              </a:lnSpc>
              <a:buNone/>
            </a:pPr>
            <a:r>
              <a:rPr lang="en-US" sz="1800" dirty="0">
                <a:ea typeface="+mn-lt"/>
                <a:cs typeface="+mn-lt"/>
              </a:rPr>
              <a:t>Kathleen Moore, Mental Health Law &amp; Policy</a:t>
            </a:r>
            <a:br>
              <a:rPr lang="en-US" sz="1800" dirty="0">
                <a:ea typeface="+mn-lt"/>
                <a:cs typeface="+mn-lt"/>
              </a:rPr>
            </a:br>
            <a:r>
              <a:rPr lang="en-US" sz="1800" i="1" dirty="0">
                <a:ea typeface="+mn-lt"/>
                <a:cs typeface="+mn-lt"/>
              </a:rPr>
              <a:t>Research Professor</a:t>
            </a:r>
          </a:p>
          <a:p>
            <a:pPr marL="0" indent="0">
              <a:buNone/>
            </a:pPr>
            <a:endParaRPr lang="en-US" sz="2600" dirty="0">
              <a:ea typeface="+mn-lt"/>
              <a:cs typeface="+mn-lt"/>
            </a:endParaRPr>
          </a:p>
          <a:p>
            <a:pPr marL="307340" indent="-307340"/>
            <a:endParaRPr lang="en-US" sz="1800" dirty="0">
              <a:ea typeface="+mn-lt"/>
              <a:cs typeface="+mn-lt"/>
            </a:endParaRPr>
          </a:p>
        </p:txBody>
      </p:sp>
      <p:pic>
        <p:nvPicPr>
          <p:cNvPr id="4" name="Picture 4" descr="A person smiling for the camera&#10;&#10;Description generated with very high confidence">
            <a:extLst>
              <a:ext uri="{FF2B5EF4-FFF2-40B4-BE49-F238E27FC236}">
                <a16:creationId xmlns:a16="http://schemas.microsoft.com/office/drawing/2014/main" id="{CAE88653-04EC-4A89-99F6-9778318764A1}"/>
              </a:ext>
            </a:extLst>
          </p:cNvPr>
          <p:cNvPicPr>
            <a:picLocks noChangeAspect="1"/>
          </p:cNvPicPr>
          <p:nvPr/>
        </p:nvPicPr>
        <p:blipFill>
          <a:blip r:embed="rId2"/>
          <a:stretch>
            <a:fillRect/>
          </a:stretch>
        </p:blipFill>
        <p:spPr>
          <a:xfrm>
            <a:off x="2160465" y="2064043"/>
            <a:ext cx="1971235" cy="1971235"/>
          </a:xfrm>
          <a:prstGeom prst="rect">
            <a:avLst/>
          </a:prstGeom>
          <a:effectLst>
            <a:glow rad="101600">
              <a:schemeClr val="accent3">
                <a:satMod val="175000"/>
                <a:alpha val="40000"/>
              </a:schemeClr>
            </a:glow>
            <a:outerShdw blurRad="50800" dist="38100" dir="2700000" algn="tl" rotWithShape="0">
              <a:prstClr val="black">
                <a:alpha val="40000"/>
              </a:prstClr>
            </a:outerShdw>
          </a:effectLst>
        </p:spPr>
      </p:pic>
      <p:pic>
        <p:nvPicPr>
          <p:cNvPr id="6" name="Picture 6" descr="A person standing in a garden smiling&#10;&#10;Description generated with very high confidence">
            <a:extLst>
              <a:ext uri="{FF2B5EF4-FFF2-40B4-BE49-F238E27FC236}">
                <a16:creationId xmlns:a16="http://schemas.microsoft.com/office/drawing/2014/main" id="{84FA117C-C5FA-4638-826D-9DD044EF8EC3}"/>
              </a:ext>
            </a:extLst>
          </p:cNvPr>
          <p:cNvPicPr>
            <a:picLocks noChangeAspect="1"/>
          </p:cNvPicPr>
          <p:nvPr/>
        </p:nvPicPr>
        <p:blipFill>
          <a:blip r:embed="rId3"/>
          <a:stretch>
            <a:fillRect/>
          </a:stretch>
        </p:blipFill>
        <p:spPr>
          <a:xfrm>
            <a:off x="5090967" y="2064043"/>
            <a:ext cx="2111835" cy="1971235"/>
          </a:xfrm>
          <a:prstGeom prst="rect">
            <a:avLst/>
          </a:prstGeom>
          <a:effectLst>
            <a:glow rad="101600">
              <a:schemeClr val="accent3">
                <a:satMod val="175000"/>
                <a:alpha val="40000"/>
              </a:schemeClr>
            </a:glow>
          </a:effectLst>
        </p:spPr>
      </p:pic>
      <p:pic>
        <p:nvPicPr>
          <p:cNvPr id="8" name="Picture 8" descr="A person smiling for the camera&#10;&#10;Description generated with very high confidence">
            <a:extLst>
              <a:ext uri="{FF2B5EF4-FFF2-40B4-BE49-F238E27FC236}">
                <a16:creationId xmlns:a16="http://schemas.microsoft.com/office/drawing/2014/main" id="{FD2948C2-2C73-46CD-8575-C8685828948B}"/>
              </a:ext>
            </a:extLst>
          </p:cNvPr>
          <p:cNvPicPr>
            <a:picLocks noChangeAspect="1"/>
          </p:cNvPicPr>
          <p:nvPr/>
        </p:nvPicPr>
        <p:blipFill>
          <a:blip r:embed="rId4"/>
          <a:stretch>
            <a:fillRect/>
          </a:stretch>
        </p:blipFill>
        <p:spPr>
          <a:xfrm>
            <a:off x="8080475" y="2064043"/>
            <a:ext cx="1997590" cy="1971235"/>
          </a:xfrm>
          <a:prstGeom prst="rect">
            <a:avLst/>
          </a:prstGeom>
          <a:effectLst>
            <a:glow rad="101600">
              <a:schemeClr val="accent3">
                <a:satMod val="175000"/>
                <a:alpha val="40000"/>
              </a:schemeClr>
            </a:glow>
          </a:effectLst>
        </p:spPr>
      </p:pic>
      <p:sp>
        <p:nvSpPr>
          <p:cNvPr id="9" name="TextBox 8"/>
          <p:cNvSpPr txBox="1"/>
          <p:nvPr/>
        </p:nvSpPr>
        <p:spPr>
          <a:xfrm>
            <a:off x="4962165" y="4190034"/>
            <a:ext cx="2646100" cy="762645"/>
          </a:xfrm>
          <a:prstGeom prst="rect">
            <a:avLst/>
          </a:prstGeom>
          <a:noFill/>
        </p:spPr>
        <p:txBody>
          <a:bodyPr wrap="square" rtlCol="0">
            <a:spAutoFit/>
          </a:bodyPr>
          <a:lstStyle/>
          <a:p>
            <a:pPr defTabSz="410291">
              <a:lnSpc>
                <a:spcPct val="80000"/>
              </a:lnSpc>
              <a:spcBef>
                <a:spcPct val="20000"/>
              </a:spcBef>
            </a:pPr>
            <a:r>
              <a:rPr lang="en-US" dirty="0">
                <a:solidFill>
                  <a:schemeClr val="bg1"/>
                </a:solidFill>
                <a:ea typeface="+mn-lt"/>
                <a:cs typeface="+mn-lt"/>
              </a:rPr>
              <a:t>Heather George, </a:t>
            </a:r>
            <a:br>
              <a:rPr lang="en-US" dirty="0">
                <a:solidFill>
                  <a:schemeClr val="bg1"/>
                </a:solidFill>
                <a:ea typeface="+mn-lt"/>
                <a:cs typeface="+mn-lt"/>
              </a:rPr>
            </a:br>
            <a:r>
              <a:rPr lang="en-US" dirty="0">
                <a:solidFill>
                  <a:schemeClr val="bg1"/>
                </a:solidFill>
                <a:ea typeface="+mn-lt"/>
                <a:cs typeface="+mn-lt"/>
              </a:rPr>
              <a:t>Child &amp; Family Studies</a:t>
            </a:r>
            <a:br>
              <a:rPr lang="en-US" dirty="0">
                <a:solidFill>
                  <a:schemeClr val="bg1"/>
                </a:solidFill>
                <a:ea typeface="+mn-lt"/>
                <a:cs typeface="+mn-lt"/>
              </a:rPr>
            </a:br>
            <a:r>
              <a:rPr lang="en-US" i="1" dirty="0">
                <a:solidFill>
                  <a:schemeClr val="bg1"/>
                </a:solidFill>
                <a:ea typeface="+mn-lt"/>
                <a:cs typeface="+mn-lt"/>
              </a:rPr>
              <a:t>Research Professor</a:t>
            </a:r>
          </a:p>
        </p:txBody>
      </p:sp>
      <p:sp>
        <p:nvSpPr>
          <p:cNvPr id="10" name="TextBox 9"/>
          <p:cNvSpPr txBox="1"/>
          <p:nvPr/>
        </p:nvSpPr>
        <p:spPr>
          <a:xfrm>
            <a:off x="7955880" y="4190034"/>
            <a:ext cx="2407321" cy="978729"/>
          </a:xfrm>
          <a:prstGeom prst="rect">
            <a:avLst/>
          </a:prstGeom>
          <a:noFill/>
        </p:spPr>
        <p:txBody>
          <a:bodyPr wrap="square" rtlCol="0">
            <a:spAutoFit/>
          </a:bodyPr>
          <a:lstStyle/>
          <a:p>
            <a:pPr defTabSz="410291">
              <a:lnSpc>
                <a:spcPct val="80000"/>
              </a:lnSpc>
              <a:spcBef>
                <a:spcPct val="20000"/>
              </a:spcBef>
            </a:pPr>
            <a:r>
              <a:rPr lang="en-US" dirty="0">
                <a:solidFill>
                  <a:schemeClr val="bg1"/>
                </a:solidFill>
                <a:ea typeface="+mn-lt"/>
                <a:cs typeface="+mn-lt"/>
              </a:rPr>
              <a:t>Scott Young, Mental Health Law &amp; Policy</a:t>
            </a:r>
            <a:br>
              <a:rPr lang="en-US" dirty="0">
                <a:solidFill>
                  <a:schemeClr val="bg1"/>
                </a:solidFill>
                <a:ea typeface="+mn-lt"/>
                <a:cs typeface="+mn-lt"/>
              </a:rPr>
            </a:br>
            <a:r>
              <a:rPr lang="en-US" i="1" dirty="0">
                <a:solidFill>
                  <a:schemeClr val="bg1"/>
                </a:solidFill>
                <a:ea typeface="+mn-lt"/>
                <a:cs typeface="+mn-lt"/>
              </a:rPr>
              <a:t>Research Associate Professor</a:t>
            </a:r>
          </a:p>
        </p:txBody>
      </p:sp>
    </p:spTree>
    <p:extLst>
      <p:ext uri="{BB962C8B-B14F-4D97-AF65-F5344CB8AC3E}">
        <p14:creationId xmlns:p14="http://schemas.microsoft.com/office/powerpoint/2010/main" val="3331435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55DE-0A9C-4772-A796-198A3168052E}"/>
              </a:ext>
            </a:extLst>
          </p:cNvPr>
          <p:cNvSpPr>
            <a:spLocks noGrp="1"/>
          </p:cNvSpPr>
          <p:nvPr>
            <p:ph type="title"/>
          </p:nvPr>
        </p:nvSpPr>
        <p:spPr>
          <a:xfrm>
            <a:off x="1981200" y="211619"/>
            <a:ext cx="8229600" cy="1143000"/>
          </a:xfrm>
        </p:spPr>
        <p:txBody>
          <a:bodyPr/>
          <a:lstStyle/>
          <a:p>
            <a:r>
              <a:rPr lang="en-US" dirty="0">
                <a:cs typeface="Calibri"/>
              </a:rPr>
              <a:t>CBCS  T&amp;P Applications </a:t>
            </a:r>
            <a:endParaRPr lang="en-US" dirty="0"/>
          </a:p>
        </p:txBody>
      </p:sp>
      <p:sp>
        <p:nvSpPr>
          <p:cNvPr id="3" name="Content Placeholder 2">
            <a:extLst>
              <a:ext uri="{FF2B5EF4-FFF2-40B4-BE49-F238E27FC236}">
                <a16:creationId xmlns:a16="http://schemas.microsoft.com/office/drawing/2014/main" id="{E1E0AC94-17E0-4F42-8BFE-763A102242A2}"/>
              </a:ext>
            </a:extLst>
          </p:cNvPr>
          <p:cNvSpPr>
            <a:spLocks noGrp="1"/>
          </p:cNvSpPr>
          <p:nvPr>
            <p:ph idx="1"/>
          </p:nvPr>
        </p:nvSpPr>
        <p:spPr>
          <a:xfrm>
            <a:off x="2207231" y="1354619"/>
            <a:ext cx="8229600" cy="4202130"/>
          </a:xfrm>
        </p:spPr>
        <p:txBody>
          <a:bodyPr vert="horz" lIns="82058" tIns="41029" rIns="82058" bIns="41029" rtlCol="0" anchor="t">
            <a:normAutofit lnSpcReduction="10000"/>
          </a:bodyPr>
          <a:lstStyle/>
          <a:p>
            <a:pPr marL="307340" indent="-307340"/>
            <a:r>
              <a:rPr lang="en-US" dirty="0">
                <a:cs typeface="Calibri"/>
              </a:rPr>
              <a:t>List of committee members distributed</a:t>
            </a:r>
          </a:p>
          <a:p>
            <a:pPr marL="307340" indent="-307340"/>
            <a:r>
              <a:rPr lang="en-US" dirty="0">
                <a:cs typeface="Calibri"/>
              </a:rPr>
              <a:t>Tenure and Promotion update</a:t>
            </a:r>
          </a:p>
          <a:p>
            <a:pPr marL="410210" lvl="1" indent="0">
              <a:buNone/>
            </a:pPr>
            <a:r>
              <a:rPr lang="en-US" dirty="0">
                <a:cs typeface="Calibri"/>
              </a:rPr>
              <a:t>T&amp;P Applications</a:t>
            </a:r>
          </a:p>
          <a:p>
            <a:pPr marL="666115" lvl="1" indent="-255905"/>
            <a:r>
              <a:rPr lang="en-US" dirty="0" smtClean="0">
                <a:cs typeface="Calibri"/>
              </a:rPr>
              <a:t>Associate: </a:t>
            </a:r>
            <a:r>
              <a:rPr lang="en-US" dirty="0">
                <a:solidFill>
                  <a:srgbClr val="00B050"/>
                </a:solidFill>
                <a:cs typeface="Calibri"/>
              </a:rPr>
              <a:t>1</a:t>
            </a:r>
            <a:r>
              <a:rPr lang="en-US" dirty="0">
                <a:cs typeface="Calibri"/>
              </a:rPr>
              <a:t> </a:t>
            </a:r>
          </a:p>
          <a:p>
            <a:pPr marL="666115" lvl="1" indent="-255905"/>
            <a:r>
              <a:rPr lang="en-US" dirty="0" smtClean="0">
                <a:cs typeface="Calibri"/>
              </a:rPr>
              <a:t>Full: </a:t>
            </a:r>
            <a:r>
              <a:rPr lang="en-US" dirty="0" smtClean="0">
                <a:solidFill>
                  <a:srgbClr val="00B050"/>
                </a:solidFill>
                <a:cs typeface="Calibri"/>
              </a:rPr>
              <a:t>2</a:t>
            </a:r>
            <a:endParaRPr lang="en-US" dirty="0">
              <a:solidFill>
                <a:srgbClr val="00B050"/>
              </a:solidFill>
              <a:cs typeface="Calibri"/>
            </a:endParaRPr>
          </a:p>
          <a:p>
            <a:pPr marL="666115" lvl="1" indent="-255905"/>
            <a:r>
              <a:rPr lang="en-US" dirty="0">
                <a:cs typeface="Calibri"/>
              </a:rPr>
              <a:t>Research </a:t>
            </a:r>
            <a:r>
              <a:rPr lang="en-US" dirty="0" smtClean="0">
                <a:cs typeface="Calibri"/>
              </a:rPr>
              <a:t>Associate: </a:t>
            </a:r>
            <a:r>
              <a:rPr lang="en-US" dirty="0" smtClean="0">
                <a:solidFill>
                  <a:srgbClr val="00B050"/>
                </a:solidFill>
                <a:cs typeface="Calibri"/>
              </a:rPr>
              <a:t>0</a:t>
            </a:r>
            <a:endParaRPr lang="en-US" dirty="0">
              <a:solidFill>
                <a:srgbClr val="00B050"/>
              </a:solidFill>
              <a:cs typeface="Calibri"/>
            </a:endParaRPr>
          </a:p>
          <a:p>
            <a:pPr marL="666115" lvl="1" indent="-255905"/>
            <a:r>
              <a:rPr lang="en-US" dirty="0">
                <a:cs typeface="Calibri"/>
              </a:rPr>
              <a:t>Research </a:t>
            </a:r>
            <a:r>
              <a:rPr lang="en-US" dirty="0" smtClean="0">
                <a:cs typeface="Calibri"/>
              </a:rPr>
              <a:t>Professor: </a:t>
            </a:r>
            <a:r>
              <a:rPr lang="en-US" dirty="0" smtClean="0">
                <a:solidFill>
                  <a:srgbClr val="00B050"/>
                </a:solidFill>
                <a:cs typeface="Calibri"/>
              </a:rPr>
              <a:t>3</a:t>
            </a:r>
            <a:r>
              <a:rPr lang="en-US" dirty="0" smtClean="0">
                <a:cs typeface="Calibri"/>
              </a:rPr>
              <a:t> </a:t>
            </a:r>
          </a:p>
          <a:p>
            <a:pPr marL="666115" lvl="1" indent="-255905"/>
            <a:r>
              <a:rPr lang="en-US" dirty="0" smtClean="0">
                <a:cs typeface="Calibri"/>
              </a:rPr>
              <a:t>Instructor: </a:t>
            </a:r>
            <a:r>
              <a:rPr lang="en-US" dirty="0" smtClean="0">
                <a:solidFill>
                  <a:srgbClr val="00B050"/>
                </a:solidFill>
                <a:cs typeface="Calibri"/>
              </a:rPr>
              <a:t>6</a:t>
            </a:r>
            <a:endParaRPr lang="en-US" dirty="0">
              <a:cs typeface="Calibri"/>
            </a:endParaRPr>
          </a:p>
          <a:p>
            <a:pPr marL="666115" lvl="1" indent="-255905"/>
            <a:r>
              <a:rPr lang="en-US" dirty="0">
                <a:cs typeface="Calibri"/>
              </a:rPr>
              <a:t>Mid-tenure </a:t>
            </a:r>
            <a:r>
              <a:rPr lang="en-US" dirty="0" smtClean="0">
                <a:cs typeface="Calibri"/>
              </a:rPr>
              <a:t>review: </a:t>
            </a:r>
            <a:r>
              <a:rPr lang="en-US" dirty="0" smtClean="0">
                <a:solidFill>
                  <a:srgbClr val="00B050"/>
                </a:solidFill>
                <a:cs typeface="Calibri"/>
              </a:rPr>
              <a:t>2</a:t>
            </a:r>
            <a:endParaRPr lang="en-US" dirty="0">
              <a:cs typeface="Calibri"/>
            </a:endParaRPr>
          </a:p>
        </p:txBody>
      </p:sp>
    </p:spTree>
    <p:custDataLst>
      <p:tags r:id="rId1"/>
    </p:custDataLst>
    <p:extLst>
      <p:ext uri="{BB962C8B-B14F-4D97-AF65-F5344CB8AC3E}">
        <p14:creationId xmlns:p14="http://schemas.microsoft.com/office/powerpoint/2010/main" val="63778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2370138"/>
            <a:ext cx="8229600" cy="1143000"/>
          </a:xfrm>
        </p:spPr>
        <p:txBody>
          <a:bodyPr>
            <a:normAutofit/>
          </a:bodyPr>
          <a:lstStyle/>
          <a:p>
            <a:r>
              <a:rPr lang="en-US" sz="5000" dirty="0" smtClean="0"/>
              <a:t>Curriculum Committee Update</a:t>
            </a:r>
            <a:endParaRPr lang="en-US" sz="5000" dirty="0"/>
          </a:p>
        </p:txBody>
      </p:sp>
      <p:sp>
        <p:nvSpPr>
          <p:cNvPr id="3" name="Rectangle 2"/>
          <p:cNvSpPr/>
          <p:nvPr/>
        </p:nvSpPr>
        <p:spPr>
          <a:xfrm>
            <a:off x="4432048" y="3610829"/>
            <a:ext cx="2946640" cy="646331"/>
          </a:xfrm>
          <a:prstGeom prst="rect">
            <a:avLst/>
          </a:prstGeom>
        </p:spPr>
        <p:txBody>
          <a:bodyPr wrap="none">
            <a:spAutoFit/>
          </a:bodyPr>
          <a:lstStyle/>
          <a:p>
            <a:r>
              <a:rPr lang="en-US" sz="3600" dirty="0" smtClean="0">
                <a:solidFill>
                  <a:schemeClr val="bg1"/>
                </a:solidFill>
              </a:rPr>
              <a:t>Chris Simmons</a:t>
            </a:r>
            <a:endParaRPr lang="en-US" sz="3600" dirty="0">
              <a:solidFill>
                <a:schemeClr val="bg1"/>
              </a:solidFill>
            </a:endParaRPr>
          </a:p>
        </p:txBody>
      </p:sp>
    </p:spTree>
    <p:custDataLst>
      <p:tags r:id="rId1"/>
    </p:custDataLst>
    <p:extLst>
      <p:ext uri="{BB962C8B-B14F-4D97-AF65-F5344CB8AC3E}">
        <p14:creationId xmlns:p14="http://schemas.microsoft.com/office/powerpoint/2010/main" val="1861861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rPr>
              <a:t>CBCS Curriculum Committee </a:t>
            </a:r>
            <a:r>
              <a:rPr lang="en-US" dirty="0" smtClean="0">
                <a:latin typeface="+mn-lt"/>
              </a:rPr>
              <a:t>2019-20</a:t>
            </a:r>
            <a:endParaRPr lang="en-US" b="1" dirty="0">
              <a:latin typeface="+mn-lt"/>
            </a:endParaRPr>
          </a:p>
        </p:txBody>
      </p:sp>
      <p:sp>
        <p:nvSpPr>
          <p:cNvPr id="2" name="Content Placeholder 1"/>
          <p:cNvSpPr>
            <a:spLocks noGrp="1"/>
          </p:cNvSpPr>
          <p:nvPr>
            <p:ph idx="1"/>
          </p:nvPr>
        </p:nvSpPr>
        <p:spPr>
          <a:xfrm>
            <a:off x="1981201" y="1786915"/>
            <a:ext cx="8716297" cy="3928961"/>
          </a:xfrm>
        </p:spPr>
        <p:txBody>
          <a:bodyPr vert="horz" lIns="82058" tIns="41029" rIns="82058" bIns="41029" rtlCol="0" anchor="t">
            <a:normAutofit/>
          </a:bodyPr>
          <a:lstStyle/>
          <a:p>
            <a:pPr marL="307340" indent="-307340"/>
            <a:r>
              <a:rPr lang="en-US" dirty="0" smtClean="0"/>
              <a:t>Andrea </a:t>
            </a:r>
            <a:r>
              <a:rPr lang="en-US" dirty="0"/>
              <a:t>Smith, </a:t>
            </a:r>
            <a:r>
              <a:rPr lang="en-US" dirty="0" smtClean="0"/>
              <a:t>Communication Sciences &amp; Disorders</a:t>
            </a:r>
            <a:endParaRPr lang="en-US" dirty="0">
              <a:cs typeface="Calibri"/>
            </a:endParaRPr>
          </a:p>
          <a:p>
            <a:pPr marL="307340" indent="-307340"/>
            <a:r>
              <a:rPr lang="en-US" dirty="0"/>
              <a:t>Chris Simmons, </a:t>
            </a:r>
            <a:r>
              <a:rPr lang="en-US" dirty="0" smtClean="0"/>
              <a:t>School of Social Work, </a:t>
            </a:r>
            <a:r>
              <a:rPr lang="en-US" dirty="0" smtClean="0">
                <a:cs typeface="Calibri"/>
              </a:rPr>
              <a:t>Chair</a:t>
            </a:r>
            <a:endParaRPr lang="en-US" dirty="0">
              <a:cs typeface="Calibri"/>
            </a:endParaRPr>
          </a:p>
          <a:p>
            <a:pPr marL="307340" indent="-307340"/>
            <a:r>
              <a:rPr lang="en-US" dirty="0"/>
              <a:t>Tammy Jorgensen Smith, </a:t>
            </a:r>
            <a:r>
              <a:rPr lang="en-US" dirty="0" smtClean="0"/>
              <a:t>Child &amp; Family Studies</a:t>
            </a:r>
            <a:endParaRPr lang="en-US" dirty="0">
              <a:cs typeface="Calibri"/>
            </a:endParaRPr>
          </a:p>
          <a:p>
            <a:pPr marL="307340" indent="-307340"/>
            <a:r>
              <a:rPr lang="en-US" dirty="0"/>
              <a:t>Khary Rigg, </a:t>
            </a:r>
            <a:r>
              <a:rPr lang="en-US" dirty="0" smtClean="0"/>
              <a:t>Mental Health Law &amp; Policy</a:t>
            </a:r>
            <a:endParaRPr lang="en-US" dirty="0">
              <a:cs typeface="Calibri"/>
            </a:endParaRPr>
          </a:p>
          <a:p>
            <a:pPr marL="307340" indent="-307340"/>
            <a:r>
              <a:rPr lang="en-US" dirty="0"/>
              <a:t>Bill Haley, </a:t>
            </a:r>
            <a:r>
              <a:rPr lang="en-US" dirty="0" smtClean="0"/>
              <a:t>School of Aging Studies</a:t>
            </a:r>
            <a:endParaRPr lang="en-US" dirty="0">
              <a:cs typeface="Calibri"/>
            </a:endParaRPr>
          </a:p>
          <a:p>
            <a:pPr marL="307340" indent="-307340"/>
            <a:r>
              <a:rPr lang="en-US" dirty="0"/>
              <a:t>Andrew Franz, Criminology</a:t>
            </a:r>
            <a:endParaRPr lang="en-US" dirty="0">
              <a:cs typeface="Calibri"/>
            </a:endParaRPr>
          </a:p>
          <a:p>
            <a:pPr marL="307340" indent="-307340"/>
            <a:endParaRPr lang="en-US" dirty="0">
              <a:cs typeface="Calibri"/>
            </a:endParaRPr>
          </a:p>
          <a:p>
            <a:pPr marL="307340" indent="-307340"/>
            <a:endParaRPr lang="en-US" dirty="0">
              <a:cs typeface="Calibri"/>
            </a:endParaRPr>
          </a:p>
        </p:txBody>
      </p:sp>
    </p:spTree>
    <p:custDataLst>
      <p:tags r:id="rId1"/>
    </p:custDataLst>
    <p:extLst>
      <p:ext uri="{BB962C8B-B14F-4D97-AF65-F5344CB8AC3E}">
        <p14:creationId xmlns:p14="http://schemas.microsoft.com/office/powerpoint/2010/main" val="1656945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mn-lt"/>
              </a:rPr>
              <a:t>CBCS Curriculum </a:t>
            </a:r>
            <a:r>
              <a:rPr lang="en-US" b="1" dirty="0" smtClean="0">
                <a:latin typeface="+mn-lt"/>
              </a:rPr>
              <a:t>Committee Charge:</a:t>
            </a:r>
            <a:endParaRPr lang="en-US" b="1" dirty="0">
              <a:latin typeface="+mn-lt"/>
            </a:endParaRPr>
          </a:p>
        </p:txBody>
      </p:sp>
      <p:sp>
        <p:nvSpPr>
          <p:cNvPr id="2" name="Content Placeholder 1"/>
          <p:cNvSpPr>
            <a:spLocks noGrp="1"/>
          </p:cNvSpPr>
          <p:nvPr>
            <p:ph idx="1"/>
          </p:nvPr>
        </p:nvSpPr>
        <p:spPr>
          <a:xfrm>
            <a:off x="1981201" y="1786915"/>
            <a:ext cx="8716297" cy="3928961"/>
          </a:xfrm>
        </p:spPr>
        <p:txBody>
          <a:bodyPr vert="horz" lIns="82058" tIns="41029" rIns="82058" bIns="41029" rtlCol="0" anchor="t">
            <a:noAutofit/>
          </a:bodyPr>
          <a:lstStyle/>
          <a:p>
            <a:pPr marL="307340" indent="-307340"/>
            <a:r>
              <a:rPr lang="en-US" sz="2400" dirty="0" smtClean="0"/>
              <a:t>Meets monthly in Fall and Spring semesters.</a:t>
            </a:r>
          </a:p>
          <a:p>
            <a:pPr marL="307340" indent="-307340"/>
            <a:r>
              <a:rPr lang="en-US" sz="2400" dirty="0" smtClean="0"/>
              <a:t>Reviews all </a:t>
            </a:r>
            <a:r>
              <a:rPr lang="en-US" sz="2400" dirty="0"/>
              <a:t>proposals for new undergraduate and graduate courses and </a:t>
            </a:r>
            <a:r>
              <a:rPr lang="en-US" sz="2400" dirty="0" smtClean="0"/>
              <a:t>programs, including minors and certificates.</a:t>
            </a:r>
          </a:p>
          <a:p>
            <a:pPr marL="307340" indent="-307340"/>
            <a:r>
              <a:rPr lang="en-US" sz="2400" dirty="0" smtClean="0"/>
              <a:t>Reviews all substantive undergraduate/graduate catalog changes, and curriculum changes.</a:t>
            </a:r>
          </a:p>
          <a:p>
            <a:pPr marL="307340" indent="-307340"/>
            <a:r>
              <a:rPr lang="en-US" sz="2400" dirty="0" smtClean="0"/>
              <a:t>Makes recommendations </a:t>
            </a:r>
            <a:r>
              <a:rPr lang="en-US" sz="2400" dirty="0"/>
              <a:t>to the </a:t>
            </a:r>
            <a:r>
              <a:rPr lang="en-US" sz="2400" dirty="0" smtClean="0"/>
              <a:t>USF </a:t>
            </a:r>
            <a:r>
              <a:rPr lang="en-US" sz="2400" dirty="0"/>
              <a:t>Undergraduate Council and </a:t>
            </a:r>
            <a:r>
              <a:rPr lang="en-US" sz="2400" dirty="0" smtClean="0"/>
              <a:t>Graduate </a:t>
            </a:r>
            <a:r>
              <a:rPr lang="en-US" sz="2400" dirty="0"/>
              <a:t>Council regarding action on such proposals. </a:t>
            </a:r>
            <a:r>
              <a:rPr lang="en-US" sz="2400" dirty="0" smtClean="0"/>
              <a:t>If needed, returns </a:t>
            </a:r>
            <a:r>
              <a:rPr lang="en-US" sz="2400" dirty="0"/>
              <a:t>proposals to departments or programs with </a:t>
            </a:r>
            <a:r>
              <a:rPr lang="en-US" sz="2400" dirty="0" smtClean="0"/>
              <a:t>suggested revisions.</a:t>
            </a:r>
            <a:endParaRPr lang="en-US" sz="2400" dirty="0">
              <a:cs typeface="Calibri"/>
            </a:endParaRPr>
          </a:p>
        </p:txBody>
      </p:sp>
    </p:spTree>
    <p:custDataLst>
      <p:tags r:id="rId1"/>
    </p:custDataLst>
    <p:extLst>
      <p:ext uri="{BB962C8B-B14F-4D97-AF65-F5344CB8AC3E}">
        <p14:creationId xmlns:p14="http://schemas.microsoft.com/office/powerpoint/2010/main" val="4069279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2370138"/>
            <a:ext cx="8229600" cy="1143000"/>
          </a:xfrm>
        </p:spPr>
        <p:txBody>
          <a:bodyPr>
            <a:normAutofit/>
          </a:bodyPr>
          <a:lstStyle/>
          <a:p>
            <a:r>
              <a:rPr lang="en-US" sz="5000" dirty="0" smtClean="0"/>
              <a:t>Diversity Committee Update</a:t>
            </a:r>
            <a:endParaRPr lang="en-US" sz="5000" dirty="0"/>
          </a:p>
        </p:txBody>
      </p:sp>
      <p:sp>
        <p:nvSpPr>
          <p:cNvPr id="3" name="Rectangle 2"/>
          <p:cNvSpPr/>
          <p:nvPr/>
        </p:nvSpPr>
        <p:spPr>
          <a:xfrm>
            <a:off x="4781368" y="3521113"/>
            <a:ext cx="2400267" cy="646331"/>
          </a:xfrm>
          <a:prstGeom prst="rect">
            <a:avLst/>
          </a:prstGeom>
        </p:spPr>
        <p:txBody>
          <a:bodyPr wrap="square">
            <a:spAutoFit/>
          </a:bodyPr>
          <a:lstStyle/>
          <a:p>
            <a:r>
              <a:rPr lang="en-US" sz="3600" dirty="0" smtClean="0">
                <a:solidFill>
                  <a:schemeClr val="bg1"/>
                </a:solidFill>
              </a:rPr>
              <a:t>Maria Carlo</a:t>
            </a:r>
            <a:endParaRPr lang="en-US" sz="3600" dirty="0">
              <a:solidFill>
                <a:schemeClr val="bg1"/>
              </a:solidFill>
            </a:endParaRPr>
          </a:p>
        </p:txBody>
      </p:sp>
    </p:spTree>
    <p:custDataLst>
      <p:tags r:id="rId1"/>
    </p:custDataLst>
    <p:extLst>
      <p:ext uri="{BB962C8B-B14F-4D97-AF65-F5344CB8AC3E}">
        <p14:creationId xmlns:p14="http://schemas.microsoft.com/office/powerpoint/2010/main" val="179995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CBCS Diversity &amp; Inclusion Committee</a:t>
            </a:r>
          </a:p>
        </p:txBody>
      </p:sp>
      <p:sp>
        <p:nvSpPr>
          <p:cNvPr id="3" name="Content Placeholder 2"/>
          <p:cNvSpPr>
            <a:spLocks noGrp="1"/>
          </p:cNvSpPr>
          <p:nvPr>
            <p:ph idx="1"/>
          </p:nvPr>
        </p:nvSpPr>
        <p:spPr>
          <a:xfrm>
            <a:off x="2079523" y="1480260"/>
            <a:ext cx="8229600" cy="4202130"/>
          </a:xfrm>
        </p:spPr>
        <p:txBody>
          <a:bodyPr>
            <a:normAutofit fontScale="25000" lnSpcReduction="20000"/>
          </a:bodyPr>
          <a:lstStyle/>
          <a:p>
            <a:pPr>
              <a:lnSpc>
                <a:spcPct val="120000"/>
              </a:lnSpc>
              <a:spcBef>
                <a:spcPts val="0"/>
              </a:spcBef>
            </a:pPr>
            <a:r>
              <a:rPr lang="en-US" sz="8000" dirty="0"/>
              <a:t>Kerianne Beckford, Dean’s Office</a:t>
            </a:r>
          </a:p>
          <a:p>
            <a:pPr>
              <a:lnSpc>
                <a:spcPct val="120000"/>
              </a:lnSpc>
              <a:spcBef>
                <a:spcPts val="0"/>
              </a:spcBef>
            </a:pPr>
            <a:r>
              <a:rPr lang="en-US" sz="8000" dirty="0"/>
              <a:t>Kwang-Sun Blair, Child &amp; Family Studies</a:t>
            </a:r>
          </a:p>
          <a:p>
            <a:pPr>
              <a:lnSpc>
                <a:spcPct val="120000"/>
              </a:lnSpc>
              <a:spcBef>
                <a:spcPts val="0"/>
              </a:spcBef>
            </a:pPr>
            <a:r>
              <a:rPr lang="en-US" sz="8000" dirty="0"/>
              <a:t>Maria Carlo, Child &amp; Family Studies</a:t>
            </a:r>
          </a:p>
          <a:p>
            <a:pPr>
              <a:lnSpc>
                <a:spcPct val="120000"/>
              </a:lnSpc>
              <a:spcBef>
                <a:spcPts val="0"/>
              </a:spcBef>
            </a:pPr>
            <a:r>
              <a:rPr lang="en-US" sz="8000" dirty="0"/>
              <a:t>Yazmin Castellano, CFS Florida Center for Inclusive Communities</a:t>
            </a:r>
          </a:p>
          <a:p>
            <a:pPr>
              <a:lnSpc>
                <a:spcPct val="120000"/>
              </a:lnSpc>
              <a:spcBef>
                <a:spcPts val="0"/>
              </a:spcBef>
            </a:pPr>
            <a:r>
              <a:rPr lang="en-US" sz="8000" dirty="0"/>
              <a:t>Jerome Galea, School of Social Work</a:t>
            </a:r>
          </a:p>
          <a:p>
            <a:pPr>
              <a:lnSpc>
                <a:spcPct val="120000"/>
              </a:lnSpc>
              <a:spcBef>
                <a:spcPts val="0"/>
              </a:spcBef>
            </a:pPr>
            <a:r>
              <a:rPr lang="en-US" sz="8000" dirty="0"/>
              <a:t>Rocky Haynes, Child &amp; Family Studies</a:t>
            </a:r>
          </a:p>
          <a:p>
            <a:pPr>
              <a:lnSpc>
                <a:spcPct val="120000"/>
              </a:lnSpc>
              <a:spcBef>
                <a:spcPts val="0"/>
              </a:spcBef>
            </a:pPr>
            <a:r>
              <a:rPr lang="en-US" sz="8000" dirty="0"/>
              <a:t>Alejandra Montoya, Dean’s Office</a:t>
            </a:r>
          </a:p>
          <a:p>
            <a:pPr>
              <a:lnSpc>
                <a:spcPct val="120000"/>
              </a:lnSpc>
              <a:spcBef>
                <a:spcPts val="0"/>
              </a:spcBef>
            </a:pPr>
            <a:r>
              <a:rPr lang="en-US" sz="8000" dirty="0"/>
              <a:t>Cheryl Paul, Communication Sciences &amp; Disorders</a:t>
            </a:r>
          </a:p>
          <a:p>
            <a:pPr>
              <a:lnSpc>
                <a:spcPct val="120000"/>
              </a:lnSpc>
              <a:spcBef>
                <a:spcPts val="0"/>
              </a:spcBef>
            </a:pPr>
            <a:r>
              <a:rPr lang="en-US" sz="8000" dirty="0"/>
              <a:t>Sara Rhode, Mental Health Law &amp; Policy</a:t>
            </a:r>
          </a:p>
          <a:p>
            <a:pPr>
              <a:lnSpc>
                <a:spcPct val="120000"/>
              </a:lnSpc>
              <a:spcBef>
                <a:spcPts val="0"/>
              </a:spcBef>
            </a:pPr>
            <a:r>
              <a:rPr lang="en-US" sz="8000" dirty="0"/>
              <a:t>Therese Sandomierski, CFS Florida Center for Inclusive Communities</a:t>
            </a:r>
          </a:p>
          <a:p>
            <a:pPr>
              <a:lnSpc>
                <a:spcPct val="120000"/>
              </a:lnSpc>
              <a:spcBef>
                <a:spcPts val="0"/>
              </a:spcBef>
            </a:pPr>
            <a:r>
              <a:rPr lang="en-US" sz="8000" dirty="0"/>
              <a:t>Michon Shaw, Communication Sciences &amp; Disorders</a:t>
            </a:r>
          </a:p>
          <a:p>
            <a:pPr>
              <a:lnSpc>
                <a:spcPct val="120000"/>
              </a:lnSpc>
              <a:spcBef>
                <a:spcPts val="0"/>
              </a:spcBef>
            </a:pPr>
            <a:r>
              <a:rPr lang="en-US" sz="8000" dirty="0"/>
              <a:t>Steven Surrency, Communication Sciences &amp; Disorders</a:t>
            </a:r>
          </a:p>
          <a:p>
            <a:pPr>
              <a:lnSpc>
                <a:spcPct val="120000"/>
              </a:lnSpc>
              <a:spcBef>
                <a:spcPts val="0"/>
              </a:spcBef>
            </a:pPr>
            <a:r>
              <a:rPr lang="en-US" sz="8000" dirty="0"/>
              <a:t>Melissa Thompson, School of Social Work</a:t>
            </a:r>
          </a:p>
          <a:p>
            <a:pPr>
              <a:lnSpc>
                <a:spcPct val="120000"/>
              </a:lnSpc>
              <a:spcBef>
                <a:spcPts val="0"/>
              </a:spcBef>
            </a:pPr>
            <a:r>
              <a:rPr lang="en-US" sz="8000" dirty="0"/>
              <a:t>Tracy-Ann Gilbert-Smith, Child &amp; Family Studies</a:t>
            </a:r>
          </a:p>
          <a:p>
            <a:endParaRPr lang="en-US" dirty="0"/>
          </a:p>
        </p:txBody>
      </p:sp>
    </p:spTree>
    <p:custDataLst>
      <p:tags r:id="rId1"/>
    </p:custDataLst>
    <p:extLst>
      <p:ext uri="{BB962C8B-B14F-4D97-AF65-F5344CB8AC3E}">
        <p14:creationId xmlns:p14="http://schemas.microsoft.com/office/powerpoint/2010/main" val="2897117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CBCS Diversity &amp; Inclusion Committee</a:t>
            </a:r>
          </a:p>
        </p:txBody>
      </p:sp>
      <p:sp>
        <p:nvSpPr>
          <p:cNvPr id="3" name="Content Placeholder 2"/>
          <p:cNvSpPr>
            <a:spLocks noGrp="1"/>
          </p:cNvSpPr>
          <p:nvPr>
            <p:ph idx="1"/>
          </p:nvPr>
        </p:nvSpPr>
        <p:spPr>
          <a:xfrm>
            <a:off x="1981200" y="1642296"/>
            <a:ext cx="8229600" cy="4202130"/>
          </a:xfrm>
        </p:spPr>
        <p:txBody>
          <a:bodyPr>
            <a:normAutofit fontScale="92500" lnSpcReduction="10000"/>
          </a:bodyPr>
          <a:lstStyle/>
          <a:p>
            <a:r>
              <a:rPr lang="en-US" dirty="0"/>
              <a:t>The CBCS Diversity and Inclusion Committee was established in 2017 by the CBCS Faculty Council. </a:t>
            </a:r>
          </a:p>
          <a:p>
            <a:r>
              <a:rPr lang="en-US" dirty="0"/>
              <a:t>In 2019 we began efforts toward helping CBCS achieve recognition as a National Model of Diversity. </a:t>
            </a:r>
          </a:p>
          <a:p>
            <a:r>
              <a:rPr lang="en-US" dirty="0"/>
              <a:t>During the 2019-2020 academic year the committee will work on two of the ten criteria outlined under the model</a:t>
            </a:r>
          </a:p>
          <a:p>
            <a:pPr lvl="1"/>
            <a:r>
              <a:rPr lang="en-US" dirty="0"/>
              <a:t>conduct a climate survey intended for students, faculty and staff</a:t>
            </a:r>
          </a:p>
          <a:p>
            <a:pPr lvl="1"/>
            <a:r>
              <a:rPr lang="en-US" dirty="0"/>
              <a:t>survey courses that address diversity content</a:t>
            </a:r>
          </a:p>
          <a:p>
            <a:endParaRPr lang="en-US" dirty="0"/>
          </a:p>
        </p:txBody>
      </p:sp>
    </p:spTree>
    <p:custDataLst>
      <p:tags r:id="rId1"/>
    </p:custDataLst>
    <p:extLst>
      <p:ext uri="{BB962C8B-B14F-4D97-AF65-F5344CB8AC3E}">
        <p14:creationId xmlns:p14="http://schemas.microsoft.com/office/powerpoint/2010/main" val="1037496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dirty="0"/>
              <a:t>CBCS Research Council Update</a:t>
            </a:r>
          </a:p>
        </p:txBody>
      </p:sp>
      <p:sp>
        <p:nvSpPr>
          <p:cNvPr id="3" name="Subtitle 2"/>
          <p:cNvSpPr>
            <a:spLocks noGrp="1"/>
          </p:cNvSpPr>
          <p:nvPr>
            <p:ph type="subTitle" idx="1"/>
          </p:nvPr>
        </p:nvSpPr>
        <p:spPr>
          <a:xfrm>
            <a:off x="2895600" y="3347100"/>
            <a:ext cx="6400800" cy="1752600"/>
          </a:xfrm>
        </p:spPr>
        <p:txBody>
          <a:bodyPr>
            <a:normAutofit/>
          </a:bodyPr>
          <a:lstStyle/>
          <a:p>
            <a:r>
              <a:rPr lang="en-US" sz="3600" dirty="0">
                <a:solidFill>
                  <a:schemeClr val="bg1"/>
                </a:solidFill>
              </a:rPr>
              <a:t>Howard Goldstein</a:t>
            </a:r>
          </a:p>
          <a:p>
            <a:r>
              <a:rPr lang="en-US" sz="3600" dirty="0">
                <a:solidFill>
                  <a:schemeClr val="bg1"/>
                </a:solidFill>
              </a:rPr>
              <a:t>Associate Dean for Research</a:t>
            </a:r>
          </a:p>
        </p:txBody>
      </p:sp>
    </p:spTree>
    <p:custDataLst>
      <p:tags r:id="rId1"/>
    </p:custDataLst>
    <p:extLst>
      <p:ext uri="{BB962C8B-B14F-4D97-AF65-F5344CB8AC3E}">
        <p14:creationId xmlns:p14="http://schemas.microsoft.com/office/powerpoint/2010/main" val="953875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7964"/>
            <a:ext cx="8229600" cy="1143000"/>
          </a:xfrm>
        </p:spPr>
        <p:txBody>
          <a:bodyPr>
            <a:normAutofit fontScale="90000"/>
          </a:bodyPr>
          <a:lstStyle/>
          <a:p>
            <a:r>
              <a:rPr lang="en-US" dirty="0"/>
              <a:t>CBCS Research Council</a:t>
            </a:r>
            <a:r>
              <a:rPr lang="en-US" dirty="0">
                <a:cs typeface="Calibri"/>
              </a:rPr>
              <a:t> Members</a:t>
            </a:r>
            <a:br>
              <a:rPr lang="en-US" dirty="0">
                <a:cs typeface="Calibri"/>
              </a:rPr>
            </a:br>
            <a:r>
              <a:rPr lang="en-US" dirty="0" smtClean="0"/>
              <a:t>2019-2020</a:t>
            </a:r>
            <a:endParaRPr lang="en-US" dirty="0"/>
          </a:p>
        </p:txBody>
      </p:sp>
      <p:sp>
        <p:nvSpPr>
          <p:cNvPr id="3" name="Content Placeholder 2"/>
          <p:cNvSpPr>
            <a:spLocks noGrp="1"/>
          </p:cNvSpPr>
          <p:nvPr>
            <p:ph idx="1"/>
          </p:nvPr>
        </p:nvSpPr>
        <p:spPr>
          <a:xfrm>
            <a:off x="1842500" y="1849348"/>
            <a:ext cx="8445357" cy="3493214"/>
          </a:xfrm>
        </p:spPr>
        <p:txBody>
          <a:bodyPr vert="horz" lIns="82058" tIns="41029" rIns="82058" bIns="41029" rtlCol="0" anchor="t">
            <a:normAutofit/>
          </a:bodyPr>
          <a:lstStyle/>
          <a:p>
            <a:pPr>
              <a:buFont typeface="Wingdings" panose="05000000000000000000" pitchFamily="2" charset="2"/>
              <a:buChar char="§"/>
            </a:pPr>
            <a:r>
              <a:rPr lang="en-US" sz="2000" dirty="0"/>
              <a:t>Marilyn Stern (Chair), Child &amp; Family Studies</a:t>
            </a:r>
          </a:p>
          <a:p>
            <a:pPr>
              <a:buFont typeface="Wingdings" panose="05000000000000000000" pitchFamily="2" charset="2"/>
              <a:buChar char="§"/>
            </a:pPr>
            <a:r>
              <a:rPr lang="en-US" sz="2000" dirty="0"/>
              <a:t>Amber Gum (Vice Chair), Mental Health Law &amp; Policy</a:t>
            </a:r>
          </a:p>
          <a:p>
            <a:pPr>
              <a:buFont typeface="Wingdings" panose="05000000000000000000" pitchFamily="2" charset="2"/>
              <a:buChar char="§"/>
            </a:pPr>
            <a:r>
              <a:rPr lang="en-US" sz="2000" dirty="0"/>
              <a:t>Brent Small (Fall sabbatical)/Bill Haley (Fall member), School of Aging Studies</a:t>
            </a:r>
          </a:p>
          <a:p>
            <a:pPr>
              <a:buFont typeface="Wingdings" panose="05000000000000000000" pitchFamily="2" charset="2"/>
              <a:buChar char="§"/>
            </a:pPr>
            <a:r>
              <a:rPr lang="en-US" sz="2000" dirty="0"/>
              <a:t>Joseph Walton, Communication Sciences &amp; Disorders</a:t>
            </a:r>
          </a:p>
          <a:p>
            <a:pPr>
              <a:buFont typeface="Wingdings" panose="05000000000000000000" pitchFamily="2" charset="2"/>
              <a:buChar char="§"/>
            </a:pPr>
            <a:r>
              <a:rPr lang="en-US" sz="2000" dirty="0"/>
              <a:t>Maayan Lawental, School of Social Work</a:t>
            </a:r>
          </a:p>
          <a:p>
            <a:pPr>
              <a:buFont typeface="Wingdings" panose="05000000000000000000" pitchFamily="2" charset="2"/>
              <a:buChar char="§"/>
            </a:pPr>
            <a:r>
              <a:rPr lang="en-US" sz="2000" dirty="0"/>
              <a:t>Mike Lynch, Criminology</a:t>
            </a:r>
          </a:p>
          <a:p>
            <a:pPr>
              <a:buFont typeface="Wingdings" panose="05000000000000000000" pitchFamily="2" charset="2"/>
              <a:buChar char="§"/>
            </a:pPr>
            <a:r>
              <a:rPr lang="en-US" sz="2000" dirty="0" smtClean="0"/>
              <a:t>Howard </a:t>
            </a:r>
            <a:r>
              <a:rPr lang="en-US" sz="2000" dirty="0"/>
              <a:t>Goldstein (ex officio), Dean’s Office</a:t>
            </a:r>
          </a:p>
          <a:p>
            <a:pPr>
              <a:buFont typeface="Wingdings" panose="05000000000000000000" pitchFamily="2" charset="2"/>
              <a:buChar char="§"/>
            </a:pPr>
            <a:r>
              <a:rPr lang="en-US" sz="2000" dirty="0"/>
              <a:t>Julie Kuhn (ex-officio), Dean’s Office</a:t>
            </a:r>
          </a:p>
          <a:p>
            <a:pPr marL="0" indent="0" algn="ctr">
              <a:buNone/>
            </a:pPr>
            <a:endParaRPr lang="en-US" dirty="0"/>
          </a:p>
          <a:p>
            <a:pPr marL="0" indent="0">
              <a:buNone/>
            </a:pPr>
            <a:endParaRPr lang="en-US" dirty="0"/>
          </a:p>
        </p:txBody>
      </p:sp>
      <p:sp>
        <p:nvSpPr>
          <p:cNvPr id="5" name="Rectangle 1"/>
          <p:cNvSpPr>
            <a:spLocks noChangeArrowheads="1"/>
          </p:cNvSpPr>
          <p:nvPr/>
        </p:nvSpPr>
        <p:spPr bwMode="auto">
          <a:xfrm>
            <a:off x="3500439" y="2516485"/>
            <a:ext cx="184731" cy="923330"/>
          </a:xfrm>
          <a:prstGeom prst="rect">
            <a:avLst/>
          </a:prstGeom>
          <a:noFill/>
          <a:ln>
            <a:noFill/>
          </a:ln>
          <a:effectLst>
            <a:glow rad="1397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a:latin typeface="Arial" panose="020B0604020202020204" pitchFamily="34" charset="0"/>
              </a:rPr>
              <a:t/>
            </a:r>
            <a:br>
              <a:rPr lang="en-US" altLang="en-US">
                <a:latin typeface="Arial" panose="020B0604020202020204" pitchFamily="34" charset="0"/>
              </a:rPr>
            </a:br>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p:txBody>
      </p:sp>
    </p:spTree>
    <p:custDataLst>
      <p:tags r:id="rId1"/>
    </p:custDataLst>
    <p:extLst>
      <p:ext uri="{BB962C8B-B14F-4D97-AF65-F5344CB8AC3E}">
        <p14:creationId xmlns:p14="http://schemas.microsoft.com/office/powerpoint/2010/main" val="368577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3827-C28D-40C6-A692-82F4FBAE21AB}"/>
              </a:ext>
            </a:extLst>
          </p:cNvPr>
          <p:cNvSpPr>
            <a:spLocks noGrp="1"/>
          </p:cNvSpPr>
          <p:nvPr>
            <p:ph type="title"/>
          </p:nvPr>
        </p:nvSpPr>
        <p:spPr>
          <a:xfrm>
            <a:off x="2073667" y="199277"/>
            <a:ext cx="8229600" cy="600039"/>
          </a:xfrm>
        </p:spPr>
        <p:txBody>
          <a:bodyPr>
            <a:normAutofit fontScale="90000"/>
          </a:bodyPr>
          <a:lstStyle/>
          <a:p>
            <a:r>
              <a:rPr lang="en-US" dirty="0" smtClean="0">
                <a:cs typeface="Calibri"/>
              </a:rPr>
              <a:t>Welcome New </a:t>
            </a:r>
            <a:r>
              <a:rPr lang="en-US" dirty="0">
                <a:cs typeface="Calibri"/>
              </a:rPr>
              <a:t>Faculty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0466" y="955268"/>
            <a:ext cx="6095337" cy="2295312"/>
          </a:xfrm>
          <a:effectLst>
            <a:glow rad="139700">
              <a:schemeClr val="accent3">
                <a:satMod val="175000"/>
                <a:alpha val="40000"/>
              </a:schemeClr>
            </a:glow>
          </a:effectLst>
        </p:spPr>
      </p:pic>
      <p:sp>
        <p:nvSpPr>
          <p:cNvPr id="5" name="TextBox 4"/>
          <p:cNvSpPr txBox="1"/>
          <p:nvPr/>
        </p:nvSpPr>
        <p:spPr>
          <a:xfrm>
            <a:off x="2008174" y="3366495"/>
            <a:ext cx="8294005" cy="2031325"/>
          </a:xfrm>
          <a:prstGeom prst="rect">
            <a:avLst/>
          </a:prstGeom>
          <a:noFill/>
        </p:spPr>
        <p:txBody>
          <a:bodyPr wrap="square" rtlCol="0" anchor="t">
            <a:spAutoFit/>
          </a:bodyPr>
          <a:lstStyle/>
          <a:p>
            <a:r>
              <a:rPr lang="en-US" sz="1400" b="1" i="1" dirty="0">
                <a:solidFill>
                  <a:schemeClr val="bg1"/>
                </a:solidFill>
              </a:rPr>
              <a:t>Front row from left to right:</a:t>
            </a:r>
            <a:r>
              <a:rPr lang="en-US" sz="1400" dirty="0">
                <a:solidFill>
                  <a:schemeClr val="bg1"/>
                </a:solidFill>
              </a:rPr>
              <a:t> Nasreen Sadeq/ Aging Studies/ Visiting Instructor I; Gizem </a:t>
            </a:r>
            <a:r>
              <a:rPr lang="en-US" sz="1400" dirty="0" err="1">
                <a:solidFill>
                  <a:schemeClr val="bg1"/>
                </a:solidFill>
              </a:rPr>
              <a:t>Hülür</a:t>
            </a:r>
            <a:r>
              <a:rPr lang="en-US" sz="1400" dirty="0">
                <a:solidFill>
                  <a:schemeClr val="bg1"/>
                </a:solidFill>
              </a:rPr>
              <a:t> / Aging Studies / Assistant Professor; Dean Julie </a:t>
            </a:r>
            <a:r>
              <a:rPr lang="en-US" sz="1400" dirty="0" err="1">
                <a:solidFill>
                  <a:schemeClr val="bg1"/>
                </a:solidFill>
              </a:rPr>
              <a:t>Serovich</a:t>
            </a:r>
            <a:r>
              <a:rPr lang="en-US" sz="1400" dirty="0">
                <a:solidFill>
                  <a:schemeClr val="bg1"/>
                </a:solidFill>
              </a:rPr>
              <a:t>; Nicoleta Zenn / MHLP / Instructor I; Hannah Gospodinsky / CSD / Visiting Clinical Instructor; Lauren Baxley / Rehab / Instructor </a:t>
            </a:r>
            <a:r>
              <a:rPr lang="en-US" sz="1400" dirty="0" smtClean="0">
                <a:solidFill>
                  <a:schemeClr val="bg1"/>
                </a:solidFill>
              </a:rPr>
              <a:t>I</a:t>
            </a:r>
            <a:endParaRPr lang="en-US" sz="1400" dirty="0">
              <a:solidFill>
                <a:schemeClr val="bg1"/>
              </a:solidFill>
            </a:endParaRPr>
          </a:p>
          <a:p>
            <a:endParaRPr lang="en-US" sz="1400" b="1" i="1" dirty="0">
              <a:solidFill>
                <a:schemeClr val="bg1"/>
              </a:solidFill>
            </a:endParaRPr>
          </a:p>
          <a:p>
            <a:r>
              <a:rPr lang="en-US" sz="1400" b="1" i="1" dirty="0">
                <a:solidFill>
                  <a:schemeClr val="bg1"/>
                </a:solidFill>
              </a:rPr>
              <a:t>Back row from left to right:</a:t>
            </a:r>
            <a:r>
              <a:rPr lang="en-US" sz="1400" dirty="0">
                <a:solidFill>
                  <a:schemeClr val="bg1"/>
                </a:solidFill>
              </a:rPr>
              <a:t> Natalie Mikkelson / CSD / Visiting Clinical Instructor I; Micah Johnson / MHLP / Assistant Professor; Kelli Gorajec / CSD / Visiting Assistant Professor; Pamela Alvarez / SOW / Instructor I; Matthew Moore / SOW / Assistant Professor; Mateus Renno Santos / Criminology / Assistant Professor;</a:t>
            </a:r>
            <a:endParaRPr lang="en-US" sz="1400" dirty="0">
              <a:solidFill>
                <a:schemeClr val="bg1"/>
              </a:solidFill>
              <a:cs typeface="Calibri"/>
            </a:endParaRPr>
          </a:p>
          <a:p>
            <a:endParaRPr lang="en-US" sz="1400" dirty="0">
              <a:solidFill>
                <a:schemeClr val="bg1"/>
              </a:solidFill>
            </a:endParaRPr>
          </a:p>
          <a:p>
            <a:r>
              <a:rPr lang="en-US" sz="1400" b="1" i="1" dirty="0">
                <a:solidFill>
                  <a:schemeClr val="bg1"/>
                </a:solidFill>
              </a:rPr>
              <a:t>Not pictured: </a:t>
            </a:r>
            <a:r>
              <a:rPr lang="en-US" sz="1400" dirty="0">
                <a:solidFill>
                  <a:schemeClr val="bg1"/>
                </a:solidFill>
              </a:rPr>
              <a:t>Adithya Chandregowda / CSD / Visiting Assistant Professor; Chris Groeber / SOW/ Instructor</a:t>
            </a:r>
            <a:endParaRPr lang="en-US" sz="1400" dirty="0">
              <a:solidFill>
                <a:schemeClr val="bg1"/>
              </a:solidFill>
              <a:cs typeface="Calibri"/>
            </a:endParaRPr>
          </a:p>
        </p:txBody>
      </p:sp>
    </p:spTree>
    <p:custDataLst>
      <p:tags r:id="rId1"/>
    </p:custDataLst>
    <p:extLst>
      <p:ext uri="{BB962C8B-B14F-4D97-AF65-F5344CB8AC3E}">
        <p14:creationId xmlns:p14="http://schemas.microsoft.com/office/powerpoint/2010/main" val="2049391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5514" y="1879798"/>
            <a:ext cx="8229600" cy="3986213"/>
          </a:xfrm>
        </p:spPr>
        <p:txBody>
          <a:bodyPr>
            <a:normAutofit fontScale="92500" lnSpcReduction="20000"/>
          </a:bodyPr>
          <a:lstStyle/>
          <a:p>
            <a:r>
              <a:rPr lang="en-US" sz="2400" dirty="0"/>
              <a:t>CBCS International Collaborations Grant: due October 25, 2019</a:t>
            </a:r>
          </a:p>
          <a:p>
            <a:pPr marL="0" indent="0">
              <a:buNone/>
            </a:pPr>
            <a:r>
              <a:rPr lang="en-US" sz="2400" i="1" dirty="0"/>
              <a:t>     </a:t>
            </a:r>
            <a:r>
              <a:rPr lang="en-US" sz="2400" dirty="0"/>
              <a:t>Amount: up to $2,000</a:t>
            </a:r>
          </a:p>
          <a:p>
            <a:r>
              <a:rPr lang="en-US" sz="2400" dirty="0"/>
              <a:t>CBCS Internal Grant: due November 1, 2019</a:t>
            </a:r>
          </a:p>
          <a:p>
            <a:pPr marL="0" indent="0">
              <a:buNone/>
            </a:pPr>
            <a:r>
              <a:rPr lang="en-US" sz="2400" i="1" dirty="0"/>
              <a:t>     </a:t>
            </a:r>
            <a:r>
              <a:rPr lang="en-US" sz="2400" dirty="0"/>
              <a:t>Amount: up to $20,000</a:t>
            </a:r>
          </a:p>
          <a:p>
            <a:pPr>
              <a:buFont typeface="Arial" panose="020B0604020202020204" pitchFamily="34" charset="0"/>
              <a:buChar char="•"/>
            </a:pPr>
            <a:r>
              <a:rPr lang="en-US" sz="2400" dirty="0"/>
              <a:t>Applications are currently being accepted for both CBCS award opportunities. Please email </a:t>
            </a:r>
            <a:r>
              <a:rPr lang="en-US" sz="2400" dirty="0">
                <a:solidFill>
                  <a:srgbClr val="FFFF00"/>
                </a:solidFill>
                <a:hlinkClick r:id="rId3"/>
              </a:rPr>
              <a:t>cbcsresearchcouncil@usf.edu</a:t>
            </a:r>
            <a:r>
              <a:rPr lang="en-US" sz="2400" dirty="0"/>
              <a:t> with any questions or to submit your application.</a:t>
            </a:r>
          </a:p>
          <a:p>
            <a:pPr marL="0" indent="0">
              <a:buNone/>
            </a:pPr>
            <a:endParaRPr lang="en-US" sz="2400" dirty="0"/>
          </a:p>
          <a:p>
            <a:pPr marL="0" indent="0">
              <a:buNone/>
            </a:pPr>
            <a:r>
              <a:rPr lang="en-US" sz="2400" dirty="0"/>
              <a:t>*There are also internal grants available through USF. Additional information can be found on the USF Sponsored Research website. </a:t>
            </a:r>
            <a:r>
              <a:rPr lang="en-US" sz="2400" dirty="0">
                <a:hlinkClick r:id="rId4"/>
              </a:rPr>
              <a:t>https://www.usf.edu/research-innovation/sr/internal-awards-program.aspx</a:t>
            </a:r>
            <a:endParaRPr lang="en-US" sz="2400" dirty="0"/>
          </a:p>
          <a:p>
            <a:endParaRPr lang="en-US" dirty="0"/>
          </a:p>
        </p:txBody>
      </p:sp>
      <p:sp>
        <p:nvSpPr>
          <p:cNvPr id="2" name="Title 1"/>
          <p:cNvSpPr>
            <a:spLocks noGrp="1"/>
          </p:cNvSpPr>
          <p:nvPr>
            <p:ph type="title" idx="4294967295"/>
          </p:nvPr>
        </p:nvSpPr>
        <p:spPr>
          <a:xfrm>
            <a:off x="1955514" y="363171"/>
            <a:ext cx="8229600" cy="1143000"/>
          </a:xfrm>
        </p:spPr>
        <p:txBody>
          <a:bodyPr>
            <a:normAutofit/>
          </a:bodyPr>
          <a:lstStyle/>
          <a:p>
            <a:pPr algn="ctr"/>
            <a:r>
              <a:rPr lang="en-US" sz="3500" dirty="0"/>
              <a:t>Awards &amp; Application Due Dates</a:t>
            </a:r>
          </a:p>
        </p:txBody>
      </p:sp>
    </p:spTree>
    <p:custDataLst>
      <p:tags r:id="rId1"/>
    </p:custDataLst>
    <p:extLst>
      <p:ext uri="{BB962C8B-B14F-4D97-AF65-F5344CB8AC3E}">
        <p14:creationId xmlns:p14="http://schemas.microsoft.com/office/powerpoint/2010/main" val="3920524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69F0-3081-5745-A966-690CE7B8B660}"/>
              </a:ext>
            </a:extLst>
          </p:cNvPr>
          <p:cNvSpPr>
            <a:spLocks noGrp="1"/>
          </p:cNvSpPr>
          <p:nvPr>
            <p:ph type="title"/>
          </p:nvPr>
        </p:nvSpPr>
        <p:spPr/>
        <p:txBody>
          <a:bodyPr/>
          <a:lstStyle/>
          <a:p>
            <a:pPr algn="ctr"/>
            <a:r>
              <a:rPr lang="en-US" smtClean="0"/>
              <a:t>2018-19 </a:t>
            </a:r>
            <a:r>
              <a:rPr lang="en-US" dirty="0"/>
              <a:t>CBCS Research Productivity</a:t>
            </a:r>
          </a:p>
        </p:txBody>
      </p:sp>
      <p:graphicFrame>
        <p:nvGraphicFramePr>
          <p:cNvPr id="4" name="Content Placeholder 3">
            <a:extLst>
              <a:ext uri="{FF2B5EF4-FFF2-40B4-BE49-F238E27FC236}">
                <a16:creationId xmlns:a16="http://schemas.microsoft.com/office/drawing/2014/main" id="{66DB3972-F43A-CC48-AD56-2B3A9F8A04BD}"/>
              </a:ext>
            </a:extLst>
          </p:cNvPr>
          <p:cNvGraphicFramePr>
            <a:graphicFrameLocks noGrp="1"/>
          </p:cNvGraphicFramePr>
          <p:nvPr>
            <p:ph idx="1"/>
            <p:extLst>
              <p:ext uri="{D42A27DB-BD31-4B8C-83A1-F6EECF244321}">
                <p14:modId xmlns:p14="http://schemas.microsoft.com/office/powerpoint/2010/main" val="1198306228"/>
              </p:ext>
            </p:extLst>
          </p:nvPr>
        </p:nvGraphicFramePr>
        <p:xfrm>
          <a:off x="2697310" y="2226471"/>
          <a:ext cx="6797381" cy="2705747"/>
        </p:xfrm>
        <a:graphic>
          <a:graphicData uri="http://schemas.openxmlformats.org/drawingml/2006/table">
            <a:tbl>
              <a:tblPr firstRow="1" bandRow="1">
                <a:tableStyleId>{5C22544A-7EE6-4342-B048-85BDC9FD1C3A}</a:tableStyleId>
              </a:tblPr>
              <a:tblGrid>
                <a:gridCol w="3161032">
                  <a:extLst>
                    <a:ext uri="{9D8B030D-6E8A-4147-A177-3AD203B41FA5}">
                      <a16:colId xmlns:a16="http://schemas.microsoft.com/office/drawing/2014/main" val="556602604"/>
                    </a:ext>
                  </a:extLst>
                </a:gridCol>
                <a:gridCol w="1700873">
                  <a:extLst>
                    <a:ext uri="{9D8B030D-6E8A-4147-A177-3AD203B41FA5}">
                      <a16:colId xmlns:a16="http://schemas.microsoft.com/office/drawing/2014/main" val="1334110128"/>
                    </a:ext>
                  </a:extLst>
                </a:gridCol>
                <a:gridCol w="1935476">
                  <a:extLst>
                    <a:ext uri="{9D8B030D-6E8A-4147-A177-3AD203B41FA5}">
                      <a16:colId xmlns:a16="http://schemas.microsoft.com/office/drawing/2014/main" val="1556786992"/>
                    </a:ext>
                  </a:extLst>
                </a:gridCol>
              </a:tblGrid>
              <a:tr h="839715">
                <a:tc>
                  <a:txBody>
                    <a:bodyPr/>
                    <a:lstStyle/>
                    <a:p>
                      <a:endParaRPr lang="en-US" sz="1800" dirty="0"/>
                    </a:p>
                  </a:txBody>
                  <a:tcPr marL="68580" marR="68580" marT="34290" marB="34290"/>
                </a:tc>
                <a:tc>
                  <a:txBody>
                    <a:bodyPr/>
                    <a:lstStyle/>
                    <a:p>
                      <a:pPr algn="ctr"/>
                      <a:r>
                        <a:rPr lang="en-US" sz="1800" dirty="0" smtClean="0"/>
                        <a:t>Prior Year</a:t>
                      </a:r>
                      <a:endParaRPr lang="en-US" sz="1800" dirty="0"/>
                    </a:p>
                  </a:txBody>
                  <a:tcPr marL="68580" marR="68580" marT="34290" marB="34290"/>
                </a:tc>
                <a:tc>
                  <a:txBody>
                    <a:bodyPr/>
                    <a:lstStyle/>
                    <a:p>
                      <a:pPr algn="ctr"/>
                      <a:r>
                        <a:rPr lang="en-US" sz="1800" dirty="0"/>
                        <a:t>Achieved </a:t>
                      </a:r>
                      <a:r>
                        <a:rPr lang="en-US" sz="1800" dirty="0" smtClean="0"/>
                        <a:t/>
                      </a:r>
                      <a:br>
                        <a:rPr lang="en-US" sz="1800" dirty="0" smtClean="0"/>
                      </a:br>
                      <a:r>
                        <a:rPr lang="en-US" sz="1800" dirty="0" smtClean="0"/>
                        <a:t>(</a:t>
                      </a:r>
                      <a:r>
                        <a:rPr lang="en-US" sz="1800" dirty="0"/>
                        <a:t>prelim data)</a:t>
                      </a:r>
                    </a:p>
                  </a:txBody>
                  <a:tcPr marL="68580" marR="68580" marT="34290" marB="34290"/>
                </a:tc>
                <a:extLst>
                  <a:ext uri="{0D108BD9-81ED-4DB2-BD59-A6C34878D82A}">
                    <a16:rowId xmlns:a16="http://schemas.microsoft.com/office/drawing/2014/main" val="4220764677"/>
                  </a:ext>
                </a:extLst>
              </a:tr>
              <a:tr h="466508">
                <a:tc>
                  <a:txBody>
                    <a:bodyPr/>
                    <a:lstStyle/>
                    <a:p>
                      <a:r>
                        <a:rPr lang="en-US" sz="1800" dirty="0"/>
                        <a:t>Grant Proposals submitted</a:t>
                      </a:r>
                    </a:p>
                  </a:txBody>
                  <a:tcPr marL="68580" marR="68580" marT="34290" marB="34290"/>
                </a:tc>
                <a:tc>
                  <a:txBody>
                    <a:bodyPr/>
                    <a:lstStyle/>
                    <a:p>
                      <a:r>
                        <a:rPr lang="en-US" sz="1800" dirty="0" smtClean="0"/>
                        <a:t>$158,204,046</a:t>
                      </a:r>
                      <a:endParaRPr lang="en-US" sz="1800" dirty="0"/>
                    </a:p>
                  </a:txBody>
                  <a:tcPr marL="68580" marR="68580" marT="34290" marB="34290"/>
                </a:tc>
                <a:tc>
                  <a:txBody>
                    <a:bodyPr/>
                    <a:lstStyle/>
                    <a:p>
                      <a:r>
                        <a:rPr lang="en-US" sz="1800" dirty="0" smtClean="0">
                          <a:solidFill>
                            <a:schemeClr val="tx1"/>
                          </a:solidFill>
                        </a:rPr>
                        <a:t>$ 152,110,931</a:t>
                      </a:r>
                      <a:endParaRPr lang="en-US" sz="1800" dirty="0">
                        <a:solidFill>
                          <a:schemeClr val="tx1"/>
                        </a:solidFill>
                      </a:endParaRPr>
                    </a:p>
                  </a:txBody>
                  <a:tcPr marL="68580" marR="68580" marT="34290" marB="34290"/>
                </a:tc>
                <a:extLst>
                  <a:ext uri="{0D108BD9-81ED-4DB2-BD59-A6C34878D82A}">
                    <a16:rowId xmlns:a16="http://schemas.microsoft.com/office/drawing/2014/main" val="2172081369"/>
                  </a:ext>
                </a:extLst>
              </a:tr>
              <a:tr h="466508">
                <a:tc>
                  <a:txBody>
                    <a:bodyPr/>
                    <a:lstStyle/>
                    <a:p>
                      <a:r>
                        <a:rPr lang="en-US" sz="1800" dirty="0"/>
                        <a:t>Grant Awards</a:t>
                      </a:r>
                    </a:p>
                  </a:txBody>
                  <a:tcPr marL="68580" marR="68580" marT="34290" marB="34290"/>
                </a:tc>
                <a:tc>
                  <a:txBody>
                    <a:bodyPr/>
                    <a:lstStyle/>
                    <a:p>
                      <a:r>
                        <a:rPr lang="en-US" sz="1800" dirty="0" smtClean="0"/>
                        <a:t>$  28,880,923</a:t>
                      </a:r>
                      <a:endParaRPr lang="en-US" sz="1800" dirty="0"/>
                    </a:p>
                  </a:txBody>
                  <a:tcPr marL="68580" marR="68580" marT="34290" marB="34290"/>
                </a:tc>
                <a:tc>
                  <a:txBody>
                    <a:bodyPr/>
                    <a:lstStyle/>
                    <a:p>
                      <a:r>
                        <a:rPr lang="en-US" sz="1800" dirty="0">
                          <a:solidFill>
                            <a:schemeClr val="tx1"/>
                          </a:solidFill>
                        </a:rPr>
                        <a:t>$  </a:t>
                      </a:r>
                      <a:r>
                        <a:rPr lang="en-US" sz="1800" dirty="0" smtClean="0">
                          <a:solidFill>
                            <a:schemeClr val="tx1"/>
                          </a:solidFill>
                        </a:rPr>
                        <a:t>30,962,265</a:t>
                      </a:r>
                      <a:endParaRPr lang="en-US" sz="1800" dirty="0">
                        <a:solidFill>
                          <a:schemeClr val="tx1"/>
                        </a:solidFill>
                      </a:endParaRPr>
                    </a:p>
                  </a:txBody>
                  <a:tcPr marL="68580" marR="68580" marT="34290" marB="34290"/>
                </a:tc>
                <a:extLst>
                  <a:ext uri="{0D108BD9-81ED-4DB2-BD59-A6C34878D82A}">
                    <a16:rowId xmlns:a16="http://schemas.microsoft.com/office/drawing/2014/main" val="2894864448"/>
                  </a:ext>
                </a:extLst>
              </a:tr>
              <a:tr h="466508">
                <a:tc>
                  <a:txBody>
                    <a:bodyPr/>
                    <a:lstStyle/>
                    <a:p>
                      <a:r>
                        <a:rPr lang="en-US" sz="1800" dirty="0"/>
                        <a:t>Total Expenditures</a:t>
                      </a:r>
                    </a:p>
                  </a:txBody>
                  <a:tcPr marL="68580" marR="68580" marT="34290" marB="34290"/>
                </a:tc>
                <a:tc>
                  <a:txBody>
                    <a:bodyPr/>
                    <a:lstStyle/>
                    <a:p>
                      <a:r>
                        <a:rPr lang="en-US" sz="1800" dirty="0" smtClean="0"/>
                        <a:t>$  27,045,645</a:t>
                      </a:r>
                      <a:endParaRPr lang="en-US" sz="1800" dirty="0"/>
                    </a:p>
                  </a:txBody>
                  <a:tcPr marL="68580" marR="68580" marT="34290" marB="34290"/>
                </a:tc>
                <a:tc>
                  <a:txBody>
                    <a:bodyPr/>
                    <a:lstStyle/>
                    <a:p>
                      <a:r>
                        <a:rPr lang="en-US" sz="1800" dirty="0" smtClean="0"/>
                        <a:t>$  28,765,403</a:t>
                      </a:r>
                      <a:endParaRPr lang="en-US" sz="1800" dirty="0"/>
                    </a:p>
                  </a:txBody>
                  <a:tcPr marL="68580" marR="68580" marT="34290" marB="34290"/>
                </a:tc>
                <a:extLst>
                  <a:ext uri="{0D108BD9-81ED-4DB2-BD59-A6C34878D82A}">
                    <a16:rowId xmlns:a16="http://schemas.microsoft.com/office/drawing/2014/main" val="1295845845"/>
                  </a:ext>
                </a:extLst>
              </a:tr>
              <a:tr h="466508">
                <a:tc>
                  <a:txBody>
                    <a:bodyPr/>
                    <a:lstStyle/>
                    <a:p>
                      <a:r>
                        <a:rPr lang="en-US" sz="1800" dirty="0"/>
                        <a:t>Overall F&amp;A Rate</a:t>
                      </a:r>
                    </a:p>
                  </a:txBody>
                  <a:tcPr marL="68580" marR="68580" marT="34290" marB="34290"/>
                </a:tc>
                <a:tc>
                  <a:txBody>
                    <a:bodyPr/>
                    <a:lstStyle/>
                    <a:p>
                      <a:pPr algn="ctr"/>
                      <a:r>
                        <a:rPr lang="en-US" sz="1800" dirty="0" smtClean="0"/>
                        <a:t>14.26%</a:t>
                      </a:r>
                      <a:endParaRPr lang="en-US" sz="1800" dirty="0"/>
                    </a:p>
                  </a:txBody>
                  <a:tcPr marL="68580" marR="68580" marT="34290" marB="34290"/>
                </a:tc>
                <a:tc>
                  <a:txBody>
                    <a:bodyPr/>
                    <a:lstStyle/>
                    <a:p>
                      <a:pPr algn="ctr"/>
                      <a:r>
                        <a:rPr lang="en-US" sz="1800" dirty="0" smtClean="0"/>
                        <a:t>13.81%</a:t>
                      </a:r>
                      <a:endParaRPr lang="en-US" sz="1800" dirty="0"/>
                    </a:p>
                  </a:txBody>
                  <a:tcPr marL="68580" marR="68580" marT="34290" marB="34290"/>
                </a:tc>
                <a:extLst>
                  <a:ext uri="{0D108BD9-81ED-4DB2-BD59-A6C34878D82A}">
                    <a16:rowId xmlns:a16="http://schemas.microsoft.com/office/drawing/2014/main" val="2987675031"/>
                  </a:ext>
                </a:extLst>
              </a:tr>
            </a:tbl>
          </a:graphicData>
        </a:graphic>
      </p:graphicFrame>
    </p:spTree>
    <p:extLst>
      <p:ext uri="{BB962C8B-B14F-4D97-AF65-F5344CB8AC3E}">
        <p14:creationId xmlns:p14="http://schemas.microsoft.com/office/powerpoint/2010/main" val="1524642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793" y="2370138"/>
            <a:ext cx="8229600" cy="1143000"/>
          </a:xfrm>
        </p:spPr>
        <p:txBody>
          <a:bodyPr>
            <a:normAutofit/>
          </a:bodyPr>
          <a:lstStyle/>
          <a:p>
            <a:r>
              <a:rPr lang="en-US" sz="5000" dirty="0" smtClean="0"/>
              <a:t>Healthy Culture Crew Update</a:t>
            </a:r>
            <a:endParaRPr lang="en-US" sz="5000" dirty="0"/>
          </a:p>
        </p:txBody>
      </p:sp>
      <p:sp>
        <p:nvSpPr>
          <p:cNvPr id="3" name="Rectangle 2"/>
          <p:cNvSpPr/>
          <p:nvPr/>
        </p:nvSpPr>
        <p:spPr>
          <a:xfrm>
            <a:off x="4863581" y="3521112"/>
            <a:ext cx="2654023" cy="646331"/>
          </a:xfrm>
          <a:prstGeom prst="rect">
            <a:avLst/>
          </a:prstGeom>
        </p:spPr>
        <p:txBody>
          <a:bodyPr wrap="square">
            <a:spAutoFit/>
          </a:bodyPr>
          <a:lstStyle/>
          <a:p>
            <a:r>
              <a:rPr lang="en-US" sz="3600" dirty="0" smtClean="0">
                <a:solidFill>
                  <a:schemeClr val="bg1"/>
                </a:solidFill>
              </a:rPr>
              <a:t>Brenda Clark</a:t>
            </a:r>
            <a:endParaRPr lang="en-US" sz="3600" dirty="0">
              <a:solidFill>
                <a:schemeClr val="bg1"/>
              </a:solidFill>
            </a:endParaRPr>
          </a:p>
        </p:txBody>
      </p:sp>
    </p:spTree>
    <p:custDataLst>
      <p:tags r:id="rId1"/>
    </p:custDataLst>
    <p:extLst>
      <p:ext uri="{BB962C8B-B14F-4D97-AF65-F5344CB8AC3E}">
        <p14:creationId xmlns:p14="http://schemas.microsoft.com/office/powerpoint/2010/main" val="2662973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9" y="63171"/>
            <a:ext cx="8229600" cy="1143000"/>
          </a:xfrm>
        </p:spPr>
        <p:txBody>
          <a:bodyPr>
            <a:normAutofit/>
          </a:bodyPr>
          <a:lstStyle/>
          <a:p>
            <a:r>
              <a:rPr lang="en-US" dirty="0"/>
              <a:t>CBCS Wellness- Healthy Culture Crew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7822" y="1022186"/>
            <a:ext cx="2660143" cy="1252369"/>
          </a:xfrm>
          <a:effectLst>
            <a:glow rad="139700">
              <a:schemeClr val="accent3">
                <a:satMod val="175000"/>
                <a:alpha val="40000"/>
              </a:schemeClr>
            </a:glow>
          </a:effectLst>
        </p:spPr>
      </p:pic>
      <p:sp>
        <p:nvSpPr>
          <p:cNvPr id="5" name="TextBox 4"/>
          <p:cNvSpPr txBox="1"/>
          <p:nvPr/>
        </p:nvSpPr>
        <p:spPr>
          <a:xfrm>
            <a:off x="1840321" y="2575035"/>
            <a:ext cx="8323183" cy="3170099"/>
          </a:xfrm>
          <a:prstGeom prst="rect">
            <a:avLst/>
          </a:prstGeom>
          <a:noFill/>
        </p:spPr>
        <p:txBody>
          <a:bodyPr wrap="square" rtlCol="0">
            <a:spAutoFit/>
          </a:bodyPr>
          <a:lstStyle/>
          <a:p>
            <a:pPr marL="285750" indent="-285750">
              <a:buFont typeface="Wingdings" panose="05000000000000000000" pitchFamily="2" charset="2"/>
              <a:buChar char="v"/>
            </a:pPr>
            <a:r>
              <a:rPr lang="en-US" sz="2000" dirty="0">
                <a:solidFill>
                  <a:schemeClr val="bg1"/>
                </a:solidFill>
              </a:rPr>
              <a:t>Join us every Wednesday for </a:t>
            </a:r>
            <a:r>
              <a:rPr lang="en-US" sz="2000" dirty="0">
                <a:solidFill>
                  <a:srgbClr val="DBE442"/>
                </a:solidFill>
              </a:rPr>
              <a:t>Walking Wednesdays </a:t>
            </a:r>
            <a:r>
              <a:rPr lang="en-US" sz="2000" dirty="0">
                <a:solidFill>
                  <a:schemeClr val="bg1"/>
                </a:solidFill>
              </a:rPr>
              <a:t>at noon in the MHC Atrium for a 30-minute walk around the college. </a:t>
            </a:r>
          </a:p>
          <a:p>
            <a:pPr marL="285750" indent="-285750">
              <a:buFont typeface="Wingdings" panose="05000000000000000000" pitchFamily="2" charset="2"/>
              <a:buChar char="v"/>
            </a:pPr>
            <a:endParaRPr lang="en-US" sz="2000" dirty="0">
              <a:solidFill>
                <a:schemeClr val="bg1"/>
              </a:solidFill>
            </a:endParaRPr>
          </a:p>
          <a:p>
            <a:pPr marL="285750" indent="-285750">
              <a:buFont typeface="Wingdings" panose="05000000000000000000" pitchFamily="2" charset="2"/>
              <a:buChar char="v"/>
            </a:pPr>
            <a:r>
              <a:rPr lang="en-US" sz="2000" dirty="0">
                <a:solidFill>
                  <a:schemeClr val="bg1"/>
                </a:solidFill>
              </a:rPr>
              <a:t>Thursdays, you can stretch &amp; unwind during </a:t>
            </a:r>
            <a:r>
              <a:rPr lang="en-US" sz="2000" dirty="0">
                <a:solidFill>
                  <a:srgbClr val="DBE442"/>
                </a:solidFill>
              </a:rPr>
              <a:t>Yoga at noon </a:t>
            </a:r>
            <a:r>
              <a:rPr lang="en-US" sz="2000" dirty="0">
                <a:solidFill>
                  <a:schemeClr val="bg1"/>
                </a:solidFill>
              </a:rPr>
              <a:t>in room MHC 2625, starting September 19th. </a:t>
            </a:r>
          </a:p>
          <a:p>
            <a:pPr marL="285750" indent="-285750">
              <a:buFont typeface="Wingdings" panose="05000000000000000000" pitchFamily="2" charset="2"/>
              <a:buChar char="v"/>
            </a:pPr>
            <a:endParaRPr lang="en-US" sz="2000" dirty="0">
              <a:solidFill>
                <a:schemeClr val="bg1"/>
              </a:solidFill>
            </a:endParaRPr>
          </a:p>
          <a:p>
            <a:pPr marL="285750" indent="-285750">
              <a:buFont typeface="Wingdings" panose="05000000000000000000" pitchFamily="2" charset="2"/>
              <a:buChar char="v"/>
            </a:pPr>
            <a:r>
              <a:rPr lang="en-US" sz="2000" dirty="0">
                <a:solidFill>
                  <a:schemeClr val="bg1"/>
                </a:solidFill>
              </a:rPr>
              <a:t>Monthly newsletter, share it with your friends &amp; subscribe</a:t>
            </a:r>
            <a:r>
              <a:rPr lang="en-US" sz="1400" dirty="0">
                <a:solidFill>
                  <a:schemeClr val="bg1"/>
                </a:solidFill>
              </a:rPr>
              <a:t>! </a:t>
            </a:r>
            <a:r>
              <a:rPr lang="en-US" sz="1400" dirty="0">
                <a:solidFill>
                  <a:srgbClr val="92D050"/>
                </a:solidFill>
                <a:hlinkClick r:id="rId4"/>
              </a:rPr>
              <a:t>Newsletter sign up</a:t>
            </a:r>
            <a:endParaRPr lang="en-US" sz="1400" dirty="0">
              <a:solidFill>
                <a:srgbClr val="92D050"/>
              </a:solidFill>
            </a:endParaRPr>
          </a:p>
          <a:p>
            <a:endParaRPr lang="en-US" sz="2000" dirty="0">
              <a:solidFill>
                <a:schemeClr val="bg1"/>
              </a:solidFill>
            </a:endParaRPr>
          </a:p>
          <a:p>
            <a:pPr marL="285750" indent="-285750">
              <a:buFont typeface="Wingdings" panose="05000000000000000000" pitchFamily="2" charset="2"/>
              <a:buChar char="v"/>
            </a:pPr>
            <a:r>
              <a:rPr lang="en-US" sz="2000" dirty="0">
                <a:solidFill>
                  <a:schemeClr val="bg1"/>
                </a:solidFill>
              </a:rPr>
              <a:t>Join The Crew, attend our </a:t>
            </a:r>
            <a:r>
              <a:rPr lang="en-US" sz="2000" dirty="0">
                <a:solidFill>
                  <a:srgbClr val="DBE442"/>
                </a:solidFill>
              </a:rPr>
              <a:t>next planning meeting November 13th at 10 a.m. in MHC 1141.</a:t>
            </a:r>
          </a:p>
        </p:txBody>
      </p:sp>
    </p:spTree>
    <p:custDataLst>
      <p:tags r:id="rId1"/>
    </p:custDataLst>
    <p:extLst>
      <p:ext uri="{BB962C8B-B14F-4D97-AF65-F5344CB8AC3E}">
        <p14:creationId xmlns:p14="http://schemas.microsoft.com/office/powerpoint/2010/main" val="2229841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767" y="226142"/>
            <a:ext cx="7684401" cy="5488858"/>
          </a:xfrm>
          <a:prstGeom prst="rect">
            <a:avLst/>
          </a:prstGeom>
        </p:spPr>
      </p:pic>
    </p:spTree>
    <p:extLst>
      <p:ext uri="{BB962C8B-B14F-4D97-AF65-F5344CB8AC3E}">
        <p14:creationId xmlns:p14="http://schemas.microsoft.com/office/powerpoint/2010/main" val="2903477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000" dirty="0"/>
              <a:t>Dean’s Report/State of the College</a:t>
            </a:r>
          </a:p>
        </p:txBody>
      </p:sp>
      <p:sp>
        <p:nvSpPr>
          <p:cNvPr id="3" name="Subtitle 2"/>
          <p:cNvSpPr>
            <a:spLocks noGrp="1"/>
          </p:cNvSpPr>
          <p:nvPr>
            <p:ph type="subTitle" idx="1"/>
          </p:nvPr>
        </p:nvSpPr>
        <p:spPr>
          <a:xfrm>
            <a:off x="2895600" y="3378729"/>
            <a:ext cx="6400800" cy="1752600"/>
          </a:xfrm>
        </p:spPr>
        <p:txBody>
          <a:bodyPr>
            <a:normAutofit/>
          </a:bodyPr>
          <a:lstStyle/>
          <a:p>
            <a:r>
              <a:rPr lang="en-US" sz="3600" dirty="0">
                <a:solidFill>
                  <a:schemeClr val="bg1"/>
                </a:solidFill>
              </a:rPr>
              <a:t>Dean Julie </a:t>
            </a:r>
            <a:r>
              <a:rPr lang="en-US" sz="3600" dirty="0" err="1">
                <a:solidFill>
                  <a:schemeClr val="bg1"/>
                </a:solidFill>
              </a:rPr>
              <a:t>Serovich</a:t>
            </a:r>
            <a:endParaRPr lang="en-US" sz="3600" dirty="0">
              <a:solidFill>
                <a:schemeClr val="bg1"/>
              </a:solidFill>
            </a:endParaRPr>
          </a:p>
        </p:txBody>
      </p:sp>
    </p:spTree>
    <p:extLst>
      <p:ext uri="{BB962C8B-B14F-4D97-AF65-F5344CB8AC3E}">
        <p14:creationId xmlns:p14="http://schemas.microsoft.com/office/powerpoint/2010/main" val="1674437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7A2-ACF5-497E-A3F1-41C433394B8E}"/>
              </a:ext>
            </a:extLst>
          </p:cNvPr>
          <p:cNvSpPr>
            <a:spLocks noGrp="1"/>
          </p:cNvSpPr>
          <p:nvPr>
            <p:ph type="title"/>
          </p:nvPr>
        </p:nvSpPr>
        <p:spPr>
          <a:xfrm>
            <a:off x="1981200" y="324635"/>
            <a:ext cx="8229600" cy="1143000"/>
          </a:xfrm>
        </p:spPr>
        <p:txBody>
          <a:bodyPr/>
          <a:lstStyle/>
          <a:p>
            <a:r>
              <a:rPr lang="en-US" dirty="0" smtClean="0">
                <a:cs typeface="Calibri"/>
              </a:rPr>
              <a:t>CBCS Strategic Plan Goals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06589270"/>
              </p:ext>
            </p:extLst>
          </p:nvPr>
        </p:nvGraphicFramePr>
        <p:xfrm>
          <a:off x="1130710" y="1261158"/>
          <a:ext cx="10068232" cy="4533681"/>
        </p:xfrm>
        <a:graphic>
          <a:graphicData uri="http://schemas.openxmlformats.org/drawingml/2006/table">
            <a:tbl>
              <a:tblPr firstRow="1" bandRow="1">
                <a:tableStyleId>{F5AB1C69-6EDB-4FF4-983F-18BD219EF322}</a:tableStyleId>
              </a:tblPr>
              <a:tblGrid>
                <a:gridCol w="5465768">
                  <a:extLst>
                    <a:ext uri="{9D8B030D-6E8A-4147-A177-3AD203B41FA5}">
                      <a16:colId xmlns:a16="http://schemas.microsoft.com/office/drawing/2014/main" val="2999168808"/>
                    </a:ext>
                  </a:extLst>
                </a:gridCol>
                <a:gridCol w="4602464">
                  <a:extLst>
                    <a:ext uri="{9D8B030D-6E8A-4147-A177-3AD203B41FA5}">
                      <a16:colId xmlns:a16="http://schemas.microsoft.com/office/drawing/2014/main" val="249605403"/>
                    </a:ext>
                  </a:extLst>
                </a:gridCol>
              </a:tblGrid>
              <a:tr h="350827">
                <a:tc gridSpan="2">
                  <a:txBody>
                    <a:bodyPr/>
                    <a:lstStyle/>
                    <a:p>
                      <a:pPr algn="ctr"/>
                      <a:r>
                        <a:rPr lang="en-US" dirty="0" smtClean="0"/>
                        <a:t>Goal 1: Promote</a:t>
                      </a:r>
                      <a:r>
                        <a:rPr lang="en-US" baseline="0" dirty="0" smtClean="0"/>
                        <a:t> Student Success</a:t>
                      </a:r>
                      <a:endParaRPr lang="en-US" dirty="0"/>
                    </a:p>
                  </a:txBody>
                  <a:tcPr/>
                </a:tc>
                <a:tc hMerge="1">
                  <a:txBody>
                    <a:bodyPr/>
                    <a:lstStyle/>
                    <a:p>
                      <a:endParaRPr lang="en-US" dirty="0"/>
                    </a:p>
                  </a:txBody>
                  <a:tcPr/>
                </a:tc>
                <a:extLst>
                  <a:ext uri="{0D108BD9-81ED-4DB2-BD59-A6C34878D82A}">
                    <a16:rowId xmlns:a16="http://schemas.microsoft.com/office/drawing/2014/main" val="4218513768"/>
                  </a:ext>
                </a:extLst>
              </a:tr>
              <a:tr h="350827">
                <a:tc>
                  <a:txBody>
                    <a:bodyPr/>
                    <a:lstStyle/>
                    <a:p>
                      <a:pPr algn="ctr"/>
                      <a:r>
                        <a:rPr lang="en-US" baseline="0" dirty="0" smtClean="0"/>
                        <a:t>Goals AY 18-19 </a:t>
                      </a:r>
                      <a:endParaRPr lang="en-US" dirty="0"/>
                    </a:p>
                  </a:txBody>
                  <a:tcPr/>
                </a:tc>
                <a:tc>
                  <a:txBody>
                    <a:bodyPr/>
                    <a:lstStyle/>
                    <a:p>
                      <a:pPr algn="ctr"/>
                      <a:r>
                        <a:rPr lang="en-US" dirty="0" smtClean="0"/>
                        <a:t>Goals</a:t>
                      </a:r>
                      <a:r>
                        <a:rPr lang="en-US" baseline="0" dirty="0" smtClean="0"/>
                        <a:t> AY </a:t>
                      </a:r>
                      <a:r>
                        <a:rPr lang="en-US" dirty="0" smtClean="0"/>
                        <a:t>19-20</a:t>
                      </a:r>
                      <a:endParaRPr lang="en-US" dirty="0"/>
                    </a:p>
                  </a:txBody>
                  <a:tcPr/>
                </a:tc>
                <a:extLst>
                  <a:ext uri="{0D108BD9-81ED-4DB2-BD59-A6C34878D82A}">
                    <a16:rowId xmlns:a16="http://schemas.microsoft.com/office/drawing/2014/main" val="2471916320"/>
                  </a:ext>
                </a:extLst>
              </a:tr>
              <a:tr h="547867">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Sustain four-year graduation rate at 70% or higher: </a:t>
                      </a:r>
                      <a:r>
                        <a:rPr lang="en-US" dirty="0" smtClean="0">
                          <a:solidFill>
                            <a:schemeClr val="accent3">
                              <a:lumMod val="50000"/>
                            </a:schemeClr>
                          </a:solidFill>
                        </a:rPr>
                        <a:t>Achieved;</a:t>
                      </a:r>
                      <a:r>
                        <a:rPr lang="en-US" baseline="0" dirty="0" smtClean="0">
                          <a:solidFill>
                            <a:schemeClr val="accent3">
                              <a:lumMod val="50000"/>
                            </a:schemeClr>
                          </a:solidFill>
                        </a:rPr>
                        <a:t> </a:t>
                      </a:r>
                      <a:r>
                        <a:rPr lang="en-US" dirty="0" smtClean="0">
                          <a:solidFill>
                            <a:schemeClr val="accent3">
                              <a:lumMod val="50000"/>
                            </a:schemeClr>
                          </a:solidFill>
                        </a:rPr>
                        <a:t>75% </a:t>
                      </a:r>
                      <a:endParaRPr lang="en-US" dirty="0">
                        <a:solidFill>
                          <a:schemeClr val="accent3">
                            <a:lumMod val="50000"/>
                          </a:schemeClr>
                        </a:solidFill>
                      </a:endParaRPr>
                    </a:p>
                  </a:txBody>
                  <a:tcPr/>
                </a:tc>
                <a:tc rowSpan="6">
                  <a:txBody>
                    <a:bodyPr/>
                    <a:lstStyle/>
                    <a:p>
                      <a:r>
                        <a:rPr lang="en-US" dirty="0" smtClean="0"/>
                        <a:t>Undergraduate</a:t>
                      </a:r>
                      <a:r>
                        <a:rPr lang="en-US" baseline="0" dirty="0" smtClean="0"/>
                        <a:t> Research Certificate Program:</a:t>
                      </a:r>
                    </a:p>
                    <a:p>
                      <a:pPr marL="285750" indent="-285750">
                        <a:buFont typeface="Arial" panose="020B0604020202020204" pitchFamily="34" charset="0"/>
                        <a:buChar char="•"/>
                      </a:pPr>
                      <a:r>
                        <a:rPr lang="en-US" baseline="0" dirty="0" smtClean="0"/>
                        <a:t>Restructure</a:t>
                      </a:r>
                    </a:p>
                    <a:p>
                      <a:pPr marL="285750" indent="-285750">
                        <a:buFont typeface="Arial" panose="020B0604020202020204" pitchFamily="34" charset="0"/>
                        <a:buChar char="•"/>
                      </a:pPr>
                      <a:r>
                        <a:rPr lang="en-US" baseline="0" dirty="0" smtClean="0"/>
                        <a:t>Expand</a:t>
                      </a:r>
                    </a:p>
                    <a:p>
                      <a:pPr marL="285750" indent="-285750">
                        <a:buFont typeface="Arial" panose="020B0604020202020204" pitchFamily="34" charset="0"/>
                        <a:buChar char="•"/>
                      </a:pPr>
                      <a:r>
                        <a:rPr lang="en-US" baseline="0" dirty="0" smtClean="0"/>
                        <a:t>Increase Enrollment</a:t>
                      </a:r>
                    </a:p>
                    <a:p>
                      <a:pPr marL="285750" indent="-285750">
                        <a:buFont typeface="Arial" panose="020B0604020202020204" pitchFamily="34" charset="0"/>
                        <a:buChar char="•"/>
                      </a:pPr>
                      <a:r>
                        <a:rPr lang="en-US" baseline="0" dirty="0" smtClean="0"/>
                        <a:t>Establish Task Force</a:t>
                      </a:r>
                      <a:endParaRPr lang="en-US" dirty="0"/>
                    </a:p>
                  </a:txBody>
                  <a:tcPr/>
                </a:tc>
                <a:extLst>
                  <a:ext uri="{0D108BD9-81ED-4DB2-BD59-A6C34878D82A}">
                    <a16:rowId xmlns:a16="http://schemas.microsoft.com/office/drawing/2014/main" val="1480754785"/>
                  </a:ext>
                </a:extLst>
              </a:tr>
              <a:tr h="407745">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Graduate 90% students without excess hours: </a:t>
                      </a:r>
                      <a:r>
                        <a:rPr lang="en-US" dirty="0" smtClean="0">
                          <a:solidFill>
                            <a:schemeClr val="accent3">
                              <a:lumMod val="50000"/>
                            </a:schemeClr>
                          </a:solidFill>
                        </a:rPr>
                        <a:t>Achieved; 91%</a:t>
                      </a:r>
                      <a:endParaRPr lang="en-US" dirty="0">
                        <a:solidFill>
                          <a:schemeClr val="accent3">
                            <a:lumMod val="50000"/>
                          </a:schemeClr>
                        </a:solidFill>
                      </a:endParaRPr>
                    </a:p>
                  </a:txBody>
                  <a:tcPr/>
                </a:tc>
                <a:tc vMerge="1">
                  <a:txBody>
                    <a:bodyPr/>
                    <a:lstStyle/>
                    <a:p>
                      <a:endParaRPr lang="en-US" dirty="0"/>
                    </a:p>
                  </a:txBody>
                  <a:tcPr/>
                </a:tc>
                <a:extLst>
                  <a:ext uri="{0D108BD9-81ED-4DB2-BD59-A6C34878D82A}">
                    <a16:rowId xmlns:a16="http://schemas.microsoft.com/office/drawing/2014/main" val="4002607134"/>
                  </a:ext>
                </a:extLst>
              </a:tr>
              <a:tr h="547867">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Increase doctoral stipends to $22,500:</a:t>
                      </a:r>
                      <a:r>
                        <a:rPr lang="en-US" baseline="0" dirty="0" smtClean="0">
                          <a:solidFill>
                            <a:schemeClr val="tx1"/>
                          </a:solidFill>
                        </a:rPr>
                        <a:t> </a:t>
                      </a:r>
                      <a:r>
                        <a:rPr lang="en-US" baseline="0" dirty="0" smtClean="0">
                          <a:solidFill>
                            <a:schemeClr val="accent3">
                              <a:lumMod val="50000"/>
                            </a:schemeClr>
                          </a:solidFill>
                        </a:rPr>
                        <a:t>Achieved</a:t>
                      </a:r>
                      <a:endParaRPr lang="en-US" dirty="0">
                        <a:solidFill>
                          <a:schemeClr val="accent3">
                            <a:lumMod val="50000"/>
                          </a:schemeClr>
                        </a:solidFill>
                      </a:endParaRPr>
                    </a:p>
                  </a:txBody>
                  <a:tcPr/>
                </a:tc>
                <a:tc vMerge="1">
                  <a:txBody>
                    <a:bodyPr/>
                    <a:lstStyle/>
                    <a:p>
                      <a:endParaRPr lang="en-US" dirty="0"/>
                    </a:p>
                  </a:txBody>
                  <a:tcPr/>
                </a:tc>
                <a:extLst>
                  <a:ext uri="{0D108BD9-81ED-4DB2-BD59-A6C34878D82A}">
                    <a16:rowId xmlns:a16="http://schemas.microsoft.com/office/drawing/2014/main" val="1261335954"/>
                  </a:ext>
                </a:extLst>
              </a:tr>
              <a:tr h="1170308">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Finalize courses for Gen Ed Tier 3 and 4:  </a:t>
                      </a:r>
                      <a:r>
                        <a:rPr lang="en-US" dirty="0" smtClean="0">
                          <a:solidFill>
                            <a:schemeClr val="accent3">
                              <a:lumMod val="50000"/>
                            </a:schemeClr>
                          </a:solidFill>
                        </a:rPr>
                        <a:t>Achieved: 3 courses approved in</a:t>
                      </a:r>
                      <a:r>
                        <a:rPr lang="en-US" baseline="0" dirty="0" smtClean="0">
                          <a:solidFill>
                            <a:schemeClr val="accent3">
                              <a:lumMod val="50000"/>
                            </a:schemeClr>
                          </a:solidFill>
                        </a:rPr>
                        <a:t> the Personal &amp; Social Responsibility Tier with 1 additional course resubmitted for review; 2 courses approved in the Integrative &amp; Applied Learning Tier (HIP)</a:t>
                      </a:r>
                      <a:endParaRPr lang="en-US" dirty="0">
                        <a:solidFill>
                          <a:schemeClr val="accent3">
                            <a:lumMod val="50000"/>
                          </a:schemeClr>
                        </a:solidFill>
                      </a:endParaRPr>
                    </a:p>
                  </a:txBody>
                  <a:tcPr/>
                </a:tc>
                <a:tc vMerge="1">
                  <a:txBody>
                    <a:bodyPr/>
                    <a:lstStyle/>
                    <a:p>
                      <a:endParaRPr lang="en-US" dirty="0"/>
                    </a:p>
                  </a:txBody>
                  <a:tcPr/>
                </a:tc>
                <a:extLst>
                  <a:ext uri="{0D108BD9-81ED-4DB2-BD59-A6C34878D82A}">
                    <a16:rowId xmlns:a16="http://schemas.microsoft.com/office/drawing/2014/main" val="563973250"/>
                  </a:ext>
                </a:extLst>
              </a:tr>
              <a:tr h="547867">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Expand Study Abroad Student Participation: </a:t>
                      </a:r>
                      <a:r>
                        <a:rPr lang="en-US" dirty="0" smtClean="0">
                          <a:solidFill>
                            <a:schemeClr val="accent3">
                              <a:lumMod val="50000"/>
                            </a:schemeClr>
                          </a:solidFill>
                        </a:rPr>
                        <a:t>Achieved:</a:t>
                      </a:r>
                      <a:r>
                        <a:rPr lang="en-US" baseline="0" dirty="0" smtClean="0">
                          <a:solidFill>
                            <a:schemeClr val="accent3">
                              <a:lumMod val="50000"/>
                            </a:schemeClr>
                          </a:solidFill>
                        </a:rPr>
                        <a:t> 105 participants (goal was 92)</a:t>
                      </a:r>
                      <a:endParaRPr lang="en-US" dirty="0">
                        <a:solidFill>
                          <a:schemeClr val="accent3">
                            <a:lumMod val="50000"/>
                          </a:schemeClr>
                        </a:solidFill>
                      </a:endParaRPr>
                    </a:p>
                  </a:txBody>
                  <a:tcPr/>
                </a:tc>
                <a:tc vMerge="1">
                  <a:txBody>
                    <a:bodyPr/>
                    <a:lstStyle/>
                    <a:p>
                      <a:endParaRPr lang="en-US" dirty="0"/>
                    </a:p>
                  </a:txBody>
                  <a:tcPr/>
                </a:tc>
                <a:extLst>
                  <a:ext uri="{0D108BD9-81ED-4DB2-BD59-A6C34878D82A}">
                    <a16:rowId xmlns:a16="http://schemas.microsoft.com/office/drawing/2014/main" val="3488575199"/>
                  </a:ext>
                </a:extLst>
              </a:tr>
              <a:tr h="547867">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Publicize multi-year course timetables: </a:t>
                      </a:r>
                      <a:r>
                        <a:rPr lang="en-US" dirty="0" smtClean="0">
                          <a:solidFill>
                            <a:schemeClr val="accent3">
                              <a:lumMod val="50000"/>
                            </a:schemeClr>
                          </a:solidFill>
                        </a:rPr>
                        <a:t>Achieved</a:t>
                      </a:r>
                      <a:endParaRPr lang="en-US" dirty="0">
                        <a:solidFill>
                          <a:schemeClr val="accent3">
                            <a:lumMod val="50000"/>
                          </a:schemeClr>
                        </a:solidFill>
                      </a:endParaRPr>
                    </a:p>
                  </a:txBody>
                  <a:tcPr/>
                </a:tc>
                <a:tc vMerge="1">
                  <a:txBody>
                    <a:bodyPr/>
                    <a:lstStyle/>
                    <a:p>
                      <a:endParaRPr lang="en-US" dirty="0"/>
                    </a:p>
                  </a:txBody>
                  <a:tcPr/>
                </a:tc>
                <a:extLst>
                  <a:ext uri="{0D108BD9-81ED-4DB2-BD59-A6C34878D82A}">
                    <a16:rowId xmlns:a16="http://schemas.microsoft.com/office/drawing/2014/main" val="2040835452"/>
                  </a:ext>
                </a:extLst>
              </a:tr>
            </a:tbl>
          </a:graphicData>
        </a:graphic>
      </p:graphicFrame>
    </p:spTree>
    <p:custDataLst>
      <p:tags r:id="rId1"/>
    </p:custDataLst>
    <p:extLst>
      <p:ext uri="{BB962C8B-B14F-4D97-AF65-F5344CB8AC3E}">
        <p14:creationId xmlns:p14="http://schemas.microsoft.com/office/powerpoint/2010/main" val="32164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7A2-ACF5-497E-A3F1-41C433394B8E}"/>
              </a:ext>
            </a:extLst>
          </p:cNvPr>
          <p:cNvSpPr>
            <a:spLocks noGrp="1"/>
          </p:cNvSpPr>
          <p:nvPr>
            <p:ph type="title"/>
          </p:nvPr>
        </p:nvSpPr>
        <p:spPr>
          <a:xfrm>
            <a:off x="1981200" y="324635"/>
            <a:ext cx="8229600" cy="1143000"/>
          </a:xfrm>
        </p:spPr>
        <p:txBody>
          <a:bodyPr/>
          <a:lstStyle/>
          <a:p>
            <a:r>
              <a:rPr lang="en-US" dirty="0" smtClean="0">
                <a:cs typeface="Calibri"/>
              </a:rPr>
              <a:t>CBCS Strategic Plan Goals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76049327"/>
              </p:ext>
            </p:extLst>
          </p:nvPr>
        </p:nvGraphicFramePr>
        <p:xfrm>
          <a:off x="1823883" y="1470264"/>
          <a:ext cx="8229600" cy="3946694"/>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999168808"/>
                    </a:ext>
                  </a:extLst>
                </a:gridCol>
                <a:gridCol w="4114800">
                  <a:extLst>
                    <a:ext uri="{9D8B030D-6E8A-4147-A177-3AD203B41FA5}">
                      <a16:colId xmlns:a16="http://schemas.microsoft.com/office/drawing/2014/main" val="249605403"/>
                    </a:ext>
                  </a:extLst>
                </a:gridCol>
              </a:tblGrid>
              <a:tr h="350827">
                <a:tc gridSpan="2">
                  <a:txBody>
                    <a:bodyPr/>
                    <a:lstStyle/>
                    <a:p>
                      <a:pPr algn="ctr"/>
                      <a:r>
                        <a:rPr lang="en-US" dirty="0" smtClean="0"/>
                        <a:t>Goal 2: Deliver High Quality Academic</a:t>
                      </a:r>
                      <a:r>
                        <a:rPr lang="en-US" baseline="0" dirty="0" smtClean="0"/>
                        <a:t> </a:t>
                      </a:r>
                      <a:r>
                        <a:rPr lang="en-US" dirty="0" smtClean="0"/>
                        <a:t>Programs that respond to societal needs and student interests</a:t>
                      </a:r>
                    </a:p>
                  </a:txBody>
                  <a:tcPr/>
                </a:tc>
                <a:tc hMerge="1">
                  <a:txBody>
                    <a:bodyPr/>
                    <a:lstStyle/>
                    <a:p>
                      <a:endParaRPr lang="en-US" dirty="0"/>
                    </a:p>
                  </a:txBody>
                  <a:tcPr/>
                </a:tc>
                <a:extLst>
                  <a:ext uri="{0D108BD9-81ED-4DB2-BD59-A6C34878D82A}">
                    <a16:rowId xmlns:a16="http://schemas.microsoft.com/office/drawing/2014/main" val="4218513768"/>
                  </a:ext>
                </a:extLst>
              </a:tr>
              <a:tr h="350827">
                <a:tc>
                  <a:txBody>
                    <a:bodyPr/>
                    <a:lstStyle/>
                    <a:p>
                      <a:pPr algn="ctr"/>
                      <a:r>
                        <a:rPr lang="en-US" baseline="0" dirty="0" smtClean="0"/>
                        <a:t>Goals AY 18-19 </a:t>
                      </a:r>
                      <a:endParaRPr lang="en-US" dirty="0"/>
                    </a:p>
                  </a:txBody>
                  <a:tcPr/>
                </a:tc>
                <a:tc>
                  <a:txBody>
                    <a:bodyPr/>
                    <a:lstStyle/>
                    <a:p>
                      <a:pPr algn="ctr"/>
                      <a:r>
                        <a:rPr lang="en-US" dirty="0" smtClean="0"/>
                        <a:t>Goals</a:t>
                      </a:r>
                      <a:r>
                        <a:rPr lang="en-US" baseline="0" dirty="0" smtClean="0"/>
                        <a:t> AY </a:t>
                      </a:r>
                      <a:r>
                        <a:rPr lang="en-US" dirty="0" smtClean="0"/>
                        <a:t>19-20</a:t>
                      </a:r>
                      <a:endParaRPr lang="en-US" dirty="0"/>
                    </a:p>
                  </a:txBody>
                  <a:tcPr/>
                </a:tc>
                <a:extLst>
                  <a:ext uri="{0D108BD9-81ED-4DB2-BD59-A6C34878D82A}">
                    <a16:rowId xmlns:a16="http://schemas.microsoft.com/office/drawing/2014/main" val="2471916320"/>
                  </a:ext>
                </a:extLst>
              </a:tr>
              <a:tr h="547867">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Pursue Master’s degree in Marriage &amp; Family Therapy: </a:t>
                      </a:r>
                      <a:r>
                        <a:rPr lang="en-US" dirty="0" smtClean="0">
                          <a:solidFill>
                            <a:schemeClr val="accent3">
                              <a:lumMod val="50000"/>
                            </a:schemeClr>
                          </a:solidFill>
                        </a:rPr>
                        <a:t>Achieved</a:t>
                      </a:r>
                    </a:p>
                  </a:txBody>
                  <a:tcPr/>
                </a:tc>
                <a:tc>
                  <a:txBody>
                    <a:bodyPr/>
                    <a:lstStyle/>
                    <a:p>
                      <a:r>
                        <a:rPr lang="en-US" dirty="0" smtClean="0"/>
                        <a:t>Continue to increase the “Getting Started Module” to facilitate student</a:t>
                      </a:r>
                      <a:r>
                        <a:rPr lang="en-US" baseline="0" dirty="0" smtClean="0"/>
                        <a:t> success in online courses:  </a:t>
                      </a:r>
                      <a:r>
                        <a:rPr lang="en-US" i="1" baseline="0" dirty="0" smtClean="0">
                          <a:solidFill>
                            <a:schemeClr val="accent3">
                              <a:lumMod val="50000"/>
                            </a:schemeClr>
                          </a:solidFill>
                        </a:rPr>
                        <a:t>Achieved as of 8/30/19</a:t>
                      </a:r>
                      <a:endParaRPr lang="en-US" i="1" dirty="0">
                        <a:solidFill>
                          <a:schemeClr val="accent3">
                            <a:lumMod val="50000"/>
                          </a:schemeClr>
                        </a:solidFill>
                      </a:endParaRPr>
                    </a:p>
                  </a:txBody>
                  <a:tcPr/>
                </a:tc>
                <a:extLst>
                  <a:ext uri="{0D108BD9-81ED-4DB2-BD59-A6C34878D82A}">
                    <a16:rowId xmlns:a16="http://schemas.microsoft.com/office/drawing/2014/main" val="1480754785"/>
                  </a:ext>
                </a:extLst>
              </a:tr>
              <a:tr h="821801">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Increase undergraduate student headcount: </a:t>
                      </a:r>
                      <a:r>
                        <a:rPr lang="en-US" dirty="0" smtClean="0">
                          <a:solidFill>
                            <a:schemeClr val="accent3">
                              <a:lumMod val="50000"/>
                            </a:schemeClr>
                          </a:solidFill>
                        </a:rPr>
                        <a:t>Achieved (1,926)</a:t>
                      </a:r>
                    </a:p>
                  </a:txBody>
                  <a:tcPr/>
                </a:tc>
                <a:tc>
                  <a:txBody>
                    <a:bodyPr/>
                    <a:lstStyle/>
                    <a:p>
                      <a:r>
                        <a:rPr lang="en-US" dirty="0" smtClean="0"/>
                        <a:t>Explore</a:t>
                      </a:r>
                      <a:r>
                        <a:rPr lang="en-US" baseline="0" dirty="0" smtClean="0"/>
                        <a:t> the possibility of offering education/training on tele mental health, integrated health/behavioral healthcare, and other inter-professional opportunities</a:t>
                      </a:r>
                      <a:endParaRPr lang="en-US" dirty="0"/>
                    </a:p>
                  </a:txBody>
                  <a:tcPr/>
                </a:tc>
                <a:extLst>
                  <a:ext uri="{0D108BD9-81ED-4DB2-BD59-A6C34878D82A}">
                    <a16:rowId xmlns:a16="http://schemas.microsoft.com/office/drawing/2014/main" val="4002607134"/>
                  </a:ext>
                </a:extLst>
              </a:tr>
              <a:tr h="537191">
                <a:tc rowSpan="2">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Collaborate with USF Consolidation Initiative: </a:t>
                      </a:r>
                      <a:r>
                        <a:rPr lang="en-US" dirty="0" smtClean="0">
                          <a:solidFill>
                            <a:schemeClr val="accent3">
                              <a:lumMod val="50000"/>
                            </a:schemeClr>
                          </a:solidFill>
                        </a:rPr>
                        <a:t>Achieved </a:t>
                      </a:r>
                    </a:p>
                  </a:txBody>
                  <a:tcPr/>
                </a:tc>
                <a:tc>
                  <a:txBody>
                    <a:bodyPr/>
                    <a:lstStyle/>
                    <a:p>
                      <a:r>
                        <a:rPr lang="en-US" dirty="0" smtClean="0"/>
                        <a:t>Explore if there are additional Study</a:t>
                      </a:r>
                      <a:r>
                        <a:rPr lang="en-US" baseline="0" dirty="0" smtClean="0"/>
                        <a:t> Abroad Programs that BCS should be offering</a:t>
                      </a:r>
                      <a:endParaRPr lang="en-US" dirty="0"/>
                    </a:p>
                  </a:txBody>
                  <a:tcPr/>
                </a:tc>
                <a:extLst>
                  <a:ext uri="{0D108BD9-81ED-4DB2-BD59-A6C34878D82A}">
                    <a16:rowId xmlns:a16="http://schemas.microsoft.com/office/drawing/2014/main" val="4162666622"/>
                  </a:ext>
                </a:extLst>
              </a:tr>
              <a:tr h="547867">
                <a:tc vMerge="1">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endParaRPr lang="en-US" dirty="0">
                        <a:solidFill>
                          <a:srgbClr val="92D050"/>
                        </a:solidFill>
                      </a:endParaRPr>
                    </a:p>
                  </a:txBody>
                  <a:tcPr/>
                </a:tc>
                <a:tc>
                  <a:txBody>
                    <a:bodyPr/>
                    <a:lstStyle/>
                    <a:p>
                      <a:r>
                        <a:rPr lang="en-US" dirty="0" smtClean="0"/>
                        <a:t>Develop Instructor Pathway</a:t>
                      </a:r>
                      <a:endParaRPr lang="en-US" dirty="0"/>
                    </a:p>
                  </a:txBody>
                  <a:tcPr/>
                </a:tc>
                <a:extLst>
                  <a:ext uri="{0D108BD9-81ED-4DB2-BD59-A6C34878D82A}">
                    <a16:rowId xmlns:a16="http://schemas.microsoft.com/office/drawing/2014/main" val="2040835452"/>
                  </a:ext>
                </a:extLst>
              </a:tr>
            </a:tbl>
          </a:graphicData>
        </a:graphic>
      </p:graphicFrame>
    </p:spTree>
    <p:custDataLst>
      <p:tags r:id="rId1"/>
    </p:custDataLst>
    <p:extLst>
      <p:ext uri="{BB962C8B-B14F-4D97-AF65-F5344CB8AC3E}">
        <p14:creationId xmlns:p14="http://schemas.microsoft.com/office/powerpoint/2010/main" val="850264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7A2-ACF5-497E-A3F1-41C433394B8E}"/>
              </a:ext>
            </a:extLst>
          </p:cNvPr>
          <p:cNvSpPr>
            <a:spLocks noGrp="1"/>
          </p:cNvSpPr>
          <p:nvPr>
            <p:ph type="title"/>
          </p:nvPr>
        </p:nvSpPr>
        <p:spPr>
          <a:xfrm>
            <a:off x="1981200" y="96035"/>
            <a:ext cx="8229600" cy="1143000"/>
          </a:xfrm>
        </p:spPr>
        <p:txBody>
          <a:bodyPr/>
          <a:lstStyle/>
          <a:p>
            <a:r>
              <a:rPr lang="en-US" dirty="0" smtClean="0">
                <a:cs typeface="Calibri"/>
              </a:rPr>
              <a:t>CBCS Strategic Plan Goals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13206778"/>
              </p:ext>
            </p:extLst>
          </p:nvPr>
        </p:nvGraphicFramePr>
        <p:xfrm>
          <a:off x="1981200" y="1239035"/>
          <a:ext cx="8229600" cy="4137602"/>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999168808"/>
                    </a:ext>
                  </a:extLst>
                </a:gridCol>
                <a:gridCol w="4114800">
                  <a:extLst>
                    <a:ext uri="{9D8B030D-6E8A-4147-A177-3AD203B41FA5}">
                      <a16:colId xmlns:a16="http://schemas.microsoft.com/office/drawing/2014/main" val="249605403"/>
                    </a:ext>
                  </a:extLst>
                </a:gridCol>
              </a:tblGrid>
              <a:tr h="350827">
                <a:tc gridSpan="2">
                  <a:txBody>
                    <a:bodyPr/>
                    <a:lstStyle/>
                    <a:p>
                      <a:pPr algn="ctr"/>
                      <a:r>
                        <a:rPr lang="en-US" dirty="0" smtClean="0"/>
                        <a:t>Goal 3: High Impact Research</a:t>
                      </a:r>
                    </a:p>
                  </a:txBody>
                  <a:tcPr/>
                </a:tc>
                <a:tc hMerge="1">
                  <a:txBody>
                    <a:bodyPr/>
                    <a:lstStyle/>
                    <a:p>
                      <a:endParaRPr lang="en-US" dirty="0"/>
                    </a:p>
                  </a:txBody>
                  <a:tcPr/>
                </a:tc>
                <a:extLst>
                  <a:ext uri="{0D108BD9-81ED-4DB2-BD59-A6C34878D82A}">
                    <a16:rowId xmlns:a16="http://schemas.microsoft.com/office/drawing/2014/main" val="4218513768"/>
                  </a:ext>
                </a:extLst>
              </a:tr>
              <a:tr h="350827">
                <a:tc>
                  <a:txBody>
                    <a:bodyPr/>
                    <a:lstStyle/>
                    <a:p>
                      <a:pPr algn="ctr"/>
                      <a:r>
                        <a:rPr lang="en-US" baseline="0" dirty="0" smtClean="0"/>
                        <a:t>Goals AY 18-19 </a:t>
                      </a:r>
                      <a:endParaRPr lang="en-US" dirty="0"/>
                    </a:p>
                  </a:txBody>
                  <a:tcPr/>
                </a:tc>
                <a:tc>
                  <a:txBody>
                    <a:bodyPr/>
                    <a:lstStyle/>
                    <a:p>
                      <a:pPr algn="ctr"/>
                      <a:r>
                        <a:rPr lang="en-US" dirty="0" smtClean="0"/>
                        <a:t>Goals</a:t>
                      </a:r>
                      <a:r>
                        <a:rPr lang="en-US" baseline="0" dirty="0" smtClean="0"/>
                        <a:t> AY </a:t>
                      </a:r>
                      <a:r>
                        <a:rPr lang="en-US" dirty="0" smtClean="0"/>
                        <a:t>19-20</a:t>
                      </a:r>
                      <a:endParaRPr lang="en-US" dirty="0"/>
                    </a:p>
                  </a:txBody>
                  <a:tcPr/>
                </a:tc>
                <a:extLst>
                  <a:ext uri="{0D108BD9-81ED-4DB2-BD59-A6C34878D82A}">
                    <a16:rowId xmlns:a16="http://schemas.microsoft.com/office/drawing/2014/main" val="2471916320"/>
                  </a:ext>
                </a:extLst>
              </a:tr>
              <a:tr h="507543">
                <a:tc rowSpan="2">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Continue positive trajectory of external funding: </a:t>
                      </a:r>
                      <a:r>
                        <a:rPr lang="en-US" dirty="0" smtClean="0">
                          <a:solidFill>
                            <a:schemeClr val="accent3">
                              <a:lumMod val="50000"/>
                            </a:schemeClr>
                          </a:solidFill>
                        </a:rPr>
                        <a:t>Achieved</a:t>
                      </a:r>
                      <a:endParaRPr lang="en-US" i="1" dirty="0" smtClean="0">
                        <a:solidFill>
                          <a:schemeClr val="accent3">
                            <a:lumMod val="50000"/>
                          </a:schemeClr>
                        </a:solidFill>
                      </a:endParaRPr>
                    </a:p>
                  </a:txBody>
                  <a:tcPr/>
                </a:tc>
                <a:tc>
                  <a:txBody>
                    <a:bodyPr/>
                    <a:lstStyle/>
                    <a:p>
                      <a:r>
                        <a:rPr lang="en-US" i="0" dirty="0" smtClean="0">
                          <a:solidFill>
                            <a:schemeClr val="tx1"/>
                          </a:solidFill>
                        </a:rPr>
                        <a:t>Review departmental mentor</a:t>
                      </a:r>
                      <a:r>
                        <a:rPr lang="en-US" i="0" baseline="0" dirty="0" smtClean="0">
                          <a:solidFill>
                            <a:schemeClr val="tx1"/>
                          </a:solidFill>
                        </a:rPr>
                        <a:t> plans.</a:t>
                      </a:r>
                      <a:endParaRPr lang="en-US" i="0" dirty="0">
                        <a:solidFill>
                          <a:schemeClr val="tx1"/>
                        </a:solidFill>
                      </a:endParaRPr>
                    </a:p>
                  </a:txBody>
                  <a:tcPr/>
                </a:tc>
                <a:extLst>
                  <a:ext uri="{0D108BD9-81ED-4DB2-BD59-A6C34878D82A}">
                    <a16:rowId xmlns:a16="http://schemas.microsoft.com/office/drawing/2014/main" val="1480754785"/>
                  </a:ext>
                </a:extLst>
              </a:tr>
              <a:tr h="196645">
                <a:tc vMerge="1">
                  <a:txBody>
                    <a:bodyPr/>
                    <a:lstStyle/>
                    <a:p>
                      <a:endParaRPr lang="en-US"/>
                    </a:p>
                  </a:txBody>
                  <a:tcPr/>
                </a:tc>
                <a:tc>
                  <a:txBody>
                    <a:bodyPr/>
                    <a:lstStyle/>
                    <a:p>
                      <a:r>
                        <a:rPr lang="en-US" i="0" dirty="0" smtClean="0">
                          <a:solidFill>
                            <a:schemeClr val="tx1"/>
                          </a:solidFill>
                        </a:rPr>
                        <a:t>Increase awareness of faculty</a:t>
                      </a:r>
                      <a:r>
                        <a:rPr lang="en-US" i="0" baseline="0" dirty="0" smtClean="0">
                          <a:solidFill>
                            <a:schemeClr val="tx1"/>
                          </a:solidFill>
                        </a:rPr>
                        <a:t> teaching and research through multiple media outlets.</a:t>
                      </a:r>
                      <a:endParaRPr lang="en-US" i="0" dirty="0">
                        <a:solidFill>
                          <a:schemeClr val="tx1"/>
                        </a:solidFill>
                      </a:endParaRPr>
                    </a:p>
                  </a:txBody>
                  <a:tcPr/>
                </a:tc>
                <a:extLst>
                  <a:ext uri="{0D108BD9-81ED-4DB2-BD59-A6C34878D82A}">
                    <a16:rowId xmlns:a16="http://schemas.microsoft.com/office/drawing/2014/main" val="514266012"/>
                  </a:ext>
                </a:extLst>
              </a:tr>
              <a:tr h="821801">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Continue to increase number of tenure-line faculty: </a:t>
                      </a:r>
                      <a:r>
                        <a:rPr lang="en-US" dirty="0" smtClean="0">
                          <a:solidFill>
                            <a:schemeClr val="accent3">
                              <a:lumMod val="50000"/>
                            </a:schemeClr>
                          </a:solidFill>
                        </a:rPr>
                        <a:t>In Progress</a:t>
                      </a:r>
                    </a:p>
                  </a:txBody>
                  <a:tcPr/>
                </a:tc>
                <a:tc rowSpan="3">
                  <a:txBody>
                    <a:bodyPr/>
                    <a:lstStyle/>
                    <a:p>
                      <a:endParaRPr lang="en-US" dirty="0"/>
                    </a:p>
                  </a:txBody>
                  <a:tcPr/>
                </a:tc>
                <a:extLst>
                  <a:ext uri="{0D108BD9-81ED-4DB2-BD59-A6C34878D82A}">
                    <a16:rowId xmlns:a16="http://schemas.microsoft.com/office/drawing/2014/main" val="4002607134"/>
                  </a:ext>
                </a:extLst>
              </a:tr>
              <a:tr h="704524">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Implement Path to Professorship program: </a:t>
                      </a:r>
                      <a:r>
                        <a:rPr lang="en-US" dirty="0" smtClean="0">
                          <a:solidFill>
                            <a:schemeClr val="accent3">
                              <a:lumMod val="50000"/>
                            </a:schemeClr>
                          </a:solidFill>
                        </a:rPr>
                        <a:t>Achieved</a:t>
                      </a:r>
                    </a:p>
                  </a:txBody>
                  <a:tcPr/>
                </a:tc>
                <a:tc vMerge="1">
                  <a:txBody>
                    <a:bodyPr/>
                    <a:lstStyle/>
                    <a:p>
                      <a:endParaRPr lang="en-US" dirty="0"/>
                    </a:p>
                  </a:txBody>
                  <a:tcPr/>
                </a:tc>
                <a:extLst>
                  <a:ext uri="{0D108BD9-81ED-4DB2-BD59-A6C34878D82A}">
                    <a16:rowId xmlns:a16="http://schemas.microsoft.com/office/drawing/2014/main" val="4162666622"/>
                  </a:ext>
                </a:extLst>
              </a:tr>
              <a:tr h="547867">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Expand number of faculty pursuing National Awards: </a:t>
                      </a:r>
                      <a:r>
                        <a:rPr lang="en-US" dirty="0" smtClean="0">
                          <a:solidFill>
                            <a:schemeClr val="accent3">
                              <a:lumMod val="50000"/>
                            </a:schemeClr>
                          </a:solidFill>
                        </a:rPr>
                        <a:t>Achieved </a:t>
                      </a:r>
                    </a:p>
                    <a:p>
                      <a:pPr marL="0" marR="0" lvl="0" indent="0" algn="l" defTabSz="410291"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c vMerge="1">
                  <a:txBody>
                    <a:bodyPr/>
                    <a:lstStyle/>
                    <a:p>
                      <a:endParaRPr lang="en-US" dirty="0"/>
                    </a:p>
                  </a:txBody>
                  <a:tcPr/>
                </a:tc>
                <a:extLst>
                  <a:ext uri="{0D108BD9-81ED-4DB2-BD59-A6C34878D82A}">
                    <a16:rowId xmlns:a16="http://schemas.microsoft.com/office/drawing/2014/main" val="1629039818"/>
                  </a:ext>
                </a:extLst>
              </a:tr>
            </a:tbl>
          </a:graphicData>
        </a:graphic>
      </p:graphicFrame>
    </p:spTree>
    <p:custDataLst>
      <p:tags r:id="rId1"/>
    </p:custDataLst>
    <p:extLst>
      <p:ext uri="{BB962C8B-B14F-4D97-AF65-F5344CB8AC3E}">
        <p14:creationId xmlns:p14="http://schemas.microsoft.com/office/powerpoint/2010/main" val="75617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7A2-ACF5-497E-A3F1-41C433394B8E}"/>
              </a:ext>
            </a:extLst>
          </p:cNvPr>
          <p:cNvSpPr>
            <a:spLocks noGrp="1"/>
          </p:cNvSpPr>
          <p:nvPr>
            <p:ph type="title"/>
          </p:nvPr>
        </p:nvSpPr>
        <p:spPr>
          <a:xfrm>
            <a:off x="1981200" y="324635"/>
            <a:ext cx="8229600" cy="1143000"/>
          </a:xfrm>
        </p:spPr>
        <p:txBody>
          <a:bodyPr/>
          <a:lstStyle/>
          <a:p>
            <a:r>
              <a:rPr lang="en-US" dirty="0" smtClean="0">
                <a:cs typeface="Calibri"/>
              </a:rPr>
              <a:t>CBCS Strategic Plan Goals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82148590"/>
              </p:ext>
            </p:extLst>
          </p:nvPr>
        </p:nvGraphicFramePr>
        <p:xfrm>
          <a:off x="1627238" y="1467635"/>
          <a:ext cx="8229600" cy="3936902"/>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999168808"/>
                    </a:ext>
                  </a:extLst>
                </a:gridCol>
                <a:gridCol w="4114800">
                  <a:extLst>
                    <a:ext uri="{9D8B030D-6E8A-4147-A177-3AD203B41FA5}">
                      <a16:colId xmlns:a16="http://schemas.microsoft.com/office/drawing/2014/main" val="249605403"/>
                    </a:ext>
                  </a:extLst>
                </a:gridCol>
              </a:tblGrid>
              <a:tr h="350827">
                <a:tc gridSpan="2">
                  <a:txBody>
                    <a:bodyPr/>
                    <a:lstStyle/>
                    <a:p>
                      <a:pPr algn="ctr"/>
                      <a:r>
                        <a:rPr lang="en-US" dirty="0" smtClean="0"/>
                        <a:t>Goal 4: Engage Community in All Aspects of CBCS Mission</a:t>
                      </a:r>
                    </a:p>
                  </a:txBody>
                  <a:tcPr/>
                </a:tc>
                <a:tc hMerge="1">
                  <a:txBody>
                    <a:bodyPr/>
                    <a:lstStyle/>
                    <a:p>
                      <a:endParaRPr lang="en-US" dirty="0"/>
                    </a:p>
                  </a:txBody>
                  <a:tcPr/>
                </a:tc>
                <a:extLst>
                  <a:ext uri="{0D108BD9-81ED-4DB2-BD59-A6C34878D82A}">
                    <a16:rowId xmlns:a16="http://schemas.microsoft.com/office/drawing/2014/main" val="4218513768"/>
                  </a:ext>
                </a:extLst>
              </a:tr>
              <a:tr h="350827">
                <a:tc>
                  <a:txBody>
                    <a:bodyPr/>
                    <a:lstStyle/>
                    <a:p>
                      <a:pPr algn="ctr"/>
                      <a:r>
                        <a:rPr lang="en-US" baseline="0" dirty="0" smtClean="0"/>
                        <a:t>Goals AY 18-19 </a:t>
                      </a:r>
                      <a:endParaRPr lang="en-US" dirty="0"/>
                    </a:p>
                  </a:txBody>
                  <a:tcPr/>
                </a:tc>
                <a:tc>
                  <a:txBody>
                    <a:bodyPr/>
                    <a:lstStyle/>
                    <a:p>
                      <a:pPr algn="ctr"/>
                      <a:r>
                        <a:rPr lang="en-US" dirty="0" smtClean="0"/>
                        <a:t>Goals</a:t>
                      </a:r>
                      <a:r>
                        <a:rPr lang="en-US" baseline="0" dirty="0" smtClean="0"/>
                        <a:t> AY </a:t>
                      </a:r>
                      <a:r>
                        <a:rPr lang="en-US" dirty="0" smtClean="0"/>
                        <a:t>19-20</a:t>
                      </a:r>
                      <a:endParaRPr lang="en-US" dirty="0"/>
                    </a:p>
                  </a:txBody>
                  <a:tcPr/>
                </a:tc>
                <a:extLst>
                  <a:ext uri="{0D108BD9-81ED-4DB2-BD59-A6C34878D82A}">
                    <a16:rowId xmlns:a16="http://schemas.microsoft.com/office/drawing/2014/main" val="2471916320"/>
                  </a:ext>
                </a:extLst>
              </a:tr>
              <a:tr h="1042620">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Promote community awareness of the relevance of CBCS research to community issues: </a:t>
                      </a:r>
                      <a:r>
                        <a:rPr lang="en-US" dirty="0" smtClean="0">
                          <a:solidFill>
                            <a:schemeClr val="accent3">
                              <a:lumMod val="50000"/>
                            </a:schemeClr>
                          </a:solidFill>
                        </a:rPr>
                        <a:t>In Progress</a:t>
                      </a:r>
                      <a:endParaRPr lang="en-US" i="1" dirty="0" smtClean="0">
                        <a:solidFill>
                          <a:schemeClr val="accent3">
                            <a:lumMod val="50000"/>
                          </a:schemeClr>
                        </a:solidFill>
                      </a:endParaRPr>
                    </a:p>
                  </a:txBody>
                  <a:tcPr/>
                </a:tc>
                <a:tc rowSpan="3">
                  <a:txBody>
                    <a:bodyPr/>
                    <a:lstStyle/>
                    <a:p>
                      <a:r>
                        <a:rPr lang="en-US" dirty="0" smtClean="0">
                          <a:solidFill>
                            <a:schemeClr val="tx1"/>
                          </a:solidFill>
                        </a:rPr>
                        <a:t>Actively Engage Community Advisory Committees in academic programs and student career development</a:t>
                      </a:r>
                    </a:p>
                    <a:p>
                      <a:pPr marL="285750" indent="-285750">
                        <a:buFont typeface="Arial" panose="020B0604020202020204" pitchFamily="34" charset="0"/>
                        <a:buChar char="•"/>
                      </a:pPr>
                      <a:r>
                        <a:rPr lang="en-US" i="0" dirty="0" smtClean="0">
                          <a:solidFill>
                            <a:schemeClr val="tx1"/>
                          </a:solidFill>
                        </a:rPr>
                        <a:t>Engage</a:t>
                      </a:r>
                      <a:r>
                        <a:rPr lang="en-US" i="0" baseline="0" dirty="0" smtClean="0">
                          <a:solidFill>
                            <a:schemeClr val="tx1"/>
                          </a:solidFill>
                        </a:rPr>
                        <a:t> business community to advise on initiatives related to mental health</a:t>
                      </a:r>
                    </a:p>
                    <a:p>
                      <a:pPr marL="285750" indent="-285750">
                        <a:buFont typeface="Arial" panose="020B0604020202020204" pitchFamily="34" charset="0"/>
                        <a:buChar char="•"/>
                      </a:pPr>
                      <a:r>
                        <a:rPr lang="en-US" i="0" baseline="0" dirty="0" smtClean="0">
                          <a:solidFill>
                            <a:schemeClr val="tx1"/>
                          </a:solidFill>
                        </a:rPr>
                        <a:t>Lunch &amp; Learn in business community to expose BCS unites work</a:t>
                      </a:r>
                    </a:p>
                    <a:p>
                      <a:pPr marL="285750" indent="-285750">
                        <a:buFont typeface="Arial" panose="020B0604020202020204" pitchFamily="34" charset="0"/>
                        <a:buChar char="•"/>
                      </a:pPr>
                      <a:r>
                        <a:rPr lang="en-US" i="0" baseline="0" dirty="0" smtClean="0">
                          <a:solidFill>
                            <a:schemeClr val="tx1"/>
                          </a:solidFill>
                        </a:rPr>
                        <a:t>Mirror or replicate office of community engagement </a:t>
                      </a:r>
                    </a:p>
                  </a:txBody>
                  <a:tcPr/>
                </a:tc>
                <a:extLst>
                  <a:ext uri="{0D108BD9-81ED-4DB2-BD59-A6C34878D82A}">
                    <a16:rowId xmlns:a16="http://schemas.microsoft.com/office/drawing/2014/main" val="1480754785"/>
                  </a:ext>
                </a:extLst>
              </a:tr>
              <a:tr h="538158">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Sponsor two college-wide community colloquia: </a:t>
                      </a:r>
                      <a:r>
                        <a:rPr lang="en-US" dirty="0" smtClean="0">
                          <a:solidFill>
                            <a:schemeClr val="accent3">
                              <a:lumMod val="50000"/>
                            </a:schemeClr>
                          </a:solidFill>
                        </a:rPr>
                        <a:t>Achieved</a:t>
                      </a:r>
                    </a:p>
                    <a:p>
                      <a:pPr marL="0" marR="0" lvl="0" indent="0" algn="l" defTabSz="410291" rtl="0" eaLnBrk="1" fontAlgn="auto" latinLnBrk="0" hangingPunct="1">
                        <a:lnSpc>
                          <a:spcPct val="100000"/>
                        </a:lnSpc>
                        <a:spcBef>
                          <a:spcPts val="0"/>
                        </a:spcBef>
                        <a:spcAft>
                          <a:spcPts val="0"/>
                        </a:spcAft>
                        <a:buClrTx/>
                        <a:buSzTx/>
                        <a:buFontTx/>
                        <a:buNone/>
                        <a:tabLst/>
                        <a:defRPr/>
                      </a:pPr>
                      <a:endParaRPr lang="en-US" i="1" dirty="0" smtClean="0">
                        <a:solidFill>
                          <a:srgbClr val="92D050"/>
                        </a:solidFill>
                      </a:endParaRPr>
                    </a:p>
                  </a:txBody>
                  <a:tcPr/>
                </a:tc>
                <a:tc vMerge="1">
                  <a:txBody>
                    <a:bodyPr/>
                    <a:lstStyle/>
                    <a:p>
                      <a:endParaRPr lang="en-US"/>
                    </a:p>
                  </a:txBody>
                  <a:tcPr/>
                </a:tc>
                <a:extLst>
                  <a:ext uri="{0D108BD9-81ED-4DB2-BD59-A6C34878D82A}">
                    <a16:rowId xmlns:a16="http://schemas.microsoft.com/office/drawing/2014/main" val="1447977384"/>
                  </a:ext>
                </a:extLst>
              </a:tr>
              <a:tr h="1369668">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Engage Community Advisory Committees in academic programs: </a:t>
                      </a:r>
                      <a:r>
                        <a:rPr lang="en-US" dirty="0" smtClean="0">
                          <a:solidFill>
                            <a:schemeClr val="accent3">
                              <a:lumMod val="50000"/>
                            </a:schemeClr>
                          </a:solidFill>
                        </a:rPr>
                        <a:t>In</a:t>
                      </a:r>
                      <a:r>
                        <a:rPr lang="en-US" baseline="0" dirty="0" smtClean="0">
                          <a:solidFill>
                            <a:schemeClr val="accent3">
                              <a:lumMod val="50000"/>
                            </a:schemeClr>
                          </a:solidFill>
                        </a:rPr>
                        <a:t> Progress</a:t>
                      </a:r>
                      <a:endParaRPr lang="en-US" dirty="0" smtClean="0">
                        <a:solidFill>
                          <a:schemeClr val="accent3">
                            <a:lumMod val="50000"/>
                          </a:schemeClr>
                        </a:solidFill>
                      </a:endParaRPr>
                    </a:p>
                    <a:p>
                      <a:pPr marL="0" marR="0" lvl="0" indent="0" algn="l" defTabSz="410291" rtl="0" eaLnBrk="1" fontAlgn="auto" latinLnBrk="0" hangingPunct="1">
                        <a:lnSpc>
                          <a:spcPct val="100000"/>
                        </a:lnSpc>
                        <a:spcBef>
                          <a:spcPts val="0"/>
                        </a:spcBef>
                        <a:spcAft>
                          <a:spcPts val="0"/>
                        </a:spcAft>
                        <a:buClrTx/>
                        <a:buSzTx/>
                        <a:buFontTx/>
                        <a:buNone/>
                        <a:tabLst/>
                        <a:defRPr/>
                      </a:pPr>
                      <a:endParaRPr lang="en-US" dirty="0" smtClean="0">
                        <a:solidFill>
                          <a:srgbClr val="92D050"/>
                        </a:solidFill>
                      </a:endParaRPr>
                    </a:p>
                  </a:txBody>
                  <a:tcPr/>
                </a:tc>
                <a:tc vMerge="1">
                  <a:txBody>
                    <a:bodyPr/>
                    <a:lstStyle/>
                    <a:p>
                      <a:endParaRPr lang="en-US" dirty="0"/>
                    </a:p>
                  </a:txBody>
                  <a:tcPr/>
                </a:tc>
                <a:extLst>
                  <a:ext uri="{0D108BD9-81ED-4DB2-BD59-A6C34878D82A}">
                    <a16:rowId xmlns:a16="http://schemas.microsoft.com/office/drawing/2014/main" val="4002607134"/>
                  </a:ext>
                </a:extLst>
              </a:tr>
            </a:tbl>
          </a:graphicData>
        </a:graphic>
      </p:graphicFrame>
    </p:spTree>
    <p:custDataLst>
      <p:tags r:id="rId1"/>
    </p:custDataLst>
    <p:extLst>
      <p:ext uri="{BB962C8B-B14F-4D97-AF65-F5344CB8AC3E}">
        <p14:creationId xmlns:p14="http://schemas.microsoft.com/office/powerpoint/2010/main" val="3855701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318B-FCC0-4A53-B8FC-5D0188C6FAD8}"/>
              </a:ext>
            </a:extLst>
          </p:cNvPr>
          <p:cNvSpPr>
            <a:spLocks noGrp="1"/>
          </p:cNvSpPr>
          <p:nvPr>
            <p:ph type="title"/>
          </p:nvPr>
        </p:nvSpPr>
        <p:spPr>
          <a:xfrm>
            <a:off x="1981199" y="47233"/>
            <a:ext cx="8229600" cy="1298091"/>
          </a:xfrm>
        </p:spPr>
        <p:txBody>
          <a:bodyPr>
            <a:normAutofit/>
          </a:bodyPr>
          <a:lstStyle/>
          <a:p>
            <a:r>
              <a:rPr lang="en-US" dirty="0">
                <a:cs typeface="Calibri"/>
              </a:rPr>
              <a:t>Welcome New </a:t>
            </a:r>
            <a:r>
              <a:rPr lang="en-US" dirty="0" smtClean="0">
                <a:cs typeface="Calibri"/>
              </a:rPr>
              <a:t>Staff</a:t>
            </a:r>
            <a:endParaRPr lang="en-US" dirty="0"/>
          </a:p>
        </p:txBody>
      </p:sp>
      <p:sp>
        <p:nvSpPr>
          <p:cNvPr id="5" name="Rectangle 1"/>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03526066"/>
              </p:ext>
            </p:extLst>
          </p:nvPr>
        </p:nvGraphicFramePr>
        <p:xfrm>
          <a:off x="2647249" y="1233541"/>
          <a:ext cx="6897500" cy="4373118"/>
        </p:xfrm>
        <a:graphic>
          <a:graphicData uri="http://schemas.openxmlformats.org/drawingml/2006/table">
            <a:tbl>
              <a:tblPr firstRow="1" firstCol="1" bandRow="1">
                <a:tableStyleId>{F5AB1C69-6EDB-4FF4-983F-18BD219EF322}</a:tableStyleId>
              </a:tblPr>
              <a:tblGrid>
                <a:gridCol w="1151661">
                  <a:extLst>
                    <a:ext uri="{9D8B030D-6E8A-4147-A177-3AD203B41FA5}">
                      <a16:colId xmlns:a16="http://schemas.microsoft.com/office/drawing/2014/main" val="789829515"/>
                    </a:ext>
                  </a:extLst>
                </a:gridCol>
                <a:gridCol w="1473196">
                  <a:extLst>
                    <a:ext uri="{9D8B030D-6E8A-4147-A177-3AD203B41FA5}">
                      <a16:colId xmlns:a16="http://schemas.microsoft.com/office/drawing/2014/main" val="710821322"/>
                    </a:ext>
                  </a:extLst>
                </a:gridCol>
                <a:gridCol w="2198037">
                  <a:extLst>
                    <a:ext uri="{9D8B030D-6E8A-4147-A177-3AD203B41FA5}">
                      <a16:colId xmlns:a16="http://schemas.microsoft.com/office/drawing/2014/main" val="3669072907"/>
                    </a:ext>
                  </a:extLst>
                </a:gridCol>
                <a:gridCol w="2074606">
                  <a:extLst>
                    <a:ext uri="{9D8B030D-6E8A-4147-A177-3AD203B41FA5}">
                      <a16:colId xmlns:a16="http://schemas.microsoft.com/office/drawing/2014/main" val="3970752512"/>
                    </a:ext>
                  </a:extLst>
                </a:gridCol>
              </a:tblGrid>
              <a:tr h="0">
                <a:tc>
                  <a:txBody>
                    <a:bodyPr/>
                    <a:lstStyle/>
                    <a:p>
                      <a:pPr marL="0" marR="0">
                        <a:lnSpc>
                          <a:spcPct val="107000"/>
                        </a:lnSpc>
                        <a:spcBef>
                          <a:spcPts val="0"/>
                        </a:spcBef>
                        <a:spcAft>
                          <a:spcPts val="0"/>
                        </a:spcAft>
                      </a:pPr>
                      <a:r>
                        <a:rPr lang="en-US" sz="1000" dirty="0" smtClean="0">
                          <a:effectLst/>
                          <a:latin typeface="+mn-lt"/>
                        </a:rPr>
                        <a:t>First</a:t>
                      </a:r>
                      <a:r>
                        <a:rPr lang="en-US" sz="1000" baseline="0" dirty="0" smtClean="0">
                          <a:effectLst/>
                          <a:latin typeface="+mn-lt"/>
                        </a:rPr>
                        <a:t> Name</a:t>
                      </a:r>
                      <a:endParaRPr lang="en-US" sz="1000" dirty="0">
                        <a:effectLst/>
                        <a:latin typeface="+mn-lt"/>
                        <a:ea typeface="Calibri" panose="020F0502020204030204" pitchFamily="34" charset="0"/>
                        <a:cs typeface="Times New Roman" panose="02020603050405020304" pitchFamily="18" charset="0"/>
                      </a:endParaRPr>
                    </a:p>
                  </a:txBody>
                  <a:tcPr marL="58109" marR="58109" marT="0" marB="0"/>
                </a:tc>
                <a:tc>
                  <a:txBody>
                    <a:bodyPr/>
                    <a:lstStyle/>
                    <a:p>
                      <a:pPr marL="0" marR="0">
                        <a:lnSpc>
                          <a:spcPct val="107000"/>
                        </a:lnSpc>
                        <a:spcBef>
                          <a:spcPts val="0"/>
                        </a:spcBef>
                        <a:spcAft>
                          <a:spcPts val="0"/>
                        </a:spcAft>
                      </a:pPr>
                      <a:r>
                        <a:rPr lang="en-US" sz="1000" dirty="0" smtClean="0">
                          <a:effectLst/>
                          <a:latin typeface="+mn-lt"/>
                        </a:rPr>
                        <a:t>Last Name</a:t>
                      </a:r>
                      <a:endParaRPr lang="en-US" sz="1000" dirty="0">
                        <a:effectLst/>
                        <a:latin typeface="+mn-lt"/>
                        <a:ea typeface="Calibri" panose="020F0502020204030204" pitchFamily="34" charset="0"/>
                        <a:cs typeface="Times New Roman" panose="02020603050405020304" pitchFamily="18" charset="0"/>
                      </a:endParaRPr>
                    </a:p>
                  </a:txBody>
                  <a:tcPr marL="58109" marR="58109" marT="0" marB="0"/>
                </a:tc>
                <a:tc>
                  <a:txBody>
                    <a:bodyPr/>
                    <a:lstStyle/>
                    <a:p>
                      <a:pPr marL="0" marR="0">
                        <a:lnSpc>
                          <a:spcPct val="107000"/>
                        </a:lnSpc>
                        <a:spcBef>
                          <a:spcPts val="0"/>
                        </a:spcBef>
                        <a:spcAft>
                          <a:spcPts val="0"/>
                        </a:spcAft>
                      </a:pPr>
                      <a:r>
                        <a:rPr lang="en-US" sz="1000" dirty="0">
                          <a:effectLst/>
                          <a:latin typeface="+mn-lt"/>
                        </a:rPr>
                        <a:t>Department Name</a:t>
                      </a:r>
                      <a:endParaRPr lang="en-US" sz="1000" dirty="0">
                        <a:effectLst/>
                        <a:latin typeface="+mn-lt"/>
                        <a:ea typeface="Calibri" panose="020F0502020204030204" pitchFamily="34" charset="0"/>
                        <a:cs typeface="Times New Roman" panose="02020603050405020304" pitchFamily="18" charset="0"/>
                      </a:endParaRPr>
                    </a:p>
                  </a:txBody>
                  <a:tcPr marL="58109" marR="58109" marT="0" marB="0"/>
                </a:tc>
                <a:tc>
                  <a:txBody>
                    <a:bodyPr/>
                    <a:lstStyle/>
                    <a:p>
                      <a:pPr marL="0" marR="0">
                        <a:lnSpc>
                          <a:spcPct val="107000"/>
                        </a:lnSpc>
                        <a:spcBef>
                          <a:spcPts val="0"/>
                        </a:spcBef>
                        <a:spcAft>
                          <a:spcPts val="0"/>
                        </a:spcAft>
                      </a:pPr>
                      <a:r>
                        <a:rPr lang="en-US" sz="1000" dirty="0" smtClean="0">
                          <a:effectLst/>
                          <a:latin typeface="+mn-lt"/>
                          <a:ea typeface="Calibri" panose="020F0502020204030204" pitchFamily="34" charset="0"/>
                          <a:cs typeface="Times New Roman" panose="02020603050405020304" pitchFamily="18" charset="0"/>
                        </a:rPr>
                        <a:t>Job</a:t>
                      </a:r>
                      <a:r>
                        <a:rPr lang="en-US" sz="1000" baseline="0" dirty="0" smtClean="0">
                          <a:effectLst/>
                          <a:latin typeface="+mn-lt"/>
                          <a:ea typeface="Calibri" panose="020F0502020204030204" pitchFamily="34" charset="0"/>
                          <a:cs typeface="Times New Roman" panose="02020603050405020304" pitchFamily="18" charset="0"/>
                        </a:rPr>
                        <a:t> Title</a:t>
                      </a:r>
                      <a:endParaRPr lang="en-US" sz="1000" dirty="0">
                        <a:effectLst/>
                        <a:latin typeface="+mn-lt"/>
                        <a:ea typeface="Calibri" panose="020F0502020204030204" pitchFamily="34" charset="0"/>
                        <a:cs typeface="Times New Roman" panose="02020603050405020304" pitchFamily="18" charset="0"/>
                      </a:endParaRPr>
                    </a:p>
                  </a:txBody>
                  <a:tcPr marL="58109" marR="58109" marT="0" marB="0"/>
                </a:tc>
                <a:extLst>
                  <a:ext uri="{0D108BD9-81ED-4DB2-BD59-A6C34878D82A}">
                    <a16:rowId xmlns:a16="http://schemas.microsoft.com/office/drawing/2014/main" val="1611348389"/>
                  </a:ext>
                </a:extLst>
              </a:tr>
              <a:tr h="0">
                <a:tc>
                  <a:txBody>
                    <a:bodyPr/>
                    <a:lstStyle/>
                    <a:p>
                      <a:pPr algn="l" fontAlgn="b"/>
                      <a:r>
                        <a:rPr lang="en-US" sz="1000" b="0" i="0" u="none" strike="noStrike" dirty="0">
                          <a:solidFill>
                            <a:srgbClr val="000000"/>
                          </a:solidFill>
                          <a:effectLst/>
                          <a:latin typeface="+mn-lt"/>
                        </a:rPr>
                        <a:t>Wrenita</a:t>
                      </a:r>
                    </a:p>
                  </a:txBody>
                  <a:tcPr marL="9525" marR="9525" marT="9525" marB="0" anchor="b"/>
                </a:tc>
                <a:tc>
                  <a:txBody>
                    <a:bodyPr/>
                    <a:lstStyle/>
                    <a:p>
                      <a:pPr algn="l" fontAlgn="b"/>
                      <a:r>
                        <a:rPr lang="en-US" sz="1000" b="0" i="0" u="none" strike="noStrike" dirty="0">
                          <a:solidFill>
                            <a:srgbClr val="000000"/>
                          </a:solidFill>
                          <a:effectLst/>
                          <a:latin typeface="+mn-lt"/>
                        </a:rPr>
                        <a:t>Allen</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mn-lt"/>
                        </a:rPr>
                        <a:t>Community Outreach Caseworker</a:t>
                      </a:r>
                    </a:p>
                  </a:txBody>
                  <a:tcPr marL="9525" marR="9525" marT="9525" marB="0" anchor="ctr"/>
                </a:tc>
                <a:extLst>
                  <a:ext uri="{0D108BD9-81ED-4DB2-BD59-A6C34878D82A}">
                    <a16:rowId xmlns:a16="http://schemas.microsoft.com/office/drawing/2014/main" val="1810194675"/>
                  </a:ext>
                </a:extLst>
              </a:tr>
              <a:tr h="0">
                <a:tc>
                  <a:txBody>
                    <a:bodyPr/>
                    <a:lstStyle/>
                    <a:p>
                      <a:pPr algn="l" fontAlgn="b"/>
                      <a:r>
                        <a:rPr lang="en-US" sz="1000" b="0" i="0" u="none" strike="noStrike" dirty="0">
                          <a:solidFill>
                            <a:srgbClr val="000000"/>
                          </a:solidFill>
                          <a:effectLst/>
                          <a:latin typeface="+mn-lt"/>
                        </a:rPr>
                        <a:t>Yaritza</a:t>
                      </a:r>
                    </a:p>
                  </a:txBody>
                  <a:tcPr marL="9525" marR="9525" marT="9525" marB="0" anchor="b"/>
                </a:tc>
                <a:tc>
                  <a:txBody>
                    <a:bodyPr/>
                    <a:lstStyle/>
                    <a:p>
                      <a:pPr algn="l" fontAlgn="b"/>
                      <a:r>
                        <a:rPr lang="en-US" sz="1000" b="0" i="0" u="none" strike="noStrike">
                          <a:solidFill>
                            <a:srgbClr val="000000"/>
                          </a:solidFill>
                          <a:effectLst/>
                          <a:latin typeface="+mn-lt"/>
                        </a:rPr>
                        <a:t>Carmona</a:t>
                      </a:r>
                    </a:p>
                  </a:txBody>
                  <a:tcPr marL="9525" marR="9525" marT="9525" marB="0" anchor="b"/>
                </a:tc>
                <a:tc>
                  <a:txBody>
                    <a:bodyPr/>
                    <a:lstStyle/>
                    <a:p>
                      <a:pPr algn="l" fontAlgn="t"/>
                      <a:r>
                        <a:rPr lang="en-US" sz="1000" b="0" i="0" u="none" strike="noStrike" dirty="0">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Research Support Specialist</a:t>
                      </a:r>
                    </a:p>
                  </a:txBody>
                  <a:tcPr marL="9525" marR="9525" marT="9525" marB="0" anchor="ctr"/>
                </a:tc>
                <a:extLst>
                  <a:ext uri="{0D108BD9-81ED-4DB2-BD59-A6C34878D82A}">
                    <a16:rowId xmlns:a16="http://schemas.microsoft.com/office/drawing/2014/main" val="2168298313"/>
                  </a:ext>
                </a:extLst>
              </a:tr>
              <a:tr h="0">
                <a:tc>
                  <a:txBody>
                    <a:bodyPr/>
                    <a:lstStyle/>
                    <a:p>
                      <a:pPr algn="l" fontAlgn="b"/>
                      <a:r>
                        <a:rPr lang="en-US" sz="1000" b="0" i="0" u="none" strike="noStrike" dirty="0">
                          <a:solidFill>
                            <a:srgbClr val="000000"/>
                          </a:solidFill>
                          <a:effectLst/>
                          <a:latin typeface="+mn-lt"/>
                        </a:rPr>
                        <a:t>Yazmin</a:t>
                      </a:r>
                    </a:p>
                  </a:txBody>
                  <a:tcPr marL="9525" marR="9525" marT="9525" marB="0" anchor="b"/>
                </a:tc>
                <a:tc>
                  <a:txBody>
                    <a:bodyPr/>
                    <a:lstStyle/>
                    <a:p>
                      <a:pPr algn="l" fontAlgn="b"/>
                      <a:r>
                        <a:rPr lang="en-US" sz="1000" b="0" i="0" u="none" strike="noStrike">
                          <a:solidFill>
                            <a:srgbClr val="000000"/>
                          </a:solidFill>
                          <a:effectLst/>
                          <a:latin typeface="+mn-lt"/>
                        </a:rPr>
                        <a:t>Castellano</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Human Services Practitioner</a:t>
                      </a:r>
                    </a:p>
                  </a:txBody>
                  <a:tcPr marL="9525" marR="9525" marT="9525" marB="0" anchor="ctr"/>
                </a:tc>
                <a:extLst>
                  <a:ext uri="{0D108BD9-81ED-4DB2-BD59-A6C34878D82A}">
                    <a16:rowId xmlns:a16="http://schemas.microsoft.com/office/drawing/2014/main" val="2833038625"/>
                  </a:ext>
                </a:extLst>
              </a:tr>
              <a:tr h="0">
                <a:tc>
                  <a:txBody>
                    <a:bodyPr/>
                    <a:lstStyle/>
                    <a:p>
                      <a:pPr algn="l" fontAlgn="b"/>
                      <a:r>
                        <a:rPr lang="en-US" sz="1000" b="0" i="0" u="none" strike="noStrike" dirty="0">
                          <a:solidFill>
                            <a:srgbClr val="000000"/>
                          </a:solidFill>
                          <a:effectLst/>
                          <a:latin typeface="+mn-lt"/>
                        </a:rPr>
                        <a:t>Candice</a:t>
                      </a:r>
                    </a:p>
                  </a:txBody>
                  <a:tcPr marL="9525" marR="9525" marT="9525" marB="0" anchor="b"/>
                </a:tc>
                <a:tc>
                  <a:txBody>
                    <a:bodyPr/>
                    <a:lstStyle/>
                    <a:p>
                      <a:pPr algn="l" fontAlgn="b"/>
                      <a:r>
                        <a:rPr lang="en-US" sz="1000" b="0" i="0" u="none" strike="noStrike">
                          <a:solidFill>
                            <a:srgbClr val="000000"/>
                          </a:solidFill>
                          <a:effectLst/>
                          <a:latin typeface="+mn-lt"/>
                        </a:rPr>
                        <a:t>Cohens</a:t>
                      </a:r>
                    </a:p>
                  </a:txBody>
                  <a:tcPr marL="9525" marR="9525" marT="9525" marB="0" anchor="b"/>
                </a:tc>
                <a:tc>
                  <a:txBody>
                    <a:bodyPr/>
                    <a:lstStyle/>
                    <a:p>
                      <a:pPr algn="l" fontAlgn="t"/>
                      <a:r>
                        <a:rPr lang="en-US" sz="1000" b="0" i="0" u="none" strike="noStrike" dirty="0">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Fiscal &amp; Business Specialist</a:t>
                      </a:r>
                    </a:p>
                  </a:txBody>
                  <a:tcPr marL="9525" marR="9525" marT="9525" marB="0" anchor="ctr"/>
                </a:tc>
                <a:extLst>
                  <a:ext uri="{0D108BD9-81ED-4DB2-BD59-A6C34878D82A}">
                    <a16:rowId xmlns:a16="http://schemas.microsoft.com/office/drawing/2014/main" val="833977096"/>
                  </a:ext>
                </a:extLst>
              </a:tr>
              <a:tr h="0">
                <a:tc>
                  <a:txBody>
                    <a:bodyPr/>
                    <a:lstStyle/>
                    <a:p>
                      <a:pPr algn="l" fontAlgn="b"/>
                      <a:r>
                        <a:rPr lang="en-US" sz="1000" b="0" i="0" u="none" strike="noStrike" dirty="0">
                          <a:solidFill>
                            <a:srgbClr val="000000"/>
                          </a:solidFill>
                          <a:effectLst/>
                          <a:latin typeface="+mn-lt"/>
                        </a:rPr>
                        <a:t>Elizabeth</a:t>
                      </a:r>
                    </a:p>
                  </a:txBody>
                  <a:tcPr marL="9525" marR="9525" marT="9525" marB="0" anchor="b"/>
                </a:tc>
                <a:tc>
                  <a:txBody>
                    <a:bodyPr/>
                    <a:lstStyle/>
                    <a:p>
                      <a:pPr algn="l" fontAlgn="b"/>
                      <a:r>
                        <a:rPr lang="en-US" sz="1000" b="0" i="0" u="none" strike="noStrike">
                          <a:solidFill>
                            <a:srgbClr val="000000"/>
                          </a:solidFill>
                          <a:effectLst/>
                          <a:latin typeface="+mn-lt"/>
                        </a:rPr>
                        <a:t>Davis</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Assistant Director</a:t>
                      </a:r>
                    </a:p>
                  </a:txBody>
                  <a:tcPr marL="9525" marR="9525" marT="9525" marB="0" anchor="ctr"/>
                </a:tc>
                <a:extLst>
                  <a:ext uri="{0D108BD9-81ED-4DB2-BD59-A6C34878D82A}">
                    <a16:rowId xmlns:a16="http://schemas.microsoft.com/office/drawing/2014/main" val="2340532738"/>
                  </a:ext>
                </a:extLst>
              </a:tr>
              <a:tr h="0">
                <a:tc>
                  <a:txBody>
                    <a:bodyPr/>
                    <a:lstStyle/>
                    <a:p>
                      <a:pPr algn="l" fontAlgn="b"/>
                      <a:r>
                        <a:rPr lang="en-US" sz="1000" b="0" i="0" u="none" strike="noStrike" dirty="0">
                          <a:solidFill>
                            <a:srgbClr val="000000"/>
                          </a:solidFill>
                          <a:effectLst/>
                          <a:latin typeface="+mn-lt"/>
                        </a:rPr>
                        <a:t>Katrina</a:t>
                      </a:r>
                    </a:p>
                  </a:txBody>
                  <a:tcPr marL="9525" marR="9525" marT="9525" marB="0" anchor="b"/>
                </a:tc>
                <a:tc>
                  <a:txBody>
                    <a:bodyPr/>
                    <a:lstStyle/>
                    <a:p>
                      <a:pPr algn="l" fontAlgn="b"/>
                      <a:r>
                        <a:rPr lang="en-US" sz="1000" b="0" i="0" u="none" strike="noStrike">
                          <a:solidFill>
                            <a:srgbClr val="000000"/>
                          </a:solidFill>
                          <a:effectLst/>
                          <a:latin typeface="+mn-lt"/>
                        </a:rPr>
                        <a:t>Emerich</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Human Services Practitioner</a:t>
                      </a:r>
                    </a:p>
                  </a:txBody>
                  <a:tcPr marL="9525" marR="9525" marT="9525" marB="0" anchor="ctr"/>
                </a:tc>
                <a:extLst>
                  <a:ext uri="{0D108BD9-81ED-4DB2-BD59-A6C34878D82A}">
                    <a16:rowId xmlns:a16="http://schemas.microsoft.com/office/drawing/2014/main" val="2932254288"/>
                  </a:ext>
                </a:extLst>
              </a:tr>
              <a:tr h="0">
                <a:tc>
                  <a:txBody>
                    <a:bodyPr/>
                    <a:lstStyle/>
                    <a:p>
                      <a:pPr algn="l" fontAlgn="b"/>
                      <a:r>
                        <a:rPr lang="en-US" sz="1000" b="0" i="0" u="none" strike="noStrike" dirty="0">
                          <a:solidFill>
                            <a:srgbClr val="000000"/>
                          </a:solidFill>
                          <a:effectLst/>
                          <a:latin typeface="+mn-lt"/>
                        </a:rPr>
                        <a:t>Morgann</a:t>
                      </a:r>
                    </a:p>
                  </a:txBody>
                  <a:tcPr marL="9525" marR="9525" marT="9525" marB="0" anchor="b"/>
                </a:tc>
                <a:tc>
                  <a:txBody>
                    <a:bodyPr/>
                    <a:lstStyle/>
                    <a:p>
                      <a:pPr algn="l" fontAlgn="b"/>
                      <a:r>
                        <a:rPr lang="en-US" sz="1000" b="0" i="0" u="none" strike="noStrike">
                          <a:solidFill>
                            <a:srgbClr val="000000"/>
                          </a:solidFill>
                          <a:effectLst/>
                          <a:latin typeface="+mn-lt"/>
                        </a:rPr>
                        <a:t>Frazee</a:t>
                      </a:r>
                    </a:p>
                  </a:txBody>
                  <a:tcPr marL="9525" marR="9525" marT="9525" marB="0" anchor="b"/>
                </a:tc>
                <a:tc>
                  <a:txBody>
                    <a:bodyPr/>
                    <a:lstStyle/>
                    <a:p>
                      <a:pPr algn="l" fontAlgn="t"/>
                      <a:r>
                        <a:rPr lang="en-US" sz="1000" b="0" i="0" u="none" strike="noStrike" dirty="0">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Human Services </a:t>
                      </a:r>
                      <a:r>
                        <a:rPr lang="en-US" sz="1000" b="0" i="0" u="none" strike="noStrike" dirty="0" err="1">
                          <a:solidFill>
                            <a:srgbClr val="000000"/>
                          </a:solidFill>
                          <a:effectLst/>
                          <a:latin typeface="Calibri" panose="020F0502020204030204" pitchFamily="34" charset="0"/>
                        </a:rPr>
                        <a:t>Pgm</a:t>
                      </a:r>
                      <a:r>
                        <a:rPr lang="en-US" sz="1000" b="0" i="0" u="none" strike="noStrike" dirty="0">
                          <a:solidFill>
                            <a:srgbClr val="000000"/>
                          </a:solidFill>
                          <a:effectLst/>
                          <a:latin typeface="Calibri" panose="020F0502020204030204" pitchFamily="34" charset="0"/>
                        </a:rPr>
                        <a:t>. Specialist</a:t>
                      </a:r>
                    </a:p>
                  </a:txBody>
                  <a:tcPr marL="9525" marR="9525" marT="9525" marB="0" anchor="ctr"/>
                </a:tc>
                <a:extLst>
                  <a:ext uri="{0D108BD9-81ED-4DB2-BD59-A6C34878D82A}">
                    <a16:rowId xmlns:a16="http://schemas.microsoft.com/office/drawing/2014/main" val="586165577"/>
                  </a:ext>
                </a:extLst>
              </a:tr>
              <a:tr h="0">
                <a:tc>
                  <a:txBody>
                    <a:bodyPr/>
                    <a:lstStyle/>
                    <a:p>
                      <a:pPr algn="l" fontAlgn="b"/>
                      <a:r>
                        <a:rPr lang="en-US" sz="1000" b="0" i="0" u="none" strike="noStrike" dirty="0">
                          <a:solidFill>
                            <a:srgbClr val="000000"/>
                          </a:solidFill>
                          <a:effectLst/>
                          <a:latin typeface="+mn-lt"/>
                        </a:rPr>
                        <a:t>Christopher</a:t>
                      </a:r>
                    </a:p>
                  </a:txBody>
                  <a:tcPr marL="9525" marR="9525" marT="9525" marB="0" anchor="b"/>
                </a:tc>
                <a:tc>
                  <a:txBody>
                    <a:bodyPr/>
                    <a:lstStyle/>
                    <a:p>
                      <a:pPr algn="l" fontAlgn="b"/>
                      <a:r>
                        <a:rPr lang="en-US" sz="1000" b="0" i="0" u="none" strike="noStrike">
                          <a:solidFill>
                            <a:srgbClr val="000000"/>
                          </a:solidFill>
                          <a:effectLst/>
                          <a:latin typeface="+mn-lt"/>
                        </a:rPr>
                        <a:t>Gore-Gammon</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Media Technologist</a:t>
                      </a:r>
                    </a:p>
                  </a:txBody>
                  <a:tcPr marL="9525" marR="9525" marT="9525" marB="0" anchor="ctr"/>
                </a:tc>
                <a:extLst>
                  <a:ext uri="{0D108BD9-81ED-4DB2-BD59-A6C34878D82A}">
                    <a16:rowId xmlns:a16="http://schemas.microsoft.com/office/drawing/2014/main" val="3762002038"/>
                  </a:ext>
                </a:extLst>
              </a:tr>
              <a:tr h="0">
                <a:tc>
                  <a:txBody>
                    <a:bodyPr/>
                    <a:lstStyle/>
                    <a:p>
                      <a:pPr algn="l" fontAlgn="b"/>
                      <a:r>
                        <a:rPr lang="en-US" sz="1000" b="0" i="0" u="none" strike="noStrike" dirty="0">
                          <a:solidFill>
                            <a:srgbClr val="000000"/>
                          </a:solidFill>
                          <a:effectLst/>
                          <a:latin typeface="+mn-lt"/>
                        </a:rPr>
                        <a:t>Gladys</a:t>
                      </a:r>
                    </a:p>
                  </a:txBody>
                  <a:tcPr marL="9525" marR="9525" marT="9525" marB="0" anchor="b"/>
                </a:tc>
                <a:tc>
                  <a:txBody>
                    <a:bodyPr/>
                    <a:lstStyle/>
                    <a:p>
                      <a:pPr algn="l" fontAlgn="b"/>
                      <a:r>
                        <a:rPr lang="en-US" sz="1000" b="0" i="0" u="none" strike="noStrike">
                          <a:solidFill>
                            <a:srgbClr val="000000"/>
                          </a:solidFill>
                          <a:effectLst/>
                          <a:latin typeface="+mn-lt"/>
                        </a:rPr>
                        <a:t>Herrera Gil</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Community Outreach Caseworker</a:t>
                      </a:r>
                    </a:p>
                  </a:txBody>
                  <a:tcPr marL="9525" marR="9525" marT="9525" marB="0" anchor="ctr"/>
                </a:tc>
                <a:extLst>
                  <a:ext uri="{0D108BD9-81ED-4DB2-BD59-A6C34878D82A}">
                    <a16:rowId xmlns:a16="http://schemas.microsoft.com/office/drawing/2014/main" val="3445504628"/>
                  </a:ext>
                </a:extLst>
              </a:tr>
              <a:tr h="0">
                <a:tc>
                  <a:txBody>
                    <a:bodyPr/>
                    <a:lstStyle/>
                    <a:p>
                      <a:pPr algn="l" fontAlgn="b"/>
                      <a:r>
                        <a:rPr lang="en-US" sz="1000" b="0" i="0" u="none" strike="noStrike" dirty="0">
                          <a:solidFill>
                            <a:srgbClr val="000000"/>
                          </a:solidFill>
                          <a:effectLst/>
                          <a:latin typeface="+mn-lt"/>
                        </a:rPr>
                        <a:t>Flandra</a:t>
                      </a:r>
                    </a:p>
                  </a:txBody>
                  <a:tcPr marL="9525" marR="9525" marT="9525" marB="0" anchor="b"/>
                </a:tc>
                <a:tc>
                  <a:txBody>
                    <a:bodyPr/>
                    <a:lstStyle/>
                    <a:p>
                      <a:pPr algn="l" fontAlgn="b"/>
                      <a:r>
                        <a:rPr lang="en-US" sz="1000" b="0" i="0" u="none" strike="noStrike">
                          <a:solidFill>
                            <a:srgbClr val="000000"/>
                          </a:solidFill>
                          <a:effectLst/>
                          <a:latin typeface="+mn-lt"/>
                        </a:rPr>
                        <a:t>Ismajli</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Social &amp; Behavioral Researcher</a:t>
                      </a:r>
                    </a:p>
                  </a:txBody>
                  <a:tcPr marL="9525" marR="9525" marT="9525" marB="0" anchor="ctr"/>
                </a:tc>
                <a:extLst>
                  <a:ext uri="{0D108BD9-81ED-4DB2-BD59-A6C34878D82A}">
                    <a16:rowId xmlns:a16="http://schemas.microsoft.com/office/drawing/2014/main" val="436568266"/>
                  </a:ext>
                </a:extLst>
              </a:tr>
              <a:tr h="0">
                <a:tc>
                  <a:txBody>
                    <a:bodyPr/>
                    <a:lstStyle/>
                    <a:p>
                      <a:pPr algn="l" fontAlgn="b"/>
                      <a:r>
                        <a:rPr lang="en-US" sz="1000" b="0" i="0" u="none" strike="noStrike" dirty="0">
                          <a:solidFill>
                            <a:srgbClr val="000000"/>
                          </a:solidFill>
                          <a:effectLst/>
                          <a:latin typeface="+mn-lt"/>
                        </a:rPr>
                        <a:t>Maria</a:t>
                      </a:r>
                    </a:p>
                  </a:txBody>
                  <a:tcPr marL="9525" marR="9525" marT="9525" marB="0" anchor="b"/>
                </a:tc>
                <a:tc>
                  <a:txBody>
                    <a:bodyPr/>
                    <a:lstStyle/>
                    <a:p>
                      <a:pPr algn="l" fontAlgn="b"/>
                      <a:r>
                        <a:rPr lang="en-US" sz="1000" b="0" i="0" u="none" strike="noStrike">
                          <a:solidFill>
                            <a:srgbClr val="000000"/>
                          </a:solidFill>
                          <a:effectLst/>
                          <a:latin typeface="+mn-lt"/>
                        </a:rPr>
                        <a:t>McDonald</a:t>
                      </a:r>
                    </a:p>
                  </a:txBody>
                  <a:tcPr marL="9525" marR="9525" marT="9525" marB="0" anchor="b">
                    <a:lnB w="12700" cmpd="sng">
                      <a:noFill/>
                    </a:lnB>
                  </a:tcPr>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Research Support Specialist</a:t>
                      </a:r>
                    </a:p>
                  </a:txBody>
                  <a:tcPr marL="9525" marR="9525" marT="9525" marB="0" anchor="ctr"/>
                </a:tc>
                <a:extLst>
                  <a:ext uri="{0D108BD9-81ED-4DB2-BD59-A6C34878D82A}">
                    <a16:rowId xmlns:a16="http://schemas.microsoft.com/office/drawing/2014/main" val="2061780806"/>
                  </a:ext>
                </a:extLst>
              </a:tr>
              <a:tr h="0">
                <a:tc>
                  <a:txBody>
                    <a:bodyPr/>
                    <a:lstStyle/>
                    <a:p>
                      <a:pPr algn="l" fontAlgn="b"/>
                      <a:r>
                        <a:rPr lang="en-US" sz="1000" b="0" i="0" u="none" strike="noStrike" dirty="0">
                          <a:solidFill>
                            <a:srgbClr val="000000"/>
                          </a:solidFill>
                          <a:effectLst/>
                          <a:latin typeface="+mn-lt"/>
                        </a:rPr>
                        <a:t>Gwen</a:t>
                      </a:r>
                    </a:p>
                  </a:txBody>
                  <a:tcPr marL="9525" marR="9525" marT="9525" marB="0" anchor="b">
                    <a:lnR w="12700" cmpd="sng">
                      <a:noFill/>
                    </a:lnR>
                  </a:tcPr>
                </a:tc>
                <a:tc>
                  <a:txBody>
                    <a:bodyPr/>
                    <a:lstStyle/>
                    <a:p>
                      <a:pPr algn="l" fontAlgn="b"/>
                      <a:r>
                        <a:rPr lang="en-US" sz="1000" b="0" i="0" u="none" strike="noStrike" dirty="0">
                          <a:solidFill>
                            <a:srgbClr val="000000"/>
                          </a:solidFill>
                          <a:effectLst/>
                          <a:latin typeface="+mn-lt"/>
                        </a:rPr>
                        <a:t>Nguyen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1000" b="0" i="0" u="none" strike="noStrike">
                          <a:solidFill>
                            <a:srgbClr val="000000"/>
                          </a:solidFill>
                          <a:effectLst/>
                          <a:latin typeface="+mn-lt"/>
                        </a:rPr>
                        <a:t>Child &amp; Family Studies</a:t>
                      </a:r>
                    </a:p>
                  </a:txBody>
                  <a:tcPr marL="9525" marR="9525" marT="9525" marB="0">
                    <a:lnL w="12700" cmpd="sng">
                      <a:noFill/>
                    </a:lnL>
                  </a:tcPr>
                </a:tc>
                <a:tc>
                  <a:txBody>
                    <a:bodyPr/>
                    <a:lstStyle/>
                    <a:p>
                      <a:pPr algn="l" fontAlgn="ctr"/>
                      <a:r>
                        <a:rPr lang="en-US" sz="1000" b="0" i="0" u="none" strike="noStrike" dirty="0">
                          <a:solidFill>
                            <a:srgbClr val="000000"/>
                          </a:solidFill>
                          <a:effectLst/>
                          <a:latin typeface="Calibri" panose="020F0502020204030204" pitchFamily="34" charset="0"/>
                        </a:rPr>
                        <a:t>Community Outreach Caseworker</a:t>
                      </a:r>
                    </a:p>
                  </a:txBody>
                  <a:tcPr marL="9525" marR="9525" marT="9525" marB="0" anchor="ctr"/>
                </a:tc>
                <a:extLst>
                  <a:ext uri="{0D108BD9-81ED-4DB2-BD59-A6C34878D82A}">
                    <a16:rowId xmlns:a16="http://schemas.microsoft.com/office/drawing/2014/main" val="672471253"/>
                  </a:ext>
                </a:extLst>
              </a:tr>
              <a:tr h="0">
                <a:tc>
                  <a:txBody>
                    <a:bodyPr/>
                    <a:lstStyle/>
                    <a:p>
                      <a:pPr algn="l" fontAlgn="b"/>
                      <a:r>
                        <a:rPr lang="en-US" sz="1000" b="0" i="0" u="none" strike="noStrike" dirty="0">
                          <a:solidFill>
                            <a:srgbClr val="000000"/>
                          </a:solidFill>
                          <a:effectLst/>
                          <a:latin typeface="+mn-lt"/>
                        </a:rPr>
                        <a:t>Lourdes</a:t>
                      </a:r>
                    </a:p>
                  </a:txBody>
                  <a:tcPr marL="9525" marR="9525" marT="9525" marB="0" anchor="b"/>
                </a:tc>
                <a:tc>
                  <a:txBody>
                    <a:bodyPr/>
                    <a:lstStyle/>
                    <a:p>
                      <a:pPr algn="l" fontAlgn="b"/>
                      <a:r>
                        <a:rPr lang="en-US" sz="1000" b="0" i="0" u="none" strike="noStrike">
                          <a:solidFill>
                            <a:srgbClr val="000000"/>
                          </a:solidFill>
                          <a:effectLst/>
                          <a:latin typeface="+mn-lt"/>
                        </a:rPr>
                        <a:t>Quinones</a:t>
                      </a:r>
                    </a:p>
                  </a:txBody>
                  <a:tcPr marL="9525" marR="9525" marT="9525" marB="0" anchor="b">
                    <a:lnT w="12700" cmpd="sng">
                      <a:noFill/>
                    </a:lnT>
                  </a:tcPr>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Human Services Practitioner</a:t>
                      </a:r>
                    </a:p>
                  </a:txBody>
                  <a:tcPr marL="9525" marR="9525" marT="9525" marB="0" anchor="ctr"/>
                </a:tc>
                <a:extLst>
                  <a:ext uri="{0D108BD9-81ED-4DB2-BD59-A6C34878D82A}">
                    <a16:rowId xmlns:a16="http://schemas.microsoft.com/office/drawing/2014/main" val="3663311767"/>
                  </a:ext>
                </a:extLst>
              </a:tr>
              <a:tr h="0">
                <a:tc>
                  <a:txBody>
                    <a:bodyPr/>
                    <a:lstStyle/>
                    <a:p>
                      <a:pPr algn="l" fontAlgn="b"/>
                      <a:r>
                        <a:rPr lang="en-US" sz="1000" b="0" i="0" u="none" strike="noStrike" dirty="0">
                          <a:solidFill>
                            <a:srgbClr val="000000"/>
                          </a:solidFill>
                          <a:effectLst/>
                          <a:latin typeface="+mn-lt"/>
                        </a:rPr>
                        <a:t>Paola</a:t>
                      </a:r>
                    </a:p>
                  </a:txBody>
                  <a:tcPr marL="9525" marR="9525" marT="9525" marB="0" anchor="b"/>
                </a:tc>
                <a:tc>
                  <a:txBody>
                    <a:bodyPr/>
                    <a:lstStyle/>
                    <a:p>
                      <a:pPr algn="l" fontAlgn="b"/>
                      <a:r>
                        <a:rPr lang="en-US" sz="1000" b="0" i="0" u="none" strike="noStrike">
                          <a:solidFill>
                            <a:srgbClr val="000000"/>
                          </a:solidFill>
                          <a:effectLst/>
                          <a:latin typeface="+mn-lt"/>
                        </a:rPr>
                        <a:t>Ramirez</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Learning  &amp; </a:t>
                      </a:r>
                      <a:r>
                        <a:rPr lang="en-US" sz="1000" b="0" i="0" u="none" strike="noStrike" dirty="0" err="1">
                          <a:solidFill>
                            <a:srgbClr val="000000"/>
                          </a:solidFill>
                          <a:effectLst/>
                          <a:latin typeface="Calibri" panose="020F0502020204030204" pitchFamily="34" charset="0"/>
                        </a:rPr>
                        <a:t>Devt</a:t>
                      </a:r>
                      <a:r>
                        <a:rPr lang="en-US" sz="1000" b="0" i="0" u="none" strike="noStrike" dirty="0">
                          <a:solidFill>
                            <a:srgbClr val="000000"/>
                          </a:solidFill>
                          <a:effectLst/>
                          <a:latin typeface="Calibri" panose="020F0502020204030204" pitchFamily="34" charset="0"/>
                        </a:rPr>
                        <a:t> Facilitator</a:t>
                      </a:r>
                    </a:p>
                  </a:txBody>
                  <a:tcPr marL="9525" marR="9525" marT="9525" marB="0" anchor="ctr"/>
                </a:tc>
                <a:extLst>
                  <a:ext uri="{0D108BD9-81ED-4DB2-BD59-A6C34878D82A}">
                    <a16:rowId xmlns:a16="http://schemas.microsoft.com/office/drawing/2014/main" val="2896209204"/>
                  </a:ext>
                </a:extLst>
              </a:tr>
              <a:tr h="0">
                <a:tc>
                  <a:txBody>
                    <a:bodyPr/>
                    <a:lstStyle/>
                    <a:p>
                      <a:pPr algn="l" fontAlgn="b"/>
                      <a:r>
                        <a:rPr lang="en-US" sz="1000" b="0" i="0" u="none" strike="noStrike" dirty="0">
                          <a:solidFill>
                            <a:srgbClr val="000000"/>
                          </a:solidFill>
                          <a:effectLst/>
                          <a:latin typeface="+mn-lt"/>
                        </a:rPr>
                        <a:t>Diego</a:t>
                      </a:r>
                    </a:p>
                  </a:txBody>
                  <a:tcPr marL="9525" marR="9525" marT="9525" marB="0" anchor="b"/>
                </a:tc>
                <a:tc>
                  <a:txBody>
                    <a:bodyPr/>
                    <a:lstStyle/>
                    <a:p>
                      <a:pPr algn="l" fontAlgn="b"/>
                      <a:r>
                        <a:rPr lang="en-US" sz="1000" b="0" i="0" u="none" strike="noStrike">
                          <a:solidFill>
                            <a:srgbClr val="000000"/>
                          </a:solidFill>
                          <a:effectLst/>
                          <a:latin typeface="+mn-lt"/>
                        </a:rPr>
                        <a:t>Vergaray</a:t>
                      </a:r>
                    </a:p>
                  </a:txBody>
                  <a:tcPr marL="9525" marR="9525" marT="9525" marB="0" anchor="b"/>
                </a:tc>
                <a:tc>
                  <a:txBody>
                    <a:bodyPr/>
                    <a:lstStyle/>
                    <a:p>
                      <a:pPr algn="l" fontAlgn="t"/>
                      <a:r>
                        <a:rPr lang="en-US" sz="1000" b="0" i="0" u="none" strike="noStrike">
                          <a:solidFill>
                            <a:srgbClr val="000000"/>
                          </a:solidFill>
                          <a:effectLst/>
                          <a:latin typeface="+mn-lt"/>
                        </a:rPr>
                        <a:t>Child &amp; Family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Staff Assistant</a:t>
                      </a:r>
                    </a:p>
                  </a:txBody>
                  <a:tcPr marL="9525" marR="9525" marT="9525" marB="0" anchor="ctr"/>
                </a:tc>
                <a:extLst>
                  <a:ext uri="{0D108BD9-81ED-4DB2-BD59-A6C34878D82A}">
                    <a16:rowId xmlns:a16="http://schemas.microsoft.com/office/drawing/2014/main" val="2648388863"/>
                  </a:ext>
                </a:extLst>
              </a:tr>
              <a:tr h="0">
                <a:tc>
                  <a:txBody>
                    <a:bodyPr/>
                    <a:lstStyle/>
                    <a:p>
                      <a:pPr algn="l" fontAlgn="b"/>
                      <a:r>
                        <a:rPr lang="en-US" sz="1000" b="0" i="0" u="none" strike="noStrike" dirty="0">
                          <a:solidFill>
                            <a:srgbClr val="000000"/>
                          </a:solidFill>
                          <a:effectLst/>
                          <a:latin typeface="+mn-lt"/>
                        </a:rPr>
                        <a:t>Jennifer</a:t>
                      </a:r>
                    </a:p>
                  </a:txBody>
                  <a:tcPr marL="9525" marR="9525" marT="9525" marB="0" anchor="b"/>
                </a:tc>
                <a:tc>
                  <a:txBody>
                    <a:bodyPr/>
                    <a:lstStyle/>
                    <a:p>
                      <a:pPr algn="l" fontAlgn="b"/>
                      <a:r>
                        <a:rPr lang="en-US" sz="1000" b="0" i="0" u="none" strike="noStrike">
                          <a:solidFill>
                            <a:srgbClr val="000000"/>
                          </a:solidFill>
                          <a:effectLst/>
                          <a:latin typeface="+mn-lt"/>
                        </a:rPr>
                        <a:t>Pedraza</a:t>
                      </a:r>
                    </a:p>
                  </a:txBody>
                  <a:tcPr marL="9525" marR="9525" marT="9525" marB="0" anchor="b"/>
                </a:tc>
                <a:tc>
                  <a:txBody>
                    <a:bodyPr/>
                    <a:lstStyle/>
                    <a:p>
                      <a:pPr algn="l" fontAlgn="t"/>
                      <a:r>
                        <a:rPr lang="en-US" sz="1000" b="0" i="0" u="none" strike="noStrike">
                          <a:solidFill>
                            <a:srgbClr val="000000"/>
                          </a:solidFill>
                          <a:effectLst/>
                          <a:latin typeface="+mn-lt"/>
                        </a:rPr>
                        <a:t>Communication Sciences &amp; Disorders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Clinical Research Associate</a:t>
                      </a:r>
                    </a:p>
                  </a:txBody>
                  <a:tcPr marL="9525" marR="9525" marT="9525" marB="0" anchor="ctr"/>
                </a:tc>
                <a:extLst>
                  <a:ext uri="{0D108BD9-81ED-4DB2-BD59-A6C34878D82A}">
                    <a16:rowId xmlns:a16="http://schemas.microsoft.com/office/drawing/2014/main" val="1390434161"/>
                  </a:ext>
                </a:extLst>
              </a:tr>
              <a:tr h="0">
                <a:tc>
                  <a:txBody>
                    <a:bodyPr/>
                    <a:lstStyle/>
                    <a:p>
                      <a:pPr algn="l" fontAlgn="b"/>
                      <a:r>
                        <a:rPr lang="en-US" sz="1000" b="0" i="0" u="none" strike="noStrike" dirty="0">
                          <a:solidFill>
                            <a:srgbClr val="000000"/>
                          </a:solidFill>
                          <a:effectLst/>
                          <a:latin typeface="+mn-lt"/>
                        </a:rPr>
                        <a:t>Carrie</a:t>
                      </a:r>
                    </a:p>
                  </a:txBody>
                  <a:tcPr marL="9525" marR="9525" marT="9525" marB="0" anchor="b"/>
                </a:tc>
                <a:tc>
                  <a:txBody>
                    <a:bodyPr/>
                    <a:lstStyle/>
                    <a:p>
                      <a:pPr algn="l" fontAlgn="b"/>
                      <a:r>
                        <a:rPr lang="en-US" sz="1000" b="0" i="0" u="none" strike="noStrike">
                          <a:solidFill>
                            <a:srgbClr val="000000"/>
                          </a:solidFill>
                          <a:effectLst/>
                          <a:latin typeface="+mn-lt"/>
                        </a:rPr>
                        <a:t>Secor</a:t>
                      </a:r>
                    </a:p>
                  </a:txBody>
                  <a:tcPr marL="9525" marR="9525" marT="9525" marB="0" anchor="b"/>
                </a:tc>
                <a:tc>
                  <a:txBody>
                    <a:bodyPr/>
                    <a:lstStyle/>
                    <a:p>
                      <a:pPr algn="l" fontAlgn="t"/>
                      <a:r>
                        <a:rPr lang="en-US" sz="1000" b="0" i="0" u="none" strike="noStrike">
                          <a:solidFill>
                            <a:srgbClr val="000000"/>
                          </a:solidFill>
                          <a:effectLst/>
                          <a:latin typeface="+mn-lt"/>
                        </a:rPr>
                        <a:t>Communication Sciences &amp; Disorders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Speech-Lang Pathologist/Audio</a:t>
                      </a:r>
                    </a:p>
                  </a:txBody>
                  <a:tcPr marL="9525" marR="9525" marT="9525" marB="0" anchor="ctr"/>
                </a:tc>
                <a:extLst>
                  <a:ext uri="{0D108BD9-81ED-4DB2-BD59-A6C34878D82A}">
                    <a16:rowId xmlns:a16="http://schemas.microsoft.com/office/drawing/2014/main" val="348337457"/>
                  </a:ext>
                </a:extLst>
              </a:tr>
              <a:tr h="0">
                <a:tc>
                  <a:txBody>
                    <a:bodyPr/>
                    <a:lstStyle/>
                    <a:p>
                      <a:pPr algn="l" fontAlgn="b"/>
                      <a:r>
                        <a:rPr lang="en-US" sz="1000" b="0" i="0" u="none" strike="noStrike" dirty="0">
                          <a:solidFill>
                            <a:srgbClr val="000000"/>
                          </a:solidFill>
                          <a:effectLst/>
                          <a:latin typeface="+mn-lt"/>
                        </a:rPr>
                        <a:t>Kathy</a:t>
                      </a:r>
                    </a:p>
                  </a:txBody>
                  <a:tcPr marL="9525" marR="9525" marT="9525" marB="0" anchor="b"/>
                </a:tc>
                <a:tc>
                  <a:txBody>
                    <a:bodyPr/>
                    <a:lstStyle/>
                    <a:p>
                      <a:pPr algn="l" fontAlgn="b"/>
                      <a:r>
                        <a:rPr lang="en-US" sz="1000" b="0" i="0" u="none" strike="noStrike">
                          <a:solidFill>
                            <a:srgbClr val="000000"/>
                          </a:solidFill>
                          <a:effectLst/>
                          <a:latin typeface="+mn-lt"/>
                        </a:rPr>
                        <a:t>Williams</a:t>
                      </a:r>
                    </a:p>
                  </a:txBody>
                  <a:tcPr marL="9525" marR="9525" marT="9525" marB="0" anchor="b"/>
                </a:tc>
                <a:tc>
                  <a:txBody>
                    <a:bodyPr/>
                    <a:lstStyle/>
                    <a:p>
                      <a:pPr algn="l" fontAlgn="t"/>
                      <a:r>
                        <a:rPr lang="en-US" sz="1000" b="0" i="0" u="none" strike="noStrike">
                          <a:solidFill>
                            <a:srgbClr val="000000"/>
                          </a:solidFill>
                          <a:effectLst/>
                          <a:latin typeface="+mn-lt"/>
                        </a:rPr>
                        <a:t>Communication Sciences &amp; Disorders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Administrative Specialist</a:t>
                      </a:r>
                    </a:p>
                  </a:txBody>
                  <a:tcPr marL="9525" marR="9525" marT="9525" marB="0" anchor="ctr"/>
                </a:tc>
                <a:extLst>
                  <a:ext uri="{0D108BD9-81ED-4DB2-BD59-A6C34878D82A}">
                    <a16:rowId xmlns:a16="http://schemas.microsoft.com/office/drawing/2014/main" val="2720458195"/>
                  </a:ext>
                </a:extLst>
              </a:tr>
              <a:tr h="0">
                <a:tc>
                  <a:txBody>
                    <a:bodyPr/>
                    <a:lstStyle/>
                    <a:p>
                      <a:pPr algn="l" fontAlgn="b"/>
                      <a:r>
                        <a:rPr lang="en-US" sz="1000" b="0" i="0" u="none" strike="noStrike" dirty="0">
                          <a:solidFill>
                            <a:srgbClr val="000000"/>
                          </a:solidFill>
                          <a:effectLst/>
                          <a:latin typeface="+mn-lt"/>
                        </a:rPr>
                        <a:t>John</a:t>
                      </a:r>
                    </a:p>
                  </a:txBody>
                  <a:tcPr marL="9525" marR="9525" marT="9525" marB="0" anchor="b"/>
                </a:tc>
                <a:tc>
                  <a:txBody>
                    <a:bodyPr/>
                    <a:lstStyle/>
                    <a:p>
                      <a:pPr algn="l" fontAlgn="b"/>
                      <a:r>
                        <a:rPr lang="en-US" sz="1000" b="0" i="0" u="none" strike="noStrike">
                          <a:solidFill>
                            <a:srgbClr val="000000"/>
                          </a:solidFill>
                          <a:effectLst/>
                          <a:latin typeface="+mn-lt"/>
                        </a:rPr>
                        <a:t>Everett</a:t>
                      </a:r>
                    </a:p>
                  </a:txBody>
                  <a:tcPr marL="9525" marR="9525" marT="9525" marB="0" anchor="b"/>
                </a:tc>
                <a:tc>
                  <a:txBody>
                    <a:bodyPr/>
                    <a:lstStyle/>
                    <a:p>
                      <a:pPr algn="l" fontAlgn="t"/>
                      <a:r>
                        <a:rPr lang="en-US" sz="1000" b="0" i="0" u="none" strike="noStrike">
                          <a:solidFill>
                            <a:srgbClr val="000000"/>
                          </a:solidFill>
                          <a:effectLst/>
                          <a:latin typeface="+mn-lt"/>
                        </a:rPr>
                        <a:t>Dean's Office</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Fiscal &amp; Business Specialist</a:t>
                      </a:r>
                    </a:p>
                  </a:txBody>
                  <a:tcPr marL="9525" marR="9525" marT="9525" marB="0" anchor="ctr"/>
                </a:tc>
                <a:extLst>
                  <a:ext uri="{0D108BD9-81ED-4DB2-BD59-A6C34878D82A}">
                    <a16:rowId xmlns:a16="http://schemas.microsoft.com/office/drawing/2014/main" val="1036311879"/>
                  </a:ext>
                </a:extLst>
              </a:tr>
              <a:tr h="0">
                <a:tc>
                  <a:txBody>
                    <a:bodyPr/>
                    <a:lstStyle/>
                    <a:p>
                      <a:pPr algn="l" fontAlgn="b"/>
                      <a:r>
                        <a:rPr lang="en-US" sz="1000" b="0" i="0" u="none" strike="noStrike" dirty="0">
                          <a:solidFill>
                            <a:srgbClr val="000000"/>
                          </a:solidFill>
                          <a:effectLst/>
                          <a:latin typeface="+mn-lt"/>
                        </a:rPr>
                        <a:t>Eric</a:t>
                      </a:r>
                    </a:p>
                  </a:txBody>
                  <a:tcPr marL="9525" marR="9525" marT="9525" marB="0" anchor="b"/>
                </a:tc>
                <a:tc>
                  <a:txBody>
                    <a:bodyPr/>
                    <a:lstStyle/>
                    <a:p>
                      <a:pPr algn="l" fontAlgn="b"/>
                      <a:r>
                        <a:rPr lang="en-US" sz="1000" b="0" i="0" u="none" strike="noStrike">
                          <a:solidFill>
                            <a:srgbClr val="000000"/>
                          </a:solidFill>
                          <a:effectLst/>
                          <a:latin typeface="+mn-lt"/>
                        </a:rPr>
                        <a:t>Hill</a:t>
                      </a:r>
                    </a:p>
                  </a:txBody>
                  <a:tcPr marL="9525" marR="9525" marT="9525" marB="0" anchor="b"/>
                </a:tc>
                <a:tc>
                  <a:txBody>
                    <a:bodyPr/>
                    <a:lstStyle/>
                    <a:p>
                      <a:pPr algn="l" fontAlgn="t"/>
                      <a:r>
                        <a:rPr lang="en-US" sz="1000" b="0" i="0" u="none" strike="noStrike">
                          <a:solidFill>
                            <a:srgbClr val="000000"/>
                          </a:solidFill>
                          <a:effectLst/>
                          <a:latin typeface="+mn-lt"/>
                        </a:rPr>
                        <a:t>Dean's Office</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Building &amp; Security Assistant</a:t>
                      </a:r>
                    </a:p>
                  </a:txBody>
                  <a:tcPr marL="9525" marR="9525" marT="9525" marB="0" anchor="ctr"/>
                </a:tc>
                <a:extLst>
                  <a:ext uri="{0D108BD9-81ED-4DB2-BD59-A6C34878D82A}">
                    <a16:rowId xmlns:a16="http://schemas.microsoft.com/office/drawing/2014/main" val="3316849106"/>
                  </a:ext>
                </a:extLst>
              </a:tr>
              <a:tr h="0">
                <a:tc>
                  <a:txBody>
                    <a:bodyPr/>
                    <a:lstStyle/>
                    <a:p>
                      <a:pPr algn="l" fontAlgn="b"/>
                      <a:r>
                        <a:rPr lang="en-US" sz="1000" b="0" i="0" u="none" strike="noStrike" dirty="0">
                          <a:solidFill>
                            <a:srgbClr val="000000"/>
                          </a:solidFill>
                          <a:effectLst/>
                          <a:latin typeface="+mn-lt"/>
                        </a:rPr>
                        <a:t>Noemy</a:t>
                      </a:r>
                    </a:p>
                  </a:txBody>
                  <a:tcPr marL="9525" marR="9525" marT="9525" marB="0" anchor="b"/>
                </a:tc>
                <a:tc>
                  <a:txBody>
                    <a:bodyPr/>
                    <a:lstStyle/>
                    <a:p>
                      <a:pPr algn="l" fontAlgn="b"/>
                      <a:r>
                        <a:rPr lang="en-US" sz="1000" b="0" i="0" u="none" strike="noStrike">
                          <a:solidFill>
                            <a:srgbClr val="000000"/>
                          </a:solidFill>
                          <a:effectLst/>
                          <a:latin typeface="+mn-lt"/>
                        </a:rPr>
                        <a:t>Pita</a:t>
                      </a:r>
                    </a:p>
                  </a:txBody>
                  <a:tcPr marL="9525" marR="9525" marT="9525" marB="0" anchor="b"/>
                </a:tc>
                <a:tc>
                  <a:txBody>
                    <a:bodyPr/>
                    <a:lstStyle/>
                    <a:p>
                      <a:pPr algn="l" fontAlgn="t"/>
                      <a:r>
                        <a:rPr lang="en-US" sz="1000" b="0" i="0" u="none" strike="noStrike">
                          <a:solidFill>
                            <a:srgbClr val="000000"/>
                          </a:solidFill>
                          <a:effectLst/>
                          <a:latin typeface="+mn-lt"/>
                        </a:rPr>
                        <a:t>Dean's Office</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Executive Administrative Spec.</a:t>
                      </a:r>
                    </a:p>
                  </a:txBody>
                  <a:tcPr marL="9525" marR="9525" marT="9525" marB="0" anchor="ctr"/>
                </a:tc>
                <a:extLst>
                  <a:ext uri="{0D108BD9-81ED-4DB2-BD59-A6C34878D82A}">
                    <a16:rowId xmlns:a16="http://schemas.microsoft.com/office/drawing/2014/main" val="1962982608"/>
                  </a:ext>
                </a:extLst>
              </a:tr>
              <a:tr h="0">
                <a:tc>
                  <a:txBody>
                    <a:bodyPr/>
                    <a:lstStyle/>
                    <a:p>
                      <a:pPr algn="l" fontAlgn="b"/>
                      <a:r>
                        <a:rPr lang="en-US" sz="1000" b="0" i="0" u="none" strike="noStrike" dirty="0">
                          <a:solidFill>
                            <a:srgbClr val="000000"/>
                          </a:solidFill>
                          <a:effectLst/>
                          <a:latin typeface="+mn-lt"/>
                        </a:rPr>
                        <a:t>Travis</a:t>
                      </a:r>
                    </a:p>
                  </a:txBody>
                  <a:tcPr marL="9525" marR="9525" marT="9525" marB="0" anchor="b"/>
                </a:tc>
                <a:tc>
                  <a:txBody>
                    <a:bodyPr/>
                    <a:lstStyle/>
                    <a:p>
                      <a:pPr algn="l" fontAlgn="b"/>
                      <a:r>
                        <a:rPr lang="en-US" sz="1000" b="0" i="0" u="none" strike="noStrike">
                          <a:solidFill>
                            <a:srgbClr val="000000"/>
                          </a:solidFill>
                          <a:effectLst/>
                          <a:latin typeface="+mn-lt"/>
                        </a:rPr>
                        <a:t>Taylor</a:t>
                      </a:r>
                    </a:p>
                  </a:txBody>
                  <a:tcPr marL="9525" marR="9525" marT="9525" marB="0" anchor="b"/>
                </a:tc>
                <a:tc>
                  <a:txBody>
                    <a:bodyPr/>
                    <a:lstStyle/>
                    <a:p>
                      <a:pPr algn="l" fontAlgn="t"/>
                      <a:r>
                        <a:rPr lang="en-US" sz="1000" b="0" i="0" u="none" strike="noStrike">
                          <a:solidFill>
                            <a:srgbClr val="000000"/>
                          </a:solidFill>
                          <a:effectLst/>
                          <a:latin typeface="+mn-lt"/>
                        </a:rPr>
                        <a:t>Dean's Office</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Academic Advisor I</a:t>
                      </a:r>
                    </a:p>
                  </a:txBody>
                  <a:tcPr marL="9525" marR="9525" marT="9525" marB="0" anchor="ctr"/>
                </a:tc>
                <a:extLst>
                  <a:ext uri="{0D108BD9-81ED-4DB2-BD59-A6C34878D82A}">
                    <a16:rowId xmlns:a16="http://schemas.microsoft.com/office/drawing/2014/main" val="2615672088"/>
                  </a:ext>
                </a:extLst>
              </a:tr>
              <a:tr h="0">
                <a:tc>
                  <a:txBody>
                    <a:bodyPr/>
                    <a:lstStyle/>
                    <a:p>
                      <a:pPr algn="l" fontAlgn="b"/>
                      <a:r>
                        <a:rPr lang="en-US" sz="1000" b="0" i="0" u="none" strike="noStrike" dirty="0" err="1">
                          <a:solidFill>
                            <a:srgbClr val="000000"/>
                          </a:solidFill>
                          <a:effectLst/>
                          <a:latin typeface="+mn-lt"/>
                        </a:rPr>
                        <a:t>Kavitha</a:t>
                      </a:r>
                      <a:endParaRPr lang="en-US" sz="1000" b="0" i="0" u="none" strike="noStrike" dirty="0">
                        <a:solidFill>
                          <a:srgbClr val="000000"/>
                        </a:solidFill>
                        <a:effectLst/>
                        <a:latin typeface="+mn-lt"/>
                      </a:endParaRPr>
                    </a:p>
                  </a:txBody>
                  <a:tcPr marL="9525" marR="9525" marT="9525" marB="0" anchor="b"/>
                </a:tc>
                <a:tc>
                  <a:txBody>
                    <a:bodyPr/>
                    <a:lstStyle/>
                    <a:p>
                      <a:pPr algn="l" fontAlgn="b"/>
                      <a:r>
                        <a:rPr lang="en-US" sz="1000" b="0" i="0" u="none" strike="noStrike">
                          <a:solidFill>
                            <a:srgbClr val="000000"/>
                          </a:solidFill>
                          <a:effectLst/>
                          <a:latin typeface="+mn-lt"/>
                        </a:rPr>
                        <a:t>Gopalakrishnan</a:t>
                      </a:r>
                    </a:p>
                  </a:txBody>
                  <a:tcPr marL="9525" marR="9525" marT="9525" marB="0" anchor="b"/>
                </a:tc>
                <a:tc>
                  <a:txBody>
                    <a:bodyPr/>
                    <a:lstStyle/>
                    <a:p>
                      <a:pPr algn="l" fontAlgn="t"/>
                      <a:r>
                        <a:rPr lang="en-US" sz="1000" b="0" i="0" u="none" strike="noStrike">
                          <a:solidFill>
                            <a:srgbClr val="000000"/>
                          </a:solidFill>
                          <a:effectLst/>
                          <a:latin typeface="+mn-lt"/>
                        </a:rPr>
                        <a:t>Mental Health Law &amp; Policy</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Data Management Analyst</a:t>
                      </a:r>
                    </a:p>
                  </a:txBody>
                  <a:tcPr marL="9525" marR="9525" marT="9525" marB="0" anchor="ctr"/>
                </a:tc>
                <a:extLst>
                  <a:ext uri="{0D108BD9-81ED-4DB2-BD59-A6C34878D82A}">
                    <a16:rowId xmlns:a16="http://schemas.microsoft.com/office/drawing/2014/main" val="611479641"/>
                  </a:ext>
                </a:extLst>
              </a:tr>
              <a:tr h="0">
                <a:tc>
                  <a:txBody>
                    <a:bodyPr/>
                    <a:lstStyle/>
                    <a:p>
                      <a:pPr algn="l" fontAlgn="b"/>
                      <a:r>
                        <a:rPr lang="en-US" sz="1000" b="0" i="0" u="none" strike="noStrike" dirty="0">
                          <a:solidFill>
                            <a:srgbClr val="000000"/>
                          </a:solidFill>
                          <a:effectLst/>
                          <a:latin typeface="+mn-lt"/>
                        </a:rPr>
                        <a:t>Sandra</a:t>
                      </a:r>
                    </a:p>
                  </a:txBody>
                  <a:tcPr marL="9525" marR="9525" marT="9525" marB="0" anchor="b"/>
                </a:tc>
                <a:tc>
                  <a:txBody>
                    <a:bodyPr/>
                    <a:lstStyle/>
                    <a:p>
                      <a:pPr algn="l" fontAlgn="b"/>
                      <a:r>
                        <a:rPr lang="en-US" sz="1000" b="0" i="0" u="none" strike="noStrike">
                          <a:solidFill>
                            <a:srgbClr val="000000"/>
                          </a:solidFill>
                          <a:effectLst/>
                          <a:latin typeface="+mn-lt"/>
                        </a:rPr>
                        <a:t>Johnson</a:t>
                      </a:r>
                    </a:p>
                  </a:txBody>
                  <a:tcPr marL="9525" marR="9525" marT="9525" marB="0" anchor="b"/>
                </a:tc>
                <a:tc>
                  <a:txBody>
                    <a:bodyPr/>
                    <a:lstStyle/>
                    <a:p>
                      <a:pPr algn="l" fontAlgn="t"/>
                      <a:r>
                        <a:rPr lang="en-US" sz="1000" b="0" i="0" u="none" strike="noStrike" dirty="0">
                          <a:solidFill>
                            <a:srgbClr val="000000"/>
                          </a:solidFill>
                          <a:effectLst/>
                          <a:latin typeface="+mn-lt"/>
                        </a:rPr>
                        <a:t>Mental Health Law &amp; Policy</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Staff Assistant</a:t>
                      </a:r>
                    </a:p>
                  </a:txBody>
                  <a:tcPr marL="9525" marR="9525" marT="9525" marB="0" anchor="ctr"/>
                </a:tc>
                <a:extLst>
                  <a:ext uri="{0D108BD9-81ED-4DB2-BD59-A6C34878D82A}">
                    <a16:rowId xmlns:a16="http://schemas.microsoft.com/office/drawing/2014/main" val="643305880"/>
                  </a:ext>
                </a:extLst>
              </a:tr>
              <a:tr h="0">
                <a:tc>
                  <a:txBody>
                    <a:bodyPr/>
                    <a:lstStyle/>
                    <a:p>
                      <a:pPr algn="l" fontAlgn="b"/>
                      <a:r>
                        <a:rPr lang="en-US" sz="1000" b="0" i="0" u="none" strike="noStrike" dirty="0">
                          <a:solidFill>
                            <a:srgbClr val="000000"/>
                          </a:solidFill>
                          <a:effectLst/>
                          <a:latin typeface="+mn-lt"/>
                        </a:rPr>
                        <a:t>Abigail</a:t>
                      </a:r>
                    </a:p>
                  </a:txBody>
                  <a:tcPr marL="9525" marR="9525" marT="9525" marB="0" anchor="b"/>
                </a:tc>
                <a:tc>
                  <a:txBody>
                    <a:bodyPr/>
                    <a:lstStyle/>
                    <a:p>
                      <a:pPr algn="l" fontAlgn="b"/>
                      <a:r>
                        <a:rPr lang="en-US" sz="1000" b="0" i="0" u="none" strike="noStrike">
                          <a:solidFill>
                            <a:srgbClr val="000000"/>
                          </a:solidFill>
                          <a:effectLst/>
                          <a:latin typeface="+mn-lt"/>
                        </a:rPr>
                        <a:t>Shockley</a:t>
                      </a:r>
                    </a:p>
                  </a:txBody>
                  <a:tcPr marL="9525" marR="9525" marT="9525" marB="0" anchor="b"/>
                </a:tc>
                <a:tc>
                  <a:txBody>
                    <a:bodyPr/>
                    <a:lstStyle/>
                    <a:p>
                      <a:pPr algn="l" fontAlgn="t"/>
                      <a:r>
                        <a:rPr lang="en-US" sz="1000" b="0" i="0" u="none" strike="noStrike">
                          <a:solidFill>
                            <a:srgbClr val="000000"/>
                          </a:solidFill>
                          <a:effectLst/>
                          <a:latin typeface="+mn-lt"/>
                        </a:rPr>
                        <a:t>Mental Health Law &amp; Policy</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Program Director</a:t>
                      </a:r>
                    </a:p>
                  </a:txBody>
                  <a:tcPr marL="9525" marR="9525" marT="9525" marB="0" anchor="ctr"/>
                </a:tc>
                <a:extLst>
                  <a:ext uri="{0D108BD9-81ED-4DB2-BD59-A6C34878D82A}">
                    <a16:rowId xmlns:a16="http://schemas.microsoft.com/office/drawing/2014/main" val="2709803387"/>
                  </a:ext>
                </a:extLst>
              </a:tr>
              <a:tr h="0">
                <a:tc>
                  <a:txBody>
                    <a:bodyPr/>
                    <a:lstStyle/>
                    <a:p>
                      <a:pPr algn="l" fontAlgn="b"/>
                      <a:r>
                        <a:rPr lang="en-US" sz="1000" b="0" i="0" u="none" strike="noStrike" dirty="0">
                          <a:solidFill>
                            <a:srgbClr val="000000"/>
                          </a:solidFill>
                          <a:effectLst/>
                          <a:latin typeface="+mn-lt"/>
                        </a:rPr>
                        <a:t>Megan</a:t>
                      </a:r>
                    </a:p>
                  </a:txBody>
                  <a:tcPr marL="9525" marR="9525" marT="9525" marB="0" anchor="b"/>
                </a:tc>
                <a:tc>
                  <a:txBody>
                    <a:bodyPr/>
                    <a:lstStyle/>
                    <a:p>
                      <a:pPr algn="l" fontAlgn="b"/>
                      <a:r>
                        <a:rPr lang="en-US" sz="1000" b="0" i="0" u="none" strike="noStrike">
                          <a:solidFill>
                            <a:srgbClr val="000000"/>
                          </a:solidFill>
                          <a:effectLst/>
                          <a:latin typeface="+mn-lt"/>
                        </a:rPr>
                        <a:t>Anthony</a:t>
                      </a:r>
                    </a:p>
                  </a:txBody>
                  <a:tcPr marL="9525" marR="9525" marT="9525" marB="0" anchor="b"/>
                </a:tc>
                <a:tc>
                  <a:txBody>
                    <a:bodyPr/>
                    <a:lstStyle/>
                    <a:p>
                      <a:pPr algn="l" fontAlgn="t"/>
                      <a:r>
                        <a:rPr lang="en-US" sz="1000" b="0" i="0" u="none" strike="noStrike" dirty="0">
                          <a:solidFill>
                            <a:srgbClr val="000000"/>
                          </a:solidFill>
                          <a:effectLst/>
                          <a:latin typeface="+mn-lt"/>
                        </a:rPr>
                        <a:t>School of Aging Studies</a:t>
                      </a:r>
                    </a:p>
                  </a:txBody>
                  <a:tcPr marL="9525" marR="9525" marT="9525" marB="0"/>
                </a:tc>
                <a:tc>
                  <a:txBody>
                    <a:bodyPr/>
                    <a:lstStyle/>
                    <a:p>
                      <a:pPr algn="l" fontAlgn="ctr"/>
                      <a:r>
                        <a:rPr lang="en-US" sz="1000" b="0" i="0" u="none" strike="noStrike" dirty="0">
                          <a:solidFill>
                            <a:srgbClr val="000000"/>
                          </a:solidFill>
                          <a:effectLst/>
                          <a:latin typeface="Calibri" panose="020F0502020204030204" pitchFamily="34" charset="0"/>
                        </a:rPr>
                        <a:t>Academic Program Specialist</a:t>
                      </a:r>
                    </a:p>
                  </a:txBody>
                  <a:tcPr marL="9525" marR="9525" marT="9525" marB="0" anchor="ctr"/>
                </a:tc>
                <a:extLst>
                  <a:ext uri="{0D108BD9-81ED-4DB2-BD59-A6C34878D82A}">
                    <a16:rowId xmlns:a16="http://schemas.microsoft.com/office/drawing/2014/main" val="4283769060"/>
                  </a:ext>
                </a:extLst>
              </a:tr>
            </a:tbl>
          </a:graphicData>
        </a:graphic>
      </p:graphicFrame>
    </p:spTree>
    <p:custDataLst>
      <p:tags r:id="rId1"/>
    </p:custDataLst>
    <p:extLst>
      <p:ext uri="{BB962C8B-B14F-4D97-AF65-F5344CB8AC3E}">
        <p14:creationId xmlns:p14="http://schemas.microsoft.com/office/powerpoint/2010/main" val="1041367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7A2-ACF5-497E-A3F1-41C433394B8E}"/>
              </a:ext>
            </a:extLst>
          </p:cNvPr>
          <p:cNvSpPr>
            <a:spLocks noGrp="1"/>
          </p:cNvSpPr>
          <p:nvPr>
            <p:ph type="title"/>
          </p:nvPr>
        </p:nvSpPr>
        <p:spPr>
          <a:xfrm>
            <a:off x="1981200" y="324635"/>
            <a:ext cx="8229600" cy="1143000"/>
          </a:xfrm>
        </p:spPr>
        <p:txBody>
          <a:bodyPr/>
          <a:lstStyle/>
          <a:p>
            <a:r>
              <a:rPr lang="en-US" dirty="0" smtClean="0">
                <a:cs typeface="Calibri"/>
              </a:rPr>
              <a:t>CBCS Strategic Plan Goals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37226232"/>
              </p:ext>
            </p:extLst>
          </p:nvPr>
        </p:nvGraphicFramePr>
        <p:xfrm>
          <a:off x="2059858" y="1398809"/>
          <a:ext cx="8229600" cy="4238755"/>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999168808"/>
                    </a:ext>
                  </a:extLst>
                </a:gridCol>
                <a:gridCol w="4114800">
                  <a:extLst>
                    <a:ext uri="{9D8B030D-6E8A-4147-A177-3AD203B41FA5}">
                      <a16:colId xmlns:a16="http://schemas.microsoft.com/office/drawing/2014/main" val="249605403"/>
                    </a:ext>
                  </a:extLst>
                </a:gridCol>
              </a:tblGrid>
              <a:tr h="350827">
                <a:tc gridSpan="2">
                  <a:txBody>
                    <a:bodyPr/>
                    <a:lstStyle/>
                    <a:p>
                      <a:pPr algn="ctr"/>
                      <a:r>
                        <a:rPr lang="en-US" dirty="0" smtClean="0"/>
                        <a:t>Goal 5: Diversify funding sources</a:t>
                      </a:r>
                    </a:p>
                  </a:txBody>
                  <a:tcPr/>
                </a:tc>
                <a:tc hMerge="1">
                  <a:txBody>
                    <a:bodyPr/>
                    <a:lstStyle/>
                    <a:p>
                      <a:endParaRPr lang="en-US" dirty="0"/>
                    </a:p>
                  </a:txBody>
                  <a:tcPr/>
                </a:tc>
                <a:extLst>
                  <a:ext uri="{0D108BD9-81ED-4DB2-BD59-A6C34878D82A}">
                    <a16:rowId xmlns:a16="http://schemas.microsoft.com/office/drawing/2014/main" val="4218513768"/>
                  </a:ext>
                </a:extLst>
              </a:tr>
              <a:tr h="350827">
                <a:tc>
                  <a:txBody>
                    <a:bodyPr/>
                    <a:lstStyle/>
                    <a:p>
                      <a:pPr algn="ctr"/>
                      <a:r>
                        <a:rPr lang="en-US" baseline="0" dirty="0" smtClean="0"/>
                        <a:t>Goals AY 18-19 </a:t>
                      </a:r>
                      <a:endParaRPr lang="en-US" dirty="0"/>
                    </a:p>
                  </a:txBody>
                  <a:tcPr/>
                </a:tc>
                <a:tc>
                  <a:txBody>
                    <a:bodyPr/>
                    <a:lstStyle/>
                    <a:p>
                      <a:pPr algn="ctr"/>
                      <a:r>
                        <a:rPr lang="en-US" dirty="0" smtClean="0"/>
                        <a:t>Goals</a:t>
                      </a:r>
                      <a:r>
                        <a:rPr lang="en-US" baseline="0" dirty="0" smtClean="0"/>
                        <a:t> AY </a:t>
                      </a:r>
                      <a:r>
                        <a:rPr lang="en-US" dirty="0" smtClean="0"/>
                        <a:t>19-20</a:t>
                      </a:r>
                      <a:endParaRPr lang="en-US" dirty="0"/>
                    </a:p>
                  </a:txBody>
                  <a:tcPr/>
                </a:tc>
                <a:extLst>
                  <a:ext uri="{0D108BD9-81ED-4DB2-BD59-A6C34878D82A}">
                    <a16:rowId xmlns:a16="http://schemas.microsoft.com/office/drawing/2014/main" val="2471916320"/>
                  </a:ext>
                </a:extLst>
              </a:tr>
              <a:tr h="1344473">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Continue to explore feasibility of a cost-recovery program in every unit</a:t>
                      </a:r>
                      <a:r>
                        <a:rPr lang="en-US" dirty="0" smtClean="0">
                          <a:solidFill>
                            <a:schemeClr val="accent3">
                              <a:lumMod val="50000"/>
                            </a:schemeClr>
                          </a:solidFill>
                        </a:rPr>
                        <a:t>: In Progress (Cybercrime, ABA, Social Work);</a:t>
                      </a:r>
                      <a:r>
                        <a:rPr lang="en-US" baseline="0" dirty="0" smtClean="0">
                          <a:solidFill>
                            <a:schemeClr val="accent3">
                              <a:lumMod val="50000"/>
                            </a:schemeClr>
                          </a:solidFill>
                        </a:rPr>
                        <a:t> SAS in the proposal phase</a:t>
                      </a:r>
                      <a:endParaRPr lang="en-US" i="1" dirty="0" smtClean="0">
                        <a:solidFill>
                          <a:schemeClr val="accent3">
                            <a:lumMod val="50000"/>
                          </a:schemeClr>
                        </a:solidFill>
                      </a:endParaRPr>
                    </a:p>
                  </a:txBody>
                  <a:tcPr/>
                </a:tc>
                <a:tc>
                  <a:txBody>
                    <a:bodyPr/>
                    <a:lstStyle/>
                    <a:p>
                      <a:r>
                        <a:rPr lang="en-US" i="0" baseline="0" dirty="0" smtClean="0">
                          <a:solidFill>
                            <a:schemeClr val="tx1"/>
                          </a:solidFill>
                        </a:rPr>
                        <a:t>Continue plans to increase donor funding for CBCS programs and students by 10% each year</a:t>
                      </a:r>
                    </a:p>
                  </a:txBody>
                  <a:tcPr/>
                </a:tc>
                <a:extLst>
                  <a:ext uri="{0D108BD9-81ED-4DB2-BD59-A6C34878D82A}">
                    <a16:rowId xmlns:a16="http://schemas.microsoft.com/office/drawing/2014/main" val="1480754785"/>
                  </a:ext>
                </a:extLst>
              </a:tr>
              <a:tr h="2192628">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Increase donor funding, particularly for student scholarships:  </a:t>
                      </a:r>
                      <a:r>
                        <a:rPr lang="en-US" dirty="0" smtClean="0">
                          <a:solidFill>
                            <a:schemeClr val="accent3">
                              <a:lumMod val="50000"/>
                            </a:schemeClr>
                          </a:solidFill>
                        </a:rPr>
                        <a:t>In Progress</a:t>
                      </a:r>
                    </a:p>
                    <a:p>
                      <a:pPr marL="0" marR="0" lvl="0" indent="0" algn="l" defTabSz="410291" rtl="0" eaLnBrk="1" fontAlgn="auto" latinLnBrk="0" hangingPunct="1">
                        <a:lnSpc>
                          <a:spcPct val="100000"/>
                        </a:lnSpc>
                        <a:spcBef>
                          <a:spcPts val="0"/>
                        </a:spcBef>
                        <a:spcAft>
                          <a:spcPts val="0"/>
                        </a:spcAft>
                        <a:buClrTx/>
                        <a:buSzTx/>
                        <a:buFontTx/>
                        <a:buNone/>
                        <a:tabLst/>
                        <a:defRPr/>
                      </a:pPr>
                      <a:endParaRPr lang="en-US" i="1" dirty="0" smtClean="0">
                        <a:solidFill>
                          <a:srgbClr val="92D050"/>
                        </a:solidFill>
                      </a:endParaRPr>
                    </a:p>
                  </a:txBody>
                  <a:tcPr/>
                </a:tc>
                <a:tc>
                  <a:txBody>
                    <a:bodyPr/>
                    <a:lstStyle/>
                    <a:p>
                      <a:r>
                        <a:rPr lang="en-US" i="0" baseline="0" dirty="0" smtClean="0">
                          <a:solidFill>
                            <a:schemeClr val="tx1"/>
                          </a:solidFill>
                        </a:rPr>
                        <a:t>Ensure each department/school has a systematic communication plan with alumni</a:t>
                      </a:r>
                    </a:p>
                    <a:p>
                      <a:pPr marL="285750" indent="-285750">
                        <a:buFont typeface="Arial" panose="020B0604020202020204" pitchFamily="34" charset="0"/>
                        <a:buChar char="•"/>
                      </a:pPr>
                      <a:r>
                        <a:rPr lang="en-US" i="0" baseline="0" dirty="0" smtClean="0">
                          <a:solidFill>
                            <a:schemeClr val="tx1"/>
                          </a:solidFill>
                        </a:rPr>
                        <a:t>Will be seeking a presentation during the year about what all units are doing </a:t>
                      </a:r>
                    </a:p>
                  </a:txBody>
                  <a:tcPr/>
                </a:tc>
                <a:extLst>
                  <a:ext uri="{0D108BD9-81ED-4DB2-BD59-A6C34878D82A}">
                    <a16:rowId xmlns:a16="http://schemas.microsoft.com/office/drawing/2014/main" val="1447977384"/>
                  </a:ext>
                </a:extLst>
              </a:tr>
            </a:tbl>
          </a:graphicData>
        </a:graphic>
      </p:graphicFrame>
    </p:spTree>
    <p:custDataLst>
      <p:tags r:id="rId1"/>
    </p:custDataLst>
    <p:extLst>
      <p:ext uri="{BB962C8B-B14F-4D97-AF65-F5344CB8AC3E}">
        <p14:creationId xmlns:p14="http://schemas.microsoft.com/office/powerpoint/2010/main" val="3182255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67A2-ACF5-497E-A3F1-41C433394B8E}"/>
              </a:ext>
            </a:extLst>
          </p:cNvPr>
          <p:cNvSpPr>
            <a:spLocks noGrp="1"/>
          </p:cNvSpPr>
          <p:nvPr>
            <p:ph type="title"/>
          </p:nvPr>
        </p:nvSpPr>
        <p:spPr>
          <a:xfrm>
            <a:off x="1981200" y="324635"/>
            <a:ext cx="8229600" cy="1143000"/>
          </a:xfrm>
        </p:spPr>
        <p:txBody>
          <a:bodyPr/>
          <a:lstStyle/>
          <a:p>
            <a:r>
              <a:rPr lang="en-US" dirty="0" smtClean="0">
                <a:cs typeface="Calibri"/>
              </a:rPr>
              <a:t>CBCS Strategic Plan Goals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3181986"/>
              </p:ext>
            </p:extLst>
          </p:nvPr>
        </p:nvGraphicFramePr>
        <p:xfrm>
          <a:off x="1873045" y="1467635"/>
          <a:ext cx="8229600" cy="4238755"/>
        </p:xfrm>
        <a:graphic>
          <a:graphicData uri="http://schemas.openxmlformats.org/drawingml/2006/table">
            <a:tbl>
              <a:tblPr firstRow="1" bandRow="1">
                <a:tableStyleId>{F5AB1C69-6EDB-4FF4-983F-18BD219EF322}</a:tableStyleId>
              </a:tblPr>
              <a:tblGrid>
                <a:gridCol w="4114800">
                  <a:extLst>
                    <a:ext uri="{9D8B030D-6E8A-4147-A177-3AD203B41FA5}">
                      <a16:colId xmlns:a16="http://schemas.microsoft.com/office/drawing/2014/main" val="2999168808"/>
                    </a:ext>
                  </a:extLst>
                </a:gridCol>
                <a:gridCol w="4114800">
                  <a:extLst>
                    <a:ext uri="{9D8B030D-6E8A-4147-A177-3AD203B41FA5}">
                      <a16:colId xmlns:a16="http://schemas.microsoft.com/office/drawing/2014/main" val="249605403"/>
                    </a:ext>
                  </a:extLst>
                </a:gridCol>
              </a:tblGrid>
              <a:tr h="350827">
                <a:tc gridSpan="2">
                  <a:txBody>
                    <a:bodyPr/>
                    <a:lstStyle/>
                    <a:p>
                      <a:pPr algn="ctr"/>
                      <a:r>
                        <a:rPr lang="en-US" dirty="0" smtClean="0"/>
                        <a:t>Goal 6: Engage Faculty</a:t>
                      </a:r>
                      <a:r>
                        <a:rPr lang="en-US" baseline="0" dirty="0" smtClean="0"/>
                        <a:t>/Staff in Shared Governance</a:t>
                      </a:r>
                      <a:endParaRPr lang="en-US" dirty="0" smtClean="0"/>
                    </a:p>
                  </a:txBody>
                  <a:tcPr/>
                </a:tc>
                <a:tc hMerge="1">
                  <a:txBody>
                    <a:bodyPr/>
                    <a:lstStyle/>
                    <a:p>
                      <a:endParaRPr lang="en-US" dirty="0"/>
                    </a:p>
                  </a:txBody>
                  <a:tcPr/>
                </a:tc>
                <a:extLst>
                  <a:ext uri="{0D108BD9-81ED-4DB2-BD59-A6C34878D82A}">
                    <a16:rowId xmlns:a16="http://schemas.microsoft.com/office/drawing/2014/main" val="4218513768"/>
                  </a:ext>
                </a:extLst>
              </a:tr>
              <a:tr h="350827">
                <a:tc>
                  <a:txBody>
                    <a:bodyPr/>
                    <a:lstStyle/>
                    <a:p>
                      <a:pPr algn="ctr"/>
                      <a:r>
                        <a:rPr lang="en-US" baseline="0" dirty="0" smtClean="0"/>
                        <a:t>Goals AY 18-19 </a:t>
                      </a:r>
                      <a:endParaRPr lang="en-US" dirty="0"/>
                    </a:p>
                  </a:txBody>
                  <a:tcPr/>
                </a:tc>
                <a:tc>
                  <a:txBody>
                    <a:bodyPr/>
                    <a:lstStyle/>
                    <a:p>
                      <a:pPr algn="ctr"/>
                      <a:r>
                        <a:rPr lang="en-US" dirty="0" smtClean="0"/>
                        <a:t>Goals</a:t>
                      </a:r>
                      <a:r>
                        <a:rPr lang="en-US" baseline="0" dirty="0" smtClean="0"/>
                        <a:t> AY </a:t>
                      </a:r>
                      <a:r>
                        <a:rPr lang="en-US" dirty="0" smtClean="0"/>
                        <a:t>19-20</a:t>
                      </a:r>
                      <a:endParaRPr lang="en-US" dirty="0"/>
                    </a:p>
                  </a:txBody>
                  <a:tcPr/>
                </a:tc>
                <a:extLst>
                  <a:ext uri="{0D108BD9-81ED-4DB2-BD59-A6C34878D82A}">
                    <a16:rowId xmlns:a16="http://schemas.microsoft.com/office/drawing/2014/main" val="2471916320"/>
                  </a:ext>
                </a:extLst>
              </a:tr>
              <a:tr h="1344473">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Continue ongoing dialogue on strategic plan implementation:</a:t>
                      </a:r>
                      <a:r>
                        <a:rPr lang="en-US" baseline="0" dirty="0" smtClean="0">
                          <a:solidFill>
                            <a:schemeClr val="tx1"/>
                          </a:solidFill>
                        </a:rPr>
                        <a:t>  </a:t>
                      </a:r>
                      <a:r>
                        <a:rPr lang="en-US" baseline="0" dirty="0" smtClean="0">
                          <a:solidFill>
                            <a:schemeClr val="accent3">
                              <a:lumMod val="50000"/>
                            </a:schemeClr>
                          </a:solidFill>
                        </a:rPr>
                        <a:t>In Progress, strategic plan discussions held at Faculty Assembly</a:t>
                      </a:r>
                      <a:endParaRPr lang="en-US" dirty="0" smtClean="0">
                        <a:solidFill>
                          <a:schemeClr val="accent3">
                            <a:lumMod val="50000"/>
                          </a:schemeClr>
                        </a:solidFill>
                      </a:endParaRPr>
                    </a:p>
                  </a:txBody>
                  <a:tcPr/>
                </a:tc>
                <a:tc>
                  <a:txBody>
                    <a:bodyPr/>
                    <a:lstStyle/>
                    <a:p>
                      <a:r>
                        <a:rPr lang="en-US" i="0" baseline="0" dirty="0" smtClean="0">
                          <a:solidFill>
                            <a:schemeClr val="tx1"/>
                          </a:solidFill>
                        </a:rPr>
                        <a:t>Continue town hall meetings to obtain input on important college issues</a:t>
                      </a:r>
                    </a:p>
                    <a:p>
                      <a:endParaRPr lang="en-US" i="0" baseline="0" dirty="0" smtClean="0">
                        <a:solidFill>
                          <a:schemeClr val="tx1"/>
                        </a:solidFill>
                      </a:endParaRPr>
                    </a:p>
                  </a:txBody>
                  <a:tcPr/>
                </a:tc>
                <a:extLst>
                  <a:ext uri="{0D108BD9-81ED-4DB2-BD59-A6C34878D82A}">
                    <a16:rowId xmlns:a16="http://schemas.microsoft.com/office/drawing/2014/main" val="1480754785"/>
                  </a:ext>
                </a:extLst>
              </a:tr>
              <a:tr h="2192628">
                <a:tc>
                  <a:txBody>
                    <a:bodyPr/>
                    <a:lstStyle/>
                    <a:p>
                      <a:pPr marL="0" marR="0" lvl="0" indent="0" algn="l" defTabSz="410291"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Identify factors that limit participation &amp; develop strategies to support faculty/staff participation in governance:  </a:t>
                      </a:r>
                      <a:r>
                        <a:rPr lang="en-US" dirty="0" smtClean="0">
                          <a:solidFill>
                            <a:schemeClr val="accent3">
                              <a:lumMod val="50000"/>
                            </a:schemeClr>
                          </a:solidFill>
                        </a:rPr>
                        <a:t>In Progress, All standing committees constituted with one</a:t>
                      </a:r>
                      <a:r>
                        <a:rPr lang="en-US" baseline="0" dirty="0" smtClean="0">
                          <a:solidFill>
                            <a:schemeClr val="accent3">
                              <a:lumMod val="50000"/>
                            </a:schemeClr>
                          </a:solidFill>
                        </a:rPr>
                        <a:t> exception; Faculty Council active and functioning; still need to do more to achieve intent</a:t>
                      </a:r>
                      <a:endParaRPr lang="en-US" dirty="0" smtClean="0">
                        <a:solidFill>
                          <a:schemeClr val="accent3">
                            <a:lumMod val="50000"/>
                          </a:schemeClr>
                        </a:solidFill>
                      </a:endParaRPr>
                    </a:p>
                    <a:p>
                      <a:pPr marL="0" marR="0" lvl="0" indent="0" algn="l" defTabSz="410291" rtl="0" eaLnBrk="1" fontAlgn="auto" latinLnBrk="0" hangingPunct="1">
                        <a:lnSpc>
                          <a:spcPct val="100000"/>
                        </a:lnSpc>
                        <a:spcBef>
                          <a:spcPts val="0"/>
                        </a:spcBef>
                        <a:spcAft>
                          <a:spcPts val="0"/>
                        </a:spcAft>
                        <a:buClrTx/>
                        <a:buSzTx/>
                        <a:buFontTx/>
                        <a:buNone/>
                        <a:tabLst/>
                        <a:defRPr/>
                      </a:pPr>
                      <a:endParaRPr lang="en-US" i="1" dirty="0" smtClean="0">
                        <a:solidFill>
                          <a:srgbClr val="92D050"/>
                        </a:solidFill>
                      </a:endParaRPr>
                    </a:p>
                  </a:txBody>
                  <a:tcPr/>
                </a:tc>
                <a:tc>
                  <a:txBody>
                    <a:bodyPr/>
                    <a:lstStyle/>
                    <a:p>
                      <a:r>
                        <a:rPr lang="en-US" i="0" baseline="0" dirty="0" smtClean="0">
                          <a:solidFill>
                            <a:schemeClr val="tx1"/>
                          </a:solidFill>
                        </a:rPr>
                        <a:t>Continue to increase the number of faculty nominated for and receiving awards</a:t>
                      </a:r>
                    </a:p>
                  </a:txBody>
                  <a:tcPr/>
                </a:tc>
                <a:extLst>
                  <a:ext uri="{0D108BD9-81ED-4DB2-BD59-A6C34878D82A}">
                    <a16:rowId xmlns:a16="http://schemas.microsoft.com/office/drawing/2014/main" val="1447977384"/>
                  </a:ext>
                </a:extLst>
              </a:tr>
            </a:tbl>
          </a:graphicData>
        </a:graphic>
      </p:graphicFrame>
    </p:spTree>
    <p:custDataLst>
      <p:tags r:id="rId1"/>
    </p:custDataLst>
    <p:extLst>
      <p:ext uri="{BB962C8B-B14F-4D97-AF65-F5344CB8AC3E}">
        <p14:creationId xmlns:p14="http://schemas.microsoft.com/office/powerpoint/2010/main" val="344945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1134035"/>
            <a:ext cx="10972800" cy="775541"/>
          </a:xfrm>
        </p:spPr>
        <p:txBody>
          <a:bodyPr/>
          <a:lstStyle/>
          <a:p>
            <a:r>
              <a:rPr lang="en-US" sz="4000" b="1" dirty="0" smtClean="0">
                <a:solidFill>
                  <a:schemeClr val="tx1"/>
                </a:solidFill>
                <a:latin typeface="+mn-lt"/>
              </a:rPr>
              <a:t>Budget</a:t>
            </a:r>
            <a:endParaRPr lang="en-US" sz="4000" b="1" dirty="0">
              <a:solidFill>
                <a:schemeClr val="tx1"/>
              </a:solidFill>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06696820"/>
              </p:ext>
            </p:extLst>
          </p:nvPr>
        </p:nvGraphicFramePr>
        <p:xfrm>
          <a:off x="3134626" y="1365309"/>
          <a:ext cx="6881471" cy="4760855"/>
        </p:xfrm>
        <a:graphic>
          <a:graphicData uri="http://schemas.openxmlformats.org/presentationml/2006/ole">
            <mc:AlternateContent xmlns:mc="http://schemas.openxmlformats.org/markup-compatibility/2006">
              <mc:Choice xmlns:v="urn:schemas-microsoft-com:vml" Requires="v">
                <p:oleObj spid="_x0000_s1047" name="Worksheet" r:id="rId3" imgW="4667357" imgH="3228930" progId="Excel.Sheet.12">
                  <p:embed/>
                </p:oleObj>
              </mc:Choice>
              <mc:Fallback>
                <p:oleObj name="Worksheet" r:id="rId3" imgW="4667357" imgH="3228930" progId="Excel.Sheet.12">
                  <p:embed/>
                  <p:pic>
                    <p:nvPicPr>
                      <p:cNvPr id="4" name="Object 3"/>
                      <p:cNvPicPr/>
                      <p:nvPr/>
                    </p:nvPicPr>
                    <p:blipFill>
                      <a:blip r:embed="rId4"/>
                      <a:stretch>
                        <a:fillRect/>
                      </a:stretch>
                    </p:blipFill>
                    <p:spPr>
                      <a:xfrm>
                        <a:off x="3134626" y="1365309"/>
                        <a:ext cx="6881471" cy="4760855"/>
                      </a:xfrm>
                      <a:prstGeom prst="rect">
                        <a:avLst/>
                      </a:prstGeom>
                    </p:spPr>
                  </p:pic>
                </p:oleObj>
              </mc:Fallback>
            </mc:AlternateContent>
          </a:graphicData>
        </a:graphic>
      </p:graphicFrame>
    </p:spTree>
    <p:extLst>
      <p:ext uri="{BB962C8B-B14F-4D97-AF65-F5344CB8AC3E}">
        <p14:creationId xmlns:p14="http://schemas.microsoft.com/office/powerpoint/2010/main" val="2231533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p:cNvGraphicFramePr>
            <a:graphicFrameLocks/>
          </p:cNvGraphicFramePr>
          <p:nvPr>
            <p:extLst>
              <p:ext uri="{D42A27DB-BD31-4B8C-83A1-F6EECF244321}">
                <p14:modId xmlns:p14="http://schemas.microsoft.com/office/powerpoint/2010/main" val="3782749035"/>
              </p:ext>
            </p:extLst>
          </p:nvPr>
        </p:nvGraphicFramePr>
        <p:xfrm>
          <a:off x="2113712" y="1221543"/>
          <a:ext cx="7644803" cy="5103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346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44497280"/>
              </p:ext>
            </p:extLst>
          </p:nvPr>
        </p:nvGraphicFramePr>
        <p:xfrm>
          <a:off x="621266" y="1985836"/>
          <a:ext cx="11185724" cy="3813531"/>
        </p:xfrm>
        <a:graphic>
          <a:graphicData uri="http://schemas.openxmlformats.org/presentationml/2006/ole">
            <mc:AlternateContent xmlns:mc="http://schemas.openxmlformats.org/markup-compatibility/2006">
              <mc:Choice xmlns:v="urn:schemas-microsoft-com:vml" Requires="v">
                <p:oleObj spid="_x0000_s2071" name="Worksheet" r:id="rId3" imgW="10325075" imgH="2428773" progId="Excel.Sheet.12">
                  <p:embed/>
                </p:oleObj>
              </mc:Choice>
              <mc:Fallback>
                <p:oleObj name="Worksheet" r:id="rId3" imgW="10325075" imgH="2428773" progId="Excel.Sheet.12">
                  <p:embed/>
                  <p:pic>
                    <p:nvPicPr>
                      <p:cNvPr id="4" name="Object 3"/>
                      <p:cNvPicPr/>
                      <p:nvPr/>
                    </p:nvPicPr>
                    <p:blipFill>
                      <a:blip r:embed="rId4"/>
                      <a:stretch>
                        <a:fillRect/>
                      </a:stretch>
                    </p:blipFill>
                    <p:spPr>
                      <a:xfrm>
                        <a:off x="621266" y="1985836"/>
                        <a:ext cx="11185724" cy="3813531"/>
                      </a:xfrm>
                      <a:prstGeom prst="rect">
                        <a:avLst/>
                      </a:prstGeom>
                    </p:spPr>
                  </p:pic>
                </p:oleObj>
              </mc:Fallback>
            </mc:AlternateContent>
          </a:graphicData>
        </a:graphic>
      </p:graphicFrame>
      <p:sp>
        <p:nvSpPr>
          <p:cNvPr id="3" name="Title 1"/>
          <p:cNvSpPr txBox="1">
            <a:spLocks/>
          </p:cNvSpPr>
          <p:nvPr/>
        </p:nvSpPr>
        <p:spPr>
          <a:xfrm>
            <a:off x="449179" y="1135815"/>
            <a:ext cx="10363200" cy="692985"/>
          </a:xfrm>
          <a:prstGeom prst="rect">
            <a:avLst/>
          </a:prstGeom>
        </p:spPr>
        <p:txBody>
          <a:bodyPr/>
          <a:lstStyle>
            <a:lvl1pPr algn="l" defTabSz="457200" rtl="0" eaLnBrk="1" latinLnBrk="0" hangingPunct="1">
              <a:spcBef>
                <a:spcPct val="0"/>
              </a:spcBef>
              <a:buNone/>
              <a:defRPr sz="3200" kern="1200" cap="all" baseline="0">
                <a:solidFill>
                  <a:schemeClr val="bg1">
                    <a:lumMod val="50000"/>
                  </a:schemeClr>
                </a:solidFill>
                <a:latin typeface="Arial"/>
                <a:ea typeface="+mj-ea"/>
                <a:cs typeface="Arial"/>
              </a:defRPr>
            </a:lvl1pPr>
          </a:lstStyle>
          <a:p>
            <a:r>
              <a:rPr lang="en-US" sz="4000" b="1" dirty="0" smtClean="0">
                <a:solidFill>
                  <a:schemeClr val="tx1"/>
                </a:solidFill>
                <a:latin typeface="+mj-lt"/>
              </a:rPr>
              <a:t>Budget</a:t>
            </a:r>
            <a:endParaRPr lang="en-US" sz="4000" b="1" dirty="0">
              <a:solidFill>
                <a:schemeClr val="tx1"/>
              </a:solidFill>
              <a:latin typeface="+mj-lt"/>
            </a:endParaRPr>
          </a:p>
        </p:txBody>
      </p:sp>
    </p:spTree>
    <p:extLst>
      <p:ext uri="{BB962C8B-B14F-4D97-AF65-F5344CB8AC3E}">
        <p14:creationId xmlns:p14="http://schemas.microsoft.com/office/powerpoint/2010/main" val="3788782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9179" y="1135815"/>
            <a:ext cx="10363200" cy="692985"/>
          </a:xfrm>
          <a:prstGeom prst="rect">
            <a:avLst/>
          </a:prstGeom>
        </p:spPr>
        <p:txBody>
          <a:bodyPr/>
          <a:lstStyle>
            <a:lvl1pPr algn="l" defTabSz="457200" rtl="0" eaLnBrk="1" latinLnBrk="0" hangingPunct="1">
              <a:spcBef>
                <a:spcPct val="0"/>
              </a:spcBef>
              <a:buNone/>
              <a:defRPr sz="3200" kern="1200" cap="all" baseline="0">
                <a:solidFill>
                  <a:schemeClr val="bg1">
                    <a:lumMod val="50000"/>
                  </a:schemeClr>
                </a:solidFill>
                <a:latin typeface="Arial"/>
                <a:ea typeface="+mj-ea"/>
                <a:cs typeface="Arial"/>
              </a:defRPr>
            </a:lvl1pPr>
          </a:lstStyle>
          <a:p>
            <a:r>
              <a:rPr lang="en-US" sz="4000" b="1" dirty="0" smtClean="0">
                <a:solidFill>
                  <a:schemeClr val="tx1"/>
                </a:solidFill>
                <a:latin typeface="+mj-lt"/>
              </a:rPr>
              <a:t>Budgetary challenges</a:t>
            </a:r>
            <a:endParaRPr lang="en-US" sz="4000" b="1" dirty="0">
              <a:solidFill>
                <a:schemeClr val="tx1"/>
              </a:solidFill>
              <a:latin typeface="+mj-lt"/>
            </a:endParaRPr>
          </a:p>
        </p:txBody>
      </p:sp>
      <p:sp>
        <p:nvSpPr>
          <p:cNvPr id="4" name="Content Placeholder 2"/>
          <p:cNvSpPr txBox="1">
            <a:spLocks/>
          </p:cNvSpPr>
          <p:nvPr/>
        </p:nvSpPr>
        <p:spPr>
          <a:xfrm>
            <a:off x="2089355" y="2131141"/>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tx1"/>
                </a:solidFill>
              </a:rPr>
              <a:t>Potential Recurring Costs Covered on Cash:</a:t>
            </a:r>
          </a:p>
          <a:p>
            <a:r>
              <a:rPr lang="en-US" sz="2400" dirty="0" smtClean="0">
                <a:solidFill>
                  <a:schemeClr val="tx1"/>
                </a:solidFill>
              </a:rPr>
              <a:t>T&amp;P Increases - $72,500 (Estimate)</a:t>
            </a:r>
          </a:p>
          <a:p>
            <a:r>
              <a:rPr lang="en-US" sz="2400" dirty="0" smtClean="0">
                <a:solidFill>
                  <a:schemeClr val="tx1"/>
                </a:solidFill>
              </a:rPr>
              <a:t>GA Increases - $50,500 (Estimate)</a:t>
            </a:r>
          </a:p>
          <a:p>
            <a:r>
              <a:rPr lang="en-US" sz="2400" dirty="0" smtClean="0">
                <a:solidFill>
                  <a:schemeClr val="tx1"/>
                </a:solidFill>
              </a:rPr>
              <a:t>Adjunct Union</a:t>
            </a:r>
          </a:p>
          <a:p>
            <a:r>
              <a:rPr lang="en-US" sz="2400" dirty="0" smtClean="0">
                <a:solidFill>
                  <a:schemeClr val="tx1"/>
                </a:solidFill>
              </a:rPr>
              <a:t>Pay Increases</a:t>
            </a:r>
          </a:p>
        </p:txBody>
      </p:sp>
    </p:spTree>
    <p:extLst>
      <p:ext uri="{BB962C8B-B14F-4D97-AF65-F5344CB8AC3E}">
        <p14:creationId xmlns:p14="http://schemas.microsoft.com/office/powerpoint/2010/main" val="2970542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9179" y="1135815"/>
            <a:ext cx="10363200" cy="692985"/>
          </a:xfrm>
          <a:prstGeom prst="rect">
            <a:avLst/>
          </a:prstGeom>
        </p:spPr>
        <p:txBody>
          <a:bodyPr/>
          <a:lstStyle>
            <a:lvl1pPr algn="l" defTabSz="457200" rtl="0" eaLnBrk="1" latinLnBrk="0" hangingPunct="1">
              <a:spcBef>
                <a:spcPct val="0"/>
              </a:spcBef>
              <a:buNone/>
              <a:defRPr sz="3200" kern="1200" cap="all" baseline="0">
                <a:solidFill>
                  <a:schemeClr val="bg1">
                    <a:lumMod val="50000"/>
                  </a:schemeClr>
                </a:solidFill>
                <a:latin typeface="Arial"/>
                <a:ea typeface="+mj-ea"/>
                <a:cs typeface="Arial"/>
              </a:defRPr>
            </a:lvl1pPr>
          </a:lstStyle>
          <a:p>
            <a:r>
              <a:rPr lang="en-US" sz="4000" b="1" dirty="0" smtClean="0">
                <a:solidFill>
                  <a:schemeClr val="tx1"/>
                </a:solidFill>
                <a:latin typeface="+mj-lt"/>
              </a:rPr>
              <a:t>Pay increases</a:t>
            </a:r>
            <a:endParaRPr lang="en-US" sz="4000" b="1" dirty="0">
              <a:solidFill>
                <a:schemeClr val="tx1"/>
              </a:solidFill>
              <a:latin typeface="+mj-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22843118"/>
              </p:ext>
            </p:extLst>
          </p:nvPr>
        </p:nvGraphicFramePr>
        <p:xfrm>
          <a:off x="2277785" y="1814857"/>
          <a:ext cx="6705988" cy="4376069"/>
        </p:xfrm>
        <a:graphic>
          <a:graphicData uri="http://schemas.openxmlformats.org/presentationml/2006/ole">
            <mc:AlternateContent xmlns:mc="http://schemas.openxmlformats.org/markup-compatibility/2006">
              <mc:Choice xmlns:v="urn:schemas-microsoft-com:vml" Requires="v">
                <p:oleObj spid="_x0000_s3082" name="Worksheet" r:id="rId3" imgW="3133731" imgH="2162107" progId="Excel.Sheet.12">
                  <p:embed/>
                </p:oleObj>
              </mc:Choice>
              <mc:Fallback>
                <p:oleObj name="Worksheet" r:id="rId3" imgW="3133731" imgH="2162107" progId="Excel.Sheet.12">
                  <p:embed/>
                  <p:pic>
                    <p:nvPicPr>
                      <p:cNvPr id="4" name="Object 3"/>
                      <p:cNvPicPr/>
                      <p:nvPr/>
                    </p:nvPicPr>
                    <p:blipFill>
                      <a:blip r:embed="rId4"/>
                      <a:stretch>
                        <a:fillRect/>
                      </a:stretch>
                    </p:blipFill>
                    <p:spPr>
                      <a:xfrm>
                        <a:off x="2277785" y="1814857"/>
                        <a:ext cx="6705988" cy="4376069"/>
                      </a:xfrm>
                      <a:prstGeom prst="rect">
                        <a:avLst/>
                      </a:prstGeom>
                    </p:spPr>
                  </p:pic>
                </p:oleObj>
              </mc:Fallback>
            </mc:AlternateContent>
          </a:graphicData>
        </a:graphic>
      </p:graphicFrame>
    </p:spTree>
    <p:extLst>
      <p:ext uri="{BB962C8B-B14F-4D97-AF65-F5344CB8AC3E}">
        <p14:creationId xmlns:p14="http://schemas.microsoft.com/office/powerpoint/2010/main" val="2568828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9179" y="1135815"/>
            <a:ext cx="10363200" cy="692985"/>
          </a:xfrm>
          <a:prstGeom prst="rect">
            <a:avLst/>
          </a:prstGeom>
        </p:spPr>
        <p:txBody>
          <a:bodyPr/>
          <a:lstStyle>
            <a:lvl1pPr algn="l" defTabSz="457200" rtl="0" eaLnBrk="1" latinLnBrk="0" hangingPunct="1">
              <a:spcBef>
                <a:spcPct val="0"/>
              </a:spcBef>
              <a:buNone/>
              <a:defRPr sz="3200" kern="1200" cap="all" baseline="0">
                <a:solidFill>
                  <a:schemeClr val="bg1">
                    <a:lumMod val="50000"/>
                  </a:schemeClr>
                </a:solidFill>
                <a:latin typeface="Arial"/>
                <a:ea typeface="+mj-ea"/>
                <a:cs typeface="Arial"/>
              </a:defRPr>
            </a:lvl1pPr>
          </a:lstStyle>
          <a:p>
            <a:r>
              <a:rPr lang="en-US" sz="4000" b="1" dirty="0" smtClean="0">
                <a:solidFill>
                  <a:schemeClr val="tx1"/>
                </a:solidFill>
                <a:latin typeface="+mj-lt"/>
              </a:rPr>
              <a:t>Budgetary challenges</a:t>
            </a:r>
            <a:endParaRPr lang="en-US" sz="4000" b="1" dirty="0">
              <a:solidFill>
                <a:schemeClr val="tx1"/>
              </a:solidFill>
              <a:latin typeface="+mj-lt"/>
            </a:endParaRPr>
          </a:p>
        </p:txBody>
      </p:sp>
      <p:sp>
        <p:nvSpPr>
          <p:cNvPr id="4" name="Content Placeholder 2"/>
          <p:cNvSpPr txBox="1">
            <a:spLocks/>
          </p:cNvSpPr>
          <p:nvPr/>
        </p:nvSpPr>
        <p:spPr>
          <a:xfrm>
            <a:off x="2089355" y="2131141"/>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tx1"/>
                </a:solidFill>
              </a:rPr>
              <a:t>Potential Recurring Costs Covered on Cash:</a:t>
            </a:r>
          </a:p>
          <a:p>
            <a:r>
              <a:rPr lang="en-US" sz="2400" dirty="0" smtClean="0">
                <a:solidFill>
                  <a:schemeClr val="tx1"/>
                </a:solidFill>
              </a:rPr>
              <a:t>T&amp;P Increases - $72,500 (Estimate)</a:t>
            </a:r>
          </a:p>
          <a:p>
            <a:r>
              <a:rPr lang="en-US" sz="2400" dirty="0" smtClean="0">
                <a:solidFill>
                  <a:schemeClr val="tx1"/>
                </a:solidFill>
              </a:rPr>
              <a:t>GA Increases - $50,500 (Estimate)</a:t>
            </a:r>
          </a:p>
          <a:p>
            <a:r>
              <a:rPr lang="en-US" sz="2400" dirty="0" smtClean="0">
                <a:solidFill>
                  <a:schemeClr val="tx1"/>
                </a:solidFill>
              </a:rPr>
              <a:t>Adjunct Union</a:t>
            </a:r>
          </a:p>
          <a:p>
            <a:r>
              <a:rPr lang="en-US" sz="2400" dirty="0" smtClean="0">
                <a:solidFill>
                  <a:schemeClr val="tx1"/>
                </a:solidFill>
              </a:rPr>
              <a:t>Pay Increases</a:t>
            </a:r>
          </a:p>
          <a:p>
            <a:r>
              <a:rPr lang="en-US" sz="2400" dirty="0" smtClean="0">
                <a:solidFill>
                  <a:schemeClr val="tx1"/>
                </a:solidFill>
              </a:rPr>
              <a:t>Possible overall budget cut</a:t>
            </a:r>
            <a:endParaRPr lang="en-US" sz="2400" dirty="0">
              <a:solidFill>
                <a:schemeClr val="tx1"/>
              </a:solidFill>
            </a:endParaRPr>
          </a:p>
        </p:txBody>
      </p:sp>
    </p:spTree>
    <p:extLst>
      <p:ext uri="{BB962C8B-B14F-4D97-AF65-F5344CB8AC3E}">
        <p14:creationId xmlns:p14="http://schemas.microsoft.com/office/powerpoint/2010/main" val="240417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9179" y="1135815"/>
            <a:ext cx="10363200" cy="692985"/>
          </a:xfrm>
          <a:prstGeom prst="rect">
            <a:avLst/>
          </a:prstGeom>
        </p:spPr>
        <p:txBody>
          <a:bodyPr/>
          <a:lstStyle>
            <a:lvl1pPr algn="l" defTabSz="457200" rtl="0" eaLnBrk="1" latinLnBrk="0" hangingPunct="1">
              <a:spcBef>
                <a:spcPct val="0"/>
              </a:spcBef>
              <a:buNone/>
              <a:defRPr sz="3200" kern="1200" cap="all" baseline="0">
                <a:solidFill>
                  <a:schemeClr val="bg1">
                    <a:lumMod val="50000"/>
                  </a:schemeClr>
                </a:solidFill>
                <a:latin typeface="Arial"/>
                <a:ea typeface="+mj-ea"/>
                <a:cs typeface="Arial"/>
              </a:defRPr>
            </a:lvl1pPr>
          </a:lstStyle>
          <a:p>
            <a:r>
              <a:rPr lang="en-US" sz="4000" b="1" dirty="0" smtClean="0">
                <a:solidFill>
                  <a:schemeClr val="tx1"/>
                </a:solidFill>
                <a:latin typeface="+mj-lt"/>
              </a:rPr>
              <a:t>budget</a:t>
            </a:r>
            <a:endParaRPr lang="en-US" sz="4000" b="1" dirty="0">
              <a:solidFill>
                <a:schemeClr val="tx1"/>
              </a:solidFill>
              <a:latin typeface="+mj-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5508162"/>
              </p:ext>
            </p:extLst>
          </p:nvPr>
        </p:nvGraphicFramePr>
        <p:xfrm>
          <a:off x="1893693" y="2171527"/>
          <a:ext cx="6774872" cy="2246239"/>
        </p:xfrm>
        <a:graphic>
          <a:graphicData uri="http://schemas.openxmlformats.org/presentationml/2006/ole">
            <mc:AlternateContent xmlns:mc="http://schemas.openxmlformats.org/markup-compatibility/2006">
              <mc:Choice xmlns:v="urn:schemas-microsoft-com:vml" Requires="v">
                <p:oleObj spid="_x0000_s4106" name="Worksheet" r:id="rId3" imgW="4286365" imgH="876232" progId="Excel.Sheet.12">
                  <p:embed/>
                </p:oleObj>
              </mc:Choice>
              <mc:Fallback>
                <p:oleObj name="Worksheet" r:id="rId3" imgW="4286365" imgH="876232" progId="Excel.Sheet.12">
                  <p:embed/>
                  <p:pic>
                    <p:nvPicPr>
                      <p:cNvPr id="8" name="Object 7"/>
                      <p:cNvPicPr/>
                      <p:nvPr/>
                    </p:nvPicPr>
                    <p:blipFill>
                      <a:blip r:embed="rId4"/>
                      <a:stretch>
                        <a:fillRect/>
                      </a:stretch>
                    </p:blipFill>
                    <p:spPr>
                      <a:xfrm>
                        <a:off x="1893693" y="2171527"/>
                        <a:ext cx="6774872" cy="2246239"/>
                      </a:xfrm>
                      <a:prstGeom prst="rect">
                        <a:avLst/>
                      </a:prstGeom>
                    </p:spPr>
                  </p:pic>
                </p:oleObj>
              </mc:Fallback>
            </mc:AlternateContent>
          </a:graphicData>
        </a:graphic>
      </p:graphicFrame>
    </p:spTree>
    <p:extLst>
      <p:ext uri="{BB962C8B-B14F-4D97-AF65-F5344CB8AC3E}">
        <p14:creationId xmlns:p14="http://schemas.microsoft.com/office/powerpoint/2010/main" val="1679508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362325"/>
            <a:ext cx="8545901" cy="1143000"/>
          </a:xfrm>
        </p:spPr>
        <p:txBody>
          <a:bodyPr>
            <a:normAutofit/>
          </a:bodyPr>
          <a:lstStyle/>
          <a:p>
            <a:r>
              <a:rPr lang="en-US" sz="6600" dirty="0" smtClean="0">
                <a:cs typeface="Calibri"/>
              </a:rPr>
              <a:t>Consolidation Update</a:t>
            </a:r>
            <a:r>
              <a:rPr lang="en-US" sz="6600" dirty="0">
                <a:cs typeface="Calibri"/>
              </a:rPr>
              <a:t> </a:t>
            </a:r>
            <a:endParaRPr lang="en-US" sz="6600" dirty="0"/>
          </a:p>
        </p:txBody>
      </p:sp>
    </p:spTree>
    <p:custDataLst>
      <p:tags r:id="rId1"/>
    </p:custDataLst>
    <p:extLst>
      <p:ext uri="{BB962C8B-B14F-4D97-AF65-F5344CB8AC3E}">
        <p14:creationId xmlns:p14="http://schemas.microsoft.com/office/powerpoint/2010/main" val="210045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9296"/>
            <a:ext cx="8229600" cy="646332"/>
          </a:xfrm>
        </p:spPr>
        <p:txBody>
          <a:bodyPr>
            <a:normAutofit fontScale="90000"/>
          </a:bodyPr>
          <a:lstStyle/>
          <a:p>
            <a:r>
              <a:rPr lang="en-US" dirty="0"/>
              <a:t>2019-20</a:t>
            </a:r>
            <a:r>
              <a:rPr lang="en-US" b="1" dirty="0"/>
              <a:t> Faculty Council Members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763" y="1343371"/>
            <a:ext cx="8582475" cy="3039443"/>
          </a:xfrm>
          <a:prstGeom prst="rect">
            <a:avLst/>
          </a:prstGeom>
          <a:effectLst>
            <a:glow rad="139700">
              <a:schemeClr val="accent3">
                <a:satMod val="175000"/>
                <a:alpha val="40000"/>
              </a:schemeClr>
            </a:glow>
          </a:effectLst>
        </p:spPr>
      </p:pic>
      <p:sp>
        <p:nvSpPr>
          <p:cNvPr id="10" name="TextBox 9"/>
          <p:cNvSpPr txBox="1"/>
          <p:nvPr/>
        </p:nvSpPr>
        <p:spPr>
          <a:xfrm>
            <a:off x="2091560" y="4640373"/>
            <a:ext cx="8119241" cy="646331"/>
          </a:xfrm>
          <a:prstGeom prst="rect">
            <a:avLst/>
          </a:prstGeom>
          <a:noFill/>
        </p:spPr>
        <p:txBody>
          <a:bodyPr wrap="square" rtlCol="0">
            <a:spAutoFit/>
          </a:bodyPr>
          <a:lstStyle/>
          <a:p>
            <a:r>
              <a:rPr lang="en-US" dirty="0">
                <a:solidFill>
                  <a:schemeClr val="bg1"/>
                </a:solidFill>
              </a:rPr>
              <a:t>Christina Dillahunt-Aspillaga, Chair</a:t>
            </a:r>
          </a:p>
          <a:p>
            <a:r>
              <a:rPr lang="en-US" dirty="0">
                <a:solidFill>
                  <a:schemeClr val="bg1"/>
                </a:solidFill>
              </a:rPr>
              <a:t>Bryanna Fox, Vice-Chair </a:t>
            </a:r>
          </a:p>
        </p:txBody>
      </p:sp>
    </p:spTree>
    <p:custDataLst>
      <p:tags r:id="rId1"/>
    </p:custDataLst>
    <p:extLst>
      <p:ext uri="{BB962C8B-B14F-4D97-AF65-F5344CB8AC3E}">
        <p14:creationId xmlns:p14="http://schemas.microsoft.com/office/powerpoint/2010/main" val="1142512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99296"/>
            <a:ext cx="8545901" cy="1143000"/>
          </a:xfrm>
        </p:spPr>
        <p:txBody>
          <a:bodyPr>
            <a:normAutofit fontScale="90000"/>
          </a:bodyPr>
          <a:lstStyle/>
          <a:p>
            <a:r>
              <a:rPr lang="en-US" dirty="0" smtClean="0">
                <a:cs typeface="Calibri"/>
              </a:rPr>
              <a:t>Presentation - </a:t>
            </a:r>
            <a:r>
              <a:rPr lang="en-US" dirty="0"/>
              <a:t>Sleep, Stress &amp; Health </a:t>
            </a:r>
            <a:br>
              <a:rPr lang="en-US" dirty="0"/>
            </a:br>
            <a:endParaRPr lang="en-US" dirty="0"/>
          </a:p>
        </p:txBody>
      </p:sp>
      <p:sp>
        <p:nvSpPr>
          <p:cNvPr id="3" name="Content Placeholder 2"/>
          <p:cNvSpPr>
            <a:spLocks noGrp="1"/>
          </p:cNvSpPr>
          <p:nvPr>
            <p:ph idx="1"/>
          </p:nvPr>
        </p:nvSpPr>
        <p:spPr>
          <a:xfrm>
            <a:off x="4077263" y="4234622"/>
            <a:ext cx="4198883" cy="1202617"/>
          </a:xfrm>
        </p:spPr>
        <p:txBody>
          <a:bodyPr/>
          <a:lstStyle/>
          <a:p>
            <a:pPr marL="0" indent="0" algn="ctr">
              <a:buNone/>
            </a:pPr>
            <a:r>
              <a:rPr lang="en-US" sz="3200" dirty="0"/>
              <a:t>Soomi Lee, PhD</a:t>
            </a:r>
          </a:p>
          <a:p>
            <a:pPr marL="0" indent="0" algn="ctr">
              <a:buNone/>
            </a:pPr>
            <a:r>
              <a:rPr lang="en-US" sz="3200" dirty="0"/>
              <a:t>School of Aging Studies</a:t>
            </a:r>
          </a:p>
        </p:txBody>
      </p:sp>
      <p:pic>
        <p:nvPicPr>
          <p:cNvPr id="8" name="Picture 7"/>
          <p:cNvPicPr>
            <a:picLocks noChangeAspect="1"/>
          </p:cNvPicPr>
          <p:nvPr/>
        </p:nvPicPr>
        <p:blipFill>
          <a:blip r:embed="rId4"/>
          <a:stretch>
            <a:fillRect/>
          </a:stretch>
        </p:blipFill>
        <p:spPr>
          <a:xfrm>
            <a:off x="5116865" y="1508223"/>
            <a:ext cx="2119678" cy="2500257"/>
          </a:xfrm>
          <a:prstGeom prst="rect">
            <a:avLst/>
          </a:prstGeom>
          <a:effectLst>
            <a:glow rad="139700">
              <a:schemeClr val="accent3">
                <a:satMod val="175000"/>
                <a:alpha val="40000"/>
              </a:schemeClr>
            </a:glow>
          </a:effectLst>
        </p:spPr>
      </p:pic>
    </p:spTree>
    <p:custDataLst>
      <p:tags r:id="rId1"/>
    </p:custDataLst>
    <p:extLst>
      <p:ext uri="{BB962C8B-B14F-4D97-AF65-F5344CB8AC3E}">
        <p14:creationId xmlns:p14="http://schemas.microsoft.com/office/powerpoint/2010/main" val="3990733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391" y="4495896"/>
            <a:ext cx="8229600" cy="577551"/>
          </a:xfrm>
        </p:spPr>
        <p:txBody>
          <a:bodyPr>
            <a:normAutofit/>
          </a:bodyPr>
          <a:lstStyle/>
          <a:p>
            <a:pPr marL="0" indent="0" algn="ctr">
              <a:buNone/>
            </a:pPr>
            <a:r>
              <a:rPr lang="en-US" sz="2400" dirty="0">
                <a:hlinkClick r:id="rId3"/>
              </a:rPr>
              <a:t>https://www.usf.edu/news/2019/lee-sleep-study-oa.aspx</a:t>
            </a:r>
            <a:endParaRPr lang="en-US" sz="2400" dirty="0"/>
          </a:p>
        </p:txBody>
      </p:sp>
      <p:sp>
        <p:nvSpPr>
          <p:cNvPr id="4" name="Title 3"/>
          <p:cNvSpPr>
            <a:spLocks noGrp="1"/>
          </p:cNvSpPr>
          <p:nvPr>
            <p:ph type="title"/>
          </p:nvPr>
        </p:nvSpPr>
        <p:spPr>
          <a:xfrm>
            <a:off x="1844565" y="2213796"/>
            <a:ext cx="8229600" cy="1143000"/>
          </a:xfrm>
        </p:spPr>
        <p:txBody>
          <a:bodyPr>
            <a:normAutofit fontScale="90000"/>
          </a:bodyPr>
          <a:lstStyle/>
          <a:p>
            <a:pPr fontAlgn="base"/>
            <a:r>
              <a:rPr lang="en-US" dirty="0"/>
              <a:t>Men’s Health: Better Sleep, Less Swelling &amp; Reduced Risk of Inflammation</a:t>
            </a:r>
            <a:br>
              <a:rPr lang="en-US" dirty="0"/>
            </a:br>
            <a:r>
              <a:rPr lang="en-US" dirty="0"/>
              <a:t/>
            </a:r>
            <a:br>
              <a:rPr lang="en-US" dirty="0"/>
            </a:br>
            <a:r>
              <a:rPr lang="en-US" cap="all" dirty="0"/>
              <a:t>JULY 29, 2019</a:t>
            </a:r>
            <a:br>
              <a:rPr lang="en-US" cap="all" dirty="0"/>
            </a:br>
            <a:r>
              <a:rPr lang="en-US" cap="all" dirty="0"/>
              <a:t/>
            </a:r>
            <a:br>
              <a:rPr lang="en-US" cap="all" dirty="0"/>
            </a:br>
            <a:r>
              <a:rPr lang="en-US" cap="all" dirty="0"/>
              <a:t>RESEARCH AND INNOVATION</a:t>
            </a:r>
            <a:br>
              <a:rPr lang="en-US" cap="all" dirty="0"/>
            </a:br>
            <a:endParaRPr lang="en-US" dirty="0"/>
          </a:p>
        </p:txBody>
      </p:sp>
    </p:spTree>
    <p:custDataLst>
      <p:tags r:id="rId1"/>
    </p:custDataLst>
    <p:extLst>
      <p:ext uri="{BB962C8B-B14F-4D97-AF65-F5344CB8AC3E}">
        <p14:creationId xmlns:p14="http://schemas.microsoft.com/office/powerpoint/2010/main" val="4261707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dirty="0"/>
              <a:t>Questions?</a:t>
            </a:r>
          </a:p>
        </p:txBody>
      </p:sp>
    </p:spTree>
    <p:custDataLst>
      <p:tags r:id="rId1"/>
    </p:custDataLst>
    <p:extLst>
      <p:ext uri="{BB962C8B-B14F-4D97-AF65-F5344CB8AC3E}">
        <p14:creationId xmlns:p14="http://schemas.microsoft.com/office/powerpoint/2010/main" val="46850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Discussion </a:t>
            </a:r>
          </a:p>
        </p:txBody>
      </p:sp>
      <p:sp>
        <p:nvSpPr>
          <p:cNvPr id="3" name="Content Placeholder 2"/>
          <p:cNvSpPr>
            <a:spLocks noGrp="1"/>
          </p:cNvSpPr>
          <p:nvPr>
            <p:ph idx="1"/>
          </p:nvPr>
        </p:nvSpPr>
        <p:spPr/>
        <p:txBody>
          <a:bodyPr vert="horz" lIns="82058" tIns="41029" rIns="82058" bIns="41029" rtlCol="0" anchor="t">
            <a:normAutofit/>
          </a:bodyPr>
          <a:lstStyle/>
          <a:p>
            <a:pPr marL="307340" indent="-307340" algn="ctr"/>
            <a:r>
              <a:rPr lang="en-US" dirty="0"/>
              <a:t>Staff Excused</a:t>
            </a:r>
          </a:p>
          <a:p>
            <a:pPr algn="ctr"/>
            <a:endParaRPr lang="en-US" dirty="0"/>
          </a:p>
          <a:p>
            <a:pPr algn="ctr"/>
            <a:r>
              <a:rPr lang="en-US" dirty="0"/>
              <a:t>Time for Faculty discussions and presentation of any items that may necessitate a Faculty vote. </a:t>
            </a:r>
          </a:p>
        </p:txBody>
      </p:sp>
    </p:spTree>
    <p:custDataLst>
      <p:tags r:id="rId1"/>
    </p:custDataLst>
    <p:extLst>
      <p:ext uri="{BB962C8B-B14F-4D97-AF65-F5344CB8AC3E}">
        <p14:creationId xmlns:p14="http://schemas.microsoft.com/office/powerpoint/2010/main" val="820010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i="1" dirty="0"/>
              <a:t>Thank you!</a:t>
            </a:r>
          </a:p>
        </p:txBody>
      </p:sp>
    </p:spTree>
    <p:custDataLst>
      <p:tags r:id="rId1"/>
    </p:custDataLst>
    <p:extLst>
      <p:ext uri="{BB962C8B-B14F-4D97-AF65-F5344CB8AC3E}">
        <p14:creationId xmlns:p14="http://schemas.microsoft.com/office/powerpoint/2010/main" val="3990733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605B-FC13-4714-B643-6E8777038C95}"/>
              </a:ext>
            </a:extLst>
          </p:cNvPr>
          <p:cNvSpPr>
            <a:spLocks noGrp="1"/>
          </p:cNvSpPr>
          <p:nvPr>
            <p:ph type="title"/>
          </p:nvPr>
        </p:nvSpPr>
        <p:spPr>
          <a:xfrm>
            <a:off x="1952445" y="168617"/>
            <a:ext cx="8229600" cy="1143000"/>
          </a:xfrm>
        </p:spPr>
        <p:txBody>
          <a:bodyPr/>
          <a:lstStyle/>
          <a:p>
            <a:r>
              <a:rPr lang="en-US" dirty="0">
                <a:cs typeface="Calibri"/>
              </a:rPr>
              <a:t>Faculty Council - Governance</a:t>
            </a:r>
          </a:p>
        </p:txBody>
      </p:sp>
      <p:sp>
        <p:nvSpPr>
          <p:cNvPr id="3" name="Content Placeholder 2">
            <a:extLst>
              <a:ext uri="{FF2B5EF4-FFF2-40B4-BE49-F238E27FC236}">
                <a16:creationId xmlns:a16="http://schemas.microsoft.com/office/drawing/2014/main" id="{A6726ACF-ECA7-4F56-8419-9B6720394050}"/>
              </a:ext>
            </a:extLst>
          </p:cNvPr>
          <p:cNvSpPr>
            <a:spLocks noGrp="1"/>
          </p:cNvSpPr>
          <p:nvPr>
            <p:ph idx="1"/>
          </p:nvPr>
        </p:nvSpPr>
        <p:spPr>
          <a:xfrm>
            <a:off x="1909313" y="1509076"/>
            <a:ext cx="8229600" cy="4202130"/>
          </a:xfrm>
        </p:spPr>
        <p:txBody>
          <a:bodyPr vert="horz" lIns="82058" tIns="41029" rIns="82058" bIns="41029" rtlCol="0" anchor="t">
            <a:normAutofit fontScale="77500" lnSpcReduction="20000"/>
          </a:bodyPr>
          <a:lstStyle/>
          <a:p>
            <a:pPr marL="0" indent="0">
              <a:buNone/>
            </a:pPr>
            <a:r>
              <a:rPr lang="en-US" dirty="0">
                <a:cs typeface="Calibri"/>
              </a:rPr>
              <a:t>Faculty members have the principal responsibility for originating policy in the following areas: </a:t>
            </a:r>
          </a:p>
          <a:p>
            <a:pPr marL="0" indent="0">
              <a:buNone/>
            </a:pPr>
            <a:endParaRPr lang="en-US" dirty="0">
              <a:cs typeface="Calibri"/>
            </a:endParaRPr>
          </a:p>
          <a:p>
            <a:pPr marL="307340" indent="-307340"/>
            <a:r>
              <a:rPr lang="en-US" b="1" dirty="0">
                <a:cs typeface="Calibri"/>
              </a:rPr>
              <a:t>Academic policy</a:t>
            </a:r>
            <a:r>
              <a:rPr lang="en-US" dirty="0">
                <a:cs typeface="Calibri"/>
              </a:rPr>
              <a:t>, including initial authorization &amp; direction of all courses, curricula, &amp; degrees offered; </a:t>
            </a:r>
          </a:p>
          <a:p>
            <a:pPr marL="307340" indent="-307340"/>
            <a:endParaRPr lang="en-US" b="1" dirty="0">
              <a:cs typeface="Calibri"/>
            </a:endParaRPr>
          </a:p>
          <a:p>
            <a:pPr marL="307340" indent="-307340"/>
            <a:r>
              <a:rPr lang="en-US" b="1" dirty="0">
                <a:cs typeface="Calibri"/>
              </a:rPr>
              <a:t>Scholastic policy</a:t>
            </a:r>
            <a:r>
              <a:rPr lang="en-US" dirty="0">
                <a:cs typeface="Calibri"/>
              </a:rPr>
              <a:t>, including scholastic standards for admission, grading, continuation, graduation, and honors; </a:t>
            </a:r>
            <a:endParaRPr lang="en-US" dirty="0"/>
          </a:p>
          <a:p>
            <a:pPr marL="307340" indent="-307340"/>
            <a:endParaRPr lang="en-US" b="1" dirty="0">
              <a:cs typeface="Calibri"/>
            </a:endParaRPr>
          </a:p>
          <a:p>
            <a:pPr marL="307340" indent="-307340"/>
            <a:r>
              <a:rPr lang="en-US" b="1" dirty="0">
                <a:cs typeface="Calibri"/>
              </a:rPr>
              <a:t>Academic ethics</a:t>
            </a:r>
            <a:r>
              <a:rPr lang="en-US" dirty="0">
                <a:cs typeface="Calibri"/>
              </a:rPr>
              <a:t>, including development of policies &amp; procedures; </a:t>
            </a:r>
            <a:endParaRPr lang="en-US" dirty="0"/>
          </a:p>
          <a:p>
            <a:pPr marL="307340" indent="-307340"/>
            <a:endParaRPr lang="en-US" b="1" dirty="0">
              <a:cs typeface="Calibri"/>
            </a:endParaRPr>
          </a:p>
          <a:p>
            <a:pPr marL="307340" indent="-307340"/>
            <a:r>
              <a:rPr lang="en-US" b="1" dirty="0">
                <a:cs typeface="Calibri"/>
              </a:rPr>
              <a:t>Research</a:t>
            </a:r>
            <a:r>
              <a:rPr lang="en-US" dirty="0">
                <a:cs typeface="Calibri"/>
              </a:rPr>
              <a:t>.</a:t>
            </a:r>
            <a:endParaRPr lang="en-US" dirty="0"/>
          </a:p>
          <a:p>
            <a:pPr marL="307340" indent="-307340"/>
            <a:endParaRPr lang="en-US" dirty="0">
              <a:cs typeface="Calibri"/>
            </a:endParaRPr>
          </a:p>
        </p:txBody>
      </p:sp>
    </p:spTree>
    <p:custDataLst>
      <p:tags r:id="rId1"/>
    </p:custDataLst>
    <p:extLst>
      <p:ext uri="{BB962C8B-B14F-4D97-AF65-F5344CB8AC3E}">
        <p14:creationId xmlns:p14="http://schemas.microsoft.com/office/powerpoint/2010/main" val="3280097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C41A-3527-4A59-A483-17100131DC73}"/>
              </a:ext>
            </a:extLst>
          </p:cNvPr>
          <p:cNvSpPr>
            <a:spLocks noGrp="1"/>
          </p:cNvSpPr>
          <p:nvPr>
            <p:ph type="title"/>
          </p:nvPr>
        </p:nvSpPr>
        <p:spPr>
          <a:xfrm>
            <a:off x="1880558" y="182994"/>
            <a:ext cx="8229600" cy="962634"/>
          </a:xfrm>
        </p:spPr>
        <p:txBody>
          <a:bodyPr/>
          <a:lstStyle/>
          <a:p>
            <a:r>
              <a:rPr lang="en-US" dirty="0">
                <a:cs typeface="Calibri"/>
              </a:rPr>
              <a:t>Faculty Council - Governance</a:t>
            </a:r>
            <a:endParaRPr lang="en-US" dirty="0"/>
          </a:p>
        </p:txBody>
      </p:sp>
      <p:sp>
        <p:nvSpPr>
          <p:cNvPr id="3" name="Content Placeholder 2">
            <a:extLst>
              <a:ext uri="{FF2B5EF4-FFF2-40B4-BE49-F238E27FC236}">
                <a16:creationId xmlns:a16="http://schemas.microsoft.com/office/drawing/2014/main" id="{6B4F3D09-AD30-4B49-86A6-DDDA3B5E07E0}"/>
              </a:ext>
            </a:extLst>
          </p:cNvPr>
          <p:cNvSpPr>
            <a:spLocks noGrp="1"/>
          </p:cNvSpPr>
          <p:nvPr>
            <p:ph idx="1"/>
          </p:nvPr>
        </p:nvSpPr>
        <p:spPr>
          <a:xfrm>
            <a:off x="1986455" y="1410716"/>
            <a:ext cx="8544910" cy="4254597"/>
          </a:xfrm>
        </p:spPr>
        <p:txBody>
          <a:bodyPr vert="horz" lIns="82058" tIns="41029" rIns="82058" bIns="41029" rtlCol="0" anchor="t">
            <a:normAutofit fontScale="85000" lnSpcReduction="20000"/>
          </a:bodyPr>
          <a:lstStyle/>
          <a:p>
            <a:pPr marL="0" indent="0">
              <a:buNone/>
            </a:pPr>
            <a:r>
              <a:rPr lang="en-US" dirty="0">
                <a:cs typeface="Calibri"/>
              </a:rPr>
              <a:t>With collaboration with the administration make recommendations in the areas of:</a:t>
            </a:r>
            <a:endParaRPr lang="en-US" dirty="0"/>
          </a:p>
          <a:p>
            <a:pPr marL="0" indent="0">
              <a:buNone/>
            </a:pPr>
            <a:endParaRPr lang="en-US" dirty="0">
              <a:cs typeface="Calibri"/>
            </a:endParaRPr>
          </a:p>
          <a:p>
            <a:r>
              <a:rPr lang="en-US" dirty="0">
                <a:cs typeface="Calibri"/>
              </a:rPr>
              <a:t>Policies and procedures for faculty appointment, promotion &amp; tenure review, reward systems; </a:t>
            </a:r>
          </a:p>
          <a:p>
            <a:r>
              <a:rPr lang="en-US" dirty="0">
                <a:cs typeface="Calibri"/>
              </a:rPr>
              <a:t>Discipline &amp; termination; </a:t>
            </a:r>
          </a:p>
          <a:p>
            <a:r>
              <a:rPr lang="en-US" dirty="0">
                <a:cs typeface="Calibri"/>
              </a:rPr>
              <a:t>Student conduct &amp; activities; </a:t>
            </a:r>
          </a:p>
          <a:p>
            <a:r>
              <a:rPr lang="en-US" dirty="0">
                <a:cs typeface="Calibri"/>
              </a:rPr>
              <a:t>Budgetary review &amp; strategic planning; </a:t>
            </a:r>
          </a:p>
          <a:p>
            <a:r>
              <a:rPr lang="en-US" dirty="0">
                <a:cs typeface="Calibri"/>
              </a:rPr>
              <a:t>Selection &amp; review of academic administrators;  </a:t>
            </a:r>
          </a:p>
          <a:p>
            <a:r>
              <a:rPr lang="en-US" dirty="0">
                <a:cs typeface="Calibri"/>
              </a:rPr>
              <a:t>Development of policy concerning the general academic welfare of the University. </a:t>
            </a:r>
          </a:p>
          <a:p>
            <a:pPr marL="307340" indent="-307340"/>
            <a:endParaRPr lang="en-US" dirty="0">
              <a:cs typeface="Calibri"/>
            </a:endParaRPr>
          </a:p>
        </p:txBody>
      </p:sp>
    </p:spTree>
    <p:custDataLst>
      <p:tags r:id="rId1"/>
    </p:custDataLst>
    <p:extLst>
      <p:ext uri="{BB962C8B-B14F-4D97-AF65-F5344CB8AC3E}">
        <p14:creationId xmlns:p14="http://schemas.microsoft.com/office/powerpoint/2010/main" val="309943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9297"/>
            <a:ext cx="8229600" cy="677863"/>
          </a:xfrm>
        </p:spPr>
        <p:txBody>
          <a:bodyPr/>
          <a:lstStyle/>
          <a:p>
            <a:r>
              <a:rPr lang="en-US" dirty="0"/>
              <a:t>Shared Governance </a:t>
            </a:r>
          </a:p>
        </p:txBody>
      </p:sp>
      <p:sp>
        <p:nvSpPr>
          <p:cNvPr id="3" name="Content Placeholder 2"/>
          <p:cNvSpPr>
            <a:spLocks noGrp="1"/>
          </p:cNvSpPr>
          <p:nvPr>
            <p:ph idx="1"/>
          </p:nvPr>
        </p:nvSpPr>
        <p:spPr>
          <a:xfrm>
            <a:off x="1981200" y="1420432"/>
            <a:ext cx="8229600" cy="4202130"/>
          </a:xfrm>
        </p:spPr>
        <p:txBody>
          <a:bodyPr>
            <a:normAutofit lnSpcReduction="10000"/>
          </a:bodyPr>
          <a:lstStyle/>
          <a:p>
            <a:r>
              <a:rPr lang="en-US" dirty="0"/>
              <a:t>The Faculty Council is responsible for ensuring that the Faculty’s role in the shared governance process of CBCS is consistent with the USF Faculty Senate principles of shared governance.  </a:t>
            </a:r>
          </a:p>
          <a:p>
            <a:r>
              <a:rPr lang="en-US" dirty="0">
                <a:solidFill>
                  <a:srgbClr val="DBE442"/>
                </a:solidFill>
              </a:rPr>
              <a:t>Representation needed on the Undergraduate Council</a:t>
            </a:r>
          </a:p>
          <a:p>
            <a:r>
              <a:rPr lang="en-US" dirty="0"/>
              <a:t>CBCS Governance Document- CBCS Intranet</a:t>
            </a:r>
          </a:p>
          <a:p>
            <a:pPr lvl="1"/>
            <a:r>
              <a:rPr lang="en-US" dirty="0"/>
              <a:t>Councils &amp; Committees </a:t>
            </a:r>
            <a:r>
              <a:rPr lang="en-US" dirty="0" smtClean="0"/>
              <a:t>Document</a:t>
            </a:r>
          </a:p>
          <a:p>
            <a:pPr marL="410291" lvl="1" indent="0">
              <a:buNone/>
            </a:pPr>
            <a:r>
              <a:rPr lang="en-US" dirty="0">
                <a:solidFill>
                  <a:srgbClr val="DBE442"/>
                </a:solidFill>
                <a:hlinkClick r:id="rId3"/>
              </a:rPr>
              <a:t>https://intra.cbcs.usf.edu/FacultyGovernance/</a:t>
            </a:r>
            <a:endParaRPr lang="en-US" dirty="0">
              <a:solidFill>
                <a:srgbClr val="DBE442"/>
              </a:solidFill>
            </a:endParaRPr>
          </a:p>
        </p:txBody>
      </p:sp>
    </p:spTree>
    <p:custDataLst>
      <p:tags r:id="rId1"/>
    </p:custDataLst>
    <p:extLst>
      <p:ext uri="{BB962C8B-B14F-4D97-AF65-F5344CB8AC3E}">
        <p14:creationId xmlns:p14="http://schemas.microsoft.com/office/powerpoint/2010/main" val="390061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Council Activities/Updates</a:t>
            </a:r>
          </a:p>
        </p:txBody>
      </p:sp>
      <p:sp>
        <p:nvSpPr>
          <p:cNvPr id="3" name="Content Placeholder 2"/>
          <p:cNvSpPr>
            <a:spLocks noGrp="1"/>
          </p:cNvSpPr>
          <p:nvPr>
            <p:ph idx="1"/>
          </p:nvPr>
        </p:nvSpPr>
        <p:spPr/>
        <p:txBody>
          <a:bodyPr vert="horz" lIns="82058" tIns="41029" rIns="82058" bIns="41029" rtlCol="0" anchor="t">
            <a:normAutofit/>
          </a:bodyPr>
          <a:lstStyle/>
          <a:p>
            <a:pPr marL="307340" indent="-307340"/>
            <a:r>
              <a:rPr lang="en-US" dirty="0">
                <a:cs typeface="Calibri"/>
              </a:rPr>
              <a:t>Deans Awards Spring 2020 </a:t>
            </a:r>
            <a:endParaRPr lang="en-US" dirty="0"/>
          </a:p>
          <a:p>
            <a:pPr marL="307340" indent="-307340"/>
            <a:r>
              <a:rPr lang="en-US" dirty="0"/>
              <a:t>Continued CBCS Diversity Committee</a:t>
            </a:r>
            <a:endParaRPr lang="en-US" dirty="0">
              <a:cs typeface="Calibri"/>
            </a:endParaRPr>
          </a:p>
          <a:p>
            <a:pPr marL="666115" lvl="1" indent="-255905"/>
            <a:r>
              <a:rPr lang="en-US" dirty="0"/>
              <a:t>Student diversity climate survey </a:t>
            </a:r>
            <a:endParaRPr lang="en-US" dirty="0">
              <a:cs typeface="Calibri"/>
            </a:endParaRPr>
          </a:p>
          <a:p>
            <a:pPr marL="666115" lvl="1" indent="-255905"/>
            <a:r>
              <a:rPr lang="en-US" dirty="0"/>
              <a:t>Subcommittees: Physical environment, Events, Training/Resources, Student issues, Communication</a:t>
            </a:r>
            <a:endParaRPr lang="en-US" dirty="0">
              <a:cs typeface="Calibri"/>
            </a:endParaRPr>
          </a:p>
          <a:p>
            <a:pPr marL="307340" indent="-307340"/>
            <a:r>
              <a:rPr lang="en-US" dirty="0"/>
              <a:t>Attend to Faculty Concerns</a:t>
            </a:r>
            <a:endParaRPr lang="en-US" dirty="0">
              <a:cs typeface="Calibri"/>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10325</TotalTime>
  <Words>2213</Words>
  <Application>Microsoft Office PowerPoint</Application>
  <PresentationFormat>Widescreen</PresentationFormat>
  <Paragraphs>449</Paragraphs>
  <Slides>54</Slides>
  <Notes>10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4" baseType="lpstr">
      <vt:lpstr>Arial</vt:lpstr>
      <vt:lpstr>Book Antiqua</vt:lpstr>
      <vt:lpstr>Calibri</vt:lpstr>
      <vt:lpstr>Calibri Light</vt:lpstr>
      <vt:lpstr>Times New Roman</vt:lpstr>
      <vt:lpstr>Wingdings</vt:lpstr>
      <vt:lpstr>1_Office Theme</vt:lpstr>
      <vt:lpstr>Office Theme</vt:lpstr>
      <vt:lpstr>Custom Design</vt:lpstr>
      <vt:lpstr>Worksheet</vt:lpstr>
      <vt:lpstr>College of Behavioral &amp; Community sciences</vt:lpstr>
      <vt:lpstr>Agenda</vt:lpstr>
      <vt:lpstr>Welcome New Faculty</vt:lpstr>
      <vt:lpstr>Welcome New Staff</vt:lpstr>
      <vt:lpstr>2019-20 Faculty Council Members</vt:lpstr>
      <vt:lpstr>Faculty Council - Governance</vt:lpstr>
      <vt:lpstr>Faculty Council - Governance</vt:lpstr>
      <vt:lpstr>Shared Governance </vt:lpstr>
      <vt:lpstr>Faculty Council Activities/Updates</vt:lpstr>
      <vt:lpstr>Faculty Senate Update</vt:lpstr>
      <vt:lpstr>Faculty Senate Overview  &amp; Updates</vt:lpstr>
      <vt:lpstr>Faculty Senators from CBCS</vt:lpstr>
      <vt:lpstr>Faculty Senate Council Representatives from CBCS</vt:lpstr>
      <vt:lpstr>Faculty Senate Council Representatives from CBCS</vt:lpstr>
      <vt:lpstr>Faculty Senate Council Representatives from CBCS</vt:lpstr>
      <vt:lpstr>Faculty Senate - Consolidation</vt:lpstr>
      <vt:lpstr>Faculty Senate</vt:lpstr>
      <vt:lpstr>Tenure and Promotions</vt:lpstr>
      <vt:lpstr>Tenure &amp; Promotion</vt:lpstr>
      <vt:lpstr>Research Promotions</vt:lpstr>
      <vt:lpstr>CBCS  T&amp;P Applications </vt:lpstr>
      <vt:lpstr>Curriculum Committee Update</vt:lpstr>
      <vt:lpstr>CBCS Curriculum Committee 2019-20</vt:lpstr>
      <vt:lpstr>CBCS Curriculum Committee Charge:</vt:lpstr>
      <vt:lpstr>Diversity Committee Update</vt:lpstr>
      <vt:lpstr>CBCS Diversity &amp; Inclusion Committee</vt:lpstr>
      <vt:lpstr>CBCS Diversity &amp; Inclusion Committee</vt:lpstr>
      <vt:lpstr>CBCS Research Council Update</vt:lpstr>
      <vt:lpstr>CBCS Research Council Members 2019-2020</vt:lpstr>
      <vt:lpstr>Awards &amp; Application Due Dates</vt:lpstr>
      <vt:lpstr>2018-19 CBCS Research Productivity</vt:lpstr>
      <vt:lpstr>Healthy Culture Crew Update</vt:lpstr>
      <vt:lpstr>CBCS Wellness- Healthy Culture Crew</vt:lpstr>
      <vt:lpstr>PowerPoint Presentation</vt:lpstr>
      <vt:lpstr>Dean’s Report/State of the College</vt:lpstr>
      <vt:lpstr>CBCS Strategic Plan Goals </vt:lpstr>
      <vt:lpstr>CBCS Strategic Plan Goals </vt:lpstr>
      <vt:lpstr>CBCS Strategic Plan Goals </vt:lpstr>
      <vt:lpstr>CBCS Strategic Plan Goals </vt:lpstr>
      <vt:lpstr>CBCS Strategic Plan Goals </vt:lpstr>
      <vt:lpstr>CBCS Strategic Plan Goals </vt:lpstr>
      <vt:lpstr>Budget</vt:lpstr>
      <vt:lpstr>PowerPoint Presentation</vt:lpstr>
      <vt:lpstr>PowerPoint Presentation</vt:lpstr>
      <vt:lpstr>PowerPoint Presentation</vt:lpstr>
      <vt:lpstr>PowerPoint Presentation</vt:lpstr>
      <vt:lpstr>PowerPoint Presentation</vt:lpstr>
      <vt:lpstr>PowerPoint Presentation</vt:lpstr>
      <vt:lpstr>Consolidation Update </vt:lpstr>
      <vt:lpstr>Presentation - Sleep, Stress &amp; Health  </vt:lpstr>
      <vt:lpstr>Men’s Health: Better Sleep, Less Swelling &amp; Reduced Risk of Inflammation  JULY 29, 2019  RESEARCH AND INNOVATION </vt:lpstr>
      <vt:lpstr>Questions?</vt:lpstr>
      <vt:lpstr>Faculty Discussion </vt:lpstr>
      <vt:lpstr>Thank you!</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Todd</dc:creator>
  <cp:lastModifiedBy>Cleveland, Patricia</cp:lastModifiedBy>
  <cp:revision>452</cp:revision>
  <dcterms:created xsi:type="dcterms:W3CDTF">2012-01-11T14:20:13Z</dcterms:created>
  <dcterms:modified xsi:type="dcterms:W3CDTF">2019-10-18T13:19:24Z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941148F8-FC28-4D03-882A-8C478450DB93</vt:lpwstr>
  </property>
  <property fmtid="{D5CDD505-2E9C-101B-9397-08002B2CF9AE}" pid="3" name="ArticulatePath">
    <vt:lpwstr>2018 Fall Assembly Draft 9-26-2018</vt:lpwstr>
  </property>
</Properties>
</file>