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67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289" r:id="rId11"/>
    <p:sldId id="324" r:id="rId12"/>
    <p:sldId id="325" r:id="rId13"/>
    <p:sldId id="326" r:id="rId14"/>
    <p:sldId id="327" r:id="rId15"/>
    <p:sldId id="293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9" r:id="rId27"/>
    <p:sldId id="300" r:id="rId28"/>
    <p:sldId id="322" r:id="rId29"/>
    <p:sldId id="323" r:id="rId30"/>
    <p:sldId id="321" r:id="rId31"/>
    <p:sldId id="32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93E"/>
    <a:srgbClr val="115639"/>
    <a:srgbClr val="124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orest.usf.edu\files\cbcs-users\CBatsche\Faculty%20Assembly%20Data\Internship%205%20year%20compariso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orest.usf.edu\files\cbcs-users\CBatsche\Faculty%20Assembly%20Enrollment%20Data%20201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orest.usf.edu\files\cbcs-users\CBatsche\Faculty%20Assembly%20Data\BCS%20Degrees%20Granted%205%20year%20history%20201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034266550014583E-2"/>
          <c:y val="4.2968846194614656E-2"/>
          <c:w val="0.88136424613590003"/>
          <c:h val="0.8481858799823119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refereed articles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 formatCode="General">
                  <c:v>182</c:v>
                </c:pt>
                <c:pt idx="1">
                  <c:v>209</c:v>
                </c:pt>
                <c:pt idx="2" formatCode="General">
                  <c:v>244</c:v>
                </c:pt>
                <c:pt idx="3" formatCode="General">
                  <c:v>295</c:v>
                </c:pt>
                <c:pt idx="4" formatCode="General">
                  <c:v>254</c:v>
                </c:pt>
                <c:pt idx="5" formatCode="General">
                  <c:v>268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7005560"/>
        <c:axId val="217005168"/>
        <c:axId val="61427160"/>
      </c:bar3DChart>
      <c:catAx>
        <c:axId val="217005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005168"/>
        <c:crosses val="autoZero"/>
        <c:auto val="1"/>
        <c:lblAlgn val="ctr"/>
        <c:lblOffset val="100"/>
        <c:noMultiLvlLbl val="0"/>
      </c:catAx>
      <c:valAx>
        <c:axId val="2170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005560"/>
        <c:crosses val="autoZero"/>
        <c:crossBetween val="between"/>
      </c:valAx>
      <c:serAx>
        <c:axId val="614271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00516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year summary'!$A$5:$A$9</c:f>
              <c:strCache>
                <c:ptCount val="5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</c:strCache>
            </c:strRef>
          </c:cat>
          <c:val>
            <c:numRef>
              <c:f>'5 year summary'!$C$5:$C$9</c:f>
              <c:numCache>
                <c:formatCode>General</c:formatCode>
                <c:ptCount val="5"/>
                <c:pt idx="0">
                  <c:v>1447</c:v>
                </c:pt>
                <c:pt idx="1">
                  <c:v>1538</c:v>
                </c:pt>
                <c:pt idx="2">
                  <c:v>1512</c:v>
                </c:pt>
                <c:pt idx="3">
                  <c:v>1652</c:v>
                </c:pt>
                <c:pt idx="4">
                  <c:v>1464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2393608"/>
        <c:axId val="62394000"/>
        <c:axId val="62210432"/>
      </c:bar3DChart>
      <c:catAx>
        <c:axId val="62393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94000"/>
        <c:crosses val="autoZero"/>
        <c:auto val="1"/>
        <c:lblAlgn val="ctr"/>
        <c:lblOffset val="100"/>
        <c:noMultiLvlLbl val="0"/>
      </c:catAx>
      <c:valAx>
        <c:axId val="6239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93608"/>
        <c:crosses val="autoZero"/>
        <c:crossBetween val="between"/>
      </c:valAx>
      <c:serAx>
        <c:axId val="622104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9400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099518810148729E-2"/>
          <c:y val="7.4548702245552642E-2"/>
          <c:w val="0.89745603674540686"/>
          <c:h val="0.8326195683872849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Sheet1!$A$1:$A$3</c:f>
              <c:strCache>
                <c:ptCount val="3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21</c:v>
                </c:pt>
                <c:pt idx="1">
                  <c:v>61</c:v>
                </c:pt>
                <c:pt idx="2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2394784"/>
        <c:axId val="62395176"/>
        <c:axId val="62211280"/>
      </c:bar3DChart>
      <c:catAx>
        <c:axId val="62394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95176"/>
        <c:crosses val="autoZero"/>
        <c:auto val="1"/>
        <c:lblAlgn val="ctr"/>
        <c:lblOffset val="100"/>
        <c:noMultiLvlLbl val="0"/>
      </c:catAx>
      <c:valAx>
        <c:axId val="62395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94784"/>
        <c:crosses val="autoZero"/>
        <c:crossBetween val="between"/>
      </c:valAx>
      <c:serAx>
        <c:axId val="622112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9517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6</c:v>
                </c:pt>
                <c:pt idx="2">
                  <c:v>13</c:v>
                </c:pt>
                <c:pt idx="3">
                  <c:v>12</c:v>
                </c:pt>
                <c:pt idx="4">
                  <c:v>20</c:v>
                </c:pt>
                <c:pt idx="5">
                  <c:v>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7004384"/>
        <c:axId val="217003992"/>
        <c:axId val="61426312"/>
      </c:bar3DChart>
      <c:catAx>
        <c:axId val="217004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003992"/>
        <c:crosses val="autoZero"/>
        <c:auto val="1"/>
        <c:lblAlgn val="ctr"/>
        <c:lblOffset val="100"/>
        <c:noMultiLvlLbl val="0"/>
      </c:catAx>
      <c:valAx>
        <c:axId val="217003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004384"/>
        <c:crosses val="autoZero"/>
        <c:crossBetween val="between"/>
      </c:valAx>
      <c:serAx>
        <c:axId val="614263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00399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Proposals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189</c:v>
                </c:pt>
                <c:pt idx="1">
                  <c:v>161</c:v>
                </c:pt>
                <c:pt idx="2">
                  <c:v>190</c:v>
                </c:pt>
                <c:pt idx="3">
                  <c:v>155</c:v>
                </c:pt>
                <c:pt idx="4">
                  <c:v>117</c:v>
                </c:pt>
                <c:pt idx="5">
                  <c:v>129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7003208"/>
        <c:axId val="217002816"/>
        <c:axId val="61425040"/>
      </c:bar3DChart>
      <c:catAx>
        <c:axId val="217003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002816"/>
        <c:crosses val="autoZero"/>
        <c:auto val="1"/>
        <c:lblAlgn val="ctr"/>
        <c:lblOffset val="100"/>
        <c:noMultiLvlLbl val="0"/>
      </c:catAx>
      <c:valAx>
        <c:axId val="21700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003208"/>
        <c:crosses val="autoZero"/>
        <c:crossBetween val="between"/>
      </c:valAx>
      <c:serAx>
        <c:axId val="614250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00281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CBCS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</c:strCache>
            </c:strRef>
          </c:cat>
          <c:val>
            <c:numRef>
              <c:f>Sheet1!$B$2:$B$7</c:f>
              <c:numCache>
                <c:formatCode>_("$"* #,##0_);_("$"* \(#,##0\);_("$"* "-"??_);_(@_)</c:formatCode>
                <c:ptCount val="6"/>
                <c:pt idx="0">
                  <c:v>36654709</c:v>
                </c:pt>
                <c:pt idx="1">
                  <c:v>24099024</c:v>
                </c:pt>
                <c:pt idx="2">
                  <c:v>23337255</c:v>
                </c:pt>
                <c:pt idx="3">
                  <c:v>29478042</c:v>
                </c:pt>
                <c:pt idx="4">
                  <c:v>22829447</c:v>
                </c:pt>
                <c:pt idx="5">
                  <c:v>25246265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7002032"/>
        <c:axId val="217000072"/>
        <c:axId val="61423344"/>
      </c:bar3DChart>
      <c:catAx>
        <c:axId val="21700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000072"/>
        <c:crosses val="autoZero"/>
        <c:auto val="1"/>
        <c:lblAlgn val="ctr"/>
        <c:lblOffset val="100"/>
        <c:noMultiLvlLbl val="0"/>
      </c:catAx>
      <c:valAx>
        <c:axId val="217000072"/>
        <c:scaling>
          <c:orientation val="minMax"/>
          <c:max val="4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002032"/>
        <c:crosses val="autoZero"/>
        <c:crossBetween val="between"/>
      </c:valAx>
      <c:serAx>
        <c:axId val="614233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000072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CBCS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</c:strCache>
            </c:strRef>
          </c:cat>
          <c:val>
            <c:numRef>
              <c:f>Sheet1!$B$2:$B$7</c:f>
              <c:numCache>
                <c:formatCode>_("$"* #,##0_);_("$"* \(#,##0\);_("$"* "-"??_);_(@_)</c:formatCode>
                <c:ptCount val="6"/>
                <c:pt idx="0">
                  <c:v>30228107</c:v>
                </c:pt>
                <c:pt idx="1">
                  <c:v>21333088</c:v>
                </c:pt>
                <c:pt idx="2">
                  <c:v>21645400</c:v>
                </c:pt>
                <c:pt idx="3">
                  <c:v>20677443</c:v>
                </c:pt>
                <c:pt idx="4">
                  <c:v>21317440</c:v>
                </c:pt>
                <c:pt idx="5">
                  <c:v>26321936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7001248"/>
        <c:axId val="216998112"/>
        <c:axId val="61422920"/>
      </c:bar3DChart>
      <c:catAx>
        <c:axId val="21700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998112"/>
        <c:crosses val="autoZero"/>
        <c:auto val="1"/>
        <c:lblAlgn val="ctr"/>
        <c:lblOffset val="100"/>
        <c:noMultiLvlLbl val="0"/>
      </c:catAx>
      <c:valAx>
        <c:axId val="21699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001248"/>
        <c:crosses val="autoZero"/>
        <c:crossBetween val="between"/>
      </c:valAx>
      <c:serAx>
        <c:axId val="614229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998112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CBCS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0.09</c:v>
                </c:pt>
                <c:pt idx="1">
                  <c:v>0.109</c:v>
                </c:pt>
                <c:pt idx="2">
                  <c:v>0.11799999999999999</c:v>
                </c:pt>
                <c:pt idx="3">
                  <c:v>0.122</c:v>
                </c:pt>
                <c:pt idx="4">
                  <c:v>0.13100000000000001</c:v>
                </c:pt>
                <c:pt idx="5">
                  <c:v>0.124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7000856"/>
        <c:axId val="63669080"/>
        <c:axId val="61422072"/>
      </c:bar3DChart>
      <c:catAx>
        <c:axId val="217000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69080"/>
        <c:crosses val="autoZero"/>
        <c:auto val="1"/>
        <c:lblAlgn val="ctr"/>
        <c:lblOffset val="100"/>
        <c:noMultiLvlLbl val="0"/>
      </c:catAx>
      <c:valAx>
        <c:axId val="63669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000856"/>
        <c:crosses val="autoZero"/>
        <c:crossBetween val="between"/>
      </c:valAx>
      <c:serAx>
        <c:axId val="614220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69080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CBCS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</c:strCache>
            </c:strRef>
          </c:cat>
          <c:val>
            <c:numRef>
              <c:f>Sheet1!$B$2:$B$7</c:f>
              <c:numCache>
                <c:formatCode>_("$"* #,##0_);_("$"* \(#,##0\);_("$"* "-"??_);_(@_)</c:formatCode>
                <c:ptCount val="6"/>
                <c:pt idx="0">
                  <c:v>2731154</c:v>
                </c:pt>
                <c:pt idx="1">
                  <c:v>2354031</c:v>
                </c:pt>
                <c:pt idx="2">
                  <c:v>2569213</c:v>
                </c:pt>
                <c:pt idx="3">
                  <c:v>2543497</c:v>
                </c:pt>
                <c:pt idx="4">
                  <c:v>2797376</c:v>
                </c:pt>
                <c:pt idx="5">
                  <c:v>2880917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3669864"/>
        <c:axId val="63670256"/>
        <c:axId val="61427584"/>
      </c:bar3DChart>
      <c:catAx>
        <c:axId val="6366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70256"/>
        <c:crosses val="autoZero"/>
        <c:auto val="1"/>
        <c:lblAlgn val="ctr"/>
        <c:lblOffset val="100"/>
        <c:noMultiLvlLbl val="0"/>
      </c:catAx>
      <c:valAx>
        <c:axId val="636702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69864"/>
        <c:crosses val="autoZero"/>
        <c:crossBetween val="between"/>
      </c:valAx>
      <c:serAx>
        <c:axId val="614275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70256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'5000 reduction in SCH'!$A$2:$A$6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'5000 reduction in SCH'!$B$2:$B$6</c:f>
              <c:numCache>
                <c:formatCode>#,##0</c:formatCode>
                <c:ptCount val="5"/>
                <c:pt idx="0">
                  <c:v>62460</c:v>
                </c:pt>
                <c:pt idx="1">
                  <c:v>64731</c:v>
                </c:pt>
                <c:pt idx="2">
                  <c:v>65336</c:v>
                </c:pt>
                <c:pt idx="3">
                  <c:v>66768</c:v>
                </c:pt>
                <c:pt idx="4">
                  <c:v>68504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3671040"/>
        <c:axId val="63671432"/>
        <c:axId val="61425888"/>
      </c:bar3DChart>
      <c:catAx>
        <c:axId val="63671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71432"/>
        <c:crosses val="autoZero"/>
        <c:auto val="1"/>
        <c:lblAlgn val="ctr"/>
        <c:lblOffset val="100"/>
        <c:noMultiLvlLbl val="0"/>
      </c:catAx>
      <c:valAx>
        <c:axId val="63671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71040"/>
        <c:crosses val="autoZero"/>
        <c:crossBetween val="between"/>
      </c:valAx>
      <c:serAx>
        <c:axId val="614258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71432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Sheet1!$D$1:$H$1</c:f>
              <c:strCache>
                <c:ptCount val="5"/>
                <c:pt idx="0">
                  <c:v>09-10</c:v>
                </c:pt>
                <c:pt idx="1">
                  <c:v>10-11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</c:strCache>
            </c:strRef>
          </c:cat>
          <c:val>
            <c:numRef>
              <c:f>Sheet1!$D$2:$H$2</c:f>
              <c:numCache>
                <c:formatCode>General</c:formatCode>
                <c:ptCount val="5"/>
                <c:pt idx="0">
                  <c:v>908</c:v>
                </c:pt>
                <c:pt idx="1">
                  <c:v>917</c:v>
                </c:pt>
                <c:pt idx="2">
                  <c:v>907</c:v>
                </c:pt>
                <c:pt idx="3">
                  <c:v>972</c:v>
                </c:pt>
                <c:pt idx="4">
                  <c:v>1070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3672216"/>
        <c:axId val="63672608"/>
        <c:axId val="62209584"/>
      </c:bar3DChart>
      <c:catAx>
        <c:axId val="63672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72608"/>
        <c:crosses val="autoZero"/>
        <c:auto val="1"/>
        <c:lblAlgn val="ctr"/>
        <c:lblOffset val="100"/>
        <c:noMultiLvlLbl val="0"/>
      </c:catAx>
      <c:valAx>
        <c:axId val="6367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72216"/>
        <c:crosses val="autoZero"/>
        <c:crossBetween val="between"/>
      </c:valAx>
      <c:serAx>
        <c:axId val="622095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72608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0.75343</cdr:y>
    </cdr:from>
    <cdr:to>
      <cdr:x>0.13333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3518429"/>
          <a:ext cx="914400" cy="1151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1A9CB-F9F5-274A-9716-97A5F056D6BB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E76B8-CD87-BA45-8F87-1AFDCE1CE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6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2013: This is non-duplicated</a:t>
            </a:r>
            <a:r>
              <a:rPr lang="en-US" baseline="0" dirty="0" smtClean="0"/>
              <a:t> articles.</a:t>
            </a:r>
          </a:p>
          <a:p>
            <a:r>
              <a:rPr lang="en-US" dirty="0" smtClean="0"/>
              <a:t>Also 79 chapters, 12 books, 38 reports, and 429 presentations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76B8-CD87-BA45-8F87-1AFDCE1CEE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03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129 proposals</a:t>
            </a:r>
            <a:r>
              <a:rPr lang="en-US" baseline="0" dirty="0" smtClean="0"/>
              <a:t> in FY 2014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76B8-CD87-BA45-8F87-1AFDCE1CEE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61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FY14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$25,246,265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76B8-CD87-BA45-8F87-1AFDCE1CEE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92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$20,828,386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76B8-CD87-BA45-8F87-1AFDCE1CEE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76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12.4%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76B8-CD87-BA45-8F87-1AFDCE1CEE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79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$2,543,497</a:t>
            </a:r>
          </a:p>
          <a:p>
            <a:r>
              <a:rPr lang="en-US" dirty="0" smtClean="0"/>
              <a:t>2,880,917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76B8-CD87-BA45-8F87-1AFDCE1CEE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4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3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7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6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0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1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4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0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9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9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1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2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0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11563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0033"/>
            <a:ext cx="5122286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2693E"/>
                </a:solidFill>
              </a:rPr>
              <a:t>College of Behavioral  and Community Sciences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85808"/>
            <a:ext cx="5122286" cy="175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22693E"/>
                </a:solidFill>
              </a:rPr>
              <a:t>Fall Faculty Assembly</a:t>
            </a:r>
            <a:endParaRPr lang="en-US" sz="2800" dirty="0">
              <a:solidFill>
                <a:srgbClr val="22693E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22693E"/>
                </a:solidFill>
              </a:rPr>
              <a:t>Friday, September 5, 2014</a:t>
            </a:r>
            <a:endParaRPr lang="en-US" sz="2800" dirty="0">
              <a:solidFill>
                <a:srgbClr val="22693E"/>
              </a:solidFill>
            </a:endParaRPr>
          </a:p>
          <a:p>
            <a:pPr algn="l"/>
            <a:endParaRPr lang="en-US" sz="3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2693E"/>
                </a:solidFill>
              </a:rPr>
              <a:t>Instruction</a:t>
            </a:r>
            <a:endParaRPr lang="en-US" dirty="0">
              <a:solidFill>
                <a:srgbClr val="2269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218" y="506896"/>
            <a:ext cx="7772400" cy="1470025"/>
          </a:xfrm>
        </p:spPr>
        <p:txBody>
          <a:bodyPr/>
          <a:lstStyle/>
          <a:p>
            <a:r>
              <a:rPr lang="en-US" dirty="0" smtClean="0"/>
              <a:t>Student Credit Hours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03752396"/>
              </p:ext>
            </p:extLst>
          </p:nvPr>
        </p:nvGraphicFramePr>
        <p:xfrm>
          <a:off x="1231127" y="2097157"/>
          <a:ext cx="5774635" cy="3057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65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1477" y="622569"/>
            <a:ext cx="7772400" cy="1470025"/>
          </a:xfrm>
        </p:spPr>
        <p:txBody>
          <a:bodyPr/>
          <a:lstStyle/>
          <a:p>
            <a:r>
              <a:rPr lang="en-US" dirty="0" smtClean="0"/>
              <a:t>Degrees Awarded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63296601"/>
              </p:ext>
            </p:extLst>
          </p:nvPr>
        </p:nvGraphicFramePr>
        <p:xfrm>
          <a:off x="665921" y="2175703"/>
          <a:ext cx="6779908" cy="3545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3090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21" y="812642"/>
            <a:ext cx="7772400" cy="1152939"/>
          </a:xfrm>
        </p:spPr>
        <p:txBody>
          <a:bodyPr/>
          <a:lstStyle/>
          <a:p>
            <a:r>
              <a:rPr lang="en-US" dirty="0" smtClean="0"/>
              <a:t>Student Internships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96436613"/>
              </p:ext>
            </p:extLst>
          </p:nvPr>
        </p:nvGraphicFramePr>
        <p:xfrm>
          <a:off x="1346703" y="2316385"/>
          <a:ext cx="5754758" cy="2733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3001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930" y="660400"/>
            <a:ext cx="7772400" cy="1470025"/>
          </a:xfrm>
        </p:spPr>
        <p:txBody>
          <a:bodyPr/>
          <a:lstStyle/>
          <a:p>
            <a:r>
              <a:rPr lang="en-US" dirty="0" smtClean="0"/>
              <a:t>CBCS Students in Study Abroad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00190214"/>
              </p:ext>
            </p:extLst>
          </p:nvPr>
        </p:nvGraphicFramePr>
        <p:xfrm>
          <a:off x="655983" y="2130425"/>
          <a:ext cx="5327374" cy="3041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0919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9623" y="2616836"/>
            <a:ext cx="8229600" cy="1143000"/>
          </a:xfrm>
        </p:spPr>
        <p:txBody>
          <a:bodyPr/>
          <a:lstStyle/>
          <a:p>
            <a:r>
              <a:rPr lang="en-US" dirty="0" smtClean="0"/>
              <a:t>Goals for last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953408"/>
              </p:ext>
            </p:extLst>
          </p:nvPr>
        </p:nvGraphicFramePr>
        <p:xfrm>
          <a:off x="609601" y="2017122"/>
          <a:ext cx="7040880" cy="36621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62680"/>
                <a:gridCol w="1155982"/>
                <a:gridCol w="1522218"/>
              </a:tblGrid>
              <a:tr h="635541">
                <a:tc>
                  <a:txBody>
                    <a:bodyPr/>
                    <a:lstStyle/>
                    <a:p>
                      <a:r>
                        <a:rPr lang="en-US" dirty="0" smtClean="0"/>
                        <a:t>Initiative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Projected</a:t>
                      </a:r>
                    </a:p>
                    <a:p>
                      <a:pPr algn="ctr"/>
                      <a:r>
                        <a:rPr lang="en-US" dirty="0" smtClean="0"/>
                        <a:t>Completion</a:t>
                      </a:r>
                      <a:endParaRPr lang="en-US" dirty="0"/>
                    </a:p>
                  </a:txBody>
                  <a:tcPr/>
                </a:tc>
              </a:tr>
              <a:tr h="58365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Initiate a Safety Campaign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8365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3554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83659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355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440962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2013-2014 Goals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4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959686"/>
              </p:ext>
            </p:extLst>
          </p:nvPr>
        </p:nvGraphicFramePr>
        <p:xfrm>
          <a:off x="618310" y="1906088"/>
          <a:ext cx="7040880" cy="36676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62679"/>
                <a:gridCol w="1155982"/>
                <a:gridCol w="1522219"/>
              </a:tblGrid>
              <a:tr h="635047">
                <a:tc>
                  <a:txBody>
                    <a:bodyPr/>
                    <a:lstStyle/>
                    <a:p>
                      <a:r>
                        <a:rPr lang="en-US" dirty="0" smtClean="0"/>
                        <a:t>Initiative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Projected</a:t>
                      </a:r>
                    </a:p>
                    <a:p>
                      <a:pPr algn="ctr"/>
                      <a:r>
                        <a:rPr lang="en-US" dirty="0" smtClean="0"/>
                        <a:t>Completion</a:t>
                      </a:r>
                      <a:endParaRPr lang="en-US" dirty="0"/>
                    </a:p>
                  </a:txBody>
                  <a:tcPr/>
                </a:tc>
              </a:tr>
              <a:tr h="63504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Initiate a Safety Campaign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December</a:t>
                      </a:r>
                    </a:p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</a:tr>
              <a:tr h="57147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2227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71477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222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8" name="Picture 8" descr="C:\Users\CBatsche\AppData\Local\Microsoft\Windows\Temporary Internet Files\Content.IE5\IKUN3631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1748" y="2632166"/>
            <a:ext cx="457199" cy="479233"/>
          </a:xfrm>
          <a:prstGeom prst="rect">
            <a:avLst/>
          </a:prstGeom>
          <a:noFill/>
        </p:spPr>
      </p:pic>
      <p:sp>
        <p:nvSpPr>
          <p:cNvPr id="5" name="Title 6"/>
          <p:cNvSpPr>
            <a:spLocks noGrp="1"/>
          </p:cNvSpPr>
          <p:nvPr>
            <p:ph type="ctrTitle"/>
          </p:nvPr>
        </p:nvSpPr>
        <p:spPr>
          <a:xfrm>
            <a:off x="685800" y="440962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2013-2014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193137"/>
              </p:ext>
            </p:extLst>
          </p:nvPr>
        </p:nvGraphicFramePr>
        <p:xfrm>
          <a:off x="600892" y="1974261"/>
          <a:ext cx="7040879" cy="36676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62680"/>
                <a:gridCol w="1155981"/>
                <a:gridCol w="1522218"/>
              </a:tblGrid>
              <a:tr h="635055">
                <a:tc>
                  <a:txBody>
                    <a:bodyPr/>
                    <a:lstStyle/>
                    <a:p>
                      <a:r>
                        <a:rPr lang="en-US" dirty="0" smtClean="0"/>
                        <a:t>Initiative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Projected</a:t>
                      </a:r>
                    </a:p>
                    <a:p>
                      <a:pPr algn="ctr"/>
                      <a:r>
                        <a:rPr lang="en-US" dirty="0" smtClean="0"/>
                        <a:t>Completion</a:t>
                      </a:r>
                      <a:endParaRPr lang="en-US" dirty="0"/>
                    </a:p>
                  </a:txBody>
                  <a:tcPr/>
                </a:tc>
              </a:tr>
              <a:tr h="63505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Initiate a Safety Campaign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December</a:t>
                      </a:r>
                    </a:p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</a:tr>
              <a:tr h="57147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Establish an Alumni</a:t>
                      </a:r>
                      <a:r>
                        <a:rPr lang="en-US" baseline="0" dirty="0" smtClean="0"/>
                        <a:t> 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2227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571473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22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8" name="Picture 8" descr="C:\Users\CBatsche\AppData\Local\Microsoft\Windows\Temporary Internet Files\Content.IE5\IKUN3631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7875" y="2675709"/>
            <a:ext cx="457199" cy="479233"/>
          </a:xfrm>
          <a:prstGeom prst="rect">
            <a:avLst/>
          </a:prstGeom>
          <a:noFill/>
        </p:spPr>
      </p:pic>
      <p:sp>
        <p:nvSpPr>
          <p:cNvPr id="5" name="Title 6"/>
          <p:cNvSpPr>
            <a:spLocks noGrp="1"/>
          </p:cNvSpPr>
          <p:nvPr>
            <p:ph type="ctrTitle"/>
          </p:nvPr>
        </p:nvSpPr>
        <p:spPr>
          <a:xfrm>
            <a:off x="685800" y="440962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2013-2014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725085"/>
              </p:ext>
            </p:extLst>
          </p:nvPr>
        </p:nvGraphicFramePr>
        <p:xfrm>
          <a:off x="609599" y="1985554"/>
          <a:ext cx="7040879" cy="36676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62680"/>
                <a:gridCol w="1155981"/>
                <a:gridCol w="1522218"/>
              </a:tblGrid>
              <a:tr h="635055">
                <a:tc>
                  <a:txBody>
                    <a:bodyPr/>
                    <a:lstStyle/>
                    <a:p>
                      <a:r>
                        <a:rPr lang="en-US" dirty="0" smtClean="0"/>
                        <a:t>Initiative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Projected</a:t>
                      </a:r>
                    </a:p>
                    <a:p>
                      <a:pPr algn="ctr"/>
                      <a:r>
                        <a:rPr lang="en-US" dirty="0" smtClean="0"/>
                        <a:t>Completion</a:t>
                      </a:r>
                      <a:endParaRPr lang="en-US" dirty="0"/>
                    </a:p>
                  </a:txBody>
                  <a:tcPr/>
                </a:tc>
              </a:tr>
              <a:tr h="63505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Initiate a Safety Campaign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December</a:t>
                      </a:r>
                    </a:p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</a:tr>
              <a:tr h="57147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Establish an Alumni</a:t>
                      </a:r>
                      <a:r>
                        <a:rPr lang="en-US" baseline="0" dirty="0" smtClean="0"/>
                        <a:t> 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2227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571473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22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8" name="Picture 8" descr="C:\Users\CBatsche\AppData\Local\Microsoft\Windows\Temporary Internet Files\Content.IE5\IKUN3631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3372" y="2701573"/>
            <a:ext cx="457199" cy="479233"/>
          </a:xfrm>
          <a:prstGeom prst="rect">
            <a:avLst/>
          </a:prstGeom>
          <a:noFill/>
        </p:spPr>
      </p:pic>
      <p:pic>
        <p:nvPicPr>
          <p:cNvPr id="19" name="Picture 8" descr="C:\Users\CBatsche\AppData\Local\Microsoft\Windows\Temporary Internet Files\Content.IE5\IKUN3631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3372" y="3283131"/>
            <a:ext cx="457199" cy="479233"/>
          </a:xfrm>
          <a:prstGeom prst="rect">
            <a:avLst/>
          </a:prstGeom>
          <a:noFill/>
        </p:spPr>
      </p:pic>
      <p:sp>
        <p:nvSpPr>
          <p:cNvPr id="5" name="Title 6"/>
          <p:cNvSpPr>
            <a:spLocks noGrp="1"/>
          </p:cNvSpPr>
          <p:nvPr>
            <p:ph type="ctrTitle"/>
          </p:nvPr>
        </p:nvSpPr>
        <p:spPr>
          <a:xfrm>
            <a:off x="685800" y="440962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2013-2014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2693E"/>
                </a:solidFill>
              </a:rPr>
              <a:t>S</a:t>
            </a:r>
            <a:r>
              <a:rPr lang="en-US" dirty="0" smtClean="0">
                <a:solidFill>
                  <a:srgbClr val="22693E"/>
                </a:solidFill>
              </a:rPr>
              <a:t>cholarship</a:t>
            </a:r>
            <a:endParaRPr lang="en-US" dirty="0">
              <a:solidFill>
                <a:srgbClr val="2269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215910"/>
              </p:ext>
            </p:extLst>
          </p:nvPr>
        </p:nvGraphicFramePr>
        <p:xfrm>
          <a:off x="609599" y="2035221"/>
          <a:ext cx="7040879" cy="36676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62680"/>
                <a:gridCol w="1155981"/>
                <a:gridCol w="1522218"/>
              </a:tblGrid>
              <a:tr h="635055">
                <a:tc>
                  <a:txBody>
                    <a:bodyPr/>
                    <a:lstStyle/>
                    <a:p>
                      <a:r>
                        <a:rPr lang="en-US" dirty="0" smtClean="0"/>
                        <a:t>Initiative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Projected</a:t>
                      </a:r>
                    </a:p>
                    <a:p>
                      <a:pPr algn="ctr"/>
                      <a:r>
                        <a:rPr lang="en-US" dirty="0" smtClean="0"/>
                        <a:t>Completion</a:t>
                      </a:r>
                      <a:endParaRPr lang="en-US" dirty="0"/>
                    </a:p>
                  </a:txBody>
                  <a:tcPr/>
                </a:tc>
              </a:tr>
              <a:tr h="63505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Initiate a Safety Campaign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December</a:t>
                      </a:r>
                    </a:p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</a:tr>
              <a:tr h="57147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Establish an Alumni</a:t>
                      </a:r>
                      <a:r>
                        <a:rPr lang="en-US" baseline="0" dirty="0" smtClean="0"/>
                        <a:t> 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2227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Dialogue on Performance Evaluations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571473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22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8" name="Picture 8" descr="C:\Users\CBatsche\AppData\Local\Microsoft\Windows\Temporary Internet Files\Content.IE5\IKUN3631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5621" y="2744974"/>
            <a:ext cx="457199" cy="479233"/>
          </a:xfrm>
          <a:prstGeom prst="rect">
            <a:avLst/>
          </a:prstGeom>
          <a:noFill/>
        </p:spPr>
      </p:pic>
      <p:pic>
        <p:nvPicPr>
          <p:cNvPr id="19" name="Picture 8" descr="C:\Users\CBatsche\AppData\Local\Microsoft\Windows\Temporary Internet Files\Content.IE5\IKUN3631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5620" y="3361509"/>
            <a:ext cx="457199" cy="479233"/>
          </a:xfrm>
          <a:prstGeom prst="rect">
            <a:avLst/>
          </a:prstGeom>
          <a:noFill/>
        </p:spPr>
      </p:pic>
      <p:sp>
        <p:nvSpPr>
          <p:cNvPr id="5" name="Title 6"/>
          <p:cNvSpPr>
            <a:spLocks noGrp="1"/>
          </p:cNvSpPr>
          <p:nvPr>
            <p:ph type="ctrTitle"/>
          </p:nvPr>
        </p:nvSpPr>
        <p:spPr>
          <a:xfrm>
            <a:off x="685800" y="440962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2013-2014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8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633618"/>
              </p:ext>
            </p:extLst>
          </p:nvPr>
        </p:nvGraphicFramePr>
        <p:xfrm>
          <a:off x="618308" y="1942012"/>
          <a:ext cx="7040879" cy="3657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62680"/>
                <a:gridCol w="1155981"/>
                <a:gridCol w="1522218"/>
              </a:tblGrid>
              <a:tr h="650437">
                <a:tc>
                  <a:txBody>
                    <a:bodyPr/>
                    <a:lstStyle/>
                    <a:p>
                      <a:r>
                        <a:rPr lang="en-US" dirty="0" smtClean="0"/>
                        <a:t>Initiative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Projected</a:t>
                      </a:r>
                    </a:p>
                    <a:p>
                      <a:pPr algn="ctr"/>
                      <a:r>
                        <a:rPr lang="en-US" dirty="0" smtClean="0"/>
                        <a:t>Completion</a:t>
                      </a:r>
                      <a:endParaRPr lang="en-US" dirty="0"/>
                    </a:p>
                  </a:txBody>
                  <a:tcPr/>
                </a:tc>
              </a:tr>
              <a:tr h="65043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Initiate a Safety Campaign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December</a:t>
                      </a:r>
                    </a:p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</a:tr>
              <a:tr h="56411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Establish an Alumni</a:t>
                      </a:r>
                      <a:r>
                        <a:rPr lang="en-US" baseline="0" dirty="0" smtClean="0"/>
                        <a:t> 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1425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Dialogue on Performance Evaluations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56411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142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8" name="Picture 8" descr="C:\Users\CBatsche\AppData\Local\Microsoft\Windows\Temporary Internet Files\Content.IE5\IKUN3631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786" y="2677417"/>
            <a:ext cx="457199" cy="479233"/>
          </a:xfrm>
          <a:prstGeom prst="rect">
            <a:avLst/>
          </a:prstGeom>
          <a:noFill/>
        </p:spPr>
      </p:pic>
      <p:pic>
        <p:nvPicPr>
          <p:cNvPr id="19" name="Picture 8" descr="C:\Users\CBatsche\AppData\Local\Microsoft\Windows\Temporary Internet Files\Content.IE5\IKUN3631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788" y="3840480"/>
            <a:ext cx="457199" cy="479233"/>
          </a:xfrm>
          <a:prstGeom prst="rect">
            <a:avLst/>
          </a:prstGeom>
          <a:noFill/>
        </p:spPr>
      </p:pic>
      <p:pic>
        <p:nvPicPr>
          <p:cNvPr id="20" name="Picture 8" descr="C:\Users\CBatsche\AppData\Local\Microsoft\Windows\Temporary Internet Files\Content.IE5\IKUN3631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788" y="3291579"/>
            <a:ext cx="457199" cy="479233"/>
          </a:xfrm>
          <a:prstGeom prst="rect">
            <a:avLst/>
          </a:prstGeom>
          <a:noFill/>
        </p:spPr>
      </p:pic>
      <p:sp>
        <p:nvSpPr>
          <p:cNvPr id="6" name="Title 6"/>
          <p:cNvSpPr>
            <a:spLocks noGrp="1"/>
          </p:cNvSpPr>
          <p:nvPr>
            <p:ph type="ctrTitle"/>
          </p:nvPr>
        </p:nvSpPr>
        <p:spPr>
          <a:xfrm>
            <a:off x="685800" y="440962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2013-2014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637403"/>
              </p:ext>
            </p:extLst>
          </p:nvPr>
        </p:nvGraphicFramePr>
        <p:xfrm>
          <a:off x="609600" y="1963113"/>
          <a:ext cx="7040879" cy="36676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62680"/>
                <a:gridCol w="1155981"/>
                <a:gridCol w="1522218"/>
              </a:tblGrid>
              <a:tr h="635055">
                <a:tc>
                  <a:txBody>
                    <a:bodyPr/>
                    <a:lstStyle/>
                    <a:p>
                      <a:r>
                        <a:rPr lang="en-US" dirty="0" smtClean="0"/>
                        <a:t>Initiative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Projected</a:t>
                      </a:r>
                    </a:p>
                    <a:p>
                      <a:pPr algn="ctr"/>
                      <a:r>
                        <a:rPr lang="en-US" dirty="0" smtClean="0"/>
                        <a:t>Completion</a:t>
                      </a:r>
                      <a:endParaRPr lang="en-US" dirty="0"/>
                    </a:p>
                  </a:txBody>
                  <a:tcPr/>
                </a:tc>
              </a:tr>
              <a:tr h="63505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Initiate a Safety Campaign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December</a:t>
                      </a:r>
                    </a:p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</a:tr>
              <a:tr h="57147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Establish an Alumni</a:t>
                      </a:r>
                      <a:r>
                        <a:rPr lang="en-US" baseline="0" dirty="0" smtClean="0"/>
                        <a:t> 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2227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Dialogue on Performance Evaluations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57147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Initiate Strategic</a:t>
                      </a:r>
                      <a:r>
                        <a:rPr lang="en-US" baseline="0" dirty="0" smtClean="0"/>
                        <a:t> Planning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22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8" name="Picture 8" descr="C:\Users\CBatsche\AppData\Local\Microsoft\Windows\Temporary Internet Files\Content.IE5\IKUN3631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6581" y="2675447"/>
            <a:ext cx="457199" cy="479233"/>
          </a:xfrm>
          <a:prstGeom prst="rect">
            <a:avLst/>
          </a:prstGeom>
          <a:noFill/>
        </p:spPr>
      </p:pic>
      <p:pic>
        <p:nvPicPr>
          <p:cNvPr id="19" name="Picture 8" descr="C:\Users\CBatsche\AppData\Local\Microsoft\Windows\Temporary Internet Files\Content.IE5\IKUN3631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6583" y="3317704"/>
            <a:ext cx="457199" cy="479233"/>
          </a:xfrm>
          <a:prstGeom prst="rect">
            <a:avLst/>
          </a:prstGeom>
          <a:noFill/>
        </p:spPr>
      </p:pic>
      <p:pic>
        <p:nvPicPr>
          <p:cNvPr id="20" name="Picture 8" descr="C:\Users\CBatsche\AppData\Local\Microsoft\Windows\Temporary Internet Files\Content.IE5\IKUN3631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6583" y="3919140"/>
            <a:ext cx="457199" cy="479233"/>
          </a:xfrm>
          <a:prstGeom prst="rect">
            <a:avLst/>
          </a:prstGeom>
          <a:noFill/>
        </p:spPr>
      </p:pic>
      <p:sp>
        <p:nvSpPr>
          <p:cNvPr id="6" name="Title 6"/>
          <p:cNvSpPr>
            <a:spLocks noGrp="1"/>
          </p:cNvSpPr>
          <p:nvPr>
            <p:ph type="ctrTitle"/>
          </p:nvPr>
        </p:nvSpPr>
        <p:spPr>
          <a:xfrm>
            <a:off x="685800" y="440962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2013-2014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290533"/>
              </p:ext>
            </p:extLst>
          </p:nvPr>
        </p:nvGraphicFramePr>
        <p:xfrm>
          <a:off x="618309" y="1919696"/>
          <a:ext cx="7040879" cy="36178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62680"/>
                <a:gridCol w="1155981"/>
                <a:gridCol w="1522218"/>
              </a:tblGrid>
              <a:tr h="622848">
                <a:tc>
                  <a:txBody>
                    <a:bodyPr/>
                    <a:lstStyle/>
                    <a:p>
                      <a:r>
                        <a:rPr lang="en-US" dirty="0" smtClean="0"/>
                        <a:t>Initiative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Projected</a:t>
                      </a:r>
                    </a:p>
                    <a:p>
                      <a:pPr algn="ctr"/>
                      <a:r>
                        <a:rPr lang="en-US" dirty="0" smtClean="0"/>
                        <a:t>Completion</a:t>
                      </a:r>
                      <a:endParaRPr lang="en-US" dirty="0"/>
                    </a:p>
                  </a:txBody>
                  <a:tcPr/>
                </a:tc>
              </a:tr>
              <a:tr h="62284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Initiate a Safety Campaign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December</a:t>
                      </a:r>
                    </a:p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</a:tr>
              <a:tr h="53421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Establish an Alumni</a:t>
                      </a:r>
                      <a:r>
                        <a:rPr lang="en-US" baseline="0" dirty="0" smtClean="0"/>
                        <a:t> 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817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Dialogue on Performance Evaluations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62284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Initiate Strategic</a:t>
                      </a:r>
                      <a:r>
                        <a:rPr lang="en-US" baseline="0" dirty="0" smtClean="0"/>
                        <a:t> Planning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December</a:t>
                      </a:r>
                    </a:p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</a:tr>
              <a:tr h="581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8" name="Picture 8" descr="C:\Users\CBatsche\AppData\Local\Microsoft\Windows\Temporary Internet Files\Content.IE5\IKUN3631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4732" y="4440413"/>
            <a:ext cx="457199" cy="479233"/>
          </a:xfrm>
          <a:prstGeom prst="rect">
            <a:avLst/>
          </a:prstGeom>
          <a:noFill/>
        </p:spPr>
      </p:pic>
      <p:pic>
        <p:nvPicPr>
          <p:cNvPr id="19" name="Picture 8" descr="C:\Users\CBatsche\AppData\Local\Microsoft\Windows\Temporary Internet Files\Content.IE5\IKUN3631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5623" y="2680890"/>
            <a:ext cx="457199" cy="479233"/>
          </a:xfrm>
          <a:prstGeom prst="rect">
            <a:avLst/>
          </a:prstGeom>
          <a:noFill/>
        </p:spPr>
      </p:pic>
      <p:pic>
        <p:nvPicPr>
          <p:cNvPr id="20" name="Picture 8" descr="C:\Users\CBatsche\AppData\Local\Microsoft\Windows\Temporary Internet Files\Content.IE5\IKUN3631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5623" y="3204754"/>
            <a:ext cx="457199" cy="479233"/>
          </a:xfrm>
          <a:prstGeom prst="rect">
            <a:avLst/>
          </a:prstGeom>
          <a:noFill/>
        </p:spPr>
      </p:pic>
      <p:pic>
        <p:nvPicPr>
          <p:cNvPr id="21" name="Picture 8" descr="C:\Users\CBatsche\AppData\Local\Microsoft\Windows\Temporary Internet Files\Content.IE5\IKUN3631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5622" y="3810000"/>
            <a:ext cx="457199" cy="479233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440962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2013-2014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5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990265"/>
              </p:ext>
            </p:extLst>
          </p:nvPr>
        </p:nvGraphicFramePr>
        <p:xfrm>
          <a:off x="600891" y="1872327"/>
          <a:ext cx="7040879" cy="37863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62680"/>
                <a:gridCol w="1155981"/>
                <a:gridCol w="1522218"/>
              </a:tblGrid>
              <a:tr h="663290">
                <a:tc>
                  <a:txBody>
                    <a:bodyPr/>
                    <a:lstStyle/>
                    <a:p>
                      <a:r>
                        <a:rPr lang="en-US" dirty="0" smtClean="0"/>
                        <a:t>Initiative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Projected</a:t>
                      </a:r>
                    </a:p>
                    <a:p>
                      <a:pPr algn="ctr"/>
                      <a:r>
                        <a:rPr lang="en-US" dirty="0" smtClean="0"/>
                        <a:t>Completion</a:t>
                      </a:r>
                      <a:endParaRPr lang="en-US" dirty="0"/>
                    </a:p>
                  </a:txBody>
                  <a:tcPr/>
                </a:tc>
              </a:tr>
              <a:tr h="66329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Initiate a Safety Campaign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December</a:t>
                      </a:r>
                    </a:p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</a:tr>
              <a:tr h="55358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Establish an Alumni</a:t>
                      </a:r>
                      <a:r>
                        <a:rPr lang="en-US" baseline="0" dirty="0" smtClean="0"/>
                        <a:t> 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0279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Dialogue on Performance Evaluations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66329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Initiate Strategic</a:t>
                      </a:r>
                      <a:r>
                        <a:rPr lang="en-US" baseline="0" dirty="0" smtClean="0"/>
                        <a:t> Planning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December</a:t>
                      </a:r>
                    </a:p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</a:tr>
              <a:tr h="602792">
                <a:tc>
                  <a:txBody>
                    <a:bodyPr/>
                    <a:lstStyle/>
                    <a:p>
                      <a:r>
                        <a:rPr lang="en-US" dirty="0" smtClean="0"/>
                        <a:t>Plan On-Line Course Conversion/Enhancement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8" name="Picture 8" descr="C:\Users\CBatsche\AppData\Local\Microsoft\Windows\Temporary Internet Files\Content.IE5\IKUN3631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7246" y="3191810"/>
            <a:ext cx="457199" cy="479233"/>
          </a:xfrm>
          <a:prstGeom prst="rect">
            <a:avLst/>
          </a:prstGeom>
          <a:noFill/>
        </p:spPr>
      </p:pic>
      <p:pic>
        <p:nvPicPr>
          <p:cNvPr id="19" name="Picture 8" descr="C:\Users\CBatsche\AppData\Local\Microsoft\Windows\Temporary Internet Files\Content.IE5\IKUN3631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7246" y="3836126"/>
            <a:ext cx="457199" cy="479233"/>
          </a:xfrm>
          <a:prstGeom prst="rect">
            <a:avLst/>
          </a:prstGeom>
          <a:noFill/>
        </p:spPr>
      </p:pic>
      <p:pic>
        <p:nvPicPr>
          <p:cNvPr id="20" name="Picture 8" descr="C:\Users\CBatsche\AppData\Local\Microsoft\Windows\Temporary Internet Files\Content.IE5\IKUN3631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7246" y="2657888"/>
            <a:ext cx="457199" cy="479233"/>
          </a:xfrm>
          <a:prstGeom prst="rect">
            <a:avLst/>
          </a:prstGeom>
          <a:noFill/>
        </p:spPr>
      </p:pic>
      <p:pic>
        <p:nvPicPr>
          <p:cNvPr id="21" name="Picture 8" descr="C:\Users\CBatsche\AppData\Local\Microsoft\Windows\Temporary Internet Files\Content.IE5\IKUN3631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7246" y="4491447"/>
            <a:ext cx="457199" cy="479233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440962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2013-2014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78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099699"/>
              </p:ext>
            </p:extLst>
          </p:nvPr>
        </p:nvGraphicFramePr>
        <p:xfrm>
          <a:off x="618309" y="1837857"/>
          <a:ext cx="7040879" cy="37490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62680"/>
                <a:gridCol w="1155981"/>
                <a:gridCol w="1522218"/>
              </a:tblGrid>
              <a:tr h="659662">
                <a:tc>
                  <a:txBody>
                    <a:bodyPr/>
                    <a:lstStyle/>
                    <a:p>
                      <a:r>
                        <a:rPr lang="en-US" dirty="0" smtClean="0"/>
                        <a:t>Initiative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Projected</a:t>
                      </a:r>
                    </a:p>
                    <a:p>
                      <a:pPr algn="ctr"/>
                      <a:r>
                        <a:rPr lang="en-US" dirty="0" smtClean="0"/>
                        <a:t>Completion</a:t>
                      </a:r>
                      <a:endParaRPr lang="en-US" dirty="0"/>
                    </a:p>
                  </a:txBody>
                  <a:tcPr/>
                </a:tc>
              </a:tr>
              <a:tr h="65966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Initiate a Safety Campaign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December</a:t>
                      </a:r>
                    </a:p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</a:tr>
              <a:tr h="53157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Establish an Alumni</a:t>
                      </a:r>
                      <a:r>
                        <a:rPr lang="en-US" baseline="0" dirty="0" smtClean="0"/>
                        <a:t> 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7882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Dialogue on Performance Evaluations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65966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Initiate Strategic</a:t>
                      </a:r>
                      <a:r>
                        <a:rPr lang="en-US" baseline="0" dirty="0" smtClean="0"/>
                        <a:t> Planning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December</a:t>
                      </a:r>
                    </a:p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</a:tr>
              <a:tr h="659662">
                <a:tc>
                  <a:txBody>
                    <a:bodyPr/>
                    <a:lstStyle/>
                    <a:p>
                      <a:r>
                        <a:rPr lang="en-US" dirty="0" smtClean="0"/>
                        <a:t>Plan On-Line Course Conversion/Enhancement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Summer</a:t>
                      </a:r>
                    </a:p>
                    <a:p>
                      <a:pPr algn="ctr"/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8" name="Picture 8" descr="C:\Users\CBatsche\AppData\Local\Microsoft\Windows\Temporary Internet Files\Content.IE5\IKUN3631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206" y="2617447"/>
            <a:ext cx="457199" cy="479233"/>
          </a:xfrm>
          <a:prstGeom prst="rect">
            <a:avLst/>
          </a:prstGeom>
          <a:noFill/>
        </p:spPr>
      </p:pic>
      <p:pic>
        <p:nvPicPr>
          <p:cNvPr id="19" name="Picture 8" descr="C:\Users\CBatsche\AppData\Local\Microsoft\Windows\Temporary Internet Files\Content.IE5\IKUN3631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203" y="5016090"/>
            <a:ext cx="457199" cy="479233"/>
          </a:xfrm>
          <a:prstGeom prst="rect">
            <a:avLst/>
          </a:prstGeom>
          <a:noFill/>
        </p:spPr>
      </p:pic>
      <p:pic>
        <p:nvPicPr>
          <p:cNvPr id="20" name="Picture 8" descr="C:\Users\CBatsche\AppData\Local\Microsoft\Windows\Temporary Internet Files\Content.IE5\IKUN3631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206" y="3157901"/>
            <a:ext cx="457199" cy="479233"/>
          </a:xfrm>
          <a:prstGeom prst="rect">
            <a:avLst/>
          </a:prstGeom>
          <a:noFill/>
        </p:spPr>
      </p:pic>
      <p:pic>
        <p:nvPicPr>
          <p:cNvPr id="21" name="Picture 8" descr="C:\Users\CBatsche\AppData\Local\Microsoft\Windows\Temporary Internet Files\Content.IE5\IKUN3631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206" y="3698355"/>
            <a:ext cx="457199" cy="479233"/>
          </a:xfrm>
          <a:prstGeom prst="rect">
            <a:avLst/>
          </a:prstGeom>
          <a:noFill/>
        </p:spPr>
      </p:pic>
      <p:pic>
        <p:nvPicPr>
          <p:cNvPr id="22" name="Picture 8" descr="C:\Users\CBatsche\AppData\Local\Microsoft\Windows\Temporary Internet Files\Content.IE5\IKUN3631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202" y="4321061"/>
            <a:ext cx="457199" cy="479233"/>
          </a:xfrm>
          <a:prstGeom prst="rect">
            <a:avLst/>
          </a:prstGeom>
          <a:noFill/>
        </p:spPr>
      </p:pic>
      <p:sp>
        <p:nvSpPr>
          <p:cNvPr id="8" name="Title 6"/>
          <p:cNvSpPr>
            <a:spLocks noGrp="1"/>
          </p:cNvSpPr>
          <p:nvPr>
            <p:ph type="ctrTitle"/>
          </p:nvPr>
        </p:nvSpPr>
        <p:spPr>
          <a:xfrm>
            <a:off x="685800" y="440962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2013-2014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265207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Goals for 2014-2015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2955925"/>
          </a:xfrm>
        </p:spPr>
        <p:txBody>
          <a:bodyPr>
            <a:normAutofit fontScale="90000"/>
          </a:bodyPr>
          <a:lstStyle/>
          <a:p>
            <a:pPr marL="484632" algn="ctr"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/>
              <a:t>Create a proposal for an interdisciplinary doctoral program </a:t>
            </a:r>
            <a:endParaRPr lang="en-US" dirty="0" smtClean="0">
              <a:solidFill>
                <a:srgbClr val="2269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4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2955925"/>
          </a:xfrm>
        </p:spPr>
        <p:txBody>
          <a:bodyPr>
            <a:normAutofit fontScale="90000"/>
          </a:bodyPr>
          <a:lstStyle/>
          <a:p>
            <a:pPr marL="484632" algn="ctr"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/>
              <a:t>Create a CBCS Research Council and establish a new internal grant awards program</a:t>
            </a:r>
            <a:endParaRPr lang="en-US" dirty="0" smtClean="0">
              <a:solidFill>
                <a:srgbClr val="2269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8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2955925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/>
              <a:t>Develop a CBCS faculty and staff awards </a:t>
            </a:r>
            <a:r>
              <a:rPr lang="en-US" dirty="0" smtClean="0"/>
              <a:t>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0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-169334" y="274638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22693E"/>
                </a:solidFill>
              </a:rPr>
              <a:t>Peer Reviewed Research Articles</a:t>
            </a:r>
            <a:r>
              <a:rPr lang="en-US" sz="24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n-US" sz="2400" dirty="0" smtClean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294218063"/>
              </p:ext>
            </p:extLst>
          </p:nvPr>
        </p:nvGraphicFramePr>
        <p:xfrm>
          <a:off x="736358" y="1417638"/>
          <a:ext cx="6858000" cy="4669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55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2955925"/>
          </a:xfrm>
        </p:spPr>
        <p:txBody>
          <a:bodyPr>
            <a:normAutofit fontScale="90000"/>
          </a:bodyPr>
          <a:lstStyle/>
          <a:p>
            <a:pPr marL="484632" algn="ctr"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/>
              <a:t>Enhance revenue generation by raising $500,000 in donor funding </a:t>
            </a:r>
            <a:endParaRPr lang="en-US" dirty="0" smtClean="0">
              <a:solidFill>
                <a:srgbClr val="2269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2955925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rgbClr val="22693E"/>
                </a:solidFill>
              </a:rPr>
              <a:t>Thanks for a great year!</a:t>
            </a:r>
          </a:p>
        </p:txBody>
      </p:sp>
    </p:spTree>
    <p:extLst>
      <p:ext uri="{BB962C8B-B14F-4D97-AF65-F5344CB8AC3E}">
        <p14:creationId xmlns:p14="http://schemas.microsoft.com/office/powerpoint/2010/main" val="15917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-791634" y="596371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 smtClean="0"/>
              <a:t>Number of Post-docs</a:t>
            </a:r>
            <a:br>
              <a:rPr lang="en-US" dirty="0" smtClean="0"/>
            </a:br>
            <a:endParaRPr lang="en-US" dirty="0" smtClean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617757919"/>
              </p:ext>
            </p:extLst>
          </p:nvPr>
        </p:nvGraphicFramePr>
        <p:xfrm>
          <a:off x="372532" y="1697037"/>
          <a:ext cx="6980767" cy="453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15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>
          <a:xfrm>
            <a:off x="-660400" y="528638"/>
            <a:ext cx="8229600" cy="1143000"/>
          </a:xfrm>
        </p:spPr>
        <p:txBody>
          <a:bodyPr>
            <a:norm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2693E"/>
                </a:solidFill>
              </a:rPr>
              <a:t>Number of Proposals Submitted</a:t>
            </a:r>
            <a:endParaRPr lang="en-US" sz="2200" dirty="0" smtClean="0">
              <a:solidFill>
                <a:srgbClr val="22693E"/>
              </a:solidFill>
            </a:endParaRP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596979"/>
              </p:ext>
            </p:extLst>
          </p:nvPr>
        </p:nvGraphicFramePr>
        <p:xfrm>
          <a:off x="524933" y="1671638"/>
          <a:ext cx="7196667" cy="457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37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>
          <a:xfrm>
            <a:off x="-152400" y="295276"/>
            <a:ext cx="8229600" cy="1143000"/>
          </a:xfrm>
        </p:spPr>
        <p:txBody>
          <a:bodyPr>
            <a:norm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2693E"/>
                </a:solidFill>
              </a:rPr>
              <a:t>Grant Awards</a:t>
            </a: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749048"/>
              </p:ext>
            </p:extLst>
          </p:nvPr>
        </p:nvGraphicFramePr>
        <p:xfrm>
          <a:off x="203200" y="1417638"/>
          <a:ext cx="7874000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959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2693E"/>
                </a:solidFill>
              </a:rPr>
              <a:t>Grant expenditures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n-US" sz="2200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851624"/>
              </p:ext>
            </p:extLst>
          </p:nvPr>
        </p:nvGraphicFramePr>
        <p:xfrm>
          <a:off x="0" y="1676400"/>
          <a:ext cx="7874000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420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>
          <a:xfrm>
            <a:off x="339635" y="469933"/>
            <a:ext cx="6942667" cy="1143000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2693E"/>
                </a:solidFill>
              </a:rPr>
              <a:t>Percent </a:t>
            </a:r>
            <a:r>
              <a:rPr lang="en-US" dirty="0" smtClean="0">
                <a:solidFill>
                  <a:srgbClr val="22693E"/>
                </a:solidFill>
              </a:rPr>
              <a:t>Recovery of F&amp;A costs </a:t>
            </a:r>
            <a:br>
              <a:rPr lang="en-US" dirty="0" smtClean="0">
                <a:solidFill>
                  <a:srgbClr val="22693E"/>
                </a:solidFill>
              </a:rPr>
            </a:br>
            <a:endParaRPr lang="en-US" sz="2200" dirty="0" smtClean="0">
              <a:solidFill>
                <a:srgbClr val="22693E"/>
              </a:solidFill>
            </a:endParaRP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985059"/>
              </p:ext>
            </p:extLst>
          </p:nvPr>
        </p:nvGraphicFramePr>
        <p:xfrm>
          <a:off x="787400" y="1930400"/>
          <a:ext cx="7289800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69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>
          <a:xfrm>
            <a:off x="2" y="274638"/>
            <a:ext cx="7467598" cy="1143000"/>
          </a:xfrm>
        </p:spPr>
        <p:txBody>
          <a:bodyPr>
            <a:noAutofit/>
          </a:bodyPr>
          <a:lstStyle/>
          <a:p>
            <a:pPr marL="484632" algn="ctr">
              <a:defRPr/>
            </a:pPr>
            <a:r>
              <a:rPr lang="en-US" dirty="0" smtClean="0">
                <a:solidFill>
                  <a:srgbClr val="22693E"/>
                </a:solidFill>
              </a:rPr>
              <a:t>Total F&amp;A Recovery</a:t>
            </a: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032365"/>
              </p:ext>
            </p:extLst>
          </p:nvPr>
        </p:nvGraphicFramePr>
        <p:xfrm>
          <a:off x="465667" y="1744133"/>
          <a:ext cx="7001933" cy="4284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21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5346</TotalTime>
  <Words>310</Words>
  <Application>Microsoft Office PowerPoint</Application>
  <PresentationFormat>On-screen Show (4:3)</PresentationFormat>
  <Paragraphs>149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 2</vt:lpstr>
      <vt:lpstr>Office Theme</vt:lpstr>
      <vt:lpstr>College of Behavioral  and Community Sciences</vt:lpstr>
      <vt:lpstr>Scholarship</vt:lpstr>
      <vt:lpstr>Peer Reviewed Research Articles </vt:lpstr>
      <vt:lpstr>Number of Post-docs </vt:lpstr>
      <vt:lpstr>Number of Proposals Submitted</vt:lpstr>
      <vt:lpstr>Grant Awards</vt:lpstr>
      <vt:lpstr>Grant expenditures </vt:lpstr>
      <vt:lpstr>Percent Recovery of F&amp;A costs  </vt:lpstr>
      <vt:lpstr>Total F&amp;A Recovery</vt:lpstr>
      <vt:lpstr>Instruction</vt:lpstr>
      <vt:lpstr>Student Credit Hours</vt:lpstr>
      <vt:lpstr>Degrees Awarded</vt:lpstr>
      <vt:lpstr>Student Internships</vt:lpstr>
      <vt:lpstr>CBCS Students in Study Abroad</vt:lpstr>
      <vt:lpstr>Goals for last year</vt:lpstr>
      <vt:lpstr>2013-2014 Goals</vt:lpstr>
      <vt:lpstr>2013-2014 Goals</vt:lpstr>
      <vt:lpstr>2013-2014 Goals</vt:lpstr>
      <vt:lpstr>2013-2014 Goals</vt:lpstr>
      <vt:lpstr>2013-2014 Goals</vt:lpstr>
      <vt:lpstr>2013-2014 Goals</vt:lpstr>
      <vt:lpstr>2013-2014 Goals</vt:lpstr>
      <vt:lpstr>2013-2014 Goals</vt:lpstr>
      <vt:lpstr>2013-2014 Goals</vt:lpstr>
      <vt:lpstr>2013-2014 Goals</vt:lpstr>
      <vt:lpstr>Goals for 2014-2015</vt:lpstr>
      <vt:lpstr>   Create a proposal for an interdisciplinary doctoral program </vt:lpstr>
      <vt:lpstr>   Create a CBCS Research Council and establish a new internal grant awards program</vt:lpstr>
      <vt:lpstr>   Develop a CBCS faculty and staff awards program</vt:lpstr>
      <vt:lpstr>   Enhance revenue generation by raising $500,000 in donor funding </vt:lpstr>
      <vt:lpstr>   Thanks for a great year!</vt:lpstr>
    </vt:vector>
  </TitlesOfParts>
  <Company>University of South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Todd</dc:creator>
  <cp:lastModifiedBy>Serovich, Julianne</cp:lastModifiedBy>
  <cp:revision>65</cp:revision>
  <dcterms:created xsi:type="dcterms:W3CDTF">2012-01-11T14:20:13Z</dcterms:created>
  <dcterms:modified xsi:type="dcterms:W3CDTF">2014-09-04T20:55:41Z</dcterms:modified>
</cp:coreProperties>
</file>