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2" r:id="rId2"/>
  </p:sldMasterIdLst>
  <p:notesMasterIdLst>
    <p:notesMasterId r:id="rId25"/>
  </p:notesMasterIdLst>
  <p:sldIdLst>
    <p:sldId id="506" r:id="rId3"/>
    <p:sldId id="507" r:id="rId4"/>
    <p:sldId id="304" r:id="rId5"/>
    <p:sldId id="258" r:id="rId6"/>
    <p:sldId id="493" r:id="rId7"/>
    <p:sldId id="491" r:id="rId8"/>
    <p:sldId id="292" r:id="rId9"/>
    <p:sldId id="480" r:id="rId10"/>
    <p:sldId id="340" r:id="rId11"/>
    <p:sldId id="481" r:id="rId12"/>
    <p:sldId id="345" r:id="rId13"/>
    <p:sldId id="494" r:id="rId14"/>
    <p:sldId id="496" r:id="rId15"/>
    <p:sldId id="497" r:id="rId16"/>
    <p:sldId id="505" r:id="rId17"/>
    <p:sldId id="504" r:id="rId18"/>
    <p:sldId id="293" r:id="rId19"/>
    <p:sldId id="266" r:id="rId20"/>
    <p:sldId id="498" r:id="rId21"/>
    <p:sldId id="500" r:id="rId22"/>
    <p:sldId id="499" r:id="rId23"/>
    <p:sldId id="502" r:id="rId24"/>
  </p:sldIdLst>
  <p:sldSz cx="9144000" cy="5143500" type="screen16x9"/>
  <p:notesSz cx="9144000" cy="6858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6069"/>
    <a:srgbClr val="7E96A0"/>
    <a:srgbClr val="006747"/>
    <a:srgbClr val="ECEAD1"/>
    <a:srgbClr val="CFC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6"/>
    <p:restoredTop sz="93792" autoAdjust="0"/>
  </p:normalViewPr>
  <p:slideViewPr>
    <p:cSldViewPr snapToGrid="0" snapToObjects="1">
      <p:cViewPr varScale="1">
        <p:scale>
          <a:sx n="83" d="100"/>
          <a:sy n="83" d="100"/>
        </p:scale>
        <p:origin x="856" y="52"/>
      </p:cViewPr>
      <p:guideLst>
        <p:guide orient="horz" pos="1620"/>
        <p:guide pos="28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6971187-C49B-8E46-9B0A-6A2D3FF7D2A3}" type="datetimeFigureOut">
              <a:rPr lang="en-US" smtClean="0"/>
              <a:t>9/12/2022</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1B53D4B-A1A2-EA42-86F9-2495DFDAB922}" type="slidenum">
              <a:rPr lang="en-US" smtClean="0"/>
              <a:t>‹#›</a:t>
            </a:fld>
            <a:endParaRPr lang="en-US" dirty="0"/>
          </a:p>
        </p:txBody>
      </p:sp>
    </p:spTree>
    <p:extLst>
      <p:ext uri="{BB962C8B-B14F-4D97-AF65-F5344CB8AC3E}">
        <p14:creationId xmlns:p14="http://schemas.microsoft.com/office/powerpoint/2010/main" val="415519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ABDE0C-C48B-AC4B-AF85-372BDA7D63B6}" type="slidenum">
              <a:rPr lang="en-US" smtClean="0"/>
              <a:t>3</a:t>
            </a:fld>
            <a:endParaRPr lang="en-US" dirty="0"/>
          </a:p>
        </p:txBody>
      </p:sp>
    </p:spTree>
    <p:extLst>
      <p:ext uri="{BB962C8B-B14F-4D97-AF65-F5344CB8AC3E}">
        <p14:creationId xmlns:p14="http://schemas.microsoft.com/office/powerpoint/2010/main" val="241500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B53D4B-A1A2-EA42-86F9-2495DFDAB922}" type="slidenum">
              <a:rPr lang="en-US" smtClean="0"/>
              <a:t>14</a:t>
            </a:fld>
            <a:endParaRPr lang="en-US" dirty="0"/>
          </a:p>
        </p:txBody>
      </p:sp>
    </p:spTree>
    <p:extLst>
      <p:ext uri="{BB962C8B-B14F-4D97-AF65-F5344CB8AC3E}">
        <p14:creationId xmlns:p14="http://schemas.microsoft.com/office/powerpoint/2010/main" val="1528894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B53D4B-A1A2-EA42-86F9-2495DFDAB922}" type="slidenum">
              <a:rPr lang="en-US" smtClean="0"/>
              <a:t>16</a:t>
            </a:fld>
            <a:endParaRPr lang="en-US" dirty="0"/>
          </a:p>
        </p:txBody>
      </p:sp>
    </p:spTree>
    <p:extLst>
      <p:ext uri="{BB962C8B-B14F-4D97-AF65-F5344CB8AC3E}">
        <p14:creationId xmlns:p14="http://schemas.microsoft.com/office/powerpoint/2010/main" val="1152584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defTabSz="465887" fontAlgn="base">
              <a:spcBef>
                <a:spcPct val="0"/>
              </a:spcBef>
              <a:spcAft>
                <a:spcPct val="0"/>
              </a:spcAft>
              <a:defRPr>
                <a:solidFill>
                  <a:schemeClr val="tx1"/>
                </a:solidFill>
                <a:latin typeface="Calibri" panose="020F0502020204030204" pitchFamily="34" charset="0"/>
              </a:defRPr>
            </a:lvl6pPr>
            <a:lvl7pPr marL="3028264" indent="-232943" defTabSz="465887" fontAlgn="base">
              <a:spcBef>
                <a:spcPct val="0"/>
              </a:spcBef>
              <a:spcAft>
                <a:spcPct val="0"/>
              </a:spcAft>
              <a:defRPr>
                <a:solidFill>
                  <a:schemeClr val="tx1"/>
                </a:solidFill>
                <a:latin typeface="Calibri" panose="020F0502020204030204" pitchFamily="34" charset="0"/>
              </a:defRPr>
            </a:lvl7pPr>
            <a:lvl8pPr marL="3494151" indent="-232943" defTabSz="465887" fontAlgn="base">
              <a:spcBef>
                <a:spcPct val="0"/>
              </a:spcBef>
              <a:spcAft>
                <a:spcPct val="0"/>
              </a:spcAft>
              <a:defRPr>
                <a:solidFill>
                  <a:schemeClr val="tx1"/>
                </a:solidFill>
                <a:latin typeface="Calibri" panose="020F0502020204030204" pitchFamily="34" charset="0"/>
              </a:defRPr>
            </a:lvl8pPr>
            <a:lvl9pPr marL="3960038" indent="-232943" defTabSz="465887"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6D2444-B24D-4CE6-B69C-BECE5DE02BA6}" type="slidenum">
              <a:rPr lang="en-US" altLang="en-US"/>
              <a:pPr fontAlgn="base">
                <a:spcBef>
                  <a:spcPct val="0"/>
                </a:spcBef>
                <a:spcAft>
                  <a:spcPct val="0"/>
                </a:spcAft>
              </a:pPr>
              <a:t>17</a:t>
            </a:fld>
            <a:endParaRPr lang="en-US" altLang="en-US" dirty="0"/>
          </a:p>
        </p:txBody>
      </p:sp>
    </p:spTree>
    <p:extLst>
      <p:ext uri="{BB962C8B-B14F-4D97-AF65-F5344CB8AC3E}">
        <p14:creationId xmlns:p14="http://schemas.microsoft.com/office/powerpoint/2010/main" val="151415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57066" indent="-291179"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64717" indent="-232943"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30604" indent="-232943"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96491" indent="-232943"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9231178-C146-4ACB-B62C-29F1587D72C2}" type="slidenum">
              <a:rPr lang="en-US" altLang="en-US"/>
              <a:pPr eaLnBrk="1" hangingPunct="1">
                <a:spcBef>
                  <a:spcPct val="0"/>
                </a:spcBef>
              </a:pPr>
              <a:t>18</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147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B53D4B-A1A2-EA42-86F9-2495DFDAB922}" type="slidenum">
              <a:rPr lang="en-US" smtClean="0"/>
              <a:t>19</a:t>
            </a:fld>
            <a:endParaRPr lang="en-US" dirty="0"/>
          </a:p>
        </p:txBody>
      </p:sp>
    </p:spTree>
    <p:extLst>
      <p:ext uri="{BB962C8B-B14F-4D97-AF65-F5344CB8AC3E}">
        <p14:creationId xmlns:p14="http://schemas.microsoft.com/office/powerpoint/2010/main" val="1556021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B53D4B-A1A2-EA42-86F9-2495DFDAB922}" type="slidenum">
              <a:rPr lang="en-US" smtClean="0"/>
              <a:t>20</a:t>
            </a:fld>
            <a:endParaRPr lang="en-US" dirty="0"/>
          </a:p>
        </p:txBody>
      </p:sp>
    </p:spTree>
    <p:extLst>
      <p:ext uri="{BB962C8B-B14F-4D97-AF65-F5344CB8AC3E}">
        <p14:creationId xmlns:p14="http://schemas.microsoft.com/office/powerpoint/2010/main" val="2692499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B53D4B-A1A2-EA42-86F9-2495DFDAB922}" type="slidenum">
              <a:rPr lang="en-US" smtClean="0"/>
              <a:t>21</a:t>
            </a:fld>
            <a:endParaRPr lang="en-US" dirty="0"/>
          </a:p>
        </p:txBody>
      </p:sp>
    </p:spTree>
    <p:extLst>
      <p:ext uri="{BB962C8B-B14F-4D97-AF65-F5344CB8AC3E}">
        <p14:creationId xmlns:p14="http://schemas.microsoft.com/office/powerpoint/2010/main" val="224421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B53D4B-A1A2-EA42-86F9-2495DFDAB922}" type="slidenum">
              <a:rPr lang="en-US" smtClean="0"/>
              <a:t>22</a:t>
            </a:fld>
            <a:endParaRPr lang="en-US" dirty="0"/>
          </a:p>
        </p:txBody>
      </p:sp>
    </p:spTree>
    <p:extLst>
      <p:ext uri="{BB962C8B-B14F-4D97-AF65-F5344CB8AC3E}">
        <p14:creationId xmlns:p14="http://schemas.microsoft.com/office/powerpoint/2010/main" val="2625684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84C58-D3CA-7043-98F1-CE3C92B10C44}" type="slidenum">
              <a:rPr lang="en-US" smtClean="0"/>
              <a:t>4</a:t>
            </a:fld>
            <a:endParaRPr lang="en-US"/>
          </a:p>
        </p:txBody>
      </p:sp>
    </p:spTree>
    <p:extLst>
      <p:ext uri="{BB962C8B-B14F-4D97-AF65-F5344CB8AC3E}">
        <p14:creationId xmlns:p14="http://schemas.microsoft.com/office/powerpoint/2010/main" val="53646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1B53D4B-A1A2-EA42-86F9-2495DFDAB922}" type="slidenum">
              <a:rPr lang="en-US" smtClean="0"/>
              <a:t>5</a:t>
            </a:fld>
            <a:endParaRPr lang="en-US" dirty="0"/>
          </a:p>
        </p:txBody>
      </p:sp>
    </p:spTree>
    <p:extLst>
      <p:ext uri="{BB962C8B-B14F-4D97-AF65-F5344CB8AC3E}">
        <p14:creationId xmlns:p14="http://schemas.microsoft.com/office/powerpoint/2010/main" val="282870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defTabSz="465887" fontAlgn="base">
              <a:spcBef>
                <a:spcPct val="0"/>
              </a:spcBef>
              <a:spcAft>
                <a:spcPct val="0"/>
              </a:spcAft>
              <a:defRPr>
                <a:solidFill>
                  <a:schemeClr val="tx1"/>
                </a:solidFill>
                <a:latin typeface="Calibri" panose="020F0502020204030204" pitchFamily="34" charset="0"/>
              </a:defRPr>
            </a:lvl6pPr>
            <a:lvl7pPr marL="3028264" indent="-232943" defTabSz="465887" fontAlgn="base">
              <a:spcBef>
                <a:spcPct val="0"/>
              </a:spcBef>
              <a:spcAft>
                <a:spcPct val="0"/>
              </a:spcAft>
              <a:defRPr>
                <a:solidFill>
                  <a:schemeClr val="tx1"/>
                </a:solidFill>
                <a:latin typeface="Calibri" panose="020F0502020204030204" pitchFamily="34" charset="0"/>
              </a:defRPr>
            </a:lvl7pPr>
            <a:lvl8pPr marL="3494151" indent="-232943" defTabSz="465887" fontAlgn="base">
              <a:spcBef>
                <a:spcPct val="0"/>
              </a:spcBef>
              <a:spcAft>
                <a:spcPct val="0"/>
              </a:spcAft>
              <a:defRPr>
                <a:solidFill>
                  <a:schemeClr val="tx1"/>
                </a:solidFill>
                <a:latin typeface="Calibri" panose="020F0502020204030204" pitchFamily="34" charset="0"/>
              </a:defRPr>
            </a:lvl8pPr>
            <a:lvl9pPr marL="3960038" indent="-232943" defTabSz="465887"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0FFACF-A3FE-4B12-9934-B80823CB382A}" type="slidenum">
              <a:rPr lang="en-US" altLang="en-US"/>
              <a:pPr fontAlgn="base">
                <a:spcBef>
                  <a:spcPct val="0"/>
                </a:spcBef>
                <a:spcAft>
                  <a:spcPct val="0"/>
                </a:spcAft>
              </a:pPr>
              <a:t>7</a:t>
            </a:fld>
            <a:endParaRPr lang="en-US" altLang="en-US" dirty="0"/>
          </a:p>
        </p:txBody>
      </p:sp>
    </p:spTree>
    <p:extLst>
      <p:ext uri="{BB962C8B-B14F-4D97-AF65-F5344CB8AC3E}">
        <p14:creationId xmlns:p14="http://schemas.microsoft.com/office/powerpoint/2010/main" val="268698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B53D4B-A1A2-EA42-86F9-2495DFDAB922}" type="slidenum">
              <a:rPr lang="en-US" smtClean="0"/>
              <a:t>8</a:t>
            </a:fld>
            <a:endParaRPr lang="en-US" dirty="0"/>
          </a:p>
        </p:txBody>
      </p:sp>
    </p:spTree>
    <p:extLst>
      <p:ext uri="{BB962C8B-B14F-4D97-AF65-F5344CB8AC3E}">
        <p14:creationId xmlns:p14="http://schemas.microsoft.com/office/powerpoint/2010/main" val="120047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52F34-89A7-4D09-9077-A2F31E98187B}" type="slidenum">
              <a:rPr lang="en-US" smtClean="0"/>
              <a:t>9</a:t>
            </a:fld>
            <a:endParaRPr lang="en-US"/>
          </a:p>
        </p:txBody>
      </p:sp>
    </p:spTree>
    <p:extLst>
      <p:ext uri="{BB962C8B-B14F-4D97-AF65-F5344CB8AC3E}">
        <p14:creationId xmlns:p14="http://schemas.microsoft.com/office/powerpoint/2010/main" val="155816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1B53D4B-A1A2-EA42-86F9-2495DFDAB922}" type="slidenum">
              <a:rPr lang="en-US" smtClean="0"/>
              <a:t>11</a:t>
            </a:fld>
            <a:endParaRPr lang="en-US" dirty="0"/>
          </a:p>
        </p:txBody>
      </p:sp>
    </p:spTree>
    <p:extLst>
      <p:ext uri="{BB962C8B-B14F-4D97-AF65-F5344CB8AC3E}">
        <p14:creationId xmlns:p14="http://schemas.microsoft.com/office/powerpoint/2010/main" val="199809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B53D4B-A1A2-EA42-86F9-2495DFDAB922}" type="slidenum">
              <a:rPr lang="en-US" smtClean="0"/>
              <a:t>12</a:t>
            </a:fld>
            <a:endParaRPr lang="en-US" dirty="0"/>
          </a:p>
        </p:txBody>
      </p:sp>
    </p:spTree>
    <p:extLst>
      <p:ext uri="{BB962C8B-B14F-4D97-AF65-F5344CB8AC3E}">
        <p14:creationId xmlns:p14="http://schemas.microsoft.com/office/powerpoint/2010/main" val="306880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B53D4B-A1A2-EA42-86F9-2495DFDAB922}" type="slidenum">
              <a:rPr lang="en-US" smtClean="0"/>
              <a:t>13</a:t>
            </a:fld>
            <a:endParaRPr lang="en-US" dirty="0"/>
          </a:p>
        </p:txBody>
      </p:sp>
    </p:spTree>
    <p:extLst>
      <p:ext uri="{BB962C8B-B14F-4D97-AF65-F5344CB8AC3E}">
        <p14:creationId xmlns:p14="http://schemas.microsoft.com/office/powerpoint/2010/main" val="810587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normAutofit/>
          </a:bodyPr>
          <a:lstStyle>
            <a:lvl1pPr>
              <a:defRPr sz="4400" b="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5359469" cy="297332"/>
          </a:xfrm>
        </p:spPr>
        <p:txBody>
          <a:bodyPr>
            <a:normAutofit/>
          </a:bodyPr>
          <a:lstStyle>
            <a:lvl1pPr marL="0" indent="0">
              <a:buNone/>
              <a:defRPr sz="1400" b="0">
                <a:solidFill>
                  <a:schemeClr val="bg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319696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491204"/>
            <a:ext cx="8686800" cy="692663"/>
          </a:xfrm>
        </p:spPr>
        <p:txBody>
          <a:bodyPr>
            <a:normAutofit/>
          </a:bodyPr>
          <a:lstStyle>
            <a:lvl1pPr>
              <a:defRPr sz="3000" b="0">
                <a:solidFill>
                  <a:srgbClr val="006747"/>
                </a:solidFill>
              </a:defRPr>
            </a:lvl1pPr>
          </a:lstStyle>
          <a:p>
            <a:r>
              <a:rPr lang="en-US" dirty="0"/>
              <a:t>Header Goes Here</a:t>
            </a:r>
          </a:p>
        </p:txBody>
      </p:sp>
      <p:sp>
        <p:nvSpPr>
          <p:cNvPr id="3" name="Content Placeholder 2"/>
          <p:cNvSpPr>
            <a:spLocks noGrp="1"/>
          </p:cNvSpPr>
          <p:nvPr>
            <p:ph idx="1" hasCustomPrompt="1"/>
          </p:nvPr>
        </p:nvSpPr>
        <p:spPr>
          <a:xfrm>
            <a:off x="228599" y="1352550"/>
            <a:ext cx="8686799" cy="3621024"/>
          </a:xfrm>
        </p:spPr>
        <p:txBody>
          <a:bodyPr>
            <a:noAutofit/>
          </a:bodyPr>
          <a:lstStyle>
            <a:lvl1pPr marL="0" indent="0">
              <a:buNone/>
              <a:defRPr sz="1800">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p:txBody>
      </p:sp>
      <p:sp>
        <p:nvSpPr>
          <p:cNvPr id="6" name="Slide Number Placeholder 5"/>
          <p:cNvSpPr>
            <a:spLocks noGrp="1"/>
          </p:cNvSpPr>
          <p:nvPr>
            <p:ph type="sldNum" sz="quarter" idx="12"/>
          </p:nvPr>
        </p:nvSpPr>
        <p:spPr>
          <a:xfrm>
            <a:off x="7981122" y="0"/>
            <a:ext cx="934276" cy="484754"/>
          </a:xfrm>
        </p:spPr>
        <p:txBody>
          <a:bodyPr/>
          <a:lstStyle>
            <a:lvl1pPr>
              <a:defRPr sz="1000" b="1">
                <a:solidFill>
                  <a:schemeClr val="bg1"/>
                </a:solidFill>
              </a:defRPr>
            </a:lvl1pPr>
          </a:lstStyle>
          <a:p>
            <a:fld id="{0F5EC011-0DA0-DB45-996E-85C7F379AB45}" type="slidenum">
              <a:rPr lang="en-US" smtClean="0"/>
              <a:pPr/>
              <a:t>‹#›</a:t>
            </a:fld>
            <a:endParaRPr lang="en-US" dirty="0"/>
          </a:p>
        </p:txBody>
      </p:sp>
    </p:spTree>
    <p:extLst>
      <p:ext uri="{BB962C8B-B14F-4D97-AF65-F5344CB8AC3E}">
        <p14:creationId xmlns:p14="http://schemas.microsoft.com/office/powerpoint/2010/main" val="504156487"/>
      </p:ext>
    </p:extLst>
  </p:cSld>
  <p:clrMapOvr>
    <a:masterClrMapping/>
  </p:clrMapOvr>
  <p:extLst>
    <p:ext uri="{DCECCB84-F9BA-43D5-87BE-67443E8EF086}">
      <p15:sldGuideLst xmlns:p15="http://schemas.microsoft.com/office/powerpoint/2012/main">
        <p15:guide id="1" orient="horz" pos="852" userDrawn="1">
          <p15:clr>
            <a:srgbClr val="FBAE40"/>
          </p15:clr>
        </p15:guide>
        <p15:guide id="2" pos="144" userDrawn="1">
          <p15:clr>
            <a:srgbClr val="FBAE40"/>
          </p15:clr>
        </p15:guide>
        <p15:guide id="3" pos="5616" userDrawn="1">
          <p15:clr>
            <a:srgbClr val="FBAE40"/>
          </p15:clr>
        </p15:guide>
        <p15:guide id="4" orient="horz" pos="31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dirty="0"/>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493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6637642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54815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7A75D6-58D1-3340-97AA-B9C639E6E9A0}"/>
              </a:ext>
            </a:extLst>
          </p:cNvPr>
          <p:cNvPicPr>
            <a:picLocks noChangeAspect="1"/>
          </p:cNvPicPr>
          <p:nvPr userDrawn="1"/>
        </p:nvPicPr>
        <p:blipFill>
          <a:blip r:embed="rId2"/>
          <a:stretch>
            <a:fillRect/>
          </a:stretch>
        </p:blipFill>
        <p:spPr>
          <a:xfrm>
            <a:off x="7762476" y="4675150"/>
            <a:ext cx="1300678" cy="325169"/>
          </a:xfrm>
          <a:prstGeom prst="rect">
            <a:avLst/>
          </a:prstGeom>
        </p:spPr>
      </p:pic>
    </p:spTree>
    <p:extLst>
      <p:ext uri="{BB962C8B-B14F-4D97-AF65-F5344CB8AC3E}">
        <p14:creationId xmlns:p14="http://schemas.microsoft.com/office/powerpoint/2010/main" val="143103421"/>
      </p:ext>
    </p:extLst>
  </p:cSld>
  <p:clrMapOvr>
    <a:masterClrMapping/>
  </p:clrMapOvr>
  <p:extLst>
    <p:ext uri="{DCECCB84-F9BA-43D5-87BE-67443E8EF086}">
      <p15:sldGuideLst xmlns:p15="http://schemas.microsoft.com/office/powerpoint/2012/main">
        <p15:guide id="1" pos="216">
          <p15:clr>
            <a:srgbClr val="FBAE40"/>
          </p15:clr>
        </p15:guide>
        <p15:guide id="2" orient="horz" pos="2160">
          <p15:clr>
            <a:srgbClr val="FBAE40"/>
          </p15:clr>
        </p15:guide>
        <p15:guide id="3" pos="7464">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109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9/12/2022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dirty="0"/>
          </a:p>
        </p:txBody>
      </p:sp>
    </p:spTree>
    <p:extLst>
      <p:ext uri="{BB962C8B-B14F-4D97-AF65-F5344CB8AC3E}">
        <p14:creationId xmlns:p14="http://schemas.microsoft.com/office/powerpoint/2010/main" val="1848561185"/>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4" r:id="rId3"/>
    <p:sldLayoutId id="2147483666" r:id="rId4"/>
    <p:sldLayoutId id="2147483667" r:id="rId5"/>
    <p:sldLayoutId id="2147483681" r:id="rId6"/>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9/12/2022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1848561185"/>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hyperlink" Target="https://ofew.berkeley.edu/resources-recruitment-doctoral-and-postdoctoral-directoriesnational-fellowships" TargetMode="External"/><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notesSlide" Target="../notesSlides/notesSlide7.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37.sv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hyperlink" Target="https://ofew.berkeley.edu/resources-recruitment-doctoral-and-postdoctoral-directoriesnational-fellowship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cmu.edu/mcs/people/faculty/resources/faculty_search/preparing/applicant-evaluation-tool.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hyperlink" Target="https://www.cmu.edu/faculty-office/docs/sampleEval.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facultydiversity.org/Join" TargetMode="External"/><Relationship Id="rId13" Type="http://schemas.openxmlformats.org/officeDocument/2006/relationships/hyperlink" Target="https://www.cmu.edu/faculty-office/docs/sampleEval.pdf" TargetMode="External"/><Relationship Id="rId3" Type="http://schemas.openxmlformats.org/officeDocument/2006/relationships/hyperlink" Target="https://www.usf.edu/president/anti-racism/who-we-are/dare-dashboard.aspx" TargetMode="External"/><Relationship Id="rId7" Type="http://schemas.openxmlformats.org/officeDocument/2006/relationships/hyperlink" Target="https://www.equityinhighered.org/" TargetMode="External"/><Relationship Id="rId12" Type="http://schemas.openxmlformats.org/officeDocument/2006/relationships/hyperlink" Target="https://www.cmu.edu/mcs/people/faculty/resources/faculty_search/preparing/applicant-evaluation-tool.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ncsesdata.nsf.gov/home" TargetMode="External"/><Relationship Id="rId11" Type="http://schemas.openxmlformats.org/officeDocument/2006/relationships/hyperlink" Target="https://myemail.constantcontact.com/Best-Practices-in-Faculty-Recruitment-and-Hiring.html?soid=1128905482859&amp;aid=gYFYML5GPic" TargetMode="External"/><Relationship Id="rId5" Type="http://schemas.openxmlformats.org/officeDocument/2006/relationships/hyperlink" Target="https://ncses.nsf.gov/pubs/nsf21308/report/postgraduation-trends" TargetMode="External"/><Relationship Id="rId10" Type="http://schemas.openxmlformats.org/officeDocument/2006/relationships/hyperlink" Target="https://www.brown.edu/about/administration/institutional-diversity/sites/oidi/files/Guide%20To%20Diversifying%20Faculty%20Searches_2020.pdf" TargetMode="External"/><Relationship Id="rId4" Type="http://schemas.openxmlformats.org/officeDocument/2006/relationships/hyperlink" Target="https://app.powerbi.com/links/K7oVnkmhFR?ctid=741bf7de-e2e5-46df-8d67-82607df9deaa&amp;pbi_source=linkShare" TargetMode="External"/><Relationship Id="rId9" Type="http://schemas.openxmlformats.org/officeDocument/2006/relationships/hyperlink" Target="https://advance.umich.edu/wp-content/uploads/2018/10/Handbook-for-Faculty-Searches-and-Hiring.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buiec@usf.edu"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sf.edu/diversity/about-dieo/advisory-committees-councils.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889C-1073-4A16-B6BA-A4737493A596}"/>
              </a:ext>
            </a:extLst>
          </p:cNvPr>
          <p:cNvSpPr txBox="1">
            <a:spLocks/>
          </p:cNvSpPr>
          <p:nvPr/>
        </p:nvSpPr>
        <p:spPr>
          <a:xfrm>
            <a:off x="747182" y="863600"/>
            <a:ext cx="8168217" cy="1030817"/>
          </a:xfrm>
          <a:prstGeom prst="rect">
            <a:avLst/>
          </a:prstGeom>
        </p:spPr>
        <p:txBody>
          <a:bodyPr>
            <a:noAutofit/>
          </a:bodyPr>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pPr algn="r"/>
            <a:r>
              <a:rPr lang="en-US" sz="4000" dirty="0">
                <a:solidFill>
                  <a:schemeClr val="bg1"/>
                </a:solidFill>
                <a:latin typeface="Abadi" panose="020B0604020104020204" pitchFamily="34" charset="0"/>
              </a:rPr>
              <a:t>Faculty Diversity Best Practices:</a:t>
            </a:r>
          </a:p>
          <a:p>
            <a:pPr algn="r"/>
            <a:r>
              <a:rPr lang="en-US" sz="2400" dirty="0">
                <a:solidFill>
                  <a:schemeClr val="bg1"/>
                </a:solidFill>
                <a:latin typeface="Abadi" panose="020B0604020104020204" pitchFamily="34" charset="0"/>
              </a:rPr>
              <a:t>DEI and your Search Committee</a:t>
            </a:r>
          </a:p>
        </p:txBody>
      </p:sp>
      <p:sp>
        <p:nvSpPr>
          <p:cNvPr id="3" name="Rectangle 2">
            <a:extLst>
              <a:ext uri="{FF2B5EF4-FFF2-40B4-BE49-F238E27FC236}">
                <a16:creationId xmlns:a16="http://schemas.microsoft.com/office/drawing/2014/main" id="{1B185175-8D07-420C-BAB3-9594796BB736}"/>
              </a:ext>
            </a:extLst>
          </p:cNvPr>
          <p:cNvSpPr/>
          <p:nvPr/>
        </p:nvSpPr>
        <p:spPr>
          <a:xfrm>
            <a:off x="3141132" y="2224300"/>
            <a:ext cx="5588193" cy="307777"/>
          </a:xfrm>
          <a:prstGeom prst="rect">
            <a:avLst/>
          </a:prstGeom>
        </p:spPr>
        <p:txBody>
          <a:bodyPr wrap="square">
            <a:spAutoFit/>
          </a:bodyPr>
          <a:lstStyle/>
          <a:p>
            <a:pPr algn="r"/>
            <a:r>
              <a:rPr lang="en-US" sz="1400" b="1" dirty="0">
                <a:solidFill>
                  <a:schemeClr val="bg1"/>
                </a:solidFill>
              </a:rPr>
              <a:t>Presented to CBCS | September 12, 2022</a:t>
            </a:r>
          </a:p>
        </p:txBody>
      </p:sp>
      <p:sp>
        <p:nvSpPr>
          <p:cNvPr id="6" name="Text Placeholder 3">
            <a:extLst>
              <a:ext uri="{FF2B5EF4-FFF2-40B4-BE49-F238E27FC236}">
                <a16:creationId xmlns:a16="http://schemas.microsoft.com/office/drawing/2014/main" id="{456D79F4-8C02-45BB-A718-1588554A6EC7}"/>
              </a:ext>
            </a:extLst>
          </p:cNvPr>
          <p:cNvSpPr txBox="1">
            <a:spLocks/>
          </p:cNvSpPr>
          <p:nvPr/>
        </p:nvSpPr>
        <p:spPr>
          <a:xfrm>
            <a:off x="3074288" y="2919200"/>
            <a:ext cx="5655038" cy="84775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600" b="1" i="1" dirty="0">
                <a:solidFill>
                  <a:schemeClr val="bg1"/>
                </a:solidFill>
              </a:rPr>
              <a:t>Clara Buie, M.Ed.</a:t>
            </a:r>
          </a:p>
          <a:p>
            <a:pPr marL="0" indent="0" algn="r">
              <a:buNone/>
            </a:pPr>
            <a:r>
              <a:rPr lang="en-US" sz="1600" i="1" dirty="0">
                <a:solidFill>
                  <a:schemeClr val="bg1"/>
                </a:solidFill>
              </a:rPr>
              <a:t>Director, Diversity, Equity, and Inclusion</a:t>
            </a:r>
          </a:p>
        </p:txBody>
      </p:sp>
    </p:spTree>
    <p:extLst>
      <p:ext uri="{BB962C8B-B14F-4D97-AF65-F5344CB8AC3E}">
        <p14:creationId xmlns:p14="http://schemas.microsoft.com/office/powerpoint/2010/main" val="233293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7982A-267E-9F47-9B95-EEE47D5B01B6}"/>
              </a:ext>
            </a:extLst>
          </p:cNvPr>
          <p:cNvSpPr>
            <a:spLocks noGrp="1"/>
          </p:cNvSpPr>
          <p:nvPr>
            <p:ph type="title"/>
          </p:nvPr>
        </p:nvSpPr>
        <p:spPr/>
        <p:txBody>
          <a:bodyPr>
            <a:normAutofit/>
          </a:bodyPr>
          <a:lstStyle/>
          <a:p>
            <a:r>
              <a:rPr lang="en-US" sz="2600" dirty="0"/>
              <a:t>Proactive Recruiting: Advertising and Posting</a:t>
            </a:r>
          </a:p>
        </p:txBody>
      </p:sp>
      <p:sp>
        <p:nvSpPr>
          <p:cNvPr id="3" name="Content Placeholder 2">
            <a:extLst>
              <a:ext uri="{FF2B5EF4-FFF2-40B4-BE49-F238E27FC236}">
                <a16:creationId xmlns:a16="http://schemas.microsoft.com/office/drawing/2014/main" id="{EEA4D477-BE96-154E-ABD9-3A02D5231890}"/>
              </a:ext>
            </a:extLst>
          </p:cNvPr>
          <p:cNvSpPr>
            <a:spLocks noGrp="1"/>
          </p:cNvSpPr>
          <p:nvPr>
            <p:ph idx="1"/>
          </p:nvPr>
        </p:nvSpPr>
        <p:spPr>
          <a:xfrm>
            <a:off x="243199" y="1352550"/>
            <a:ext cx="4328801" cy="1721390"/>
          </a:xfrm>
        </p:spPr>
        <p:txBody>
          <a:bodyPr/>
          <a:lstStyle/>
          <a:p>
            <a:pPr>
              <a:lnSpc>
                <a:spcPct val="100000"/>
              </a:lnSpc>
            </a:pPr>
            <a:r>
              <a:rPr lang="en-US" b="1" dirty="0">
                <a:solidFill>
                  <a:schemeClr val="accent4"/>
                </a:solidFill>
              </a:rPr>
              <a:t>Traditional ad placement:</a:t>
            </a:r>
          </a:p>
          <a:p>
            <a:pPr marL="342900" indent="-342900">
              <a:lnSpc>
                <a:spcPct val="100000"/>
              </a:lnSpc>
              <a:buFont typeface="Arial" panose="020B0604020202020204" pitchFamily="34" charset="0"/>
              <a:buChar char="•"/>
            </a:pPr>
            <a:r>
              <a:rPr lang="en-US" i="1" dirty="0"/>
              <a:t>Diverse: Issues in Higher Education</a:t>
            </a:r>
            <a:endParaRPr lang="en-US" dirty="0"/>
          </a:p>
          <a:p>
            <a:pPr marL="342900" indent="-342900">
              <a:lnSpc>
                <a:spcPct val="100000"/>
              </a:lnSpc>
              <a:buFont typeface="Arial" panose="020B0604020202020204" pitchFamily="34" charset="0"/>
              <a:buChar char="•"/>
            </a:pPr>
            <a:r>
              <a:rPr lang="en-US" i="1" dirty="0"/>
              <a:t>Women in Higher Education</a:t>
            </a:r>
          </a:p>
          <a:p>
            <a:pPr marL="342900" indent="-342900">
              <a:lnSpc>
                <a:spcPct val="100000"/>
              </a:lnSpc>
              <a:buFont typeface="Arial" panose="020B0604020202020204" pitchFamily="34" charset="0"/>
              <a:buChar char="•"/>
            </a:pPr>
            <a:r>
              <a:rPr lang="en-US" i="1" dirty="0"/>
              <a:t>Hispanic Outlook in Higher Education</a:t>
            </a:r>
          </a:p>
          <a:p>
            <a:pPr marL="342900" indent="-342900">
              <a:lnSpc>
                <a:spcPct val="100000"/>
              </a:lnSpc>
              <a:buFont typeface="Arial" panose="020B0604020202020204" pitchFamily="34" charset="0"/>
              <a:buChar char="•"/>
            </a:pPr>
            <a:r>
              <a:rPr lang="en-US" i="1" dirty="0"/>
              <a:t>Insight into Diversity</a:t>
            </a:r>
            <a:endParaRPr lang="en-US" dirty="0"/>
          </a:p>
        </p:txBody>
      </p:sp>
      <p:pic>
        <p:nvPicPr>
          <p:cNvPr id="5" name="Picture 4">
            <a:extLst>
              <a:ext uri="{FF2B5EF4-FFF2-40B4-BE49-F238E27FC236}">
                <a16:creationId xmlns:a16="http://schemas.microsoft.com/office/drawing/2014/main" id="{3B325BE4-A2A4-984D-B891-D35BA216ED77}"/>
              </a:ext>
            </a:extLst>
          </p:cNvPr>
          <p:cNvPicPr>
            <a:picLocks noChangeAspect="1"/>
          </p:cNvPicPr>
          <p:nvPr/>
        </p:nvPicPr>
        <p:blipFill>
          <a:blip r:embed="rId2"/>
          <a:stretch>
            <a:fillRect/>
          </a:stretch>
        </p:blipFill>
        <p:spPr>
          <a:xfrm>
            <a:off x="4922796" y="1711489"/>
            <a:ext cx="1573881" cy="321200"/>
          </a:xfrm>
          <a:prstGeom prst="rect">
            <a:avLst/>
          </a:prstGeom>
        </p:spPr>
      </p:pic>
      <p:pic>
        <p:nvPicPr>
          <p:cNvPr id="7" name="Picture 6">
            <a:extLst>
              <a:ext uri="{FF2B5EF4-FFF2-40B4-BE49-F238E27FC236}">
                <a16:creationId xmlns:a16="http://schemas.microsoft.com/office/drawing/2014/main" id="{7FF6487B-121D-3F43-9C97-D8561927CBFF}"/>
              </a:ext>
            </a:extLst>
          </p:cNvPr>
          <p:cNvPicPr>
            <a:picLocks noChangeAspect="1"/>
          </p:cNvPicPr>
          <p:nvPr/>
        </p:nvPicPr>
        <p:blipFill>
          <a:blip r:embed="rId3"/>
          <a:stretch>
            <a:fillRect/>
          </a:stretch>
        </p:blipFill>
        <p:spPr>
          <a:xfrm>
            <a:off x="4813905" y="2703295"/>
            <a:ext cx="1505451" cy="449681"/>
          </a:xfrm>
          <a:prstGeom prst="rect">
            <a:avLst/>
          </a:prstGeom>
        </p:spPr>
      </p:pic>
      <p:pic>
        <p:nvPicPr>
          <p:cNvPr id="9" name="Picture 8">
            <a:extLst>
              <a:ext uri="{FF2B5EF4-FFF2-40B4-BE49-F238E27FC236}">
                <a16:creationId xmlns:a16="http://schemas.microsoft.com/office/drawing/2014/main" id="{3B68E5D1-83D6-0940-B5A7-AAD186A6BADE}"/>
              </a:ext>
            </a:extLst>
          </p:cNvPr>
          <p:cNvPicPr>
            <a:picLocks noChangeAspect="1"/>
          </p:cNvPicPr>
          <p:nvPr/>
        </p:nvPicPr>
        <p:blipFill>
          <a:blip r:embed="rId4"/>
          <a:stretch>
            <a:fillRect/>
          </a:stretch>
        </p:blipFill>
        <p:spPr>
          <a:xfrm>
            <a:off x="6867925" y="1618544"/>
            <a:ext cx="1567357" cy="527624"/>
          </a:xfrm>
          <a:prstGeom prst="rect">
            <a:avLst/>
          </a:prstGeom>
        </p:spPr>
      </p:pic>
      <p:pic>
        <p:nvPicPr>
          <p:cNvPr id="11" name="Graphic 10">
            <a:extLst>
              <a:ext uri="{FF2B5EF4-FFF2-40B4-BE49-F238E27FC236}">
                <a16:creationId xmlns:a16="http://schemas.microsoft.com/office/drawing/2014/main" id="{C0063A51-1C95-574B-A46B-ABD7C99AB2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67925" y="2808875"/>
            <a:ext cx="2032875" cy="275285"/>
          </a:xfrm>
          <a:prstGeom prst="rect">
            <a:avLst/>
          </a:prstGeom>
        </p:spPr>
      </p:pic>
      <p:sp>
        <p:nvSpPr>
          <p:cNvPr id="8" name="TextBox 7">
            <a:extLst>
              <a:ext uri="{FF2B5EF4-FFF2-40B4-BE49-F238E27FC236}">
                <a16:creationId xmlns:a16="http://schemas.microsoft.com/office/drawing/2014/main" id="{F5F9AC6B-C6E2-5B41-A94D-EC3E978ACFF7}"/>
              </a:ext>
            </a:extLst>
          </p:cNvPr>
          <p:cNvSpPr txBox="1"/>
          <p:nvPr/>
        </p:nvSpPr>
        <p:spPr>
          <a:xfrm>
            <a:off x="243199" y="3966667"/>
            <a:ext cx="4201042" cy="969496"/>
          </a:xfrm>
          <a:prstGeom prst="rect">
            <a:avLst/>
          </a:prstGeom>
          <a:solidFill>
            <a:schemeClr val="accent4"/>
          </a:solidFill>
        </p:spPr>
        <p:txBody>
          <a:bodyPr wrap="square" rtlCol="0">
            <a:spAutoFit/>
          </a:bodyPr>
          <a:lstStyle/>
          <a:p>
            <a:pPr algn="ctr"/>
            <a:r>
              <a:rPr lang="en-US" sz="1900" b="1" dirty="0">
                <a:solidFill>
                  <a:schemeClr val="bg1"/>
                </a:solidFill>
              </a:rPr>
              <a:t>Search committee members are </a:t>
            </a:r>
            <a:r>
              <a:rPr lang="en-US" sz="1900" b="1" u="sng" dirty="0">
                <a:solidFill>
                  <a:schemeClr val="bg1"/>
                </a:solidFill>
              </a:rPr>
              <a:t>active</a:t>
            </a:r>
            <a:r>
              <a:rPr lang="en-US" sz="1900" b="1" dirty="0">
                <a:solidFill>
                  <a:schemeClr val="bg1"/>
                </a:solidFill>
              </a:rPr>
              <a:t> participants </a:t>
            </a:r>
            <a:br>
              <a:rPr lang="en-US" sz="1900" b="1" dirty="0">
                <a:solidFill>
                  <a:schemeClr val="bg1"/>
                </a:solidFill>
              </a:rPr>
            </a:br>
            <a:r>
              <a:rPr lang="en-US" sz="1900" b="1" dirty="0">
                <a:solidFill>
                  <a:schemeClr val="bg1"/>
                </a:solidFill>
              </a:rPr>
              <a:t>in the process.</a:t>
            </a:r>
          </a:p>
        </p:txBody>
      </p:sp>
      <p:sp>
        <p:nvSpPr>
          <p:cNvPr id="12" name="TextBox 11">
            <a:extLst>
              <a:ext uri="{FF2B5EF4-FFF2-40B4-BE49-F238E27FC236}">
                <a16:creationId xmlns:a16="http://schemas.microsoft.com/office/drawing/2014/main" id="{82633713-5CB3-C240-AB0C-DBED0B0BF157}"/>
              </a:ext>
            </a:extLst>
          </p:cNvPr>
          <p:cNvSpPr txBox="1"/>
          <p:nvPr/>
        </p:nvSpPr>
        <p:spPr>
          <a:xfrm>
            <a:off x="4699758" y="3966667"/>
            <a:ext cx="4201042" cy="969496"/>
          </a:xfrm>
          <a:prstGeom prst="rect">
            <a:avLst/>
          </a:prstGeom>
          <a:solidFill>
            <a:schemeClr val="accent4"/>
          </a:solidFill>
        </p:spPr>
        <p:txBody>
          <a:bodyPr wrap="square" rtlCol="0">
            <a:spAutoFit/>
          </a:bodyPr>
          <a:lstStyle/>
          <a:p>
            <a:pPr algn="ctr"/>
            <a:r>
              <a:rPr lang="en-US" sz="1900" b="1" dirty="0">
                <a:solidFill>
                  <a:schemeClr val="bg1"/>
                </a:solidFill>
              </a:rPr>
              <a:t>Engage your DEI councils </a:t>
            </a:r>
            <a:br>
              <a:rPr lang="en-US" sz="1900" b="1" dirty="0">
                <a:solidFill>
                  <a:schemeClr val="bg1"/>
                </a:solidFill>
              </a:rPr>
            </a:br>
            <a:r>
              <a:rPr lang="en-US" sz="1900" b="1" dirty="0">
                <a:solidFill>
                  <a:schemeClr val="bg1"/>
                </a:solidFill>
              </a:rPr>
              <a:t>in your relationship-</a:t>
            </a:r>
            <a:br>
              <a:rPr lang="en-US" sz="1900" b="1" dirty="0">
                <a:solidFill>
                  <a:schemeClr val="bg1"/>
                </a:solidFill>
              </a:rPr>
            </a:br>
            <a:r>
              <a:rPr lang="en-US" sz="1900" b="1" dirty="0">
                <a:solidFill>
                  <a:schemeClr val="bg1"/>
                </a:solidFill>
              </a:rPr>
              <a:t>building efforts.</a:t>
            </a:r>
          </a:p>
        </p:txBody>
      </p:sp>
    </p:spTree>
    <p:extLst>
      <p:ext uri="{BB962C8B-B14F-4D97-AF65-F5344CB8AC3E}">
        <p14:creationId xmlns:p14="http://schemas.microsoft.com/office/powerpoint/2010/main" val="1730979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2117D-89E6-BA48-A6AB-D3FBEDEE6A21}"/>
              </a:ext>
            </a:extLst>
          </p:cNvPr>
          <p:cNvSpPr txBox="1"/>
          <p:nvPr/>
        </p:nvSpPr>
        <p:spPr>
          <a:xfrm>
            <a:off x="0" y="4739268"/>
            <a:ext cx="9144000" cy="404232"/>
          </a:xfrm>
          <a:prstGeom prst="rect">
            <a:avLst/>
          </a:prstGeom>
          <a:solidFill>
            <a:schemeClr val="accent4"/>
          </a:solidFill>
        </p:spPr>
        <p:txBody>
          <a:bodyPr wrap="square" rtlCol="0" anchor="ctr">
            <a:noAutofit/>
          </a:bodyPr>
          <a:lstStyle/>
          <a:p>
            <a:pPr algn="ctr"/>
            <a:r>
              <a:rPr lang="en-US" sz="1600" b="1" i="1" dirty="0">
                <a:solidFill>
                  <a:schemeClr val="bg1"/>
                </a:solidFill>
              </a:rPr>
              <a:t>Personal connections may be the most effective way to diversify the pipeline.</a:t>
            </a:r>
          </a:p>
        </p:txBody>
      </p:sp>
      <p:sp>
        <p:nvSpPr>
          <p:cNvPr id="2" name="Title 1">
            <a:extLst>
              <a:ext uri="{FF2B5EF4-FFF2-40B4-BE49-F238E27FC236}">
                <a16:creationId xmlns:a16="http://schemas.microsoft.com/office/drawing/2014/main" id="{CDA50C48-7EF1-6546-BBAA-2F7875FBD063}"/>
              </a:ext>
            </a:extLst>
          </p:cNvPr>
          <p:cNvSpPr>
            <a:spLocks noGrp="1"/>
          </p:cNvSpPr>
          <p:nvPr>
            <p:ph type="title"/>
          </p:nvPr>
        </p:nvSpPr>
        <p:spPr/>
        <p:txBody>
          <a:bodyPr>
            <a:noAutofit/>
          </a:bodyPr>
          <a:lstStyle/>
          <a:p>
            <a:r>
              <a:rPr lang="en-US" sz="2400" dirty="0"/>
              <a:t>The Search Plan: RECRUIT!</a:t>
            </a:r>
          </a:p>
        </p:txBody>
      </p:sp>
      <p:sp>
        <p:nvSpPr>
          <p:cNvPr id="5" name="Content Placeholder 2">
            <a:extLst>
              <a:ext uri="{FF2B5EF4-FFF2-40B4-BE49-F238E27FC236}">
                <a16:creationId xmlns:a16="http://schemas.microsoft.com/office/drawing/2014/main" id="{73CD95DD-240A-2C4F-99B8-9CC63E2CC63A}"/>
              </a:ext>
            </a:extLst>
          </p:cNvPr>
          <p:cNvSpPr txBox="1">
            <a:spLocks/>
          </p:cNvSpPr>
          <p:nvPr/>
        </p:nvSpPr>
        <p:spPr>
          <a:xfrm>
            <a:off x="217448" y="1854910"/>
            <a:ext cx="1767841" cy="7506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en-US" sz="1400" dirty="0"/>
              <a:t>Engage all members in efforts to promote DEI</a:t>
            </a:r>
          </a:p>
        </p:txBody>
      </p:sp>
      <p:sp>
        <p:nvSpPr>
          <p:cNvPr id="6" name="Content Placeholder 2">
            <a:extLst>
              <a:ext uri="{FF2B5EF4-FFF2-40B4-BE49-F238E27FC236}">
                <a16:creationId xmlns:a16="http://schemas.microsoft.com/office/drawing/2014/main" id="{CF06ABC8-D625-324E-A6B3-D458DA26016D}"/>
              </a:ext>
            </a:extLst>
          </p:cNvPr>
          <p:cNvSpPr txBox="1">
            <a:spLocks/>
          </p:cNvSpPr>
          <p:nvPr/>
        </p:nvSpPr>
        <p:spPr>
          <a:xfrm>
            <a:off x="2601210" y="1854910"/>
            <a:ext cx="1828800" cy="7506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en-US" sz="1400" dirty="0"/>
              <a:t>Create diverse lists of nominators and potential nominees</a:t>
            </a:r>
          </a:p>
        </p:txBody>
      </p:sp>
      <p:sp>
        <p:nvSpPr>
          <p:cNvPr id="7" name="Content Placeholder 2">
            <a:extLst>
              <a:ext uri="{FF2B5EF4-FFF2-40B4-BE49-F238E27FC236}">
                <a16:creationId xmlns:a16="http://schemas.microsoft.com/office/drawing/2014/main" id="{FD5D1A92-FC0F-6244-8354-94C8CF9185AB}"/>
              </a:ext>
            </a:extLst>
          </p:cNvPr>
          <p:cNvSpPr txBox="1">
            <a:spLocks/>
          </p:cNvSpPr>
          <p:nvPr/>
        </p:nvSpPr>
        <p:spPr>
          <a:xfrm>
            <a:off x="4964151" y="1854910"/>
            <a:ext cx="2194560" cy="7506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en-US" sz="1400" dirty="0"/>
              <a:t>Identify list-serves, blogs, journal editorial boards, past colloquia, etc. </a:t>
            </a:r>
          </a:p>
        </p:txBody>
      </p:sp>
      <p:sp>
        <p:nvSpPr>
          <p:cNvPr id="8" name="Content Placeholder 2">
            <a:extLst>
              <a:ext uri="{FF2B5EF4-FFF2-40B4-BE49-F238E27FC236}">
                <a16:creationId xmlns:a16="http://schemas.microsoft.com/office/drawing/2014/main" id="{4B034870-0100-2942-A98D-2A3BD49587EE}"/>
              </a:ext>
            </a:extLst>
          </p:cNvPr>
          <p:cNvSpPr txBox="1">
            <a:spLocks/>
          </p:cNvSpPr>
          <p:nvPr/>
        </p:nvSpPr>
        <p:spPr>
          <a:xfrm>
            <a:off x="7337502" y="1854910"/>
            <a:ext cx="1577898" cy="7506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en-US" sz="1400" dirty="0"/>
              <a:t>Attend conferences</a:t>
            </a:r>
          </a:p>
        </p:txBody>
      </p:sp>
      <p:sp>
        <p:nvSpPr>
          <p:cNvPr id="9" name="Content Placeholder 2">
            <a:extLst>
              <a:ext uri="{FF2B5EF4-FFF2-40B4-BE49-F238E27FC236}">
                <a16:creationId xmlns:a16="http://schemas.microsoft.com/office/drawing/2014/main" id="{4934E7A3-3720-2C46-B55D-3D12771A0377}"/>
              </a:ext>
            </a:extLst>
          </p:cNvPr>
          <p:cNvSpPr txBox="1">
            <a:spLocks/>
          </p:cNvSpPr>
          <p:nvPr/>
        </p:nvSpPr>
        <p:spPr>
          <a:xfrm>
            <a:off x="414732" y="3654130"/>
            <a:ext cx="1560897" cy="7506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en-US" sz="1400" dirty="0"/>
              <a:t>Utilize award and </a:t>
            </a:r>
            <a:r>
              <a:rPr lang="en-US" sz="1400" dirty="0">
                <a:hlinkClick r:id="rId3"/>
              </a:rPr>
              <a:t>fellowships</a:t>
            </a:r>
            <a:r>
              <a:rPr lang="en-US" sz="1400" dirty="0"/>
              <a:t> lists</a:t>
            </a:r>
          </a:p>
        </p:txBody>
      </p:sp>
      <p:sp>
        <p:nvSpPr>
          <p:cNvPr id="10" name="Content Placeholder 2">
            <a:extLst>
              <a:ext uri="{FF2B5EF4-FFF2-40B4-BE49-F238E27FC236}">
                <a16:creationId xmlns:a16="http://schemas.microsoft.com/office/drawing/2014/main" id="{1CA1823E-0CB9-8043-8EFB-425BDB1BC421}"/>
              </a:ext>
            </a:extLst>
          </p:cNvPr>
          <p:cNvSpPr txBox="1">
            <a:spLocks/>
          </p:cNvSpPr>
          <p:nvPr/>
        </p:nvSpPr>
        <p:spPr>
          <a:xfrm>
            <a:off x="2326890" y="3654130"/>
            <a:ext cx="2377440" cy="7506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en-US" sz="1400" dirty="0"/>
              <a:t>Consult with colleagues from underrepresented groups at and beyond USF</a:t>
            </a:r>
          </a:p>
        </p:txBody>
      </p:sp>
      <p:sp>
        <p:nvSpPr>
          <p:cNvPr id="11" name="Content Placeholder 2">
            <a:extLst>
              <a:ext uri="{FF2B5EF4-FFF2-40B4-BE49-F238E27FC236}">
                <a16:creationId xmlns:a16="http://schemas.microsoft.com/office/drawing/2014/main" id="{7E277688-8DE3-3F40-9C9E-F9EA6468EBA9}"/>
              </a:ext>
            </a:extLst>
          </p:cNvPr>
          <p:cNvSpPr txBox="1">
            <a:spLocks/>
          </p:cNvSpPr>
          <p:nvPr/>
        </p:nvSpPr>
        <p:spPr>
          <a:xfrm>
            <a:off x="5055591" y="3654130"/>
            <a:ext cx="2011680" cy="7506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en-US" sz="1400" dirty="0"/>
              <a:t>Update web presence and include DEI statement</a:t>
            </a:r>
          </a:p>
        </p:txBody>
      </p:sp>
      <p:sp>
        <p:nvSpPr>
          <p:cNvPr id="12" name="Content Placeholder 2">
            <a:extLst>
              <a:ext uri="{FF2B5EF4-FFF2-40B4-BE49-F238E27FC236}">
                <a16:creationId xmlns:a16="http://schemas.microsoft.com/office/drawing/2014/main" id="{D3CDE2F7-857B-EE42-89F0-89FA01B6F525}"/>
              </a:ext>
            </a:extLst>
          </p:cNvPr>
          <p:cNvSpPr txBox="1">
            <a:spLocks/>
          </p:cNvSpPr>
          <p:nvPr/>
        </p:nvSpPr>
        <p:spPr>
          <a:xfrm>
            <a:off x="7337502" y="3654130"/>
            <a:ext cx="1577898" cy="7506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en-US" sz="1400" dirty="0"/>
              <a:t>Articulate your goals and priorities</a:t>
            </a:r>
          </a:p>
        </p:txBody>
      </p:sp>
      <p:pic>
        <p:nvPicPr>
          <p:cNvPr id="16" name="Graphic 15" descr="Bullseye outline">
            <a:extLst>
              <a:ext uri="{FF2B5EF4-FFF2-40B4-BE49-F238E27FC236}">
                <a16:creationId xmlns:a16="http://schemas.microsoft.com/office/drawing/2014/main" id="{A962F529-5F96-8944-9CD9-9F87251851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2566" y="3065735"/>
            <a:ext cx="567771" cy="567771"/>
          </a:xfrm>
          <a:prstGeom prst="rect">
            <a:avLst/>
          </a:prstGeom>
        </p:spPr>
      </p:pic>
      <p:pic>
        <p:nvPicPr>
          <p:cNvPr id="18" name="Graphic 17" descr="Web design outline">
            <a:extLst>
              <a:ext uri="{FF2B5EF4-FFF2-40B4-BE49-F238E27FC236}">
                <a16:creationId xmlns:a16="http://schemas.microsoft.com/office/drawing/2014/main" id="{86BA1844-C73C-C442-A98E-F30348D69C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77546" y="3065735"/>
            <a:ext cx="567771" cy="567771"/>
          </a:xfrm>
          <a:prstGeom prst="rect">
            <a:avLst/>
          </a:prstGeom>
        </p:spPr>
      </p:pic>
      <p:pic>
        <p:nvPicPr>
          <p:cNvPr id="22" name="Graphic 21" descr="Meeting outline">
            <a:extLst>
              <a:ext uri="{FF2B5EF4-FFF2-40B4-BE49-F238E27FC236}">
                <a16:creationId xmlns:a16="http://schemas.microsoft.com/office/drawing/2014/main" id="{BC0AE3FA-6018-AD42-A07F-6D748D19CC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42566" y="1274047"/>
            <a:ext cx="567771" cy="567771"/>
          </a:xfrm>
          <a:prstGeom prst="rect">
            <a:avLst/>
          </a:prstGeom>
        </p:spPr>
      </p:pic>
      <p:pic>
        <p:nvPicPr>
          <p:cNvPr id="24" name="Graphic 23" descr="Speech outline">
            <a:extLst>
              <a:ext uri="{FF2B5EF4-FFF2-40B4-BE49-F238E27FC236}">
                <a16:creationId xmlns:a16="http://schemas.microsoft.com/office/drawing/2014/main" id="{560E6EF6-DEDF-EA48-8DB0-8F216E7822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9094" y="1279111"/>
            <a:ext cx="624548" cy="624548"/>
          </a:xfrm>
          <a:prstGeom prst="rect">
            <a:avLst/>
          </a:prstGeom>
        </p:spPr>
      </p:pic>
      <p:pic>
        <p:nvPicPr>
          <p:cNvPr id="26" name="Graphic 25" descr="Diploma outline">
            <a:extLst>
              <a:ext uri="{FF2B5EF4-FFF2-40B4-BE49-F238E27FC236}">
                <a16:creationId xmlns:a16="http://schemas.microsoft.com/office/drawing/2014/main" id="{0D6D02D3-431E-4644-8011-394D7217735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7483" y="3065735"/>
            <a:ext cx="567771" cy="567771"/>
          </a:xfrm>
          <a:prstGeom prst="rect">
            <a:avLst/>
          </a:prstGeom>
        </p:spPr>
      </p:pic>
      <p:pic>
        <p:nvPicPr>
          <p:cNvPr id="28" name="Graphic 27" descr="Podcast outline">
            <a:extLst>
              <a:ext uri="{FF2B5EF4-FFF2-40B4-BE49-F238E27FC236}">
                <a16:creationId xmlns:a16="http://schemas.microsoft.com/office/drawing/2014/main" id="{B91641C8-35FD-1D41-869C-12F0047FF27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77546" y="1274047"/>
            <a:ext cx="567771" cy="567771"/>
          </a:xfrm>
          <a:prstGeom prst="rect">
            <a:avLst/>
          </a:prstGeom>
        </p:spPr>
      </p:pic>
      <p:pic>
        <p:nvPicPr>
          <p:cNvPr id="32" name="Graphic 31" descr="Chat outline">
            <a:extLst>
              <a:ext uri="{FF2B5EF4-FFF2-40B4-BE49-F238E27FC236}">
                <a16:creationId xmlns:a16="http://schemas.microsoft.com/office/drawing/2014/main" id="{90780134-590E-4F40-BC84-14AC3523C68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203336" y="3037346"/>
            <a:ext cx="624548" cy="624548"/>
          </a:xfrm>
          <a:prstGeom prst="rect">
            <a:avLst/>
          </a:prstGeom>
        </p:spPr>
      </p:pic>
      <p:pic>
        <p:nvPicPr>
          <p:cNvPr id="34" name="Graphic 33" descr="Clipboard Checked outline">
            <a:extLst>
              <a:ext uri="{FF2B5EF4-FFF2-40B4-BE49-F238E27FC236}">
                <a16:creationId xmlns:a16="http://schemas.microsoft.com/office/drawing/2014/main" id="{07524182-2250-D04B-9355-AC012A6BCA6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231725" y="1274047"/>
            <a:ext cx="567771" cy="567771"/>
          </a:xfrm>
          <a:prstGeom prst="rect">
            <a:avLst/>
          </a:prstGeom>
        </p:spPr>
      </p:pic>
    </p:spTree>
    <p:extLst>
      <p:ext uri="{BB962C8B-B14F-4D97-AF65-F5344CB8AC3E}">
        <p14:creationId xmlns:p14="http://schemas.microsoft.com/office/powerpoint/2010/main" val="273350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DADF-73FE-C749-A154-6C069B10CD7F}"/>
              </a:ext>
            </a:extLst>
          </p:cNvPr>
          <p:cNvSpPr>
            <a:spLocks noGrp="1"/>
          </p:cNvSpPr>
          <p:nvPr>
            <p:ph type="title"/>
          </p:nvPr>
        </p:nvSpPr>
        <p:spPr/>
        <p:txBody>
          <a:bodyPr/>
          <a:lstStyle/>
          <a:p>
            <a:r>
              <a:rPr lang="en-US" dirty="0"/>
              <a:t>Identifying Diverse Talent</a:t>
            </a:r>
          </a:p>
        </p:txBody>
      </p:sp>
      <p:sp>
        <p:nvSpPr>
          <p:cNvPr id="3" name="Content Placeholder 2">
            <a:extLst>
              <a:ext uri="{FF2B5EF4-FFF2-40B4-BE49-F238E27FC236}">
                <a16:creationId xmlns:a16="http://schemas.microsoft.com/office/drawing/2014/main" id="{8CE9346D-C6D3-3F4F-812A-94D410EABB7D}"/>
              </a:ext>
            </a:extLst>
          </p:cNvPr>
          <p:cNvSpPr>
            <a:spLocks noGrp="1"/>
          </p:cNvSpPr>
          <p:nvPr>
            <p:ph idx="1"/>
          </p:nvPr>
        </p:nvSpPr>
        <p:spPr>
          <a:xfrm>
            <a:off x="5208102" y="1374558"/>
            <a:ext cx="3226876" cy="2810923"/>
          </a:xfrm>
        </p:spPr>
        <p:txBody>
          <a:bodyPr>
            <a:noAutofit/>
          </a:bodyPr>
          <a:lstStyle/>
          <a:p>
            <a:pPr lvl="0">
              <a:lnSpc>
                <a:spcPct val="100000"/>
              </a:lnSpc>
            </a:pPr>
            <a:r>
              <a:rPr lang="en-US" sz="1400" b="1" dirty="0"/>
              <a:t>Fellowship and award programs: </a:t>
            </a:r>
            <a:r>
              <a:rPr lang="en-US" sz="1400" dirty="0"/>
              <a:t>Target </a:t>
            </a:r>
            <a:r>
              <a:rPr lang="en-US" sz="1400" dirty="0">
                <a:hlinkClick r:id="rId3"/>
              </a:rPr>
              <a:t>fellowships</a:t>
            </a:r>
            <a:r>
              <a:rPr lang="en-US" sz="1400" dirty="0"/>
              <a:t> that recognize diverse scholars (Ford, McKnight, FL-AGEP, and target post-docs) </a:t>
            </a:r>
          </a:p>
          <a:p>
            <a:pPr>
              <a:lnSpc>
                <a:spcPct val="100000"/>
              </a:lnSpc>
            </a:pPr>
            <a:endParaRPr lang="en-US" sz="1400" dirty="0"/>
          </a:p>
          <a:p>
            <a:pPr>
              <a:lnSpc>
                <a:spcPct val="100000"/>
              </a:lnSpc>
            </a:pPr>
            <a:r>
              <a:rPr lang="en-US" sz="1400" dirty="0"/>
              <a:t>Consider faculty who might be at institutions undergoing turmoil. </a:t>
            </a:r>
          </a:p>
          <a:p>
            <a:pPr lvl="0">
              <a:lnSpc>
                <a:spcPct val="100000"/>
              </a:lnSpc>
            </a:pPr>
            <a:endParaRPr lang="en-US" sz="1400" dirty="0"/>
          </a:p>
          <a:p>
            <a:pPr lvl="0">
              <a:lnSpc>
                <a:spcPct val="100000"/>
              </a:lnSpc>
            </a:pPr>
            <a:r>
              <a:rPr lang="en-US" sz="1400" dirty="0"/>
              <a:t>Send a </a:t>
            </a:r>
            <a:r>
              <a:rPr lang="en-US" sz="1400" b="1" dirty="0"/>
              <a:t>personalized email** </a:t>
            </a:r>
            <a:r>
              <a:rPr lang="en-US" sz="1400" dirty="0"/>
              <a:t>from the Search Chair inviting people to apply</a:t>
            </a:r>
          </a:p>
          <a:p>
            <a:pPr lvl="1">
              <a:lnSpc>
                <a:spcPct val="100000"/>
              </a:lnSpc>
            </a:pPr>
            <a:endParaRPr lang="en-US" sz="1400" dirty="0"/>
          </a:p>
          <a:p>
            <a:pPr>
              <a:lnSpc>
                <a:spcPct val="100000"/>
              </a:lnSpc>
            </a:pPr>
            <a:endParaRPr lang="en-US" sz="1400" dirty="0"/>
          </a:p>
          <a:p>
            <a:pPr marL="0" lvl="0" indent="0">
              <a:lnSpc>
                <a:spcPct val="100000"/>
              </a:lnSpc>
              <a:buNone/>
            </a:pPr>
            <a:endParaRPr lang="en-US" sz="1400" dirty="0"/>
          </a:p>
          <a:p>
            <a:pPr>
              <a:lnSpc>
                <a:spcPct val="100000"/>
              </a:lnSpc>
            </a:pPr>
            <a:endParaRPr lang="en-US" sz="1400" dirty="0"/>
          </a:p>
        </p:txBody>
      </p:sp>
      <p:sp>
        <p:nvSpPr>
          <p:cNvPr id="5" name="Content Placeholder 2">
            <a:extLst>
              <a:ext uri="{FF2B5EF4-FFF2-40B4-BE49-F238E27FC236}">
                <a16:creationId xmlns:a16="http://schemas.microsoft.com/office/drawing/2014/main" id="{A33608A1-5FEB-5041-A382-28769A9E5BA4}"/>
              </a:ext>
            </a:extLst>
          </p:cNvPr>
          <p:cNvSpPr txBox="1">
            <a:spLocks/>
          </p:cNvSpPr>
          <p:nvPr/>
        </p:nvSpPr>
        <p:spPr>
          <a:xfrm>
            <a:off x="911098" y="1374558"/>
            <a:ext cx="3226876" cy="2879387"/>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1400" b="1" dirty="0"/>
              <a:t>Pursue ad placement </a:t>
            </a:r>
            <a:r>
              <a:rPr lang="en-US" sz="1400" dirty="0"/>
              <a:t>in your national association job bank </a:t>
            </a:r>
            <a:r>
              <a:rPr lang="en-US" sz="1400" b="1" dirty="0"/>
              <a:t>and</a:t>
            </a:r>
            <a:r>
              <a:rPr lang="en-US" sz="1400" dirty="0"/>
              <a:t> send individual postings to smaller sections and sub-disciplines.</a:t>
            </a:r>
          </a:p>
          <a:p>
            <a:pPr>
              <a:lnSpc>
                <a:spcPct val="100000"/>
              </a:lnSpc>
            </a:pPr>
            <a:endParaRPr lang="en-US" sz="1400" dirty="0"/>
          </a:p>
          <a:p>
            <a:pPr>
              <a:lnSpc>
                <a:spcPct val="100000"/>
              </a:lnSpc>
            </a:pPr>
            <a:r>
              <a:rPr lang="en-US" sz="1400" b="1" dirty="0"/>
              <a:t>Review the research presentation titles</a:t>
            </a:r>
            <a:r>
              <a:rPr lang="en-US" sz="1400" dirty="0"/>
              <a:t> given at national conferences to identify diverse faculty (Example: Association of Black Sociologists conference; Society of Hispanic Engineers; Society of Women, etc.).</a:t>
            </a:r>
          </a:p>
          <a:p>
            <a:pPr>
              <a:lnSpc>
                <a:spcPct val="100000"/>
              </a:lnSpc>
            </a:pPr>
            <a:endParaRPr lang="en-US" sz="1400" dirty="0"/>
          </a:p>
        </p:txBody>
      </p:sp>
      <p:pic>
        <p:nvPicPr>
          <p:cNvPr id="7" name="Graphic 6" descr="Checkbox Checked outline">
            <a:extLst>
              <a:ext uri="{FF2B5EF4-FFF2-40B4-BE49-F238E27FC236}">
                <a16:creationId xmlns:a16="http://schemas.microsoft.com/office/drawing/2014/main" id="{166BF4D0-4985-9E48-A336-16AB1757E4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6742" y="1282037"/>
            <a:ext cx="755703" cy="755703"/>
          </a:xfrm>
          <a:prstGeom prst="rect">
            <a:avLst/>
          </a:prstGeom>
        </p:spPr>
      </p:pic>
      <p:pic>
        <p:nvPicPr>
          <p:cNvPr id="8" name="Graphic 7" descr="Checkbox Checked outline">
            <a:extLst>
              <a:ext uri="{FF2B5EF4-FFF2-40B4-BE49-F238E27FC236}">
                <a16:creationId xmlns:a16="http://schemas.microsoft.com/office/drawing/2014/main" id="{30E35193-150A-7E40-B36C-68D1B9B5C6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6742" y="2566135"/>
            <a:ext cx="755703" cy="755703"/>
          </a:xfrm>
          <a:prstGeom prst="rect">
            <a:avLst/>
          </a:prstGeom>
        </p:spPr>
      </p:pic>
      <p:pic>
        <p:nvPicPr>
          <p:cNvPr id="10" name="Graphic 9" descr="Checkbox Checked outline">
            <a:extLst>
              <a:ext uri="{FF2B5EF4-FFF2-40B4-BE49-F238E27FC236}">
                <a16:creationId xmlns:a16="http://schemas.microsoft.com/office/drawing/2014/main" id="{BE526B3B-FE19-5E4C-A563-A0ADC3A649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5687" y="1292197"/>
            <a:ext cx="755703" cy="755703"/>
          </a:xfrm>
          <a:prstGeom prst="rect">
            <a:avLst/>
          </a:prstGeom>
        </p:spPr>
      </p:pic>
      <p:pic>
        <p:nvPicPr>
          <p:cNvPr id="11" name="Graphic 10" descr="Checkbox Checked outline">
            <a:extLst>
              <a:ext uri="{FF2B5EF4-FFF2-40B4-BE49-F238E27FC236}">
                <a16:creationId xmlns:a16="http://schemas.microsoft.com/office/drawing/2014/main" id="{0D2AC47A-F69D-C841-9885-25DD36EE06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5687" y="2566135"/>
            <a:ext cx="755703" cy="755703"/>
          </a:xfrm>
          <a:prstGeom prst="rect">
            <a:avLst/>
          </a:prstGeom>
        </p:spPr>
      </p:pic>
      <p:pic>
        <p:nvPicPr>
          <p:cNvPr id="12" name="Graphic 11" descr="Checkbox Checked outline">
            <a:extLst>
              <a:ext uri="{FF2B5EF4-FFF2-40B4-BE49-F238E27FC236}">
                <a16:creationId xmlns:a16="http://schemas.microsoft.com/office/drawing/2014/main" id="{ECCCF690-2480-154E-9BD1-01F1DF56F9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5687" y="3402094"/>
            <a:ext cx="755703" cy="755703"/>
          </a:xfrm>
          <a:prstGeom prst="rect">
            <a:avLst/>
          </a:prstGeom>
        </p:spPr>
      </p:pic>
      <p:sp>
        <p:nvSpPr>
          <p:cNvPr id="13" name="TextBox 12">
            <a:extLst>
              <a:ext uri="{FF2B5EF4-FFF2-40B4-BE49-F238E27FC236}">
                <a16:creationId xmlns:a16="http://schemas.microsoft.com/office/drawing/2014/main" id="{3210C599-36F7-8F47-8149-AE94A479DD56}"/>
              </a:ext>
            </a:extLst>
          </p:cNvPr>
          <p:cNvSpPr txBox="1"/>
          <p:nvPr/>
        </p:nvSpPr>
        <p:spPr>
          <a:xfrm>
            <a:off x="0" y="4739268"/>
            <a:ext cx="9144000" cy="404232"/>
          </a:xfrm>
          <a:prstGeom prst="rect">
            <a:avLst/>
          </a:prstGeom>
          <a:solidFill>
            <a:schemeClr val="accent4"/>
          </a:solidFill>
        </p:spPr>
        <p:txBody>
          <a:bodyPr wrap="square" rtlCol="0" anchor="ctr">
            <a:noAutofit/>
          </a:bodyPr>
          <a:lstStyle/>
          <a:p>
            <a:pPr algn="ctr"/>
            <a:r>
              <a:rPr lang="en-US" sz="1600" b="1" i="1" dirty="0">
                <a:solidFill>
                  <a:schemeClr val="bg1"/>
                </a:solidFill>
              </a:rPr>
              <a:t>Personal connections may be the most effective way to diversify the pipeline.</a:t>
            </a:r>
          </a:p>
        </p:txBody>
      </p:sp>
    </p:spTree>
    <p:extLst>
      <p:ext uri="{BB962C8B-B14F-4D97-AF65-F5344CB8AC3E}">
        <p14:creationId xmlns:p14="http://schemas.microsoft.com/office/powerpoint/2010/main" val="287092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C32C-F4D5-164E-80DE-C0D269EAD115}"/>
              </a:ext>
            </a:extLst>
          </p:cNvPr>
          <p:cNvSpPr>
            <a:spLocks noGrp="1"/>
          </p:cNvSpPr>
          <p:nvPr>
            <p:ph type="title"/>
          </p:nvPr>
        </p:nvSpPr>
        <p:spPr/>
        <p:txBody>
          <a:bodyPr/>
          <a:lstStyle/>
          <a:p>
            <a:r>
              <a:rPr lang="en-US" dirty="0"/>
              <a:t>Candidate Evaluation and Interview</a:t>
            </a:r>
          </a:p>
        </p:txBody>
      </p:sp>
      <p:sp>
        <p:nvSpPr>
          <p:cNvPr id="3" name="Content Placeholder 2">
            <a:extLst>
              <a:ext uri="{FF2B5EF4-FFF2-40B4-BE49-F238E27FC236}">
                <a16:creationId xmlns:a16="http://schemas.microsoft.com/office/drawing/2014/main" id="{CC2B4790-B5ED-CB4F-AA0E-0AC4E2530541}"/>
              </a:ext>
            </a:extLst>
          </p:cNvPr>
          <p:cNvSpPr>
            <a:spLocks noGrp="1"/>
          </p:cNvSpPr>
          <p:nvPr>
            <p:ph idx="1"/>
          </p:nvPr>
        </p:nvSpPr>
        <p:spPr>
          <a:xfrm>
            <a:off x="3820161" y="1349295"/>
            <a:ext cx="5019039" cy="3263504"/>
          </a:xfrm>
        </p:spPr>
        <p:txBody>
          <a:bodyPr>
            <a:noAutofit/>
          </a:bodyPr>
          <a:lstStyle/>
          <a:p>
            <a:pPr marL="285750" indent="-285750">
              <a:buFont typeface="Arial" panose="020B0604020202020204" pitchFamily="34" charset="0"/>
              <a:buChar char="•"/>
            </a:pPr>
            <a:r>
              <a:rPr lang="en-US" b="1" dirty="0"/>
              <a:t>Conduct a thorough review </a:t>
            </a:r>
            <a:r>
              <a:rPr lang="en-US" dirty="0"/>
              <a:t>with standardized tools</a:t>
            </a:r>
          </a:p>
          <a:p>
            <a:pPr marL="285750" indent="-285750">
              <a:buFont typeface="Arial" panose="020B0604020202020204" pitchFamily="34" charset="0"/>
              <a:buChar char="•"/>
            </a:pPr>
            <a:r>
              <a:rPr lang="en-US" dirty="0"/>
              <a:t>Control bias and be vigilant about </a:t>
            </a:r>
            <a:r>
              <a:rPr lang="en-US" b="1" dirty="0"/>
              <a:t>conversations about “fit”</a:t>
            </a:r>
          </a:p>
          <a:p>
            <a:pPr marL="285750" indent="-285750">
              <a:buFont typeface="Arial" panose="020B0604020202020204" pitchFamily="34" charset="0"/>
              <a:buChar char="•"/>
            </a:pPr>
            <a:r>
              <a:rPr lang="en-US" b="1" dirty="0"/>
              <a:t>Engage in an Inclusive interview process</a:t>
            </a:r>
          </a:p>
          <a:p>
            <a:pPr lvl="1">
              <a:buFont typeface="Wingdings" pitchFamily="2" charset="2"/>
              <a:buChar char="§"/>
            </a:pPr>
            <a:r>
              <a:rPr lang="en-US" sz="1600" dirty="0"/>
              <a:t>Standard campus visit protocol and questions</a:t>
            </a:r>
          </a:p>
          <a:p>
            <a:pPr lvl="1">
              <a:buFont typeface="Wingdings" pitchFamily="2" charset="2"/>
              <a:buChar char="§"/>
            </a:pPr>
            <a:r>
              <a:rPr lang="en-US" sz="1600" dirty="0"/>
              <a:t>Inclusive interviewing versus microaggressions</a:t>
            </a:r>
          </a:p>
          <a:p>
            <a:pPr lvl="1">
              <a:buFont typeface="Wingdings" pitchFamily="2" charset="2"/>
              <a:buChar char="§"/>
            </a:pPr>
            <a:r>
              <a:rPr lang="en-US" sz="1600" dirty="0"/>
              <a:t>Scheduling intentional meetings with affinity groups</a:t>
            </a:r>
          </a:p>
          <a:p>
            <a:pPr marL="285750" indent="-285750">
              <a:buFont typeface="Arial" panose="020B0604020202020204" pitchFamily="34" charset="0"/>
              <a:buChar char="•"/>
            </a:pPr>
            <a:r>
              <a:rPr lang="en-US" b="1" dirty="0"/>
              <a:t>Evaluate the long/short lists with attention to equity</a:t>
            </a:r>
          </a:p>
          <a:p>
            <a:pPr marL="0" indent="0">
              <a:buNone/>
            </a:pPr>
            <a:endParaRPr lang="en-US" b="1" dirty="0"/>
          </a:p>
        </p:txBody>
      </p:sp>
      <p:sp>
        <p:nvSpPr>
          <p:cNvPr id="4" name="TextBox 3">
            <a:extLst>
              <a:ext uri="{FF2B5EF4-FFF2-40B4-BE49-F238E27FC236}">
                <a16:creationId xmlns:a16="http://schemas.microsoft.com/office/drawing/2014/main" id="{22D66D3C-6BF7-1C4B-B491-E81B12D8A76B}"/>
              </a:ext>
            </a:extLst>
          </p:cNvPr>
          <p:cNvSpPr txBox="1"/>
          <p:nvPr/>
        </p:nvSpPr>
        <p:spPr>
          <a:xfrm>
            <a:off x="228600" y="4733194"/>
            <a:ext cx="5928360" cy="230832"/>
          </a:xfrm>
          <a:prstGeom prst="rect">
            <a:avLst/>
          </a:prstGeom>
          <a:noFill/>
        </p:spPr>
        <p:txBody>
          <a:bodyPr wrap="square" rtlCol="0">
            <a:spAutoFit/>
          </a:bodyPr>
          <a:lstStyle/>
          <a:p>
            <a:r>
              <a:rPr lang="en-US" sz="900" b="1" dirty="0">
                <a:solidFill>
                  <a:srgbClr val="466069"/>
                </a:solidFill>
              </a:rPr>
              <a:t>Additional Resources:   </a:t>
            </a:r>
            <a:r>
              <a:rPr lang="en-US" sz="900" dirty="0">
                <a:solidFill>
                  <a:srgbClr val="466069"/>
                </a:solidFill>
                <a:hlinkClick r:id="rId3">
                  <a:extLst>
                    <a:ext uri="{A12FA001-AC4F-418D-AE19-62706E023703}">
                      <ahyp:hlinkClr xmlns:ahyp="http://schemas.microsoft.com/office/drawing/2018/hyperlinkcolor" val="tx"/>
                    </a:ext>
                  </a:extLst>
                </a:hlinkClick>
              </a:rPr>
              <a:t>Standard Evaluation Tool </a:t>
            </a:r>
            <a:r>
              <a:rPr lang="en-US" sz="900" dirty="0">
                <a:solidFill>
                  <a:srgbClr val="466069"/>
                </a:solidFill>
              </a:rPr>
              <a:t>(</a:t>
            </a:r>
            <a:r>
              <a:rPr lang="en-US" sz="900" dirty="0" err="1">
                <a:solidFill>
                  <a:srgbClr val="466069"/>
                </a:solidFill>
              </a:rPr>
              <a:t>UMich</a:t>
            </a:r>
            <a:r>
              <a:rPr lang="en-US" sz="900" dirty="0">
                <a:solidFill>
                  <a:srgbClr val="466069"/>
                </a:solidFill>
              </a:rPr>
              <a:t>)     </a:t>
            </a:r>
            <a:r>
              <a:rPr lang="en-US" sz="900" dirty="0">
                <a:solidFill>
                  <a:srgbClr val="466069"/>
                </a:solidFill>
                <a:hlinkClick r:id="rId4">
                  <a:extLst>
                    <a:ext uri="{A12FA001-AC4F-418D-AE19-62706E023703}">
                      <ahyp:hlinkClr xmlns:ahyp="http://schemas.microsoft.com/office/drawing/2018/hyperlinkcolor" val="tx"/>
                    </a:ext>
                  </a:extLst>
                </a:hlinkClick>
              </a:rPr>
              <a:t>Specialized Form for department/sub-discipline</a:t>
            </a:r>
            <a:endParaRPr lang="en-US" sz="900" dirty="0">
              <a:solidFill>
                <a:srgbClr val="466069"/>
              </a:solidFill>
            </a:endParaRPr>
          </a:p>
        </p:txBody>
      </p:sp>
      <p:pic>
        <p:nvPicPr>
          <p:cNvPr id="6" name="Picture 5">
            <a:extLst>
              <a:ext uri="{FF2B5EF4-FFF2-40B4-BE49-F238E27FC236}">
                <a16:creationId xmlns:a16="http://schemas.microsoft.com/office/drawing/2014/main" id="{52E8AF30-73DB-994B-AEE4-0750A66DFD68}"/>
              </a:ext>
            </a:extLst>
          </p:cNvPr>
          <p:cNvPicPr>
            <a:picLocks noChangeAspect="1"/>
          </p:cNvPicPr>
          <p:nvPr/>
        </p:nvPicPr>
        <p:blipFill>
          <a:blip r:embed="rId5"/>
          <a:stretch>
            <a:fillRect/>
          </a:stretch>
        </p:blipFill>
        <p:spPr>
          <a:xfrm>
            <a:off x="455747" y="1365222"/>
            <a:ext cx="2986882" cy="3069090"/>
          </a:xfrm>
          <a:prstGeom prst="rect">
            <a:avLst/>
          </a:prstGeom>
        </p:spPr>
      </p:pic>
    </p:spTree>
    <p:extLst>
      <p:ext uri="{BB962C8B-B14F-4D97-AF65-F5344CB8AC3E}">
        <p14:creationId xmlns:p14="http://schemas.microsoft.com/office/powerpoint/2010/main" val="424380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F932-6147-3E4F-AD8E-E8C5756B3127}"/>
              </a:ext>
            </a:extLst>
          </p:cNvPr>
          <p:cNvSpPr>
            <a:spLocks noGrp="1"/>
          </p:cNvSpPr>
          <p:nvPr>
            <p:ph type="title"/>
          </p:nvPr>
        </p:nvSpPr>
        <p:spPr/>
        <p:txBody>
          <a:bodyPr/>
          <a:lstStyle/>
          <a:p>
            <a:r>
              <a:rPr lang="en-US" dirty="0"/>
              <a:t>Interviews and Unconscious Bias</a:t>
            </a:r>
          </a:p>
        </p:txBody>
      </p:sp>
      <p:sp>
        <p:nvSpPr>
          <p:cNvPr id="3" name="Content Placeholder 2">
            <a:extLst>
              <a:ext uri="{FF2B5EF4-FFF2-40B4-BE49-F238E27FC236}">
                <a16:creationId xmlns:a16="http://schemas.microsoft.com/office/drawing/2014/main" id="{966E7602-9B06-CF44-A7CB-B04A0160BE9D}"/>
              </a:ext>
            </a:extLst>
          </p:cNvPr>
          <p:cNvSpPr>
            <a:spLocks noGrp="1"/>
          </p:cNvSpPr>
          <p:nvPr>
            <p:ph idx="1"/>
          </p:nvPr>
        </p:nvSpPr>
        <p:spPr>
          <a:xfrm>
            <a:off x="228599" y="1352550"/>
            <a:ext cx="8566266" cy="3619500"/>
          </a:xfrm>
        </p:spPr>
        <p:txBody>
          <a:bodyPr>
            <a:noAutofit/>
          </a:bodyPr>
          <a:lstStyle/>
          <a:p>
            <a:pPr marL="285750" indent="-285750">
              <a:lnSpc>
                <a:spcPct val="100000"/>
              </a:lnSpc>
              <a:buClr>
                <a:schemeClr val="accent4"/>
              </a:buClr>
              <a:buFont typeface="System Font Regular"/>
              <a:buChar char="▸"/>
            </a:pPr>
            <a:r>
              <a:rPr lang="en-US" sz="2200" dirty="0"/>
              <a:t>Women and underrepresented minorities (URM) tend to be held to higher standards</a:t>
            </a:r>
          </a:p>
          <a:p>
            <a:pPr marL="285750" indent="-285750">
              <a:lnSpc>
                <a:spcPct val="100000"/>
              </a:lnSpc>
              <a:buClr>
                <a:schemeClr val="accent4"/>
              </a:buClr>
              <a:buFont typeface="System Font Regular"/>
              <a:buChar char="▸"/>
            </a:pPr>
            <a:r>
              <a:rPr lang="en-US" sz="2200" dirty="0"/>
              <a:t>Implicit cues in reference letters</a:t>
            </a:r>
          </a:p>
          <a:p>
            <a:pPr marL="285750" indent="-285750">
              <a:lnSpc>
                <a:spcPct val="100000"/>
              </a:lnSpc>
              <a:buClr>
                <a:schemeClr val="accent4"/>
              </a:buClr>
              <a:buFont typeface="System Font Regular"/>
              <a:buChar char="▸"/>
            </a:pPr>
            <a:r>
              <a:rPr lang="en-US" sz="2200" dirty="0"/>
              <a:t>Implicit bias in application evaluations</a:t>
            </a:r>
          </a:p>
          <a:p>
            <a:pPr marL="285750" indent="-285750">
              <a:lnSpc>
                <a:spcPct val="100000"/>
              </a:lnSpc>
              <a:buClr>
                <a:schemeClr val="accent4"/>
              </a:buClr>
              <a:buFont typeface="System Font Regular"/>
              <a:buChar char="▸"/>
            </a:pPr>
            <a:r>
              <a:rPr lang="en-US" sz="2200" dirty="0"/>
              <a:t>URM and women have achievements evaluated less positively than white men of equal accomplishment</a:t>
            </a:r>
          </a:p>
          <a:p>
            <a:pPr marL="285750" indent="-285750">
              <a:lnSpc>
                <a:spcPct val="100000"/>
              </a:lnSpc>
              <a:buClr>
                <a:schemeClr val="accent4"/>
              </a:buClr>
              <a:buFont typeface="System Font Regular"/>
              <a:buChar char="▸"/>
            </a:pPr>
            <a:r>
              <a:rPr lang="en-US" sz="2200" dirty="0"/>
              <a:t>Expectations of engagement with DEI priorities</a:t>
            </a:r>
          </a:p>
          <a:p>
            <a:pPr marL="285750" indent="-285750">
              <a:lnSpc>
                <a:spcPct val="100000"/>
              </a:lnSpc>
              <a:buClr>
                <a:schemeClr val="accent4"/>
              </a:buClr>
              <a:buFont typeface="System Font Regular"/>
              <a:buChar char="▸"/>
            </a:pPr>
            <a:r>
              <a:rPr lang="en-US" sz="2200" dirty="0"/>
              <a:t>Avoid evaluations based on superficial observations.</a:t>
            </a:r>
          </a:p>
        </p:txBody>
      </p:sp>
    </p:spTree>
    <p:extLst>
      <p:ext uri="{BB962C8B-B14F-4D97-AF65-F5344CB8AC3E}">
        <p14:creationId xmlns:p14="http://schemas.microsoft.com/office/powerpoint/2010/main" val="308976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Text&#10;&#10;Description automatically generated">
            <a:extLst>
              <a:ext uri="{FF2B5EF4-FFF2-40B4-BE49-F238E27FC236}">
                <a16:creationId xmlns:a16="http://schemas.microsoft.com/office/drawing/2014/main" id="{FE087863-0F25-B448-8CD1-E1BC5DCE8189}"/>
              </a:ext>
            </a:extLst>
          </p:cNvPr>
          <p:cNvPicPr>
            <a:picLocks noChangeAspect="1"/>
          </p:cNvPicPr>
          <p:nvPr/>
        </p:nvPicPr>
        <p:blipFill>
          <a:blip r:embed="rId2"/>
          <a:stretch>
            <a:fillRect/>
          </a:stretch>
        </p:blipFill>
        <p:spPr>
          <a:xfrm>
            <a:off x="847891" y="609601"/>
            <a:ext cx="7448214" cy="4177771"/>
          </a:xfrm>
          <a:prstGeom prst="rect">
            <a:avLst/>
          </a:prstGeom>
        </p:spPr>
      </p:pic>
      <p:sp>
        <p:nvSpPr>
          <p:cNvPr id="5" name="TextBox 4">
            <a:extLst>
              <a:ext uri="{FF2B5EF4-FFF2-40B4-BE49-F238E27FC236}">
                <a16:creationId xmlns:a16="http://schemas.microsoft.com/office/drawing/2014/main" id="{6098209D-44B2-B548-BE55-77B28F846E1D}"/>
              </a:ext>
            </a:extLst>
          </p:cNvPr>
          <p:cNvSpPr txBox="1"/>
          <p:nvPr/>
        </p:nvSpPr>
        <p:spPr>
          <a:xfrm>
            <a:off x="5368414" y="4787372"/>
            <a:ext cx="5629924" cy="369332"/>
          </a:xfrm>
          <a:prstGeom prst="rect">
            <a:avLst/>
          </a:prstGeom>
          <a:noFill/>
        </p:spPr>
        <p:txBody>
          <a:bodyPr wrap="square" rtlCol="0">
            <a:spAutoFit/>
          </a:bodyPr>
          <a:lstStyle/>
          <a:p>
            <a:r>
              <a:rPr lang="en-US" sz="900" dirty="0">
                <a:solidFill>
                  <a:schemeClr val="tx1">
                    <a:lumMod val="50000"/>
                    <a:lumOff val="50000"/>
                  </a:schemeClr>
                </a:solidFill>
              </a:rPr>
              <a:t>Source: UNCONSCIOUS BIAS &amp; FACULTY</a:t>
            </a:r>
            <a:br>
              <a:rPr lang="en-US" sz="900" dirty="0">
                <a:solidFill>
                  <a:schemeClr val="tx1">
                    <a:lumMod val="50000"/>
                    <a:lumOff val="50000"/>
                  </a:schemeClr>
                </a:solidFill>
              </a:rPr>
            </a:br>
            <a:r>
              <a:rPr lang="en-US" sz="900" dirty="0">
                <a:solidFill>
                  <a:schemeClr val="tx1">
                    <a:lumMod val="50000"/>
                    <a:lumOff val="50000"/>
                  </a:schemeClr>
                </a:solidFill>
              </a:rPr>
              <a:t>RECRUITMENT AND RETENTION, NYU Health</a:t>
            </a:r>
          </a:p>
        </p:txBody>
      </p:sp>
    </p:spTree>
    <p:extLst>
      <p:ext uri="{BB962C8B-B14F-4D97-AF65-F5344CB8AC3E}">
        <p14:creationId xmlns:p14="http://schemas.microsoft.com/office/powerpoint/2010/main" val="905452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ext&#10;&#10;Description automatically generated">
            <a:extLst>
              <a:ext uri="{FF2B5EF4-FFF2-40B4-BE49-F238E27FC236}">
                <a16:creationId xmlns:a16="http://schemas.microsoft.com/office/drawing/2014/main" id="{EFCAAB03-3397-F141-A466-CC564995FE3F}"/>
              </a:ext>
            </a:extLst>
          </p:cNvPr>
          <p:cNvPicPr>
            <a:picLocks noGrp="1" noChangeAspect="1"/>
          </p:cNvPicPr>
          <p:nvPr>
            <p:ph idx="1"/>
          </p:nvPr>
        </p:nvPicPr>
        <p:blipFill>
          <a:blip r:embed="rId3"/>
          <a:stretch>
            <a:fillRect/>
          </a:stretch>
        </p:blipFill>
        <p:spPr>
          <a:xfrm>
            <a:off x="855406" y="536574"/>
            <a:ext cx="7210524" cy="4070351"/>
          </a:xfrm>
        </p:spPr>
      </p:pic>
      <p:sp>
        <p:nvSpPr>
          <p:cNvPr id="8" name="TextBox 7">
            <a:extLst>
              <a:ext uri="{FF2B5EF4-FFF2-40B4-BE49-F238E27FC236}">
                <a16:creationId xmlns:a16="http://schemas.microsoft.com/office/drawing/2014/main" id="{D589176C-6A89-D244-AE30-EA54C7A315B1}"/>
              </a:ext>
            </a:extLst>
          </p:cNvPr>
          <p:cNvSpPr txBox="1"/>
          <p:nvPr/>
        </p:nvSpPr>
        <p:spPr>
          <a:xfrm>
            <a:off x="5368414" y="4787372"/>
            <a:ext cx="5629924" cy="369332"/>
          </a:xfrm>
          <a:prstGeom prst="rect">
            <a:avLst/>
          </a:prstGeom>
          <a:noFill/>
        </p:spPr>
        <p:txBody>
          <a:bodyPr wrap="square" rtlCol="0">
            <a:spAutoFit/>
          </a:bodyPr>
          <a:lstStyle/>
          <a:p>
            <a:r>
              <a:rPr lang="en-US" sz="900" dirty="0">
                <a:solidFill>
                  <a:schemeClr val="tx1">
                    <a:lumMod val="50000"/>
                    <a:lumOff val="50000"/>
                  </a:schemeClr>
                </a:solidFill>
              </a:rPr>
              <a:t>Source: UNCONSCIOUS BIAS &amp; FACULTY</a:t>
            </a:r>
            <a:br>
              <a:rPr lang="en-US" sz="900" dirty="0">
                <a:solidFill>
                  <a:schemeClr val="tx1">
                    <a:lumMod val="50000"/>
                    <a:lumOff val="50000"/>
                  </a:schemeClr>
                </a:solidFill>
              </a:rPr>
            </a:br>
            <a:r>
              <a:rPr lang="en-US" sz="900" dirty="0">
                <a:solidFill>
                  <a:schemeClr val="tx1">
                    <a:lumMod val="50000"/>
                    <a:lumOff val="50000"/>
                  </a:schemeClr>
                </a:solidFill>
              </a:rPr>
              <a:t>RECRUITMENT AND RETENTION, NYU Health</a:t>
            </a:r>
          </a:p>
        </p:txBody>
      </p:sp>
    </p:spTree>
    <p:extLst>
      <p:ext uri="{BB962C8B-B14F-4D97-AF65-F5344CB8AC3E}">
        <p14:creationId xmlns:p14="http://schemas.microsoft.com/office/powerpoint/2010/main" val="1927246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21844" y="475802"/>
            <a:ext cx="5618559" cy="685800"/>
          </a:xfrm>
        </p:spPr>
        <p:txBody>
          <a:bodyPr>
            <a:normAutofit/>
          </a:bodyPr>
          <a:lstStyle/>
          <a:p>
            <a:r>
              <a:rPr lang="en-US" altLang="en-US" dirty="0"/>
              <a:t>Strategies During Search</a:t>
            </a:r>
          </a:p>
        </p:txBody>
      </p:sp>
      <p:sp>
        <p:nvSpPr>
          <p:cNvPr id="37891" name="Rectangle 3"/>
          <p:cNvSpPr>
            <a:spLocks noGrp="1" noChangeArrowheads="1"/>
          </p:cNvSpPr>
          <p:nvPr>
            <p:ph idx="1"/>
          </p:nvPr>
        </p:nvSpPr>
        <p:spPr>
          <a:xfrm>
            <a:off x="857250" y="1493744"/>
            <a:ext cx="7829550" cy="3649755"/>
          </a:xfrm>
        </p:spPr>
        <p:txBody>
          <a:bodyPr>
            <a:normAutofit/>
          </a:bodyPr>
          <a:lstStyle/>
          <a:p>
            <a:pPr>
              <a:buFont typeface="Wingdings" panose="05000000000000000000" pitchFamily="2" charset="2"/>
              <a:buChar char="§"/>
            </a:pPr>
            <a:r>
              <a:rPr lang="en-US" sz="1950" dirty="0"/>
              <a:t> Misuse of “FIT” in the  search process</a:t>
            </a:r>
          </a:p>
          <a:p>
            <a:pPr>
              <a:buFont typeface="Wingdings" panose="05000000000000000000" pitchFamily="2" charset="2"/>
              <a:buChar char="§"/>
            </a:pPr>
            <a:r>
              <a:rPr lang="en-US" sz="1950" dirty="0"/>
              <a:t> Avoid the snap judgments that pass for fit (who I would like to go for coffee after work, “we have chemistry” etc.)</a:t>
            </a:r>
          </a:p>
          <a:p>
            <a:pPr>
              <a:buFont typeface="Wingdings" panose="05000000000000000000" pitchFamily="2" charset="2"/>
              <a:buChar char="§"/>
            </a:pPr>
            <a:r>
              <a:rPr lang="en-US" sz="1950" dirty="0"/>
              <a:t> Avoid mistaking “rapport with the candidate” for a “skill”</a:t>
            </a:r>
          </a:p>
          <a:p>
            <a:pPr>
              <a:buFont typeface="Wingdings" panose="05000000000000000000" pitchFamily="2" charset="2"/>
              <a:buChar char="§"/>
            </a:pPr>
            <a:r>
              <a:rPr lang="en-US" sz="1950" dirty="0"/>
              <a:t> Avoid identity-based barriers </a:t>
            </a:r>
          </a:p>
          <a:p>
            <a:pPr>
              <a:buFont typeface="Wingdings" panose="05000000000000000000" pitchFamily="2" charset="2"/>
              <a:buChar char="§"/>
            </a:pPr>
            <a:r>
              <a:rPr lang="en-US" altLang="en-US" sz="1950" dirty="0"/>
              <a:t> Interviews should evaluate qualifications of the applicant that are relevant to a faculty position – questions about matters that are not job relevant (</a:t>
            </a:r>
            <a:r>
              <a:rPr lang="en-US" altLang="en-US" sz="1950" i="1" dirty="0"/>
              <a:t>i.e.</a:t>
            </a:r>
            <a:r>
              <a:rPr lang="en-US" altLang="en-US" sz="1950" dirty="0"/>
              <a:t> family status) are </a:t>
            </a:r>
            <a:r>
              <a:rPr lang="en-US" altLang="en-US" sz="1950" u="sng" dirty="0"/>
              <a:t>not</a:t>
            </a:r>
            <a:r>
              <a:rPr lang="en-US" altLang="en-US" sz="1950" dirty="0"/>
              <a:t> allowed.</a:t>
            </a:r>
          </a:p>
          <a:p>
            <a:pPr lvl="1"/>
            <a:endParaRPr lang="en-US" dirty="0"/>
          </a:p>
          <a:p>
            <a:pPr marL="342900" lvl="1" indent="0">
              <a:buNone/>
            </a:pPr>
            <a:endParaRPr lang="en-US" dirty="0"/>
          </a:p>
          <a:p>
            <a:endParaRPr lang="en-US" altLang="en-US" dirty="0"/>
          </a:p>
        </p:txBody>
      </p:sp>
    </p:spTree>
    <p:extLst>
      <p:ext uri="{BB962C8B-B14F-4D97-AF65-F5344CB8AC3E}">
        <p14:creationId xmlns:p14="http://schemas.microsoft.com/office/powerpoint/2010/main" val="1631195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88827" y="287518"/>
            <a:ext cx="8721823" cy="1038672"/>
          </a:xfrm>
        </p:spPr>
        <p:txBody>
          <a:bodyPr>
            <a:normAutofit/>
          </a:bodyPr>
          <a:lstStyle/>
          <a:p>
            <a:r>
              <a:rPr lang="en-US" altLang="en-US" dirty="0"/>
              <a:t>Avoid Questions that Might be Misunderstood </a:t>
            </a:r>
            <a:br>
              <a:rPr lang="en-US" altLang="en-US" dirty="0"/>
            </a:br>
            <a:r>
              <a:rPr lang="en-US" altLang="en-US" dirty="0"/>
              <a:t> as Discriminatory or Offensive </a:t>
            </a:r>
          </a:p>
        </p:txBody>
      </p:sp>
      <p:sp>
        <p:nvSpPr>
          <p:cNvPr id="52227" name="Rectangle 3"/>
          <p:cNvSpPr>
            <a:spLocks noGrp="1" noChangeArrowheads="1"/>
          </p:cNvSpPr>
          <p:nvPr>
            <p:ph sz="half" idx="1"/>
          </p:nvPr>
        </p:nvSpPr>
        <p:spPr>
          <a:xfrm>
            <a:off x="742950" y="1450015"/>
            <a:ext cx="7234147" cy="2693360"/>
          </a:xfrm>
        </p:spPr>
        <p:txBody>
          <a:bodyPr anchor="t">
            <a:noAutofit/>
          </a:bodyPr>
          <a:lstStyle/>
          <a:p>
            <a:pPr>
              <a:buFont typeface="Wingdings" panose="05000000000000000000" pitchFamily="2" charset="2"/>
              <a:buChar char="§"/>
            </a:pPr>
            <a:r>
              <a:rPr lang="en-US" altLang="en-US" sz="1800" dirty="0"/>
              <a:t>Federal Equal Employment Opportunity (EEO) laws and regulations prohibit discrimination against applicants on the basis of race, color, religion, gender/sex, national origin, age, handicapping condition, marital status, political affiliation, genetic information. </a:t>
            </a:r>
          </a:p>
          <a:p>
            <a:pPr>
              <a:buFont typeface="Wingdings" panose="05000000000000000000" pitchFamily="2" charset="2"/>
              <a:buChar char="§"/>
            </a:pPr>
            <a:endParaRPr lang="en-US" altLang="en-US" sz="1800" dirty="0"/>
          </a:p>
          <a:p>
            <a:pPr>
              <a:buFont typeface="Wingdings" panose="05000000000000000000" pitchFamily="2" charset="2"/>
              <a:buChar char="§"/>
            </a:pPr>
            <a:r>
              <a:rPr lang="en-US" altLang="en-US" sz="1800" dirty="0"/>
              <a:t>USF Policy: “</a:t>
            </a:r>
            <a:r>
              <a:rPr lang="en-US" sz="1800" dirty="0"/>
              <a:t>Singling out or targeting an individual for different or adverse treatment with improper consideration of the individual’s race, color, marital status, sex, religion, national origin, disability, age, genetic information, sexual orientation, gender identity and expression, or veteran status” is prohibited.</a:t>
            </a:r>
          </a:p>
        </p:txBody>
      </p:sp>
      <p:sp>
        <p:nvSpPr>
          <p:cNvPr id="52228" name="Rectangle 10"/>
          <p:cNvSpPr>
            <a:spLocks noChangeArrowheads="1"/>
          </p:cNvSpPr>
          <p:nvPr/>
        </p:nvSpPr>
        <p:spPr bwMode="auto">
          <a:xfrm>
            <a:off x="4482703" y="2400300"/>
            <a:ext cx="306109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rgbClr val="00008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200">
                <a:solidFill>
                  <a:srgbClr val="00008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400">
                <a:solidFill>
                  <a:srgbClr val="00008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1400">
                <a:solidFill>
                  <a:srgbClr val="00008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1000">
                <a:solidFill>
                  <a:srgbClr val="000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000">
                <a:solidFill>
                  <a:srgbClr val="000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000">
                <a:solidFill>
                  <a:srgbClr val="000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000">
                <a:solidFill>
                  <a:srgbClr val="000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000">
                <a:solidFill>
                  <a:srgbClr val="000080"/>
                </a:solidFill>
                <a:latin typeface="Arial" panose="020B0604020202020204" pitchFamily="34" charset="0"/>
                <a:cs typeface="Arial" panose="020B0604020202020204" pitchFamily="34" charset="0"/>
              </a:defRPr>
            </a:lvl9pPr>
          </a:lstStyle>
          <a:p>
            <a:pPr eaLnBrk="1" hangingPunct="1"/>
            <a:endParaRPr lang="en-US" altLang="en-US" sz="1500"/>
          </a:p>
        </p:txBody>
      </p:sp>
      <p:sp>
        <p:nvSpPr>
          <p:cNvPr id="2" name="TextBox 1">
            <a:extLst>
              <a:ext uri="{FF2B5EF4-FFF2-40B4-BE49-F238E27FC236}">
                <a16:creationId xmlns:a16="http://schemas.microsoft.com/office/drawing/2014/main" id="{741ECEEE-5DBA-474C-B087-D97DC4E0225C}"/>
              </a:ext>
            </a:extLst>
          </p:cNvPr>
          <p:cNvSpPr txBox="1"/>
          <p:nvPr/>
        </p:nvSpPr>
        <p:spPr>
          <a:xfrm>
            <a:off x="742950" y="4409768"/>
            <a:ext cx="8017592" cy="715581"/>
          </a:xfrm>
          <a:prstGeom prst="rect">
            <a:avLst/>
          </a:prstGeom>
          <a:noFill/>
        </p:spPr>
        <p:txBody>
          <a:bodyPr wrap="square" rtlCol="0">
            <a:spAutoFit/>
          </a:bodyPr>
          <a:lstStyle/>
          <a:p>
            <a:r>
              <a:rPr lang="en-US" altLang="en-US" i="1" dirty="0">
                <a:solidFill>
                  <a:schemeClr val="tx1">
                    <a:lumMod val="50000"/>
                    <a:lumOff val="50000"/>
                  </a:schemeClr>
                </a:solidFill>
                <a:latin typeface="Arial" panose="020B0604020202020204" pitchFamily="34" charset="0"/>
                <a:cs typeface="Arial" panose="020B0604020202020204" pitchFamily="34" charset="0"/>
              </a:rPr>
              <a:t>Do you have a disability? Are you pregnant? What is your age? Are you a US Citizen?</a:t>
            </a:r>
          </a:p>
          <a:p>
            <a:r>
              <a:rPr lang="en-US" altLang="en-US" i="1" dirty="0">
                <a:solidFill>
                  <a:schemeClr val="tx1">
                    <a:lumMod val="50000"/>
                    <a:lumOff val="50000"/>
                  </a:schemeClr>
                </a:solidFill>
                <a:latin typeface="Arial" panose="020B0604020202020204" pitchFamily="34" charset="0"/>
                <a:cs typeface="Arial" panose="020B0604020202020204" pitchFamily="34" charset="0"/>
              </a:rPr>
              <a:t>Do you have children? What church do you attend?</a:t>
            </a:r>
          </a:p>
          <a:p>
            <a:endParaRPr lang="en-US" dirty="0"/>
          </a:p>
        </p:txBody>
      </p:sp>
    </p:spTree>
    <p:extLst>
      <p:ext uri="{BB962C8B-B14F-4D97-AF65-F5344CB8AC3E}">
        <p14:creationId xmlns:p14="http://schemas.microsoft.com/office/powerpoint/2010/main" val="35649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8233-DBB0-2F45-AF44-A64B211E0305}"/>
              </a:ext>
            </a:extLst>
          </p:cNvPr>
          <p:cNvSpPr>
            <a:spLocks noGrp="1"/>
          </p:cNvSpPr>
          <p:nvPr>
            <p:ph type="title"/>
          </p:nvPr>
        </p:nvSpPr>
        <p:spPr/>
        <p:txBody>
          <a:bodyPr/>
          <a:lstStyle/>
          <a:p>
            <a:r>
              <a:rPr lang="en-US" dirty="0"/>
              <a:t>Full Circle</a:t>
            </a:r>
          </a:p>
        </p:txBody>
      </p:sp>
      <p:sp>
        <p:nvSpPr>
          <p:cNvPr id="3" name="Content Placeholder 2">
            <a:extLst>
              <a:ext uri="{FF2B5EF4-FFF2-40B4-BE49-F238E27FC236}">
                <a16:creationId xmlns:a16="http://schemas.microsoft.com/office/drawing/2014/main" id="{AAB5188C-1E65-A44F-BDD4-EBD8971FE94A}"/>
              </a:ext>
            </a:extLst>
          </p:cNvPr>
          <p:cNvSpPr>
            <a:spLocks noGrp="1"/>
          </p:cNvSpPr>
          <p:nvPr>
            <p:ph idx="1"/>
          </p:nvPr>
        </p:nvSpPr>
        <p:spPr>
          <a:xfrm>
            <a:off x="3350277" y="1183867"/>
            <a:ext cx="5481320" cy="3263504"/>
          </a:xfrm>
        </p:spPr>
        <p:txBody>
          <a:bodyPr>
            <a:noAutofit/>
          </a:bodyPr>
          <a:lstStyle/>
          <a:p>
            <a:pPr marL="285750" indent="-285750">
              <a:lnSpc>
                <a:spcPct val="100000"/>
              </a:lnSpc>
              <a:spcBef>
                <a:spcPts val="500"/>
              </a:spcBef>
              <a:buClr>
                <a:schemeClr val="accent4"/>
              </a:buClr>
              <a:buFont typeface="System Font Regular"/>
              <a:buChar char="▸"/>
            </a:pPr>
            <a:r>
              <a:rPr lang="en-US" sz="1600" dirty="0"/>
              <a:t>DEI advocacy throughout the process</a:t>
            </a:r>
          </a:p>
          <a:p>
            <a:pPr marL="285750" indent="-285750">
              <a:lnSpc>
                <a:spcPct val="100000"/>
              </a:lnSpc>
              <a:spcBef>
                <a:spcPts val="500"/>
              </a:spcBef>
              <a:buClr>
                <a:schemeClr val="accent4"/>
              </a:buClr>
              <a:buFont typeface="System Font Regular"/>
              <a:buChar char="▸"/>
            </a:pPr>
            <a:r>
              <a:rPr lang="en-US" sz="1600" dirty="0"/>
              <a:t>Revisiting short and long lists</a:t>
            </a:r>
          </a:p>
          <a:p>
            <a:pPr marL="285750" indent="-285750">
              <a:lnSpc>
                <a:spcPct val="100000"/>
              </a:lnSpc>
              <a:spcBef>
                <a:spcPts val="500"/>
              </a:spcBef>
              <a:buClr>
                <a:schemeClr val="accent4"/>
              </a:buClr>
              <a:buFont typeface="System Font Regular"/>
              <a:buChar char="▸"/>
            </a:pPr>
            <a:r>
              <a:rPr lang="en-US" sz="1600" dirty="0"/>
              <a:t>Intentional Campus Visits</a:t>
            </a:r>
          </a:p>
          <a:p>
            <a:pPr marL="285750" indent="-285750">
              <a:lnSpc>
                <a:spcPct val="100000"/>
              </a:lnSpc>
              <a:spcBef>
                <a:spcPts val="500"/>
              </a:spcBef>
              <a:buClr>
                <a:schemeClr val="accent4"/>
              </a:buClr>
              <a:buFont typeface="System Font Regular"/>
              <a:buChar char="▸"/>
            </a:pPr>
            <a:r>
              <a:rPr lang="en-US" sz="1600" dirty="0"/>
              <a:t>Relationship-building</a:t>
            </a:r>
          </a:p>
          <a:p>
            <a:pPr marL="1028700" lvl="3" indent="-342900">
              <a:lnSpc>
                <a:spcPct val="100000"/>
              </a:lnSpc>
              <a:spcBef>
                <a:spcPts val="500"/>
              </a:spcBef>
              <a:buClr>
                <a:schemeClr val="accent4"/>
              </a:buClr>
            </a:pPr>
            <a:r>
              <a:rPr lang="en-US" sz="1400" dirty="0"/>
              <a:t>Maintain contact with interesting applicants</a:t>
            </a:r>
          </a:p>
          <a:p>
            <a:pPr marL="1028700" lvl="3" indent="-342900">
              <a:lnSpc>
                <a:spcPct val="100000"/>
              </a:lnSpc>
              <a:spcBef>
                <a:spcPts val="500"/>
              </a:spcBef>
              <a:buClr>
                <a:schemeClr val="accent4"/>
              </a:buClr>
            </a:pPr>
            <a:r>
              <a:rPr lang="en-US" sz="1400" dirty="0"/>
              <a:t>Create a standing committee for future potential candidates</a:t>
            </a:r>
          </a:p>
          <a:p>
            <a:pPr marL="285750" indent="-285750">
              <a:lnSpc>
                <a:spcPct val="100000"/>
              </a:lnSpc>
              <a:spcBef>
                <a:spcPts val="500"/>
              </a:spcBef>
              <a:buClr>
                <a:schemeClr val="accent4"/>
              </a:buClr>
              <a:buFont typeface="System Font Regular"/>
              <a:buChar char="▸"/>
            </a:pPr>
            <a:r>
              <a:rPr lang="en-US" sz="1600" dirty="0"/>
              <a:t>End of search DEI debriefing</a:t>
            </a:r>
          </a:p>
          <a:p>
            <a:pPr marL="285750" indent="-285750">
              <a:lnSpc>
                <a:spcPct val="100000"/>
              </a:lnSpc>
              <a:spcBef>
                <a:spcPts val="500"/>
              </a:spcBef>
              <a:buClr>
                <a:schemeClr val="accent4"/>
              </a:buClr>
              <a:buFont typeface="System Font Regular"/>
              <a:buChar char="▸"/>
            </a:pPr>
            <a:r>
              <a:rPr lang="en-US" sz="1600" dirty="0"/>
              <a:t>Department DEI Plan: Holistic Equity Assessment and Goal-setting</a:t>
            </a:r>
          </a:p>
        </p:txBody>
      </p:sp>
      <p:pic>
        <p:nvPicPr>
          <p:cNvPr id="4" name="Picture 3">
            <a:extLst>
              <a:ext uri="{FF2B5EF4-FFF2-40B4-BE49-F238E27FC236}">
                <a16:creationId xmlns:a16="http://schemas.microsoft.com/office/drawing/2014/main" id="{6EC65525-1009-2A45-9854-F263117F12F1}"/>
              </a:ext>
            </a:extLst>
          </p:cNvPr>
          <p:cNvPicPr>
            <a:picLocks noChangeAspect="1"/>
          </p:cNvPicPr>
          <p:nvPr/>
        </p:nvPicPr>
        <p:blipFill>
          <a:blip r:embed="rId3"/>
          <a:stretch>
            <a:fillRect/>
          </a:stretch>
        </p:blipFill>
        <p:spPr>
          <a:xfrm>
            <a:off x="289560" y="1493652"/>
            <a:ext cx="2763505" cy="3122402"/>
          </a:xfrm>
          <a:prstGeom prst="rect">
            <a:avLst/>
          </a:prstGeom>
        </p:spPr>
      </p:pic>
    </p:spTree>
    <p:extLst>
      <p:ext uri="{BB962C8B-B14F-4D97-AF65-F5344CB8AC3E}">
        <p14:creationId xmlns:p14="http://schemas.microsoft.com/office/powerpoint/2010/main" val="185235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6">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EE53D-6770-471B-8BE8-F3D284055E96}"/>
              </a:ext>
            </a:extLst>
          </p:cNvPr>
          <p:cNvSpPr>
            <a:spLocks noGrp="1"/>
          </p:cNvSpPr>
          <p:nvPr>
            <p:ph type="title"/>
          </p:nvPr>
        </p:nvSpPr>
        <p:spPr>
          <a:xfrm>
            <a:off x="76840" y="290466"/>
            <a:ext cx="8923515" cy="1801504"/>
          </a:xfrm>
        </p:spPr>
        <p:txBody>
          <a:bodyPr vert="horz" lIns="91440" tIns="45720" rIns="91440" bIns="45720" rtlCol="0" anchor="b">
            <a:normAutofit/>
          </a:bodyPr>
          <a:lstStyle/>
          <a:p>
            <a:pPr defTabSz="914400"/>
            <a:r>
              <a:rPr lang="en-US" sz="3600" kern="1200" dirty="0">
                <a:solidFill>
                  <a:schemeClr val="accent5">
                    <a:lumMod val="75000"/>
                  </a:schemeClr>
                </a:solidFill>
                <a:latin typeface="+mj-lt"/>
                <a:ea typeface="+mj-ea"/>
                <a:cs typeface="+mj-cs"/>
              </a:rPr>
              <a:t>Why do Diversity, Equity, and Inclusion matter in the search process? </a:t>
            </a:r>
          </a:p>
        </p:txBody>
      </p:sp>
      <p:sp>
        <p:nvSpPr>
          <p:cNvPr id="12"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3280915"/>
            <a:ext cx="9144005" cy="1862583"/>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105491" y="3280915"/>
            <a:ext cx="3038508" cy="1862585"/>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284571"/>
            <a:ext cx="9143988" cy="1465446"/>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3285695"/>
            <a:ext cx="9144000" cy="1514582"/>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Text&#10;&#10;Description automatically generated">
            <a:extLst>
              <a:ext uri="{FF2B5EF4-FFF2-40B4-BE49-F238E27FC236}">
                <a16:creationId xmlns:a16="http://schemas.microsoft.com/office/drawing/2014/main" id="{7AA84B2F-9C9E-48FA-A643-111E66BD4B9B}"/>
              </a:ext>
            </a:extLst>
          </p:cNvPr>
          <p:cNvPicPr>
            <a:picLocks noChangeAspect="1"/>
          </p:cNvPicPr>
          <p:nvPr/>
        </p:nvPicPr>
        <p:blipFill>
          <a:blip r:embed="rId2"/>
          <a:stretch>
            <a:fillRect/>
          </a:stretch>
        </p:blipFill>
        <p:spPr>
          <a:xfrm>
            <a:off x="6105480" y="3556879"/>
            <a:ext cx="2858461" cy="1269562"/>
          </a:xfrm>
          <a:prstGeom prst="rect">
            <a:avLst/>
          </a:prstGeom>
        </p:spPr>
      </p:pic>
    </p:spTree>
    <p:extLst>
      <p:ext uri="{BB962C8B-B14F-4D97-AF65-F5344CB8AC3E}">
        <p14:creationId xmlns:p14="http://schemas.microsoft.com/office/powerpoint/2010/main" val="1922078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9919-2589-D942-BEB6-8C93F686B78B}"/>
              </a:ext>
            </a:extLst>
          </p:cNvPr>
          <p:cNvSpPr>
            <a:spLocks noGrp="1"/>
          </p:cNvSpPr>
          <p:nvPr>
            <p:ph type="title"/>
          </p:nvPr>
        </p:nvSpPr>
        <p:spPr/>
        <p:txBody>
          <a:bodyPr/>
          <a:lstStyle/>
          <a:p>
            <a:r>
              <a:rPr lang="en-US" dirty="0"/>
              <a:t>Faculty Recruitment Checklist</a:t>
            </a:r>
          </a:p>
        </p:txBody>
      </p:sp>
      <p:sp>
        <p:nvSpPr>
          <p:cNvPr id="3" name="Content Placeholder 2">
            <a:extLst>
              <a:ext uri="{FF2B5EF4-FFF2-40B4-BE49-F238E27FC236}">
                <a16:creationId xmlns:a16="http://schemas.microsoft.com/office/drawing/2014/main" id="{E45BEA70-C75A-024B-9BA2-59409752DD29}"/>
              </a:ext>
            </a:extLst>
          </p:cNvPr>
          <p:cNvSpPr>
            <a:spLocks noGrp="1"/>
          </p:cNvSpPr>
          <p:nvPr>
            <p:ph idx="1"/>
          </p:nvPr>
        </p:nvSpPr>
        <p:spPr>
          <a:xfrm>
            <a:off x="228599" y="1352550"/>
            <a:ext cx="4343401" cy="3621024"/>
          </a:xfrm>
        </p:spPr>
        <p:txBody>
          <a:bodyPr>
            <a:noAutofit/>
          </a:bodyPr>
          <a:lstStyle/>
          <a:p>
            <a:pPr marL="285750" indent="-285750">
              <a:lnSpc>
                <a:spcPct val="110000"/>
              </a:lnSpc>
              <a:buClr>
                <a:schemeClr val="accent4"/>
              </a:buClr>
              <a:buSzPct val="110000"/>
              <a:buFont typeface="System Font Regular"/>
              <a:buChar char="✓"/>
            </a:pPr>
            <a:r>
              <a:rPr lang="en-US" dirty="0"/>
              <a:t>Work with Chair to define position broadly</a:t>
            </a:r>
          </a:p>
          <a:p>
            <a:pPr marL="285750" indent="-285750">
              <a:lnSpc>
                <a:spcPct val="110000"/>
              </a:lnSpc>
              <a:buClr>
                <a:schemeClr val="accent4"/>
              </a:buClr>
              <a:buSzPct val="110000"/>
              <a:buFont typeface="System Font Regular"/>
              <a:buChar char="✓"/>
            </a:pPr>
            <a:r>
              <a:rPr lang="en-US" dirty="0"/>
              <a:t>Ensure diverse search committee composition </a:t>
            </a:r>
          </a:p>
          <a:p>
            <a:pPr marL="285750" indent="-285750">
              <a:lnSpc>
                <a:spcPct val="110000"/>
              </a:lnSpc>
              <a:buClr>
                <a:schemeClr val="accent4"/>
              </a:buClr>
              <a:buSzPct val="110000"/>
              <a:buFont typeface="System Font Regular"/>
              <a:buChar char="✓"/>
            </a:pPr>
            <a:r>
              <a:rPr lang="en-US" dirty="0"/>
              <a:t>Conduct implicit bias training and review (first committee meeting)</a:t>
            </a:r>
          </a:p>
          <a:p>
            <a:pPr marL="285750" indent="-285750">
              <a:lnSpc>
                <a:spcPct val="110000"/>
              </a:lnSpc>
              <a:buClr>
                <a:schemeClr val="accent4"/>
              </a:buClr>
              <a:buSzPct val="110000"/>
              <a:buFont typeface="System Font Regular"/>
              <a:buChar char="✓"/>
            </a:pPr>
            <a:r>
              <a:rPr lang="en-US" dirty="0"/>
              <a:t>Ensure an inviting and broadly distributed advertisement </a:t>
            </a:r>
          </a:p>
          <a:p>
            <a:pPr marL="285750" indent="-285750">
              <a:lnSpc>
                <a:spcPct val="110000"/>
              </a:lnSpc>
              <a:buClr>
                <a:schemeClr val="accent4"/>
              </a:buClr>
              <a:buSzPct val="110000"/>
              <a:buFont typeface="System Font Regular"/>
              <a:buChar char="✓"/>
            </a:pPr>
            <a:r>
              <a:rPr lang="en-US" dirty="0"/>
              <a:t>Create Advertising/Marketing </a:t>
            </a:r>
            <a:r>
              <a:rPr lang="en-US" b="1" dirty="0">
                <a:solidFill>
                  <a:schemeClr val="accent4"/>
                </a:solidFill>
              </a:rPr>
              <a:t>PLAN</a:t>
            </a:r>
            <a:r>
              <a:rPr lang="en-US" dirty="0"/>
              <a:t> to diversify</a:t>
            </a:r>
          </a:p>
        </p:txBody>
      </p:sp>
      <p:sp>
        <p:nvSpPr>
          <p:cNvPr id="4" name="Content Placeholder 2">
            <a:extLst>
              <a:ext uri="{FF2B5EF4-FFF2-40B4-BE49-F238E27FC236}">
                <a16:creationId xmlns:a16="http://schemas.microsoft.com/office/drawing/2014/main" id="{37DF17F2-C34D-C948-879B-B0C2B3F194C4}"/>
              </a:ext>
            </a:extLst>
          </p:cNvPr>
          <p:cNvSpPr txBox="1">
            <a:spLocks/>
          </p:cNvSpPr>
          <p:nvPr/>
        </p:nvSpPr>
        <p:spPr>
          <a:xfrm>
            <a:off x="4577079" y="1352550"/>
            <a:ext cx="4343401" cy="3621024"/>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110000"/>
              </a:lnSpc>
              <a:buClr>
                <a:schemeClr val="accent4"/>
              </a:buClr>
              <a:buSzPct val="110000"/>
              <a:buFont typeface="System Font Regular"/>
              <a:buChar char="✓"/>
            </a:pPr>
            <a:r>
              <a:rPr lang="en-US" dirty="0"/>
              <a:t>Actively </a:t>
            </a:r>
            <a:r>
              <a:rPr lang="en-US" b="1" dirty="0">
                <a:solidFill>
                  <a:schemeClr val="accent4"/>
                </a:solidFill>
              </a:rPr>
              <a:t>RECRUIT</a:t>
            </a:r>
            <a:r>
              <a:rPr lang="en-US" dirty="0"/>
              <a:t> candidates</a:t>
            </a:r>
          </a:p>
          <a:p>
            <a:pPr marL="285750" indent="-285750">
              <a:lnSpc>
                <a:spcPct val="110000"/>
              </a:lnSpc>
              <a:buClr>
                <a:schemeClr val="accent4"/>
              </a:buClr>
              <a:buSzPct val="110000"/>
              <a:buFont typeface="System Font Regular"/>
              <a:buChar char="✓"/>
            </a:pPr>
            <a:r>
              <a:rPr lang="en-US" dirty="0"/>
              <a:t>Standardize and discuss evaluation criteria</a:t>
            </a:r>
          </a:p>
          <a:p>
            <a:pPr marL="285750" indent="-285750">
              <a:lnSpc>
                <a:spcPct val="110000"/>
              </a:lnSpc>
              <a:buClr>
                <a:schemeClr val="accent4"/>
              </a:buClr>
              <a:buSzPct val="110000"/>
              <a:buFont typeface="System Font Regular"/>
              <a:buChar char="✓"/>
            </a:pPr>
            <a:r>
              <a:rPr lang="en-US" dirty="0"/>
              <a:t>Establish standard interview questions and review </a:t>
            </a:r>
            <a:r>
              <a:rPr lang="en-US" b="1" dirty="0">
                <a:solidFill>
                  <a:schemeClr val="accent4"/>
                </a:solidFill>
              </a:rPr>
              <a:t>ILLEGAL</a:t>
            </a:r>
            <a:r>
              <a:rPr lang="en-US" dirty="0"/>
              <a:t> ones</a:t>
            </a:r>
          </a:p>
          <a:p>
            <a:pPr marL="285750" indent="-285750">
              <a:lnSpc>
                <a:spcPct val="110000"/>
              </a:lnSpc>
              <a:buClr>
                <a:schemeClr val="accent4"/>
              </a:buClr>
              <a:buSzPct val="110000"/>
              <a:buFont typeface="System Font Regular"/>
              <a:buChar char="✓"/>
            </a:pPr>
            <a:r>
              <a:rPr lang="en-US" dirty="0"/>
              <a:t>Create and re-evaluation short lists based on defined criteria and equity-mindedness</a:t>
            </a:r>
          </a:p>
          <a:p>
            <a:pPr>
              <a:lnSpc>
                <a:spcPct val="110000"/>
              </a:lnSpc>
            </a:pPr>
            <a:endParaRPr lang="en-US" dirty="0"/>
          </a:p>
        </p:txBody>
      </p:sp>
    </p:spTree>
    <p:extLst>
      <p:ext uri="{BB962C8B-B14F-4D97-AF65-F5344CB8AC3E}">
        <p14:creationId xmlns:p14="http://schemas.microsoft.com/office/powerpoint/2010/main" val="2973484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F53B-379B-B64B-9549-4E9D563E908B}"/>
              </a:ext>
            </a:extLst>
          </p:cNvPr>
          <p:cNvSpPr>
            <a:spLocks noGrp="1"/>
          </p:cNvSpPr>
          <p:nvPr>
            <p:ph type="title"/>
          </p:nvPr>
        </p:nvSpPr>
        <p:spPr>
          <a:xfrm>
            <a:off x="228600" y="491204"/>
            <a:ext cx="4343400" cy="692663"/>
          </a:xfrm>
        </p:spPr>
        <p:txBody>
          <a:bodyPr>
            <a:normAutofit/>
          </a:bodyPr>
          <a:lstStyle/>
          <a:p>
            <a:r>
              <a:rPr lang="en-US" sz="2400" dirty="0"/>
              <a:t>Data Resources</a:t>
            </a:r>
          </a:p>
        </p:txBody>
      </p:sp>
      <p:sp>
        <p:nvSpPr>
          <p:cNvPr id="3" name="Content Placeholder 2">
            <a:extLst>
              <a:ext uri="{FF2B5EF4-FFF2-40B4-BE49-F238E27FC236}">
                <a16:creationId xmlns:a16="http://schemas.microsoft.com/office/drawing/2014/main" id="{7A678C03-84C0-A24B-84F7-B71D5DFF4E03}"/>
              </a:ext>
            </a:extLst>
          </p:cNvPr>
          <p:cNvSpPr>
            <a:spLocks noGrp="1"/>
          </p:cNvSpPr>
          <p:nvPr>
            <p:ph idx="1"/>
          </p:nvPr>
        </p:nvSpPr>
        <p:spPr>
          <a:xfrm>
            <a:off x="228601" y="1352550"/>
            <a:ext cx="4170679" cy="3621024"/>
          </a:xfrm>
        </p:spPr>
        <p:txBody>
          <a:bodyPr>
            <a:normAutofit/>
          </a:bodyPr>
          <a:lstStyle/>
          <a:p>
            <a:pPr marL="285750" indent="-285750">
              <a:buFont typeface="Arial" panose="020B0604020202020204" pitchFamily="34" charset="0"/>
              <a:buChar char="•"/>
            </a:pPr>
            <a:r>
              <a:rPr lang="en-US" sz="1600" dirty="0">
                <a:hlinkClick r:id="rId3"/>
              </a:rPr>
              <a:t>USF DARE Dashboard </a:t>
            </a:r>
            <a:endParaRPr lang="en-US" sz="1600" dirty="0"/>
          </a:p>
          <a:p>
            <a:pPr marL="285750" indent="-285750">
              <a:buFont typeface="Arial" panose="020B0604020202020204" pitchFamily="34" charset="0"/>
              <a:buChar char="•"/>
            </a:pPr>
            <a:r>
              <a:rPr lang="en-US" sz="1600" dirty="0">
                <a:hlinkClick r:id="rId4"/>
              </a:rPr>
              <a:t>USF Department Specific data</a:t>
            </a:r>
            <a:endParaRPr lang="en-US" sz="1600" dirty="0"/>
          </a:p>
          <a:p>
            <a:pPr marL="285750" indent="-285750">
              <a:buFont typeface="Arial" panose="020B0604020202020204" pitchFamily="34" charset="0"/>
              <a:buChar char="•"/>
            </a:pPr>
            <a:r>
              <a:rPr lang="en-US" sz="1600" dirty="0">
                <a:hlinkClick r:id="rId5"/>
              </a:rPr>
              <a:t>NSF: Survey of Earned Doctorates</a:t>
            </a:r>
            <a:endParaRPr lang="en-US" sz="1600" dirty="0"/>
          </a:p>
          <a:p>
            <a:pPr marL="285750" indent="-285750">
              <a:buFont typeface="Arial" panose="020B0604020202020204" pitchFamily="34" charset="0"/>
              <a:buChar char="•"/>
            </a:pPr>
            <a:r>
              <a:rPr lang="en-US" sz="1600" dirty="0">
                <a:hlinkClick r:id="rId6"/>
              </a:rPr>
              <a:t>NCSES Survey Data</a:t>
            </a:r>
            <a:endParaRPr lang="en-US" sz="1600" dirty="0"/>
          </a:p>
          <a:p>
            <a:pPr marL="285750" indent="-285750">
              <a:buFont typeface="Arial" panose="020B0604020202020204" pitchFamily="34" charset="0"/>
              <a:buChar char="•"/>
            </a:pPr>
            <a:r>
              <a:rPr lang="en-US" sz="1600" dirty="0">
                <a:hlinkClick r:id="rId7"/>
              </a:rPr>
              <a:t>ACE: Race and Ethnicity in Higher Ed</a:t>
            </a:r>
            <a:r>
              <a:rPr lang="en-US" sz="1600" dirty="0"/>
              <a:t> </a:t>
            </a:r>
          </a:p>
        </p:txBody>
      </p:sp>
      <p:sp>
        <p:nvSpPr>
          <p:cNvPr id="7" name="Title 1">
            <a:extLst>
              <a:ext uri="{FF2B5EF4-FFF2-40B4-BE49-F238E27FC236}">
                <a16:creationId xmlns:a16="http://schemas.microsoft.com/office/drawing/2014/main" id="{EB030141-B025-464C-A0B3-EA26779306D5}"/>
              </a:ext>
            </a:extLst>
          </p:cNvPr>
          <p:cNvSpPr txBox="1">
            <a:spLocks/>
          </p:cNvSpPr>
          <p:nvPr/>
        </p:nvSpPr>
        <p:spPr>
          <a:xfrm>
            <a:off x="4572000" y="489680"/>
            <a:ext cx="4343399" cy="6926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0" kern="1200">
                <a:solidFill>
                  <a:srgbClr val="006747"/>
                </a:solidFill>
                <a:latin typeface="Arial" panose="020B0604020202020204" pitchFamily="34" charset="0"/>
                <a:ea typeface="+mj-ea"/>
                <a:cs typeface="Arial" panose="020B0604020202020204" pitchFamily="34" charset="0"/>
              </a:defRPr>
            </a:lvl1pPr>
          </a:lstStyle>
          <a:p>
            <a:r>
              <a:rPr lang="en-US" sz="2400" dirty="0"/>
              <a:t>Faculty Diversity Resources</a:t>
            </a:r>
          </a:p>
        </p:txBody>
      </p:sp>
      <p:sp>
        <p:nvSpPr>
          <p:cNvPr id="8" name="Content Placeholder 2">
            <a:extLst>
              <a:ext uri="{FF2B5EF4-FFF2-40B4-BE49-F238E27FC236}">
                <a16:creationId xmlns:a16="http://schemas.microsoft.com/office/drawing/2014/main" id="{706FF09E-E2E1-0645-A751-ABA5551F67E5}"/>
              </a:ext>
            </a:extLst>
          </p:cNvPr>
          <p:cNvSpPr txBox="1">
            <a:spLocks/>
          </p:cNvSpPr>
          <p:nvPr/>
        </p:nvSpPr>
        <p:spPr>
          <a:xfrm>
            <a:off x="4572001" y="1351026"/>
            <a:ext cx="4343399" cy="3621024"/>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hlinkClick r:id="rId8"/>
              </a:rPr>
              <a:t>National Center for Faculty Development and Diversity</a:t>
            </a:r>
            <a:endParaRPr lang="en-US" sz="1600" dirty="0"/>
          </a:p>
          <a:p>
            <a:pPr marL="285750" indent="-285750">
              <a:buFont typeface="Arial" panose="020B0604020202020204" pitchFamily="34" charset="0"/>
              <a:buChar char="•"/>
            </a:pPr>
            <a:r>
              <a:rPr lang="en-US" sz="1600" dirty="0">
                <a:hlinkClick r:id="rId9"/>
              </a:rPr>
              <a:t>University of Michigan: ADVANCE grant</a:t>
            </a:r>
            <a:endParaRPr lang="en-US" sz="1600" dirty="0"/>
          </a:p>
          <a:p>
            <a:pPr marL="285750" indent="-285750">
              <a:buFont typeface="Arial" panose="020B0604020202020204" pitchFamily="34" charset="0"/>
              <a:buChar char="•"/>
            </a:pPr>
            <a:r>
              <a:rPr lang="en-US" sz="1600" dirty="0">
                <a:hlinkClick r:id="rId10"/>
              </a:rPr>
              <a:t>Brown University: Guide to Diversifying Faculty</a:t>
            </a:r>
            <a:endParaRPr lang="en-US" sz="1600" dirty="0"/>
          </a:p>
          <a:p>
            <a:pPr marL="285750" indent="-285750">
              <a:buFont typeface="Arial" panose="020B0604020202020204" pitchFamily="34" charset="0"/>
              <a:buChar char="•"/>
            </a:pPr>
            <a:r>
              <a:rPr lang="en-US" sz="1600" dirty="0">
                <a:hlinkClick r:id="rId11"/>
              </a:rPr>
              <a:t>Cornell University: Best Practices</a:t>
            </a:r>
            <a:endParaRPr lang="en-US" sz="1600" dirty="0"/>
          </a:p>
          <a:p>
            <a:pPr marL="285750" indent="-285750">
              <a:buFont typeface="Arial" panose="020B0604020202020204" pitchFamily="34" charset="0"/>
              <a:buChar char="•"/>
            </a:pPr>
            <a:r>
              <a:rPr lang="en-US" sz="1600" dirty="0">
                <a:hlinkClick r:id="rId12"/>
              </a:rPr>
              <a:t>University </a:t>
            </a:r>
            <a:r>
              <a:rPr lang="en-US" sz="1600">
                <a:hlinkClick r:id="rId12"/>
              </a:rPr>
              <a:t>of Michigan </a:t>
            </a:r>
            <a:r>
              <a:rPr lang="en-US" sz="1600" dirty="0">
                <a:hlinkClick r:id="rId12"/>
              </a:rPr>
              <a:t>Standard Evaluation Tool</a:t>
            </a:r>
            <a:endParaRPr lang="en-US" sz="1600" dirty="0"/>
          </a:p>
          <a:p>
            <a:pPr marL="285750" indent="-285750">
              <a:buFont typeface="Arial" panose="020B0604020202020204" pitchFamily="34" charset="0"/>
              <a:buChar char="•"/>
            </a:pPr>
            <a:r>
              <a:rPr lang="en-US" sz="1600" dirty="0">
                <a:hlinkClick r:id="rId13"/>
              </a:rPr>
              <a:t>Specialized Form for department/sub-discipline</a:t>
            </a:r>
            <a:endParaRPr lang="en-US" sz="1600" dirty="0"/>
          </a:p>
        </p:txBody>
      </p:sp>
    </p:spTree>
    <p:extLst>
      <p:ext uri="{BB962C8B-B14F-4D97-AF65-F5344CB8AC3E}">
        <p14:creationId xmlns:p14="http://schemas.microsoft.com/office/powerpoint/2010/main" val="1830287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4B2F-C74B-0A4A-82D8-B46BA9116742}"/>
              </a:ext>
            </a:extLst>
          </p:cNvPr>
          <p:cNvSpPr>
            <a:spLocks noGrp="1"/>
          </p:cNvSpPr>
          <p:nvPr>
            <p:ph type="title"/>
          </p:nvPr>
        </p:nvSpPr>
        <p:spPr>
          <a:xfrm>
            <a:off x="2351315" y="1223916"/>
            <a:ext cx="6034186" cy="1404023"/>
          </a:xfrm>
        </p:spPr>
        <p:txBody>
          <a:bodyPr anchor="t">
            <a:normAutofit/>
          </a:bodyPr>
          <a:lstStyle/>
          <a:p>
            <a:pPr algn="r"/>
            <a:r>
              <a:rPr lang="en-US" sz="2400" b="1" i="1" dirty="0"/>
              <a:t>Clara Buie, M.Ed.</a:t>
            </a:r>
            <a:br>
              <a:rPr lang="en-US" sz="2400" b="1" i="1" dirty="0"/>
            </a:br>
            <a:r>
              <a:rPr lang="en-US" sz="1800" b="0" i="1" dirty="0"/>
              <a:t>Director, Diversity, Equity, and Inclusion</a:t>
            </a:r>
            <a:br>
              <a:rPr lang="en-US" sz="1800" b="0" i="1" dirty="0"/>
            </a:br>
            <a:r>
              <a:rPr lang="en-US" sz="2000" b="0" i="1" dirty="0">
                <a:hlinkClick r:id="rId3"/>
              </a:rPr>
              <a:t>buiec@usf.edu</a:t>
            </a:r>
            <a:br>
              <a:rPr lang="en-US" sz="1800" b="0" i="1" dirty="0"/>
            </a:br>
            <a:r>
              <a:rPr lang="en-US" sz="1800" b="0" i="1" dirty="0"/>
              <a:t> </a:t>
            </a:r>
            <a:endParaRPr lang="en-US" dirty="0"/>
          </a:p>
        </p:txBody>
      </p:sp>
      <p:pic>
        <p:nvPicPr>
          <p:cNvPr id="4" name="Picture 3" descr="Text&#10;&#10;Description automatically generated">
            <a:extLst>
              <a:ext uri="{FF2B5EF4-FFF2-40B4-BE49-F238E27FC236}">
                <a16:creationId xmlns:a16="http://schemas.microsoft.com/office/drawing/2014/main" id="{2B0017E6-F892-444A-9A64-122D04674DC1}"/>
              </a:ext>
            </a:extLst>
          </p:cNvPr>
          <p:cNvPicPr>
            <a:picLocks noChangeAspect="1"/>
          </p:cNvPicPr>
          <p:nvPr/>
        </p:nvPicPr>
        <p:blipFill>
          <a:blip r:embed="rId4"/>
          <a:stretch>
            <a:fillRect/>
          </a:stretch>
        </p:blipFill>
        <p:spPr>
          <a:xfrm>
            <a:off x="222837" y="3747741"/>
            <a:ext cx="2858461" cy="1269562"/>
          </a:xfrm>
          <a:prstGeom prst="rect">
            <a:avLst/>
          </a:prstGeom>
        </p:spPr>
      </p:pic>
    </p:spTree>
    <p:extLst>
      <p:ext uri="{BB962C8B-B14F-4D97-AF65-F5344CB8AC3E}">
        <p14:creationId xmlns:p14="http://schemas.microsoft.com/office/powerpoint/2010/main" val="233206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idx="1"/>
          </p:nvPr>
        </p:nvSpPr>
        <p:spPr>
          <a:xfrm>
            <a:off x="1117189" y="1462492"/>
            <a:ext cx="3666554" cy="3189804"/>
          </a:xfrm>
        </p:spPr>
        <p:txBody>
          <a:bodyPr>
            <a:noAutofit/>
          </a:bodyPr>
          <a:lstStyle/>
          <a:p>
            <a:pPr marL="0" indent="0">
              <a:lnSpc>
                <a:spcPct val="100000"/>
              </a:lnSpc>
              <a:spcBef>
                <a:spcPts val="500"/>
              </a:spcBef>
              <a:buNone/>
            </a:pPr>
            <a:r>
              <a:rPr lang="en-US" sz="1600" b="1" dirty="0">
                <a:solidFill>
                  <a:schemeClr val="accent4"/>
                </a:solidFill>
              </a:rPr>
              <a:t>Proactive Efforts</a:t>
            </a:r>
          </a:p>
          <a:p>
            <a:pPr>
              <a:lnSpc>
                <a:spcPct val="100000"/>
              </a:lnSpc>
              <a:spcBef>
                <a:spcPts val="0"/>
              </a:spcBef>
            </a:pPr>
            <a:endParaRPr lang="en-US" sz="1200" b="1" dirty="0"/>
          </a:p>
          <a:p>
            <a:pPr>
              <a:lnSpc>
                <a:spcPct val="100000"/>
              </a:lnSpc>
              <a:spcBef>
                <a:spcPts val="0"/>
              </a:spcBef>
            </a:pPr>
            <a:endParaRPr lang="en-US" sz="1200" b="1" dirty="0"/>
          </a:p>
          <a:p>
            <a:pPr>
              <a:lnSpc>
                <a:spcPct val="100000"/>
              </a:lnSpc>
              <a:spcBef>
                <a:spcPts val="0"/>
              </a:spcBef>
            </a:pPr>
            <a:endParaRPr lang="en-US" sz="1200" b="1" dirty="0"/>
          </a:p>
          <a:p>
            <a:pPr>
              <a:lnSpc>
                <a:spcPct val="100000"/>
              </a:lnSpc>
              <a:spcBef>
                <a:spcPts val="0"/>
              </a:spcBef>
            </a:pPr>
            <a:endParaRPr lang="en-US" sz="1200" b="1" dirty="0"/>
          </a:p>
          <a:p>
            <a:pPr>
              <a:lnSpc>
                <a:spcPct val="100000"/>
              </a:lnSpc>
              <a:spcBef>
                <a:spcPts val="0"/>
              </a:spcBef>
            </a:pPr>
            <a:endParaRPr lang="en-US" sz="1200" b="1" dirty="0"/>
          </a:p>
          <a:p>
            <a:pPr marL="0" indent="0">
              <a:lnSpc>
                <a:spcPct val="100000"/>
              </a:lnSpc>
              <a:spcBef>
                <a:spcPts val="500"/>
              </a:spcBef>
              <a:buNone/>
            </a:pPr>
            <a:r>
              <a:rPr lang="en-US" sz="1600" b="1" dirty="0">
                <a:solidFill>
                  <a:schemeClr val="accent4"/>
                </a:solidFill>
              </a:rPr>
              <a:t>Implicit Bias</a:t>
            </a:r>
          </a:p>
          <a:p>
            <a:pPr marL="171450" indent="-171450">
              <a:lnSpc>
                <a:spcPct val="100000"/>
              </a:lnSpc>
              <a:spcBef>
                <a:spcPts val="0"/>
              </a:spcBef>
              <a:buFont typeface="Arial" panose="020B0604020202020204" pitchFamily="34" charset="0"/>
              <a:buChar char="•"/>
            </a:pPr>
            <a:endParaRPr lang="en-US" sz="1200" dirty="0"/>
          </a:p>
          <a:p>
            <a:pPr marL="0" indent="0">
              <a:lnSpc>
                <a:spcPct val="100000"/>
              </a:lnSpc>
              <a:spcBef>
                <a:spcPts val="500"/>
              </a:spcBef>
              <a:buNone/>
            </a:pPr>
            <a:endParaRPr lang="en-US" sz="1600" b="1" dirty="0">
              <a:solidFill>
                <a:schemeClr val="accent4"/>
              </a:solidFill>
            </a:endParaRPr>
          </a:p>
          <a:p>
            <a:pPr marL="0" indent="0">
              <a:lnSpc>
                <a:spcPct val="100000"/>
              </a:lnSpc>
              <a:spcBef>
                <a:spcPts val="500"/>
              </a:spcBef>
              <a:buNone/>
            </a:pPr>
            <a:endParaRPr lang="en-US" sz="1600" b="1" dirty="0">
              <a:solidFill>
                <a:schemeClr val="accent4"/>
              </a:solidFill>
            </a:endParaRPr>
          </a:p>
          <a:p>
            <a:pPr marL="0" indent="0">
              <a:lnSpc>
                <a:spcPct val="100000"/>
              </a:lnSpc>
              <a:buNone/>
            </a:pPr>
            <a:endParaRPr lang="en-US" sz="1600" dirty="0">
              <a:solidFill>
                <a:srgbClr val="92D050"/>
              </a:solidFill>
            </a:endParaRPr>
          </a:p>
          <a:p>
            <a:pPr marL="0" indent="0">
              <a:lnSpc>
                <a:spcPct val="100000"/>
              </a:lnSpc>
              <a:buNone/>
            </a:pPr>
            <a:endParaRPr lang="en-US" sz="1400" dirty="0"/>
          </a:p>
        </p:txBody>
      </p:sp>
      <p:sp>
        <p:nvSpPr>
          <p:cNvPr id="5" name="Content Placeholder 2">
            <a:extLst>
              <a:ext uri="{FF2B5EF4-FFF2-40B4-BE49-F238E27FC236}">
                <a16:creationId xmlns:a16="http://schemas.microsoft.com/office/drawing/2014/main" id="{E9B0C769-F138-1549-AAFA-071BAD5AAF0E}"/>
              </a:ext>
            </a:extLst>
          </p:cNvPr>
          <p:cNvSpPr txBox="1">
            <a:spLocks/>
          </p:cNvSpPr>
          <p:nvPr/>
        </p:nvSpPr>
        <p:spPr>
          <a:xfrm>
            <a:off x="5776907" y="1352550"/>
            <a:ext cx="2935294" cy="268419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500"/>
              </a:spcBef>
              <a:buNone/>
            </a:pPr>
            <a:r>
              <a:rPr lang="en-US" sz="1600" b="1" dirty="0">
                <a:solidFill>
                  <a:schemeClr val="accent4"/>
                </a:solidFill>
              </a:rPr>
              <a:t>Equity-Minded Questions and Interactions</a:t>
            </a:r>
            <a:endParaRPr lang="en-US" sz="1200" dirty="0">
              <a:solidFill>
                <a:schemeClr val="accent4"/>
              </a:solidFill>
            </a:endParaRPr>
          </a:p>
          <a:p>
            <a:pPr marL="0" indent="0">
              <a:lnSpc>
                <a:spcPct val="100000"/>
              </a:lnSpc>
              <a:spcBef>
                <a:spcPts val="500"/>
              </a:spcBef>
              <a:buNone/>
            </a:pPr>
            <a:endParaRPr lang="en-US" sz="1600" b="1" dirty="0">
              <a:solidFill>
                <a:schemeClr val="accent4"/>
              </a:solidFill>
            </a:endParaRPr>
          </a:p>
          <a:p>
            <a:pPr marL="0" indent="0">
              <a:lnSpc>
                <a:spcPct val="100000"/>
              </a:lnSpc>
              <a:spcBef>
                <a:spcPts val="500"/>
              </a:spcBef>
              <a:buNone/>
            </a:pPr>
            <a:endParaRPr lang="en-US" sz="1600" b="1" dirty="0">
              <a:solidFill>
                <a:schemeClr val="accent4"/>
              </a:solidFill>
            </a:endParaRPr>
          </a:p>
          <a:p>
            <a:pPr marL="0" indent="0">
              <a:lnSpc>
                <a:spcPct val="100000"/>
              </a:lnSpc>
              <a:spcBef>
                <a:spcPts val="500"/>
              </a:spcBef>
              <a:buNone/>
            </a:pPr>
            <a:endParaRPr lang="en-US" sz="1600" b="1" dirty="0">
              <a:solidFill>
                <a:schemeClr val="accent4"/>
              </a:solidFill>
            </a:endParaRPr>
          </a:p>
          <a:p>
            <a:pPr marL="0" indent="0">
              <a:lnSpc>
                <a:spcPct val="100000"/>
              </a:lnSpc>
              <a:spcBef>
                <a:spcPts val="500"/>
              </a:spcBef>
              <a:buNone/>
            </a:pPr>
            <a:r>
              <a:rPr lang="en-US" sz="1600" b="1" dirty="0">
                <a:solidFill>
                  <a:schemeClr val="accent4"/>
                </a:solidFill>
              </a:rPr>
              <a:t>Leveraging the Network</a:t>
            </a:r>
          </a:p>
          <a:p>
            <a:pPr>
              <a:lnSpc>
                <a:spcPct val="100000"/>
              </a:lnSpc>
              <a:spcBef>
                <a:spcPts val="0"/>
              </a:spcBef>
            </a:pPr>
            <a:endParaRPr lang="en-US" sz="1200" dirty="0"/>
          </a:p>
          <a:p>
            <a:pPr marL="0" indent="0">
              <a:lnSpc>
                <a:spcPct val="100000"/>
              </a:lnSpc>
              <a:spcBef>
                <a:spcPts val="500"/>
              </a:spcBef>
              <a:buNone/>
            </a:pPr>
            <a:endParaRPr lang="en-US" sz="1600" b="1" dirty="0">
              <a:solidFill>
                <a:srgbClr val="92D050"/>
              </a:solidFill>
            </a:endParaRPr>
          </a:p>
          <a:p>
            <a:pPr marL="0" indent="0">
              <a:lnSpc>
                <a:spcPct val="100000"/>
              </a:lnSpc>
              <a:spcBef>
                <a:spcPts val="500"/>
              </a:spcBef>
              <a:buNone/>
            </a:pPr>
            <a:endParaRPr lang="en-US" sz="1600" dirty="0"/>
          </a:p>
          <a:p>
            <a:pPr marL="0" indent="0">
              <a:lnSpc>
                <a:spcPct val="100000"/>
              </a:lnSpc>
              <a:spcBef>
                <a:spcPts val="500"/>
              </a:spcBef>
              <a:buFont typeface="Arial" panose="020B0604020202020204" pitchFamily="34" charset="0"/>
              <a:buNone/>
            </a:pPr>
            <a:endParaRPr lang="en-US" sz="1600" dirty="0"/>
          </a:p>
        </p:txBody>
      </p:sp>
      <p:sp>
        <p:nvSpPr>
          <p:cNvPr id="4" name="Slide Number Placeholder 3">
            <a:extLst>
              <a:ext uri="{FF2B5EF4-FFF2-40B4-BE49-F238E27FC236}">
                <a16:creationId xmlns:a16="http://schemas.microsoft.com/office/drawing/2014/main" id="{EDF40784-14BA-4141-B9F0-AF82367F5D7E}"/>
              </a:ext>
            </a:extLst>
          </p:cNvPr>
          <p:cNvSpPr>
            <a:spLocks noGrp="1"/>
          </p:cNvSpPr>
          <p:nvPr>
            <p:ph type="sldNum" sz="quarter" idx="12"/>
          </p:nvPr>
        </p:nvSpPr>
        <p:spPr/>
        <p:txBody>
          <a:bodyPr/>
          <a:lstStyle/>
          <a:p>
            <a:fld id="{0F5EC011-0DA0-DB45-996E-85C7F379AB45}" type="slidenum">
              <a:rPr lang="en-US" smtClean="0"/>
              <a:pPr/>
              <a:t>3</a:t>
            </a:fld>
            <a:endParaRPr lang="en-US" dirty="0"/>
          </a:p>
        </p:txBody>
      </p:sp>
      <p:pic>
        <p:nvPicPr>
          <p:cNvPr id="22" name="Picture 21">
            <a:extLst>
              <a:ext uri="{FF2B5EF4-FFF2-40B4-BE49-F238E27FC236}">
                <a16:creationId xmlns:a16="http://schemas.microsoft.com/office/drawing/2014/main" id="{0DDF82B2-8503-3F4E-A2D3-DC34918497F2}"/>
              </a:ext>
            </a:extLst>
          </p:cNvPr>
          <p:cNvPicPr>
            <a:picLocks noChangeAspect="1"/>
          </p:cNvPicPr>
          <p:nvPr/>
        </p:nvPicPr>
        <p:blipFill>
          <a:blip r:embed="rId3"/>
          <a:stretch>
            <a:fillRect/>
          </a:stretch>
        </p:blipFill>
        <p:spPr>
          <a:xfrm>
            <a:off x="5140050" y="1442965"/>
            <a:ext cx="554182" cy="554182"/>
          </a:xfrm>
          <a:prstGeom prst="rect">
            <a:avLst/>
          </a:prstGeom>
        </p:spPr>
      </p:pic>
      <p:pic>
        <p:nvPicPr>
          <p:cNvPr id="23" name="Picture 22">
            <a:extLst>
              <a:ext uri="{FF2B5EF4-FFF2-40B4-BE49-F238E27FC236}">
                <a16:creationId xmlns:a16="http://schemas.microsoft.com/office/drawing/2014/main" id="{C33B99AA-7EEC-394D-8C16-94481525096A}"/>
              </a:ext>
            </a:extLst>
          </p:cNvPr>
          <p:cNvPicPr>
            <a:picLocks noChangeAspect="1"/>
          </p:cNvPicPr>
          <p:nvPr/>
        </p:nvPicPr>
        <p:blipFill>
          <a:blip r:embed="rId4"/>
          <a:stretch>
            <a:fillRect/>
          </a:stretch>
        </p:blipFill>
        <p:spPr>
          <a:xfrm>
            <a:off x="480332" y="1456826"/>
            <a:ext cx="554182" cy="554182"/>
          </a:xfrm>
          <a:prstGeom prst="rect">
            <a:avLst/>
          </a:prstGeom>
        </p:spPr>
      </p:pic>
      <p:pic>
        <p:nvPicPr>
          <p:cNvPr id="25" name="Picture 24">
            <a:extLst>
              <a:ext uri="{FF2B5EF4-FFF2-40B4-BE49-F238E27FC236}">
                <a16:creationId xmlns:a16="http://schemas.microsoft.com/office/drawing/2014/main" id="{DC6B98A8-7855-7C45-BA4F-276E66ECE4F3}"/>
              </a:ext>
            </a:extLst>
          </p:cNvPr>
          <p:cNvPicPr>
            <a:picLocks noChangeAspect="1"/>
          </p:cNvPicPr>
          <p:nvPr/>
        </p:nvPicPr>
        <p:blipFill>
          <a:blip r:embed="rId5"/>
          <a:stretch>
            <a:fillRect/>
          </a:stretch>
        </p:blipFill>
        <p:spPr>
          <a:xfrm>
            <a:off x="480332" y="2677798"/>
            <a:ext cx="554182" cy="554182"/>
          </a:xfrm>
          <a:prstGeom prst="rect">
            <a:avLst/>
          </a:prstGeom>
        </p:spPr>
      </p:pic>
      <p:pic>
        <p:nvPicPr>
          <p:cNvPr id="26" name="Picture 25">
            <a:extLst>
              <a:ext uri="{FF2B5EF4-FFF2-40B4-BE49-F238E27FC236}">
                <a16:creationId xmlns:a16="http://schemas.microsoft.com/office/drawing/2014/main" id="{A02B3AB2-DE1F-5F4E-9DE2-0619C5FBA182}"/>
              </a:ext>
            </a:extLst>
          </p:cNvPr>
          <p:cNvPicPr>
            <a:picLocks noChangeAspect="1"/>
          </p:cNvPicPr>
          <p:nvPr/>
        </p:nvPicPr>
        <p:blipFill>
          <a:blip r:embed="rId6"/>
          <a:stretch>
            <a:fillRect/>
          </a:stretch>
        </p:blipFill>
        <p:spPr>
          <a:xfrm>
            <a:off x="5140050" y="2879536"/>
            <a:ext cx="554182" cy="565727"/>
          </a:xfrm>
          <a:prstGeom prst="rect">
            <a:avLst/>
          </a:prstGeom>
        </p:spPr>
      </p:pic>
    </p:spTree>
    <p:extLst>
      <p:ext uri="{BB962C8B-B14F-4D97-AF65-F5344CB8AC3E}">
        <p14:creationId xmlns:p14="http://schemas.microsoft.com/office/powerpoint/2010/main" val="254703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790BA8-39F0-134A-BE82-01F5B6609E38}"/>
              </a:ext>
            </a:extLst>
          </p:cNvPr>
          <p:cNvSpPr/>
          <p:nvPr/>
        </p:nvSpPr>
        <p:spPr>
          <a:xfrm>
            <a:off x="7465102" y="4305925"/>
            <a:ext cx="1678898" cy="837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Trade Gothic LT Std Cn" pitchFamily="2" charset="0"/>
            </a:endParaRPr>
          </a:p>
        </p:txBody>
      </p:sp>
      <p:pic>
        <p:nvPicPr>
          <p:cNvPr id="7" name="Picture 6">
            <a:extLst>
              <a:ext uri="{FF2B5EF4-FFF2-40B4-BE49-F238E27FC236}">
                <a16:creationId xmlns:a16="http://schemas.microsoft.com/office/drawing/2014/main" id="{EB3FB004-BD20-9E49-952B-77AB768BD539}"/>
              </a:ext>
            </a:extLst>
          </p:cNvPr>
          <p:cNvPicPr>
            <a:picLocks noChangeAspect="1"/>
          </p:cNvPicPr>
          <p:nvPr/>
        </p:nvPicPr>
        <p:blipFill>
          <a:blip r:embed="rId3"/>
          <a:srcRect l="879" r="879"/>
          <a:stretch/>
        </p:blipFill>
        <p:spPr>
          <a:xfrm>
            <a:off x="3379450" y="-14755"/>
            <a:ext cx="6018550" cy="5158255"/>
          </a:xfrm>
          <a:prstGeom prst="rect">
            <a:avLst/>
          </a:prstGeom>
        </p:spPr>
      </p:pic>
      <p:sp>
        <p:nvSpPr>
          <p:cNvPr id="4" name="Title 3">
            <a:extLst>
              <a:ext uri="{FF2B5EF4-FFF2-40B4-BE49-F238E27FC236}">
                <a16:creationId xmlns:a16="http://schemas.microsoft.com/office/drawing/2014/main" id="{764B07C2-0216-3146-BA3A-CF6F8B02E48E}"/>
              </a:ext>
            </a:extLst>
          </p:cNvPr>
          <p:cNvSpPr>
            <a:spLocks noGrp="1"/>
          </p:cNvSpPr>
          <p:nvPr>
            <p:ph type="title"/>
          </p:nvPr>
        </p:nvSpPr>
        <p:spPr>
          <a:xfrm>
            <a:off x="228600" y="491204"/>
            <a:ext cx="8686800" cy="692663"/>
          </a:xfrm>
        </p:spPr>
        <p:txBody>
          <a:bodyPr>
            <a:normAutofit/>
          </a:bodyPr>
          <a:lstStyle/>
          <a:p>
            <a:r>
              <a:rPr lang="en-US" dirty="0"/>
              <a:t>Inclusive Excellence</a:t>
            </a:r>
          </a:p>
        </p:txBody>
      </p:sp>
      <p:sp>
        <p:nvSpPr>
          <p:cNvPr id="5" name="Content Placeholder 4">
            <a:extLst>
              <a:ext uri="{FF2B5EF4-FFF2-40B4-BE49-F238E27FC236}">
                <a16:creationId xmlns:a16="http://schemas.microsoft.com/office/drawing/2014/main" id="{B735F154-D67B-F446-B8FB-F8CD2388DE43}"/>
              </a:ext>
            </a:extLst>
          </p:cNvPr>
          <p:cNvSpPr>
            <a:spLocks noGrp="1"/>
          </p:cNvSpPr>
          <p:nvPr>
            <p:ph idx="1"/>
          </p:nvPr>
        </p:nvSpPr>
        <p:spPr>
          <a:xfrm>
            <a:off x="228599" y="1352549"/>
            <a:ext cx="4721353" cy="2953512"/>
          </a:xfrm>
        </p:spPr>
        <p:txBody>
          <a:bodyPr>
            <a:noAutofit/>
          </a:bodyPr>
          <a:lstStyle/>
          <a:p>
            <a:pPr marL="342900" indent="-342900">
              <a:lnSpc>
                <a:spcPct val="100000"/>
              </a:lnSpc>
              <a:buFont typeface="Arial" panose="020B0604020202020204" pitchFamily="34" charset="0"/>
              <a:buChar char="•"/>
            </a:pPr>
            <a:r>
              <a:rPr lang="en-US" dirty="0"/>
              <a:t>Diverse student body and community</a:t>
            </a:r>
          </a:p>
          <a:p>
            <a:pPr marL="342900" indent="-342900">
              <a:lnSpc>
                <a:spcPct val="100000"/>
              </a:lnSpc>
              <a:buFont typeface="Arial" panose="020B0604020202020204" pitchFamily="34" charset="0"/>
              <a:buChar char="•"/>
            </a:pPr>
            <a:r>
              <a:rPr lang="en-US" dirty="0"/>
              <a:t>Elimination of achievement gap in retention and graduation</a:t>
            </a:r>
          </a:p>
          <a:p>
            <a:pPr marL="342900" indent="-342900">
              <a:lnSpc>
                <a:spcPct val="100000"/>
              </a:lnSpc>
              <a:buFont typeface="Arial" panose="020B0604020202020204" pitchFamily="34" charset="0"/>
              <a:buChar char="•"/>
            </a:pPr>
            <a:r>
              <a:rPr lang="en-US" dirty="0"/>
              <a:t>Anti-Racism Initiative: $500K Grants</a:t>
            </a:r>
          </a:p>
          <a:p>
            <a:pPr marL="342900" indent="-342900">
              <a:lnSpc>
                <a:spcPct val="100000"/>
              </a:lnSpc>
              <a:buFont typeface="Arial" panose="020B0604020202020204" pitchFamily="34" charset="0"/>
              <a:buChar char="•"/>
            </a:pPr>
            <a:r>
              <a:rPr lang="en-US" dirty="0"/>
              <a:t>Staff Salary Equity Taskforce</a:t>
            </a:r>
          </a:p>
          <a:p>
            <a:pPr marL="342900" indent="-342900">
              <a:lnSpc>
                <a:spcPct val="100000"/>
              </a:lnSpc>
              <a:buFont typeface="Arial" panose="020B0604020202020204" pitchFamily="34" charset="0"/>
              <a:buChar char="•"/>
            </a:pPr>
            <a:r>
              <a:rPr lang="en-US" dirty="0"/>
              <a:t>USF Faculty Senate Resolution and Council on Racial Justice</a:t>
            </a:r>
          </a:p>
          <a:p>
            <a:pPr marL="342900" indent="-342900">
              <a:lnSpc>
                <a:spcPct val="100000"/>
              </a:lnSpc>
              <a:buFont typeface="Arial" panose="020B0604020202020204" pitchFamily="34" charset="0"/>
              <a:buChar char="•"/>
            </a:pPr>
            <a:r>
              <a:rPr lang="en-US" b="1" dirty="0"/>
              <a:t>New Strategic Plan: </a:t>
            </a:r>
            <a:r>
              <a:rPr lang="en-US" dirty="0"/>
              <a:t>DEI is a core institutional commitment </a:t>
            </a:r>
          </a:p>
          <a:p>
            <a:pPr>
              <a:lnSpc>
                <a:spcPct val="100000"/>
              </a:lnSpc>
            </a:pPr>
            <a:endParaRPr lang="en-US" dirty="0"/>
          </a:p>
        </p:txBody>
      </p:sp>
    </p:spTree>
    <p:extLst>
      <p:ext uri="{BB962C8B-B14F-4D97-AF65-F5344CB8AC3E}">
        <p14:creationId xmlns:p14="http://schemas.microsoft.com/office/powerpoint/2010/main" val="115314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997F-3C3E-754D-946C-AFFC4DE9400B}"/>
              </a:ext>
            </a:extLst>
          </p:cNvPr>
          <p:cNvSpPr>
            <a:spLocks noGrp="1"/>
          </p:cNvSpPr>
          <p:nvPr>
            <p:ph type="title"/>
          </p:nvPr>
        </p:nvSpPr>
        <p:spPr/>
        <p:txBody>
          <a:bodyPr>
            <a:noAutofit/>
          </a:bodyPr>
          <a:lstStyle/>
          <a:p>
            <a:r>
              <a:rPr lang="en-US" dirty="0"/>
              <a:t>Faculty vs. Student Diversity at USF</a:t>
            </a:r>
          </a:p>
        </p:txBody>
      </p:sp>
      <p:sp>
        <p:nvSpPr>
          <p:cNvPr id="4" name="TextBox 3">
            <a:extLst>
              <a:ext uri="{FF2B5EF4-FFF2-40B4-BE49-F238E27FC236}">
                <a16:creationId xmlns:a16="http://schemas.microsoft.com/office/drawing/2014/main" id="{2FBC16D3-E84D-1F4B-B2E6-65C2C5EF0557}"/>
              </a:ext>
            </a:extLst>
          </p:cNvPr>
          <p:cNvSpPr txBox="1"/>
          <p:nvPr/>
        </p:nvSpPr>
        <p:spPr>
          <a:xfrm>
            <a:off x="228599" y="4616733"/>
            <a:ext cx="8686799" cy="369332"/>
          </a:xfrm>
          <a:prstGeom prst="rect">
            <a:avLst/>
          </a:prstGeom>
          <a:noFill/>
        </p:spPr>
        <p:txBody>
          <a:bodyPr wrap="square" rtlCol="0">
            <a:spAutoFit/>
          </a:bodyPr>
          <a:lstStyle/>
          <a:p>
            <a:r>
              <a:rPr lang="en-US" sz="900" i="1" dirty="0">
                <a:solidFill>
                  <a:schemeClr val="tx1">
                    <a:lumMod val="65000"/>
                    <a:lumOff val="35000"/>
                  </a:schemeClr>
                </a:solidFill>
              </a:rPr>
              <a:t>*These numbers were provided by the Office of Decision Support as part of the 2020-2021 USF pocket fact book and the USF Equity Report (2019-2020). Figures are rounded for convenience of reporting.</a:t>
            </a:r>
          </a:p>
        </p:txBody>
      </p:sp>
      <p:graphicFrame>
        <p:nvGraphicFramePr>
          <p:cNvPr id="8" name="Table 8">
            <a:extLst>
              <a:ext uri="{FF2B5EF4-FFF2-40B4-BE49-F238E27FC236}">
                <a16:creationId xmlns:a16="http://schemas.microsoft.com/office/drawing/2014/main" id="{A253F4C5-8599-6C40-9891-9C18D71CDC02}"/>
              </a:ext>
            </a:extLst>
          </p:cNvPr>
          <p:cNvGraphicFramePr>
            <a:graphicFrameLocks noGrp="1"/>
          </p:cNvGraphicFramePr>
          <p:nvPr>
            <p:extLst>
              <p:ext uri="{D42A27DB-BD31-4B8C-83A1-F6EECF244321}">
                <p14:modId xmlns:p14="http://schemas.microsoft.com/office/powerpoint/2010/main" val="25997177"/>
              </p:ext>
            </p:extLst>
          </p:nvPr>
        </p:nvGraphicFramePr>
        <p:xfrm>
          <a:off x="228601" y="1352550"/>
          <a:ext cx="8695393" cy="2305636"/>
        </p:xfrm>
        <a:graphic>
          <a:graphicData uri="http://schemas.openxmlformats.org/drawingml/2006/table">
            <a:tbl>
              <a:tblPr firstRow="1" bandRow="1">
                <a:tableStyleId>{7DF18680-E054-41AD-8BC1-D1AEF772440D}</a:tableStyleId>
              </a:tblPr>
              <a:tblGrid>
                <a:gridCol w="2294593">
                  <a:extLst>
                    <a:ext uri="{9D8B030D-6E8A-4147-A177-3AD203B41FA5}">
                      <a16:colId xmlns:a16="http://schemas.microsoft.com/office/drawing/2014/main" val="3964288808"/>
                    </a:ext>
                  </a:extLst>
                </a:gridCol>
                <a:gridCol w="3200400">
                  <a:extLst>
                    <a:ext uri="{9D8B030D-6E8A-4147-A177-3AD203B41FA5}">
                      <a16:colId xmlns:a16="http://schemas.microsoft.com/office/drawing/2014/main" val="2379475125"/>
                    </a:ext>
                  </a:extLst>
                </a:gridCol>
                <a:gridCol w="3200400">
                  <a:extLst>
                    <a:ext uri="{9D8B030D-6E8A-4147-A177-3AD203B41FA5}">
                      <a16:colId xmlns:a16="http://schemas.microsoft.com/office/drawing/2014/main" val="3371492968"/>
                    </a:ext>
                  </a:extLst>
                </a:gridCol>
              </a:tblGrid>
              <a:tr h="327399">
                <a:tc>
                  <a:txBody>
                    <a:bodyPr/>
                    <a:lstStyle/>
                    <a:p>
                      <a:endParaRPr lang="en-US" sz="1600" dirty="0"/>
                    </a:p>
                  </a:txBody>
                  <a:tcPr anchor="ctr">
                    <a:lnR w="6350" cap="flat" cmpd="sng" algn="ctr">
                      <a:solidFill>
                        <a:schemeClr val="tx1"/>
                      </a:solidFill>
                      <a:prstDash val="solid"/>
                      <a:round/>
                      <a:headEnd type="none" w="med" len="med"/>
                      <a:tailEnd type="none" w="med" len="med"/>
                    </a:lnR>
                    <a:solidFill>
                      <a:schemeClr val="accent1"/>
                    </a:solidFill>
                  </a:tcPr>
                </a:tc>
                <a:tc>
                  <a:txBody>
                    <a:bodyPr/>
                    <a:lstStyle/>
                    <a:p>
                      <a:pPr algn="ctr"/>
                      <a:r>
                        <a:rPr lang="en-US" sz="1600" dirty="0"/>
                        <a:t>STUDENTS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accent1"/>
                    </a:solidFill>
                  </a:tcPr>
                </a:tc>
                <a:tc>
                  <a:txBody>
                    <a:bodyPr/>
                    <a:lstStyle/>
                    <a:p>
                      <a:pPr algn="ctr"/>
                      <a:r>
                        <a:rPr lang="en-US" sz="1600" dirty="0"/>
                        <a:t>FACULTY</a:t>
                      </a:r>
                    </a:p>
                  </a:txBody>
                  <a:tcPr anchor="ctr">
                    <a:lnL w="635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1018437861"/>
                  </a:ext>
                </a:extLst>
              </a:tr>
              <a:tr h="327399">
                <a:tc>
                  <a:txBody>
                    <a:bodyPr/>
                    <a:lstStyle/>
                    <a:p>
                      <a:r>
                        <a:rPr lang="en-US" sz="1600" b="1" dirty="0">
                          <a:solidFill>
                            <a:schemeClr val="tx1">
                              <a:lumMod val="65000"/>
                              <a:lumOff val="35000"/>
                            </a:schemeClr>
                          </a:solidFill>
                        </a:rPr>
                        <a:t>White</a:t>
                      </a:r>
                    </a:p>
                  </a:txBody>
                  <a:tcPr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65000"/>
                              <a:lumOff val="35000"/>
                            </a:schemeClr>
                          </a:solidFill>
                        </a:rPr>
                        <a:t>53%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65000"/>
                              <a:lumOff val="35000"/>
                            </a:schemeClr>
                          </a:solidFill>
                        </a:rPr>
                        <a:t>66%</a:t>
                      </a:r>
                    </a:p>
                  </a:txBody>
                  <a:tcPr anchor="ct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7765177"/>
                  </a:ext>
                </a:extLst>
              </a:tr>
              <a:tr h="327399">
                <a:tc>
                  <a:txBody>
                    <a:bodyPr/>
                    <a:lstStyle/>
                    <a:p>
                      <a:r>
                        <a:rPr lang="en-US" sz="1600" b="1" dirty="0">
                          <a:solidFill>
                            <a:schemeClr val="tx1">
                              <a:lumMod val="65000"/>
                              <a:lumOff val="35000"/>
                            </a:schemeClr>
                          </a:solidFill>
                        </a:rPr>
                        <a:t>Hispanic/Latino</a:t>
                      </a: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65000"/>
                              <a:lumOff val="35000"/>
                            </a:schemeClr>
                          </a:solidFill>
                        </a:rPr>
                        <a:t>22%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65000"/>
                              <a:lumOff val="35000"/>
                            </a:schemeClr>
                          </a:solidFill>
                        </a:rPr>
                        <a:t>6%</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0685352"/>
                  </a:ext>
                </a:extLst>
              </a:tr>
              <a:tr h="385396">
                <a:tc>
                  <a:txBody>
                    <a:bodyPr/>
                    <a:lstStyle/>
                    <a:p>
                      <a:r>
                        <a:rPr lang="en-US" sz="1600" b="1" dirty="0">
                          <a:solidFill>
                            <a:schemeClr val="tx1">
                              <a:lumMod val="65000"/>
                              <a:lumOff val="35000"/>
                            </a:schemeClr>
                          </a:solidFill>
                        </a:rPr>
                        <a:t>Asian</a:t>
                      </a: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65000"/>
                              <a:lumOff val="35000"/>
                            </a:schemeClr>
                          </a:solidFill>
                        </a:rPr>
                        <a:t>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65000"/>
                              <a:lumOff val="35000"/>
                            </a:schemeClr>
                          </a:solidFill>
                        </a:rPr>
                        <a:t>16%</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6490054"/>
                  </a:ext>
                </a:extLst>
              </a:tr>
              <a:tr h="327399">
                <a:tc>
                  <a:txBody>
                    <a:bodyPr/>
                    <a:lstStyle/>
                    <a:p>
                      <a:r>
                        <a:rPr lang="en-US" sz="1600" b="1" dirty="0">
                          <a:solidFill>
                            <a:schemeClr val="tx1">
                              <a:lumMod val="65000"/>
                              <a:lumOff val="35000"/>
                            </a:schemeClr>
                          </a:solidFill>
                        </a:rPr>
                        <a:t>Black/African American</a:t>
                      </a: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65000"/>
                              <a:lumOff val="35000"/>
                            </a:schemeClr>
                          </a:solidFill>
                        </a:rPr>
                        <a:t>10%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65000"/>
                              <a:lumOff val="35000"/>
                            </a:schemeClr>
                          </a:solidFill>
                        </a:rPr>
                        <a:t>5%</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489069"/>
                  </a:ext>
                </a:extLst>
              </a:tr>
              <a:tr h="327399">
                <a:tc>
                  <a:txBody>
                    <a:bodyPr/>
                    <a:lstStyle/>
                    <a:p>
                      <a:r>
                        <a:rPr lang="en-US" sz="1600" b="1" dirty="0">
                          <a:solidFill>
                            <a:schemeClr val="tx1">
                              <a:lumMod val="65000"/>
                              <a:lumOff val="35000"/>
                            </a:schemeClr>
                          </a:solidFill>
                        </a:rPr>
                        <a:t>Two or more</a:t>
                      </a: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65000"/>
                              <a:lumOff val="35000"/>
                            </a:schemeClr>
                          </a:solidFill>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lumMod val="65000"/>
                              <a:lumOff val="35000"/>
                            </a:schemeClr>
                          </a:solidFill>
                        </a:rPr>
                        <a:t>4%</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4263757"/>
                  </a:ext>
                </a:extLst>
              </a:tr>
            </a:tbl>
          </a:graphicData>
        </a:graphic>
      </p:graphicFrame>
      <p:pic>
        <p:nvPicPr>
          <p:cNvPr id="26" name="Picture 25">
            <a:extLst>
              <a:ext uri="{FF2B5EF4-FFF2-40B4-BE49-F238E27FC236}">
                <a16:creationId xmlns:a16="http://schemas.microsoft.com/office/drawing/2014/main" id="{567174E2-57BE-7044-B356-FA5E3FD90A8E}"/>
              </a:ext>
            </a:extLst>
          </p:cNvPr>
          <p:cNvPicPr>
            <a:picLocks noChangeAspect="1"/>
          </p:cNvPicPr>
          <p:nvPr/>
        </p:nvPicPr>
        <p:blipFill>
          <a:blip r:embed="rId3"/>
          <a:stretch>
            <a:fillRect/>
          </a:stretch>
        </p:blipFill>
        <p:spPr>
          <a:xfrm>
            <a:off x="2542822" y="3723619"/>
            <a:ext cx="3108960" cy="338766"/>
          </a:xfrm>
          <a:prstGeom prst="rect">
            <a:avLst/>
          </a:prstGeom>
        </p:spPr>
      </p:pic>
      <p:pic>
        <p:nvPicPr>
          <p:cNvPr id="28" name="Picture 27">
            <a:extLst>
              <a:ext uri="{FF2B5EF4-FFF2-40B4-BE49-F238E27FC236}">
                <a16:creationId xmlns:a16="http://schemas.microsoft.com/office/drawing/2014/main" id="{E134781D-E336-8948-8565-6D88C4120FC1}"/>
              </a:ext>
            </a:extLst>
          </p:cNvPr>
          <p:cNvPicPr>
            <a:picLocks noChangeAspect="1"/>
          </p:cNvPicPr>
          <p:nvPr/>
        </p:nvPicPr>
        <p:blipFill>
          <a:blip r:embed="rId4"/>
          <a:stretch>
            <a:fillRect/>
          </a:stretch>
        </p:blipFill>
        <p:spPr>
          <a:xfrm>
            <a:off x="5771442" y="3722550"/>
            <a:ext cx="3108960" cy="340904"/>
          </a:xfrm>
          <a:prstGeom prst="rect">
            <a:avLst/>
          </a:prstGeom>
        </p:spPr>
      </p:pic>
    </p:spTree>
    <p:extLst>
      <p:ext uri="{BB962C8B-B14F-4D97-AF65-F5344CB8AC3E}">
        <p14:creationId xmlns:p14="http://schemas.microsoft.com/office/powerpoint/2010/main" val="32445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035A0-0DD7-B249-8742-754CFCFA67E2}"/>
              </a:ext>
            </a:extLst>
          </p:cNvPr>
          <p:cNvSpPr>
            <a:spLocks noGrp="1"/>
          </p:cNvSpPr>
          <p:nvPr>
            <p:ph type="title"/>
          </p:nvPr>
        </p:nvSpPr>
        <p:spPr>
          <a:xfrm>
            <a:off x="228602" y="491204"/>
            <a:ext cx="8686798" cy="687356"/>
          </a:xfrm>
        </p:spPr>
        <p:txBody>
          <a:bodyPr/>
          <a:lstStyle/>
          <a:p>
            <a:r>
              <a:rPr lang="en-US" dirty="0"/>
              <a:t>Visual Representation of the Process</a:t>
            </a:r>
          </a:p>
        </p:txBody>
      </p:sp>
      <p:pic>
        <p:nvPicPr>
          <p:cNvPr id="6" name="Content Placeholder 5">
            <a:extLst>
              <a:ext uri="{FF2B5EF4-FFF2-40B4-BE49-F238E27FC236}">
                <a16:creationId xmlns:a16="http://schemas.microsoft.com/office/drawing/2014/main" id="{6F88269C-E2E8-F14A-B15E-BACF778426A6}"/>
              </a:ext>
            </a:extLst>
          </p:cNvPr>
          <p:cNvPicPr>
            <a:picLocks noGrp="1" noChangeAspect="1"/>
          </p:cNvPicPr>
          <p:nvPr>
            <p:ph idx="1"/>
          </p:nvPr>
        </p:nvPicPr>
        <p:blipFill rotWithShape="1">
          <a:blip r:embed="rId2"/>
          <a:srcRect t="15323" b="12346"/>
          <a:stretch/>
        </p:blipFill>
        <p:spPr>
          <a:xfrm>
            <a:off x="185769" y="1361440"/>
            <a:ext cx="8729631" cy="3551769"/>
          </a:xfrm>
        </p:spPr>
      </p:pic>
      <p:sp>
        <p:nvSpPr>
          <p:cNvPr id="4" name="TextBox 3">
            <a:extLst>
              <a:ext uri="{FF2B5EF4-FFF2-40B4-BE49-F238E27FC236}">
                <a16:creationId xmlns:a16="http://schemas.microsoft.com/office/drawing/2014/main" id="{B1990032-7DB5-204E-B6DB-1437DBA5BEB4}"/>
              </a:ext>
            </a:extLst>
          </p:cNvPr>
          <p:cNvSpPr txBox="1"/>
          <p:nvPr/>
        </p:nvSpPr>
        <p:spPr>
          <a:xfrm>
            <a:off x="0" y="4739268"/>
            <a:ext cx="9144000" cy="404232"/>
          </a:xfrm>
          <a:prstGeom prst="rect">
            <a:avLst/>
          </a:prstGeom>
          <a:solidFill>
            <a:schemeClr val="accent4"/>
          </a:solidFill>
        </p:spPr>
        <p:txBody>
          <a:bodyPr wrap="square" rtlCol="0" anchor="ctr">
            <a:noAutofit/>
          </a:bodyPr>
          <a:lstStyle/>
          <a:p>
            <a:pPr algn="ctr"/>
            <a:r>
              <a:rPr lang="en-US" sz="1200" b="1" i="1" dirty="0">
                <a:solidFill>
                  <a:schemeClr val="bg1"/>
                </a:solidFill>
              </a:rPr>
              <a:t>Personal connections should be cultivated throughout the process to diversify faculty pool.</a:t>
            </a:r>
          </a:p>
        </p:txBody>
      </p:sp>
    </p:spTree>
    <p:extLst>
      <p:ext uri="{BB962C8B-B14F-4D97-AF65-F5344CB8AC3E}">
        <p14:creationId xmlns:p14="http://schemas.microsoft.com/office/powerpoint/2010/main" val="106547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75044" y="438150"/>
            <a:ext cx="4664762" cy="685801"/>
          </a:xfrm>
        </p:spPr>
        <p:txBody>
          <a:bodyPr/>
          <a:lstStyle/>
          <a:p>
            <a:r>
              <a:rPr lang="en-US" altLang="en-US" dirty="0"/>
              <a:t>Strategies Before Search </a:t>
            </a:r>
          </a:p>
        </p:txBody>
      </p:sp>
      <p:sp>
        <p:nvSpPr>
          <p:cNvPr id="11267" name="Rectangle 3"/>
          <p:cNvSpPr>
            <a:spLocks noGrp="1" noChangeArrowheads="1"/>
          </p:cNvSpPr>
          <p:nvPr>
            <p:ph idx="1"/>
          </p:nvPr>
        </p:nvSpPr>
        <p:spPr>
          <a:xfrm>
            <a:off x="364087" y="1284001"/>
            <a:ext cx="8086676" cy="2867025"/>
          </a:xfrm>
        </p:spPr>
        <p:txBody>
          <a:bodyPr rtlCol="0">
            <a:noAutofit/>
          </a:bodyPr>
          <a:lstStyle/>
          <a:p>
            <a:pPr lvl="1">
              <a:buFont typeface="Wingdings" panose="05000000000000000000" pitchFamily="2" charset="2"/>
              <a:buChar char="§"/>
              <a:defRPr/>
            </a:pPr>
            <a:r>
              <a:rPr lang="en-US" altLang="en-US" sz="2100" dirty="0"/>
              <a:t>Showing commitment to diversity   </a:t>
            </a:r>
          </a:p>
          <a:p>
            <a:pPr lvl="1">
              <a:buFont typeface="Wingdings" panose="05000000000000000000" pitchFamily="2" charset="2"/>
              <a:buChar char="§"/>
              <a:defRPr/>
            </a:pPr>
            <a:r>
              <a:rPr lang="en-US" altLang="en-US" sz="2100" dirty="0"/>
              <a:t>Ensuring a diverse search committee/diversity search advocate</a:t>
            </a:r>
          </a:p>
          <a:p>
            <a:pPr lvl="1">
              <a:buFont typeface="Wingdings" panose="05000000000000000000" pitchFamily="2" charset="2"/>
              <a:buChar char="§"/>
              <a:defRPr/>
            </a:pPr>
            <a:r>
              <a:rPr lang="en-US" altLang="en-US" sz="2100" dirty="0"/>
              <a:t>Support for diversity as an institutional value</a:t>
            </a:r>
          </a:p>
          <a:p>
            <a:pPr lvl="1">
              <a:buFont typeface="Wingdings" panose="05000000000000000000" pitchFamily="2" charset="2"/>
              <a:buChar char="§"/>
              <a:defRPr/>
            </a:pPr>
            <a:r>
              <a:rPr lang="en-US" altLang="en-US" sz="2100" dirty="0"/>
              <a:t>Ensuring a strong pool of diverse applicants</a:t>
            </a:r>
          </a:p>
          <a:p>
            <a:pPr lvl="1">
              <a:buFont typeface="Wingdings" panose="05000000000000000000" pitchFamily="2" charset="2"/>
              <a:buChar char="§"/>
              <a:defRPr/>
            </a:pPr>
            <a:r>
              <a:rPr lang="en-US" altLang="en-US" sz="2100" dirty="0"/>
              <a:t>Understanding diversity resources on campus, including affinity groups/employee resource groups/</a:t>
            </a:r>
            <a:r>
              <a:rPr lang="en-US" altLang="en-US" sz="2100" dirty="0">
                <a:hlinkClick r:id="rId3"/>
              </a:rPr>
              <a:t>Presidential Advisory Committees</a:t>
            </a:r>
            <a:endParaRPr lang="en-US" altLang="en-US" sz="2100" dirty="0"/>
          </a:p>
        </p:txBody>
      </p:sp>
    </p:spTree>
    <p:extLst>
      <p:ext uri="{BB962C8B-B14F-4D97-AF65-F5344CB8AC3E}">
        <p14:creationId xmlns:p14="http://schemas.microsoft.com/office/powerpoint/2010/main" val="316161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AF08-456F-FE41-B43B-7EC496E68F4B}"/>
              </a:ext>
            </a:extLst>
          </p:cNvPr>
          <p:cNvSpPr>
            <a:spLocks noGrp="1"/>
          </p:cNvSpPr>
          <p:nvPr>
            <p:ph type="title"/>
          </p:nvPr>
        </p:nvSpPr>
        <p:spPr/>
        <p:txBody>
          <a:bodyPr/>
          <a:lstStyle/>
          <a:p>
            <a:r>
              <a:rPr lang="en-US" dirty="0"/>
              <a:t>Position Description</a:t>
            </a:r>
          </a:p>
        </p:txBody>
      </p:sp>
      <p:sp>
        <p:nvSpPr>
          <p:cNvPr id="3" name="Content Placeholder 2">
            <a:extLst>
              <a:ext uri="{FF2B5EF4-FFF2-40B4-BE49-F238E27FC236}">
                <a16:creationId xmlns:a16="http://schemas.microsoft.com/office/drawing/2014/main" id="{C33C6BF5-9007-AC47-889E-4D431E0DB3A1}"/>
              </a:ext>
            </a:extLst>
          </p:cNvPr>
          <p:cNvSpPr>
            <a:spLocks noGrp="1"/>
          </p:cNvSpPr>
          <p:nvPr>
            <p:ph idx="1"/>
          </p:nvPr>
        </p:nvSpPr>
        <p:spPr>
          <a:xfrm>
            <a:off x="1156446" y="1352550"/>
            <a:ext cx="3415554" cy="3621024"/>
          </a:xfrm>
        </p:spPr>
        <p:txBody>
          <a:bodyPr>
            <a:normAutofit/>
          </a:bodyPr>
          <a:lstStyle/>
          <a:p>
            <a:pPr>
              <a:lnSpc>
                <a:spcPct val="110000"/>
              </a:lnSpc>
            </a:pPr>
            <a:r>
              <a:rPr lang="en-US" dirty="0"/>
              <a:t>Frame the position as broadly as possible</a:t>
            </a:r>
          </a:p>
          <a:p>
            <a:pPr>
              <a:lnSpc>
                <a:spcPct val="110000"/>
              </a:lnSpc>
            </a:pPr>
            <a:endParaRPr lang="en-US" dirty="0"/>
          </a:p>
          <a:p>
            <a:pPr>
              <a:lnSpc>
                <a:spcPct val="110000"/>
              </a:lnSpc>
            </a:pPr>
            <a:r>
              <a:rPr lang="en-US" dirty="0"/>
              <a:t>Clarify required versus preferred qualifications</a:t>
            </a:r>
          </a:p>
          <a:p>
            <a:pPr>
              <a:lnSpc>
                <a:spcPct val="110000"/>
              </a:lnSpc>
            </a:pPr>
            <a:endParaRPr lang="en-US" dirty="0"/>
          </a:p>
          <a:p>
            <a:pPr>
              <a:lnSpc>
                <a:spcPct val="110000"/>
              </a:lnSpc>
            </a:pPr>
            <a:r>
              <a:rPr lang="en-US" dirty="0"/>
              <a:t>Request that candidates describe experience working with diverse populations</a:t>
            </a:r>
          </a:p>
        </p:txBody>
      </p:sp>
      <p:pic>
        <p:nvPicPr>
          <p:cNvPr id="5" name="Graphic 4" descr="Checkbox Checked outline">
            <a:extLst>
              <a:ext uri="{FF2B5EF4-FFF2-40B4-BE49-F238E27FC236}">
                <a16:creationId xmlns:a16="http://schemas.microsoft.com/office/drawing/2014/main" id="{DA62F9FF-A251-2F42-A741-CB94DB04B7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315" y="1262159"/>
            <a:ext cx="755703" cy="755703"/>
          </a:xfrm>
          <a:prstGeom prst="rect">
            <a:avLst/>
          </a:prstGeom>
        </p:spPr>
      </p:pic>
      <p:pic>
        <p:nvPicPr>
          <p:cNvPr id="6" name="Graphic 5" descr="Checkbox Checked outline">
            <a:extLst>
              <a:ext uri="{FF2B5EF4-FFF2-40B4-BE49-F238E27FC236}">
                <a16:creationId xmlns:a16="http://schemas.microsoft.com/office/drawing/2014/main" id="{D3459B7A-8516-B34C-B20C-25D20786C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315" y="2387233"/>
            <a:ext cx="755703" cy="755703"/>
          </a:xfrm>
          <a:prstGeom prst="rect">
            <a:avLst/>
          </a:prstGeom>
        </p:spPr>
      </p:pic>
      <p:pic>
        <p:nvPicPr>
          <p:cNvPr id="7" name="Graphic 6" descr="Checkbox Checked outline">
            <a:extLst>
              <a:ext uri="{FF2B5EF4-FFF2-40B4-BE49-F238E27FC236}">
                <a16:creationId xmlns:a16="http://schemas.microsoft.com/office/drawing/2014/main" id="{2443CB82-C094-9548-BD2A-0BE3B31B35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315" y="3471667"/>
            <a:ext cx="755703" cy="755703"/>
          </a:xfrm>
          <a:prstGeom prst="rect">
            <a:avLst/>
          </a:prstGeom>
        </p:spPr>
      </p:pic>
      <p:sp>
        <p:nvSpPr>
          <p:cNvPr id="8" name="Content Placeholder 2">
            <a:extLst>
              <a:ext uri="{FF2B5EF4-FFF2-40B4-BE49-F238E27FC236}">
                <a16:creationId xmlns:a16="http://schemas.microsoft.com/office/drawing/2014/main" id="{98B78636-468B-BB4E-847B-E16659FE01F8}"/>
              </a:ext>
            </a:extLst>
          </p:cNvPr>
          <p:cNvSpPr txBox="1">
            <a:spLocks/>
          </p:cNvSpPr>
          <p:nvPr/>
        </p:nvSpPr>
        <p:spPr>
          <a:xfrm>
            <a:off x="5499846" y="1332424"/>
            <a:ext cx="3415554" cy="362102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en-US" dirty="0"/>
              <a:t>Highlight interdisciplinary opportunities</a:t>
            </a:r>
          </a:p>
          <a:p>
            <a:pPr>
              <a:lnSpc>
                <a:spcPct val="110000"/>
              </a:lnSpc>
            </a:pPr>
            <a:endParaRPr lang="en-US" dirty="0"/>
          </a:p>
          <a:p>
            <a:pPr>
              <a:lnSpc>
                <a:spcPct val="110000"/>
              </a:lnSpc>
            </a:pPr>
            <a:r>
              <a:rPr lang="en-US" dirty="0"/>
              <a:t>Include AA/EO language that </a:t>
            </a:r>
            <a:r>
              <a:rPr lang="en-US" b="1" dirty="0"/>
              <a:t>strongly </a:t>
            </a:r>
            <a:r>
              <a:rPr lang="en-US" dirty="0"/>
              <a:t>conveys your DEI commitment</a:t>
            </a:r>
          </a:p>
          <a:p>
            <a:pPr>
              <a:lnSpc>
                <a:spcPct val="110000"/>
              </a:lnSpc>
              <a:spcBef>
                <a:spcPts val="2800"/>
              </a:spcBef>
            </a:pPr>
            <a:r>
              <a:rPr lang="en-US" dirty="0"/>
              <a:t>Consider an </a:t>
            </a:r>
            <a:r>
              <a:rPr lang="en-US" b="1" dirty="0"/>
              <a:t>enhanced</a:t>
            </a:r>
            <a:r>
              <a:rPr lang="en-US" dirty="0"/>
              <a:t> diversity statement</a:t>
            </a:r>
          </a:p>
          <a:p>
            <a:pPr>
              <a:lnSpc>
                <a:spcPct val="110000"/>
              </a:lnSpc>
              <a:spcBef>
                <a:spcPts val="2800"/>
              </a:spcBef>
            </a:pPr>
            <a:endParaRPr lang="en-US" dirty="0"/>
          </a:p>
          <a:p>
            <a:pPr>
              <a:lnSpc>
                <a:spcPct val="110000"/>
              </a:lnSpc>
            </a:pPr>
            <a:endParaRPr lang="en-US" dirty="0"/>
          </a:p>
        </p:txBody>
      </p:sp>
      <p:pic>
        <p:nvPicPr>
          <p:cNvPr id="9" name="Graphic 8" descr="Checkbox Checked outline">
            <a:extLst>
              <a:ext uri="{FF2B5EF4-FFF2-40B4-BE49-F238E27FC236}">
                <a16:creationId xmlns:a16="http://schemas.microsoft.com/office/drawing/2014/main" id="{805020EE-B852-CA4E-8554-7B8C578888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4955" y="1272319"/>
            <a:ext cx="755703" cy="755703"/>
          </a:xfrm>
          <a:prstGeom prst="rect">
            <a:avLst/>
          </a:prstGeom>
        </p:spPr>
      </p:pic>
      <p:pic>
        <p:nvPicPr>
          <p:cNvPr id="10" name="Graphic 9" descr="Checkbox Checked outline">
            <a:extLst>
              <a:ext uri="{FF2B5EF4-FFF2-40B4-BE49-F238E27FC236}">
                <a16:creationId xmlns:a16="http://schemas.microsoft.com/office/drawing/2014/main" id="{9113C09D-1926-1149-A11E-AE52307FE9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4955" y="2387233"/>
            <a:ext cx="755703" cy="755703"/>
          </a:xfrm>
          <a:prstGeom prst="rect">
            <a:avLst/>
          </a:prstGeom>
        </p:spPr>
      </p:pic>
      <p:pic>
        <p:nvPicPr>
          <p:cNvPr id="11" name="Graphic 10" descr="Checkbox Checked outline">
            <a:extLst>
              <a:ext uri="{FF2B5EF4-FFF2-40B4-BE49-F238E27FC236}">
                <a16:creationId xmlns:a16="http://schemas.microsoft.com/office/drawing/2014/main" id="{47346015-219C-8A43-A0A1-FB313F4FF3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4955" y="3471667"/>
            <a:ext cx="755703" cy="755703"/>
          </a:xfrm>
          <a:prstGeom prst="rect">
            <a:avLst/>
          </a:prstGeom>
        </p:spPr>
      </p:pic>
    </p:spTree>
    <p:extLst>
      <p:ext uri="{BB962C8B-B14F-4D97-AF65-F5344CB8AC3E}">
        <p14:creationId xmlns:p14="http://schemas.microsoft.com/office/powerpoint/2010/main" val="13295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007" y="448012"/>
            <a:ext cx="6447501" cy="809513"/>
          </a:xfrm>
        </p:spPr>
        <p:txBody>
          <a:bodyPr>
            <a:normAutofit fontScale="90000"/>
          </a:bodyPr>
          <a:lstStyle/>
          <a:p>
            <a:r>
              <a:rPr lang="en-US" dirty="0"/>
              <a:t>Position Description Sample Language</a:t>
            </a:r>
            <a:br>
              <a:rPr lang="en-US" dirty="0"/>
            </a:br>
            <a:endParaRPr lang="en-US" sz="1650" dirty="0"/>
          </a:p>
        </p:txBody>
      </p:sp>
      <p:sp>
        <p:nvSpPr>
          <p:cNvPr id="3" name="Content Placeholder 2"/>
          <p:cNvSpPr>
            <a:spLocks noGrp="1"/>
          </p:cNvSpPr>
          <p:nvPr>
            <p:ph idx="1"/>
          </p:nvPr>
        </p:nvSpPr>
        <p:spPr>
          <a:xfrm>
            <a:off x="262467" y="1419225"/>
            <a:ext cx="8746066" cy="3133725"/>
          </a:xfrm>
        </p:spPr>
        <p:txBody>
          <a:bodyPr>
            <a:normAutofit/>
          </a:bodyPr>
          <a:lstStyle/>
          <a:p>
            <a:pPr>
              <a:buFont typeface="Wingdings" panose="05000000000000000000" pitchFamily="2" charset="2"/>
              <a:buChar char="§"/>
            </a:pPr>
            <a:r>
              <a:rPr lang="en-US" dirty="0"/>
              <a:t> Experience with a variety of teaching methods and/or curricular perspectives</a:t>
            </a:r>
          </a:p>
          <a:p>
            <a:pPr>
              <a:buFont typeface="Wingdings" panose="05000000000000000000" pitchFamily="2" charset="2"/>
              <a:buChar char="§"/>
            </a:pPr>
            <a:r>
              <a:rPr lang="en-US" dirty="0"/>
              <a:t> Previous experience interacting with communities of color</a:t>
            </a:r>
          </a:p>
          <a:p>
            <a:pPr>
              <a:buFont typeface="Wingdings" panose="05000000000000000000" pitchFamily="2" charset="2"/>
              <a:buChar char="§"/>
            </a:pPr>
            <a:r>
              <a:rPr lang="en-US" dirty="0"/>
              <a:t> Experience in cultures other than their own</a:t>
            </a:r>
          </a:p>
          <a:p>
            <a:pPr>
              <a:buFont typeface="Wingdings" panose="05000000000000000000" pitchFamily="2" charset="2"/>
              <a:buChar char="§"/>
            </a:pPr>
            <a:r>
              <a:rPr lang="en-US" dirty="0"/>
              <a:t> Academic experiences and interests in culturally diverse groups</a:t>
            </a:r>
          </a:p>
          <a:p>
            <a:pPr>
              <a:buFont typeface="Wingdings" panose="05000000000000000000" pitchFamily="2" charset="2"/>
              <a:buChar char="§"/>
            </a:pPr>
            <a:r>
              <a:rPr lang="en-US" dirty="0"/>
              <a:t> Interest in developing and implementing curricula that address multicultural issues</a:t>
            </a:r>
          </a:p>
          <a:p>
            <a:pPr>
              <a:buFont typeface="Wingdings" panose="05000000000000000000" pitchFamily="2" charset="2"/>
              <a:buChar char="§"/>
            </a:pPr>
            <a:r>
              <a:rPr lang="en-US" dirty="0"/>
              <a:t> Demonstrated success in working with diverse populations of students </a:t>
            </a:r>
          </a:p>
        </p:txBody>
      </p:sp>
    </p:spTree>
    <p:extLst>
      <p:ext uri="{BB962C8B-B14F-4D97-AF65-F5344CB8AC3E}">
        <p14:creationId xmlns:p14="http://schemas.microsoft.com/office/powerpoint/2010/main" val="3104715432"/>
      </p:ext>
    </p:extLst>
  </p:cSld>
  <p:clrMapOvr>
    <a:masterClrMapping/>
  </p:clrMapOvr>
</p:sld>
</file>

<file path=ppt/theme/theme1.xml><?xml version="1.0" encoding="utf-8"?>
<a:theme xmlns:a="http://schemas.openxmlformats.org/drawingml/2006/main" name="Office Theme">
  <a:themeElements>
    <a:clrScheme name="USF 2020">
      <a:dk1>
        <a:srgbClr val="000000"/>
      </a:dk1>
      <a:lt1>
        <a:srgbClr val="FFFFFF"/>
      </a:lt1>
      <a:dk2>
        <a:srgbClr val="44546A"/>
      </a:dk2>
      <a:lt2>
        <a:srgbClr val="E7E6E6"/>
      </a:lt2>
      <a:accent1>
        <a:srgbClr val="006747"/>
      </a:accent1>
      <a:accent2>
        <a:srgbClr val="CFC393"/>
      </a:accent2>
      <a:accent3>
        <a:srgbClr val="DBE341"/>
      </a:accent3>
      <a:accent4>
        <a:srgbClr val="9CCB3B"/>
      </a:accent4>
      <a:accent5>
        <a:srgbClr val="009374"/>
      </a:accent5>
      <a:accent6>
        <a:srgbClr val="00648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11583</TotalTime>
  <Words>1203</Words>
  <Application>Microsoft Office PowerPoint</Application>
  <PresentationFormat>On-screen Show (16:9)</PresentationFormat>
  <Paragraphs>187</Paragraphs>
  <Slides>22</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Abadi</vt:lpstr>
      <vt:lpstr>Arial</vt:lpstr>
      <vt:lpstr>Calibri</vt:lpstr>
      <vt:lpstr>System Font Regular</vt:lpstr>
      <vt:lpstr>Trade Gothic LT Std Cn</vt:lpstr>
      <vt:lpstr>Wingdings</vt:lpstr>
      <vt:lpstr>Office Theme</vt:lpstr>
      <vt:lpstr>Office Theme</vt:lpstr>
      <vt:lpstr>PowerPoint Presentation</vt:lpstr>
      <vt:lpstr>Why do Diversity, Equity, and Inclusion matter in the search process? </vt:lpstr>
      <vt:lpstr>Presentation Overview</vt:lpstr>
      <vt:lpstr>Inclusive Excellence</vt:lpstr>
      <vt:lpstr>Faculty vs. Student Diversity at USF</vt:lpstr>
      <vt:lpstr>Visual Representation of the Process</vt:lpstr>
      <vt:lpstr>Strategies Before Search </vt:lpstr>
      <vt:lpstr>Position Description</vt:lpstr>
      <vt:lpstr>Position Description Sample Language </vt:lpstr>
      <vt:lpstr>Proactive Recruiting: Advertising and Posting</vt:lpstr>
      <vt:lpstr>The Search Plan: RECRUIT!</vt:lpstr>
      <vt:lpstr>Identifying Diverse Talent</vt:lpstr>
      <vt:lpstr>Candidate Evaluation and Interview</vt:lpstr>
      <vt:lpstr>Interviews and Unconscious Bias</vt:lpstr>
      <vt:lpstr>PowerPoint Presentation</vt:lpstr>
      <vt:lpstr>PowerPoint Presentation</vt:lpstr>
      <vt:lpstr>Strategies During Search</vt:lpstr>
      <vt:lpstr>Avoid Questions that Might be Misunderstood   as Discriminatory or Offensive </vt:lpstr>
      <vt:lpstr>Full Circle</vt:lpstr>
      <vt:lpstr>Faculty Recruitment Checklist</vt:lpstr>
      <vt:lpstr>Data Resources</vt:lpstr>
      <vt:lpstr>Clara Buie, M.Ed. Director, Diversity, Equity, and Inclusion buiec@usf.edu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dc:title>
  <dc:creator>Hordge-Freeman, Elizabeth</dc:creator>
  <cp:lastModifiedBy>Clara Buie</cp:lastModifiedBy>
  <cp:revision>231</cp:revision>
  <cp:lastPrinted>2021-08-20T12:31:52Z</cp:lastPrinted>
  <dcterms:created xsi:type="dcterms:W3CDTF">2021-01-07T13:38:20Z</dcterms:created>
  <dcterms:modified xsi:type="dcterms:W3CDTF">2022-09-12T18:11:46Z</dcterms:modified>
</cp:coreProperties>
</file>