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256"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61" r:id="rId17"/>
    <p:sldId id="360" r:id="rId18"/>
    <p:sldId id="359" r:id="rId19"/>
    <p:sldId id="358" r:id="rId20"/>
    <p:sldId id="357" r:id="rId21"/>
    <p:sldId id="392" r:id="rId22"/>
    <p:sldId id="393" r:id="rId23"/>
    <p:sldId id="362" r:id="rId24"/>
    <p:sldId id="363" r:id="rId25"/>
    <p:sldId id="365" r:id="rId26"/>
    <p:sldId id="366" r:id="rId27"/>
    <p:sldId id="367" r:id="rId28"/>
    <p:sldId id="368" r:id="rId29"/>
    <p:sldId id="369" r:id="rId30"/>
    <p:sldId id="370" r:id="rId31"/>
    <p:sldId id="395" r:id="rId32"/>
    <p:sldId id="371" r:id="rId33"/>
    <p:sldId id="372" r:id="rId34"/>
    <p:sldId id="373" r:id="rId35"/>
    <p:sldId id="374" r:id="rId36"/>
    <p:sldId id="375" r:id="rId37"/>
    <p:sldId id="376" r:id="rId38"/>
    <p:sldId id="383" r:id="rId39"/>
    <p:sldId id="377" r:id="rId40"/>
    <p:sldId id="384" r:id="rId41"/>
    <p:sldId id="385" r:id="rId42"/>
    <p:sldId id="386" r:id="rId43"/>
    <p:sldId id="387" r:id="rId44"/>
    <p:sldId id="388" r:id="rId45"/>
    <p:sldId id="389" r:id="rId46"/>
    <p:sldId id="396" r:id="rId47"/>
    <p:sldId id="378" r:id="rId48"/>
    <p:sldId id="390" r:id="rId49"/>
    <p:sldId id="397" r:id="rId50"/>
    <p:sldId id="379" r:id="rId51"/>
    <p:sldId id="391" r:id="rId52"/>
    <p:sldId id="398" r:id="rId53"/>
    <p:sldId id="380" r:id="rId54"/>
  </p:sldIdLst>
  <p:sldSz cx="9144000" cy="6858000" type="screen4x3"/>
  <p:notesSz cx="7010400" cy="9296400"/>
  <p:embeddedFontLst>
    <p:embeddedFont>
      <p:font typeface="Calibri" panose="020F0502020204030204" pitchFamily="34" charset="0"/>
      <p:regular r:id="rId56"/>
      <p:bold r:id="rId57"/>
      <p:italic r:id="rId58"/>
      <p:boldItalic r:id="rId59"/>
    </p:embeddedFont>
    <p:embeddedFont>
      <p:font typeface="Overlock"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100" d="100"/>
        <a:sy n="100" d="100"/>
      </p:scale>
      <p:origin x="0" y="-127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6B9C-4D24-8ABE-9F2CEFB51859}"/>
              </c:ext>
            </c:extLst>
          </c:dPt>
          <c:dPt>
            <c:idx val="1"/>
            <c:bubble3D val="0"/>
            <c:spPr>
              <a:solidFill>
                <a:schemeClr val="accent2"/>
              </a:solidFill>
              <a:ln>
                <a:noFill/>
              </a:ln>
              <a:effectLst/>
            </c:spPr>
            <c:extLst>
              <c:ext xmlns:c16="http://schemas.microsoft.com/office/drawing/2014/chart" uri="{C3380CC4-5D6E-409C-BE32-E72D297353CC}">
                <c16:uniqueId val="{00000003-6B9C-4D24-8ABE-9F2CEFB51859}"/>
              </c:ext>
            </c:extLst>
          </c:dPt>
          <c:dPt>
            <c:idx val="2"/>
            <c:bubble3D val="0"/>
            <c:spPr>
              <a:solidFill>
                <a:schemeClr val="accent3"/>
              </a:solidFill>
              <a:ln>
                <a:noFill/>
              </a:ln>
              <a:effectLst/>
            </c:spPr>
            <c:extLst>
              <c:ext xmlns:c16="http://schemas.microsoft.com/office/drawing/2014/chart" uri="{C3380CC4-5D6E-409C-BE32-E72D297353CC}">
                <c16:uniqueId val="{00000005-6B9C-4D24-8ABE-9F2CEFB51859}"/>
              </c:ext>
            </c:extLst>
          </c:dPt>
          <c:dPt>
            <c:idx val="3"/>
            <c:bubble3D val="0"/>
            <c:spPr>
              <a:solidFill>
                <a:schemeClr val="accent4"/>
              </a:solidFill>
              <a:ln>
                <a:noFill/>
              </a:ln>
              <a:effectLst/>
            </c:spPr>
            <c:extLst>
              <c:ext xmlns:c16="http://schemas.microsoft.com/office/drawing/2014/chart" uri="{C3380CC4-5D6E-409C-BE32-E72D297353CC}">
                <c16:uniqueId val="{00000007-6B9C-4D24-8ABE-9F2CEFB51859}"/>
              </c:ext>
            </c:extLst>
          </c:dPt>
          <c:dPt>
            <c:idx val="4"/>
            <c:bubble3D val="0"/>
            <c:spPr>
              <a:solidFill>
                <a:schemeClr val="accent5"/>
              </a:solidFill>
              <a:ln>
                <a:noFill/>
              </a:ln>
              <a:effectLst/>
            </c:spPr>
            <c:extLst>
              <c:ext xmlns:c16="http://schemas.microsoft.com/office/drawing/2014/chart" uri="{C3380CC4-5D6E-409C-BE32-E72D297353CC}">
                <c16:uniqueId val="{00000009-6B9C-4D24-8ABE-9F2CEFB51859}"/>
              </c:ext>
            </c:extLst>
          </c:dPt>
          <c:cat>
            <c:strRef>
              <c:f>Sheet1!$A$2:$A$6</c:f>
              <c:strCache>
                <c:ptCount val="5"/>
                <c:pt idx="0">
                  <c:v>Highly Effective</c:v>
                </c:pt>
                <c:pt idx="1">
                  <c:v>Effective</c:v>
                </c:pt>
                <c:pt idx="2">
                  <c:v>Needs Improvement</c:v>
                </c:pt>
                <c:pt idx="3">
                  <c:v>Developing</c:v>
                </c:pt>
                <c:pt idx="4">
                  <c:v>Unsatisfactory</c:v>
                </c:pt>
              </c:strCache>
            </c:strRef>
          </c:cat>
          <c:val>
            <c:numRef>
              <c:f>Sheet1!$B$2:$B$6</c:f>
              <c:numCache>
                <c:formatCode>General</c:formatCode>
                <c:ptCount val="5"/>
                <c:pt idx="0">
                  <c:v>49</c:v>
                </c:pt>
                <c:pt idx="1">
                  <c:v>112</c:v>
                </c:pt>
                <c:pt idx="2">
                  <c:v>7</c:v>
                </c:pt>
                <c:pt idx="3">
                  <c:v>4</c:v>
                </c:pt>
                <c:pt idx="4">
                  <c:v>0</c:v>
                </c:pt>
              </c:numCache>
            </c:numRef>
          </c:val>
          <c:extLst>
            <c:ext xmlns:c16="http://schemas.microsoft.com/office/drawing/2014/chart" uri="{C3380CC4-5D6E-409C-BE32-E72D297353CC}">
              <c16:uniqueId val="{0000000A-6B9C-4D24-8ABE-9F2CEFB51859}"/>
            </c:ext>
          </c:extLst>
        </c:ser>
        <c:ser>
          <c:idx val="1"/>
          <c:order val="1"/>
          <c:tx>
            <c:strRef>
              <c:f>Sheet1!$C$1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C-6B9C-4D24-8ABE-9F2CEFB51859}"/>
              </c:ext>
            </c:extLst>
          </c:dPt>
          <c:dPt>
            <c:idx val="1"/>
            <c:bubble3D val="0"/>
            <c:spPr>
              <a:solidFill>
                <a:schemeClr val="accent2"/>
              </a:solidFill>
              <a:ln>
                <a:noFill/>
              </a:ln>
              <a:effectLst/>
            </c:spPr>
            <c:extLst>
              <c:ext xmlns:c16="http://schemas.microsoft.com/office/drawing/2014/chart" uri="{C3380CC4-5D6E-409C-BE32-E72D297353CC}">
                <c16:uniqueId val="{0000000E-6B9C-4D24-8ABE-9F2CEFB51859}"/>
              </c:ext>
            </c:extLst>
          </c:dPt>
          <c:dPt>
            <c:idx val="2"/>
            <c:bubble3D val="0"/>
            <c:spPr>
              <a:solidFill>
                <a:schemeClr val="accent3"/>
              </a:solidFill>
              <a:ln>
                <a:noFill/>
              </a:ln>
              <a:effectLst/>
            </c:spPr>
            <c:extLst>
              <c:ext xmlns:c16="http://schemas.microsoft.com/office/drawing/2014/chart" uri="{C3380CC4-5D6E-409C-BE32-E72D297353CC}">
                <c16:uniqueId val="{00000010-6B9C-4D24-8ABE-9F2CEFB51859}"/>
              </c:ext>
            </c:extLst>
          </c:dPt>
          <c:dPt>
            <c:idx val="3"/>
            <c:bubble3D val="0"/>
            <c:spPr>
              <a:solidFill>
                <a:schemeClr val="accent4"/>
              </a:solidFill>
              <a:ln>
                <a:noFill/>
              </a:ln>
              <a:effectLst/>
            </c:spPr>
            <c:extLst>
              <c:ext xmlns:c16="http://schemas.microsoft.com/office/drawing/2014/chart" uri="{C3380CC4-5D6E-409C-BE32-E72D297353CC}">
                <c16:uniqueId val="{00000012-6B9C-4D24-8ABE-9F2CEFB51859}"/>
              </c:ext>
            </c:extLst>
          </c:dPt>
          <c:dPt>
            <c:idx val="4"/>
            <c:bubble3D val="0"/>
            <c:spPr>
              <a:solidFill>
                <a:schemeClr val="accent5"/>
              </a:solidFill>
              <a:ln>
                <a:noFill/>
              </a:ln>
              <a:effectLst/>
            </c:spPr>
            <c:extLst>
              <c:ext xmlns:c16="http://schemas.microsoft.com/office/drawing/2014/chart" uri="{C3380CC4-5D6E-409C-BE32-E72D297353CC}">
                <c16:uniqueId val="{00000014-6B9C-4D24-8ABE-9F2CEFB51859}"/>
              </c:ext>
            </c:extLst>
          </c:dPt>
          <c:cat>
            <c:strRef>
              <c:f>Sheet1!$A$2:$A$6</c:f>
              <c:strCache>
                <c:ptCount val="5"/>
                <c:pt idx="0">
                  <c:v>Highly Effective</c:v>
                </c:pt>
                <c:pt idx="1">
                  <c:v>Effective</c:v>
                </c:pt>
                <c:pt idx="2">
                  <c:v>Needs Improvement</c:v>
                </c:pt>
                <c:pt idx="3">
                  <c:v>Developing</c:v>
                </c:pt>
                <c:pt idx="4">
                  <c:v>Unsatisfactory</c:v>
                </c:pt>
              </c:strCache>
            </c:strRef>
          </c:cat>
          <c:val>
            <c:numRef>
              <c:f>Sheet1!$C$2:$C$6</c:f>
              <c:numCache>
                <c:formatCode>General</c:formatCode>
                <c:ptCount val="5"/>
              </c:numCache>
            </c:numRef>
          </c:val>
          <c:extLst>
            <c:ext xmlns:c16="http://schemas.microsoft.com/office/drawing/2014/chart" uri="{C3380CC4-5D6E-409C-BE32-E72D297353CC}">
              <c16:uniqueId val="{00000015-6B9C-4D24-8ABE-9F2CEFB51859}"/>
            </c:ext>
          </c:extLst>
        </c:ser>
        <c:ser>
          <c:idx val="2"/>
          <c:order val="2"/>
          <c:tx>
            <c:strRef>
              <c:f>Sheet1!$D$1</c:f>
              <c:strCache>
                <c:ptCount val="1"/>
                <c:pt idx="0">
                  <c:v>Column2</c:v>
                </c:pt>
              </c:strCache>
            </c:strRef>
          </c:tx>
          <c:dPt>
            <c:idx val="0"/>
            <c:bubble3D val="0"/>
            <c:spPr>
              <a:solidFill>
                <a:schemeClr val="accent1"/>
              </a:solidFill>
              <a:ln>
                <a:noFill/>
              </a:ln>
              <a:effectLst/>
            </c:spPr>
            <c:extLst>
              <c:ext xmlns:c16="http://schemas.microsoft.com/office/drawing/2014/chart" uri="{C3380CC4-5D6E-409C-BE32-E72D297353CC}">
                <c16:uniqueId val="{00000017-6B9C-4D24-8ABE-9F2CEFB51859}"/>
              </c:ext>
            </c:extLst>
          </c:dPt>
          <c:dPt>
            <c:idx val="1"/>
            <c:bubble3D val="0"/>
            <c:spPr>
              <a:solidFill>
                <a:schemeClr val="accent2"/>
              </a:solidFill>
              <a:ln>
                <a:noFill/>
              </a:ln>
              <a:effectLst/>
            </c:spPr>
            <c:extLst>
              <c:ext xmlns:c16="http://schemas.microsoft.com/office/drawing/2014/chart" uri="{C3380CC4-5D6E-409C-BE32-E72D297353CC}">
                <c16:uniqueId val="{00000019-6B9C-4D24-8ABE-9F2CEFB51859}"/>
              </c:ext>
            </c:extLst>
          </c:dPt>
          <c:dPt>
            <c:idx val="2"/>
            <c:bubble3D val="0"/>
            <c:spPr>
              <a:solidFill>
                <a:schemeClr val="accent3"/>
              </a:solidFill>
              <a:ln>
                <a:noFill/>
              </a:ln>
              <a:effectLst/>
            </c:spPr>
            <c:extLst>
              <c:ext xmlns:c16="http://schemas.microsoft.com/office/drawing/2014/chart" uri="{C3380CC4-5D6E-409C-BE32-E72D297353CC}">
                <c16:uniqueId val="{0000001B-6B9C-4D24-8ABE-9F2CEFB51859}"/>
              </c:ext>
            </c:extLst>
          </c:dPt>
          <c:dPt>
            <c:idx val="3"/>
            <c:bubble3D val="0"/>
            <c:spPr>
              <a:solidFill>
                <a:schemeClr val="accent4"/>
              </a:solidFill>
              <a:ln>
                <a:noFill/>
              </a:ln>
              <a:effectLst/>
            </c:spPr>
            <c:extLst>
              <c:ext xmlns:c16="http://schemas.microsoft.com/office/drawing/2014/chart" uri="{C3380CC4-5D6E-409C-BE32-E72D297353CC}">
                <c16:uniqueId val="{0000001D-6B9C-4D24-8ABE-9F2CEFB51859}"/>
              </c:ext>
            </c:extLst>
          </c:dPt>
          <c:dPt>
            <c:idx val="4"/>
            <c:bubble3D val="0"/>
            <c:spPr>
              <a:solidFill>
                <a:schemeClr val="accent5"/>
              </a:solidFill>
              <a:ln>
                <a:noFill/>
              </a:ln>
              <a:effectLst/>
            </c:spPr>
            <c:extLst>
              <c:ext xmlns:c16="http://schemas.microsoft.com/office/drawing/2014/chart" uri="{C3380CC4-5D6E-409C-BE32-E72D297353CC}">
                <c16:uniqueId val="{0000001F-6B9C-4D24-8ABE-9F2CEFB51859}"/>
              </c:ext>
            </c:extLst>
          </c:dPt>
          <c:cat>
            <c:strRef>
              <c:f>Sheet1!$A$2:$A$6</c:f>
              <c:strCache>
                <c:ptCount val="5"/>
                <c:pt idx="0">
                  <c:v>Highly Effective</c:v>
                </c:pt>
                <c:pt idx="1">
                  <c:v>Effective</c:v>
                </c:pt>
                <c:pt idx="2">
                  <c:v>Needs Improvement</c:v>
                </c:pt>
                <c:pt idx="3">
                  <c:v>Developing</c:v>
                </c:pt>
                <c:pt idx="4">
                  <c:v>Unsatisfactory</c:v>
                </c:pt>
              </c:strCache>
            </c:strRef>
          </c:cat>
          <c:val>
            <c:numRef>
              <c:f>Sheet1!$D$2:$D$6</c:f>
              <c:numCache>
                <c:formatCode>General</c:formatCode>
                <c:ptCount val="5"/>
              </c:numCache>
            </c:numRef>
          </c:val>
          <c:extLst>
            <c:ext xmlns:c16="http://schemas.microsoft.com/office/drawing/2014/chart" uri="{C3380CC4-5D6E-409C-BE32-E72D297353CC}">
              <c16:uniqueId val="{00000020-6B9C-4D24-8ABE-9F2CEFB5185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44333827845528E-2"/>
          <c:y val="0"/>
          <c:w val="0.95491133234430892"/>
          <c:h val="0.84145632148224703"/>
        </c:manualLayout>
      </c:layout>
      <c:lineChart>
        <c:grouping val="standard"/>
        <c:varyColors val="0"/>
        <c:ser>
          <c:idx val="0"/>
          <c:order val="0"/>
          <c:tx>
            <c:strRef>
              <c:f>Sheet1!$B$1</c:f>
              <c:strCache>
                <c:ptCount val="1"/>
                <c:pt idx="0">
                  <c:v>Series 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2015 - 2016</c:v>
                </c:pt>
                <c:pt idx="1">
                  <c:v>2016 -2017</c:v>
                </c:pt>
                <c:pt idx="2">
                  <c:v>2017 - 2018</c:v>
                </c:pt>
              </c:strCache>
            </c:strRef>
          </c:cat>
          <c:val>
            <c:numRef>
              <c:f>Sheet1!$B$2:$B$4</c:f>
              <c:numCache>
                <c:formatCode>General</c:formatCode>
                <c:ptCount val="3"/>
                <c:pt idx="0">
                  <c:v>93</c:v>
                </c:pt>
                <c:pt idx="1">
                  <c:v>98</c:v>
                </c:pt>
                <c:pt idx="2">
                  <c:v>93</c:v>
                </c:pt>
              </c:numCache>
            </c:numRef>
          </c:val>
          <c:smooth val="0"/>
          <c:extLst>
            <c:ext xmlns:c16="http://schemas.microsoft.com/office/drawing/2014/chart" uri="{C3380CC4-5D6E-409C-BE32-E72D297353CC}">
              <c16:uniqueId val="{00000000-4B10-48BB-B620-F58A00D49000}"/>
            </c:ext>
          </c:extLst>
        </c:ser>
        <c:dLbls>
          <c:dLblPos val="ctr"/>
          <c:showLegendKey val="0"/>
          <c:showVal val="1"/>
          <c:showCatName val="0"/>
          <c:showSerName val="0"/>
          <c:showPercent val="0"/>
          <c:showBubbleSize val="0"/>
        </c:dLbls>
        <c:marker val="1"/>
        <c:smooth val="0"/>
        <c:axId val="182481568"/>
        <c:axId val="178860912"/>
      </c:lineChart>
      <c:catAx>
        <c:axId val="182481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8860912"/>
        <c:crosses val="autoZero"/>
        <c:auto val="1"/>
        <c:lblAlgn val="ctr"/>
        <c:lblOffset val="100"/>
        <c:noMultiLvlLbl val="0"/>
      </c:catAx>
      <c:valAx>
        <c:axId val="1788609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2481568"/>
        <c:crosses val="autoZero"/>
        <c:crossBetween val="between"/>
      </c:valAx>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49126002930348E-2"/>
          <c:y val="3.5392730297373193E-2"/>
          <c:w val="0.92053396907656859"/>
          <c:h val="0.68204157447395375"/>
        </c:manualLayout>
      </c:layout>
      <c:barChart>
        <c:barDir val="bar"/>
        <c:grouping val="clustered"/>
        <c:varyColors val="0"/>
        <c:ser>
          <c:idx val="0"/>
          <c:order val="0"/>
          <c:tx>
            <c:strRef>
              <c:f>Sheet1!$B$1</c:f>
              <c:strCache>
                <c:ptCount val="1"/>
                <c:pt idx="0">
                  <c:v>Avg. Math VAM Score</c:v>
                </c:pt>
              </c:strCache>
            </c:strRef>
          </c:tx>
          <c:spPr>
            <a:solidFill>
              <a:schemeClr val="accent1"/>
            </a:solidFill>
            <a:ln>
              <a:noFill/>
            </a:ln>
            <a:effectLst/>
          </c:spPr>
          <c:invertIfNegative val="0"/>
          <c:cat>
            <c:strRef>
              <c:f>Sheet1!$A$2:$A$4</c:f>
              <c:strCache>
                <c:ptCount val="3"/>
                <c:pt idx="0">
                  <c:v>2015 - 2016</c:v>
                </c:pt>
                <c:pt idx="1">
                  <c:v>2016 - 2017</c:v>
                </c:pt>
                <c:pt idx="2">
                  <c:v>2017 - 2018</c:v>
                </c:pt>
              </c:strCache>
            </c:strRef>
          </c:cat>
          <c:val>
            <c:numRef>
              <c:f>Sheet1!$B$2:$B$4</c:f>
              <c:numCache>
                <c:formatCode>General</c:formatCode>
                <c:ptCount val="3"/>
                <c:pt idx="0">
                  <c:v>-5.3800000000000001E-2</c:v>
                </c:pt>
                <c:pt idx="1">
                  <c:v>-9.7000000000000003E-2</c:v>
                </c:pt>
                <c:pt idx="2">
                  <c:v>-7.0900000000000005E-2</c:v>
                </c:pt>
              </c:numCache>
            </c:numRef>
          </c:val>
          <c:extLst>
            <c:ext xmlns:c16="http://schemas.microsoft.com/office/drawing/2014/chart" uri="{C3380CC4-5D6E-409C-BE32-E72D297353CC}">
              <c16:uniqueId val="{00000000-6151-4DF6-BE39-AADA96715F25}"/>
            </c:ext>
          </c:extLst>
        </c:ser>
        <c:ser>
          <c:idx val="1"/>
          <c:order val="1"/>
          <c:tx>
            <c:strRef>
              <c:f>Sheet1!$C$1</c:f>
              <c:strCache>
                <c:ptCount val="1"/>
                <c:pt idx="0">
                  <c:v>Avg. ELA VAM Score</c:v>
                </c:pt>
              </c:strCache>
            </c:strRef>
          </c:tx>
          <c:spPr>
            <a:solidFill>
              <a:schemeClr val="accent2"/>
            </a:solidFill>
            <a:ln>
              <a:noFill/>
            </a:ln>
            <a:effectLst/>
          </c:spPr>
          <c:invertIfNegative val="0"/>
          <c:cat>
            <c:strRef>
              <c:f>Sheet1!$A$2:$A$4</c:f>
              <c:strCache>
                <c:ptCount val="3"/>
                <c:pt idx="0">
                  <c:v>2015 - 2016</c:v>
                </c:pt>
                <c:pt idx="1">
                  <c:v>2016 - 2017</c:v>
                </c:pt>
                <c:pt idx="2">
                  <c:v>2017 - 2018</c:v>
                </c:pt>
              </c:strCache>
            </c:strRef>
          </c:cat>
          <c:val>
            <c:numRef>
              <c:f>Sheet1!$C$2:$C$4</c:f>
              <c:numCache>
                <c:formatCode>General</c:formatCode>
                <c:ptCount val="3"/>
                <c:pt idx="0">
                  <c:v>-5.4800000000000001E-2</c:v>
                </c:pt>
                <c:pt idx="1">
                  <c:v>-5.3E-3</c:v>
                </c:pt>
                <c:pt idx="2">
                  <c:v>-0.15345</c:v>
                </c:pt>
              </c:numCache>
            </c:numRef>
          </c:val>
          <c:extLst>
            <c:ext xmlns:c16="http://schemas.microsoft.com/office/drawing/2014/chart" uri="{C3380CC4-5D6E-409C-BE32-E72D297353CC}">
              <c16:uniqueId val="{00000001-6151-4DF6-BE39-AADA96715F25}"/>
            </c:ext>
          </c:extLst>
        </c:ser>
        <c:ser>
          <c:idx val="2"/>
          <c:order val="2"/>
          <c:tx>
            <c:strRef>
              <c:f>Sheet1!$D$1</c:f>
              <c:strCache>
                <c:ptCount val="1"/>
                <c:pt idx="0">
                  <c:v>Avg. Overall VAM Score</c:v>
                </c:pt>
              </c:strCache>
            </c:strRef>
          </c:tx>
          <c:spPr>
            <a:solidFill>
              <a:schemeClr val="accent3"/>
            </a:solidFill>
            <a:ln>
              <a:noFill/>
            </a:ln>
            <a:effectLst/>
          </c:spPr>
          <c:invertIfNegative val="0"/>
          <c:cat>
            <c:strRef>
              <c:f>Sheet1!$A$2:$A$4</c:f>
              <c:strCache>
                <c:ptCount val="3"/>
                <c:pt idx="0">
                  <c:v>2015 - 2016</c:v>
                </c:pt>
                <c:pt idx="1">
                  <c:v>2016 - 2017</c:v>
                </c:pt>
                <c:pt idx="2">
                  <c:v>2017 - 2018</c:v>
                </c:pt>
              </c:strCache>
            </c:strRef>
          </c:cat>
          <c:val>
            <c:numRef>
              <c:f>Sheet1!$D$2:$D$4</c:f>
              <c:numCache>
                <c:formatCode>General</c:formatCode>
                <c:ptCount val="3"/>
                <c:pt idx="0">
                  <c:v>-5.9499999999999997E-2</c:v>
                </c:pt>
                <c:pt idx="1">
                  <c:v>-6.5000000000000002E-2</c:v>
                </c:pt>
                <c:pt idx="2">
                  <c:v>-8.6220000000000005E-2</c:v>
                </c:pt>
              </c:numCache>
            </c:numRef>
          </c:val>
          <c:extLst>
            <c:ext xmlns:c16="http://schemas.microsoft.com/office/drawing/2014/chart" uri="{C3380CC4-5D6E-409C-BE32-E72D297353CC}">
              <c16:uniqueId val="{00000002-6151-4DF6-BE39-AADA96715F25}"/>
            </c:ext>
          </c:extLst>
        </c:ser>
        <c:dLbls>
          <c:showLegendKey val="0"/>
          <c:showVal val="0"/>
          <c:showCatName val="0"/>
          <c:showSerName val="0"/>
          <c:showPercent val="0"/>
          <c:showBubbleSize val="0"/>
        </c:dLbls>
        <c:gapWidth val="182"/>
        <c:axId val="232256256"/>
        <c:axId val="232256816"/>
      </c:barChart>
      <c:catAx>
        <c:axId val="232256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256816"/>
        <c:crosses val="autoZero"/>
        <c:auto val="1"/>
        <c:lblAlgn val="ctr"/>
        <c:lblOffset val="100"/>
        <c:noMultiLvlLbl val="0"/>
      </c:catAx>
      <c:valAx>
        <c:axId val="23225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25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2014 - 2015</c:v>
                </c:pt>
                <c:pt idx="1">
                  <c:v>2015 - 2016</c:v>
                </c:pt>
                <c:pt idx="2">
                  <c:v>2016 - 2017</c:v>
                </c:pt>
                <c:pt idx="3">
                  <c:v>2017 - 2018</c:v>
                </c:pt>
              </c:strCache>
            </c:strRef>
          </c:cat>
          <c:val>
            <c:numRef>
              <c:f>Sheet1!$B$2:$B$5</c:f>
              <c:numCache>
                <c:formatCode>General</c:formatCode>
                <c:ptCount val="4"/>
                <c:pt idx="0">
                  <c:v>3</c:v>
                </c:pt>
                <c:pt idx="1">
                  <c:v>3.33</c:v>
                </c:pt>
                <c:pt idx="2">
                  <c:v>3</c:v>
                </c:pt>
                <c:pt idx="3">
                  <c:v>3.14</c:v>
                </c:pt>
              </c:numCache>
            </c:numRef>
          </c:val>
          <c:smooth val="0"/>
          <c:extLst>
            <c:ext xmlns:c16="http://schemas.microsoft.com/office/drawing/2014/chart" uri="{C3380CC4-5D6E-409C-BE32-E72D297353CC}">
              <c16:uniqueId val="{00000000-52D8-47BD-9E1A-6900DE82087B}"/>
            </c:ext>
          </c:extLst>
        </c:ser>
        <c:ser>
          <c:idx val="1"/>
          <c:order val="1"/>
          <c:tx>
            <c:strRef>
              <c:f>Sheet1!$C$1</c:f>
              <c:strCache>
                <c:ptCount val="1"/>
                <c:pt idx="0">
                  <c:v>Column1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2014 - 2015</c:v>
                </c:pt>
                <c:pt idx="1">
                  <c:v>2015 - 2016</c:v>
                </c:pt>
                <c:pt idx="2">
                  <c:v>2016 - 2017</c:v>
                </c:pt>
                <c:pt idx="3">
                  <c:v>2017 - 2018</c:v>
                </c:pt>
              </c:strCache>
            </c:strRef>
          </c:cat>
          <c:val>
            <c:numRef>
              <c:f>Sheet1!$C$2:$C$5</c:f>
              <c:numCache>
                <c:formatCode>General</c:formatCode>
                <c:ptCount val="4"/>
              </c:numCache>
            </c:numRef>
          </c:val>
          <c:smooth val="0"/>
          <c:extLst>
            <c:ext xmlns:c16="http://schemas.microsoft.com/office/drawing/2014/chart" uri="{C3380CC4-5D6E-409C-BE32-E72D297353CC}">
              <c16:uniqueId val="{00000001-52D8-47BD-9E1A-6900DE82087B}"/>
            </c:ext>
          </c:extLst>
        </c:ser>
        <c:ser>
          <c:idx val="2"/>
          <c:order val="2"/>
          <c:tx>
            <c:strRef>
              <c:f>Sheet1!$D$1</c:f>
              <c:strCache>
                <c:ptCount val="1"/>
                <c:pt idx="0">
                  <c:v>Column2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2014 - 2015</c:v>
                </c:pt>
                <c:pt idx="1">
                  <c:v>2015 - 2016</c:v>
                </c:pt>
                <c:pt idx="2">
                  <c:v>2016 - 2017</c:v>
                </c:pt>
                <c:pt idx="3">
                  <c:v>2017 - 2018</c:v>
                </c:pt>
              </c:strCache>
            </c:strRef>
          </c:cat>
          <c:val>
            <c:numRef>
              <c:f>Sheet1!$D$2:$D$5</c:f>
              <c:numCache>
                <c:formatCode>General</c:formatCode>
                <c:ptCount val="4"/>
              </c:numCache>
            </c:numRef>
          </c:val>
          <c:smooth val="0"/>
          <c:extLst>
            <c:ext xmlns:c16="http://schemas.microsoft.com/office/drawing/2014/chart" uri="{C3380CC4-5D6E-409C-BE32-E72D297353CC}">
              <c16:uniqueId val="{00000002-52D8-47BD-9E1A-6900DE82087B}"/>
            </c:ext>
          </c:extLst>
        </c:ser>
        <c:dLbls>
          <c:dLblPos val="t"/>
          <c:showLegendKey val="0"/>
          <c:showVal val="1"/>
          <c:showCatName val="0"/>
          <c:showSerName val="0"/>
          <c:showPercent val="0"/>
          <c:showBubbleSize val="0"/>
        </c:dLbls>
        <c:smooth val="0"/>
        <c:axId val="231714928"/>
        <c:axId val="231715488"/>
      </c:lineChart>
      <c:catAx>
        <c:axId val="23171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715488"/>
        <c:crosses val="autoZero"/>
        <c:auto val="1"/>
        <c:lblAlgn val="ctr"/>
        <c:lblOffset val="100"/>
        <c:noMultiLvlLbl val="0"/>
      </c:catAx>
      <c:valAx>
        <c:axId val="23171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71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Loan Debt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01636708768805"/>
          <c:y val="0.17995423989377374"/>
          <c:w val="0.82187131843176642"/>
          <c:h val="0.56746715801229719"/>
        </c:manualLayout>
      </c:layout>
      <c:barChart>
        <c:barDir val="col"/>
        <c:grouping val="clustered"/>
        <c:varyColors val="0"/>
        <c:ser>
          <c:idx val="0"/>
          <c:order val="0"/>
          <c:tx>
            <c:strRef>
              <c:f>Sheet1!$B$1</c:f>
              <c:strCache>
                <c:ptCount val="1"/>
                <c:pt idx="0">
                  <c:v>Elem Ed/ESE/ESOL/Rdg</c:v>
                </c:pt>
              </c:strCache>
            </c:strRef>
          </c:tx>
          <c:spPr>
            <a:solidFill>
              <a:schemeClr val="accent1"/>
            </a:solidFill>
            <a:ln>
              <a:noFill/>
            </a:ln>
            <a:effectLst/>
          </c:spPr>
          <c:invertIfNegative val="0"/>
          <c:cat>
            <c:strRef>
              <c:f>Sheet1!$A$2:$A$4</c:f>
              <c:strCache>
                <c:ptCount val="3"/>
                <c:pt idx="0">
                  <c:v>Fall 2019</c:v>
                </c:pt>
                <c:pt idx="1">
                  <c:v>Spring 2020</c:v>
                </c:pt>
                <c:pt idx="2">
                  <c:v>Summer 2020</c:v>
                </c:pt>
              </c:strCache>
            </c:strRef>
          </c:cat>
          <c:val>
            <c:numRef>
              <c:f>Sheet1!$B$2:$B$4</c:f>
              <c:numCache>
                <c:formatCode>#,##0</c:formatCode>
                <c:ptCount val="3"/>
                <c:pt idx="0">
                  <c:v>311565</c:v>
                </c:pt>
                <c:pt idx="1">
                  <c:v>239403</c:v>
                </c:pt>
                <c:pt idx="2">
                  <c:v>0</c:v>
                </c:pt>
              </c:numCache>
            </c:numRef>
          </c:val>
          <c:extLst>
            <c:ext xmlns:c16="http://schemas.microsoft.com/office/drawing/2014/chart" uri="{C3380CC4-5D6E-409C-BE32-E72D297353CC}">
              <c16:uniqueId val="{00000000-726A-401F-B676-9F64AAE9AED2}"/>
            </c:ext>
          </c:extLst>
        </c:ser>
        <c:ser>
          <c:idx val="1"/>
          <c:order val="1"/>
          <c:tx>
            <c:strRef>
              <c:f>Sheet1!$C$1</c:f>
              <c:strCache>
                <c:ptCount val="1"/>
                <c:pt idx="0">
                  <c:v>Ed Studies</c:v>
                </c:pt>
              </c:strCache>
            </c:strRef>
          </c:tx>
          <c:spPr>
            <a:solidFill>
              <a:schemeClr val="accent2"/>
            </a:solidFill>
            <a:ln>
              <a:noFill/>
            </a:ln>
            <a:effectLst/>
          </c:spPr>
          <c:invertIfNegative val="0"/>
          <c:cat>
            <c:strRef>
              <c:f>Sheet1!$A$2:$A$4</c:f>
              <c:strCache>
                <c:ptCount val="3"/>
                <c:pt idx="0">
                  <c:v>Fall 2019</c:v>
                </c:pt>
                <c:pt idx="1">
                  <c:v>Spring 2020</c:v>
                </c:pt>
                <c:pt idx="2">
                  <c:v>Summer 2020</c:v>
                </c:pt>
              </c:strCache>
            </c:strRef>
          </c:cat>
          <c:val>
            <c:numRef>
              <c:f>Sheet1!$C$2:$C$4</c:f>
              <c:numCache>
                <c:formatCode>#,##0</c:formatCode>
                <c:ptCount val="3"/>
                <c:pt idx="0">
                  <c:v>81453</c:v>
                </c:pt>
                <c:pt idx="1">
                  <c:v>54682</c:v>
                </c:pt>
                <c:pt idx="2">
                  <c:v>0</c:v>
                </c:pt>
              </c:numCache>
            </c:numRef>
          </c:val>
          <c:extLst>
            <c:ext xmlns:c16="http://schemas.microsoft.com/office/drawing/2014/chart" uri="{C3380CC4-5D6E-409C-BE32-E72D297353CC}">
              <c16:uniqueId val="{00000001-726A-401F-B676-9F64AAE9AED2}"/>
            </c:ext>
          </c:extLst>
        </c:ser>
        <c:ser>
          <c:idx val="2"/>
          <c:order val="2"/>
          <c:tx>
            <c:strRef>
              <c:f>Sheet1!$D$1</c:f>
              <c:strCache>
                <c:ptCount val="1"/>
                <c:pt idx="0">
                  <c:v>Elem Ed/ESOL/Rdg</c:v>
                </c:pt>
              </c:strCache>
            </c:strRef>
          </c:tx>
          <c:spPr>
            <a:solidFill>
              <a:schemeClr val="accent3"/>
            </a:solidFill>
            <a:ln>
              <a:noFill/>
            </a:ln>
            <a:effectLst/>
          </c:spPr>
          <c:invertIfNegative val="0"/>
          <c:cat>
            <c:strRef>
              <c:f>Sheet1!$A$2:$A$4</c:f>
              <c:strCache>
                <c:ptCount val="3"/>
                <c:pt idx="0">
                  <c:v>Fall 2019</c:v>
                </c:pt>
                <c:pt idx="1">
                  <c:v>Spring 2020</c:v>
                </c:pt>
                <c:pt idx="2">
                  <c:v>Summer 2020</c:v>
                </c:pt>
              </c:strCache>
            </c:strRef>
          </c:cat>
          <c:val>
            <c:numRef>
              <c:f>Sheet1!$D$2:$D$4</c:f>
              <c:numCache>
                <c:formatCode>#,##0</c:formatCode>
                <c:ptCount val="3"/>
                <c:pt idx="0">
                  <c:v>156062</c:v>
                </c:pt>
                <c:pt idx="1">
                  <c:v>272773</c:v>
                </c:pt>
                <c:pt idx="2">
                  <c:v>129104</c:v>
                </c:pt>
              </c:numCache>
            </c:numRef>
          </c:val>
          <c:extLst>
            <c:ext xmlns:c16="http://schemas.microsoft.com/office/drawing/2014/chart" uri="{C3380CC4-5D6E-409C-BE32-E72D297353CC}">
              <c16:uniqueId val="{00000002-726A-401F-B676-9F64AAE9AED2}"/>
            </c:ext>
          </c:extLst>
        </c:ser>
        <c:ser>
          <c:idx val="3"/>
          <c:order val="3"/>
          <c:tx>
            <c:strRef>
              <c:f>Sheet1!$E$1</c:f>
              <c:strCache>
                <c:ptCount val="1"/>
                <c:pt idx="0">
                  <c:v>Eng Ed</c:v>
                </c:pt>
              </c:strCache>
            </c:strRef>
          </c:tx>
          <c:spPr>
            <a:solidFill>
              <a:schemeClr val="accent4"/>
            </a:solidFill>
            <a:ln>
              <a:noFill/>
            </a:ln>
            <a:effectLst/>
          </c:spPr>
          <c:invertIfNegative val="0"/>
          <c:cat>
            <c:strRef>
              <c:f>Sheet1!$A$2:$A$4</c:f>
              <c:strCache>
                <c:ptCount val="3"/>
                <c:pt idx="0">
                  <c:v>Fall 2019</c:v>
                </c:pt>
                <c:pt idx="1">
                  <c:v>Spring 2020</c:v>
                </c:pt>
                <c:pt idx="2">
                  <c:v>Summer 2020</c:v>
                </c:pt>
              </c:strCache>
            </c:strRef>
          </c:cat>
          <c:val>
            <c:numRef>
              <c:f>Sheet1!$E$2:$E$4</c:f>
              <c:numCache>
                <c:formatCode>#,##0</c:formatCode>
                <c:ptCount val="3"/>
                <c:pt idx="0">
                  <c:v>53352</c:v>
                </c:pt>
                <c:pt idx="1">
                  <c:v>41000</c:v>
                </c:pt>
                <c:pt idx="2">
                  <c:v>0</c:v>
                </c:pt>
              </c:numCache>
            </c:numRef>
          </c:val>
          <c:extLst>
            <c:ext xmlns:c16="http://schemas.microsoft.com/office/drawing/2014/chart" uri="{C3380CC4-5D6E-409C-BE32-E72D297353CC}">
              <c16:uniqueId val="{00000003-726A-401F-B676-9F64AAE9AED2}"/>
            </c:ext>
          </c:extLst>
        </c:ser>
        <c:ser>
          <c:idx val="4"/>
          <c:order val="4"/>
          <c:tx>
            <c:strRef>
              <c:f>Sheet1!$F$1</c:f>
              <c:strCache>
                <c:ptCount val="1"/>
                <c:pt idx="0">
                  <c:v>Reading </c:v>
                </c:pt>
              </c:strCache>
            </c:strRef>
          </c:tx>
          <c:spPr>
            <a:solidFill>
              <a:schemeClr val="accent5"/>
            </a:solidFill>
            <a:ln>
              <a:noFill/>
            </a:ln>
            <a:effectLst/>
          </c:spPr>
          <c:invertIfNegative val="0"/>
          <c:cat>
            <c:strRef>
              <c:f>Sheet1!$A$2:$A$4</c:f>
              <c:strCache>
                <c:ptCount val="3"/>
                <c:pt idx="0">
                  <c:v>Fall 2019</c:v>
                </c:pt>
                <c:pt idx="1">
                  <c:v>Spring 2020</c:v>
                </c:pt>
                <c:pt idx="2">
                  <c:v>Summer 2020</c:v>
                </c:pt>
              </c:strCache>
            </c:strRef>
          </c:cat>
          <c:val>
            <c:numRef>
              <c:f>Sheet1!$F$2:$F$4</c:f>
              <c:numCache>
                <c:formatCode>#,##0</c:formatCode>
                <c:ptCount val="3"/>
                <c:pt idx="0">
                  <c:v>132836</c:v>
                </c:pt>
                <c:pt idx="1">
                  <c:v>129359</c:v>
                </c:pt>
                <c:pt idx="2">
                  <c:v>268855</c:v>
                </c:pt>
              </c:numCache>
            </c:numRef>
          </c:val>
          <c:extLst>
            <c:ext xmlns:c16="http://schemas.microsoft.com/office/drawing/2014/chart" uri="{C3380CC4-5D6E-409C-BE32-E72D297353CC}">
              <c16:uniqueId val="{00000004-726A-401F-B676-9F64AAE9AED2}"/>
            </c:ext>
          </c:extLst>
        </c:ser>
        <c:ser>
          <c:idx val="5"/>
          <c:order val="5"/>
          <c:tx>
            <c:strRef>
              <c:f>Sheet1!$G$1</c:f>
              <c:strCache>
                <c:ptCount val="1"/>
                <c:pt idx="0">
                  <c:v>ESE</c:v>
                </c:pt>
              </c:strCache>
            </c:strRef>
          </c:tx>
          <c:spPr>
            <a:solidFill>
              <a:schemeClr val="accent6"/>
            </a:solidFill>
            <a:ln>
              <a:noFill/>
            </a:ln>
            <a:effectLst/>
          </c:spPr>
          <c:invertIfNegative val="0"/>
          <c:cat>
            <c:strRef>
              <c:f>Sheet1!$A$2:$A$4</c:f>
              <c:strCache>
                <c:ptCount val="3"/>
                <c:pt idx="0">
                  <c:v>Fall 2019</c:v>
                </c:pt>
                <c:pt idx="1">
                  <c:v>Spring 2020</c:v>
                </c:pt>
                <c:pt idx="2">
                  <c:v>Summer 2020</c:v>
                </c:pt>
              </c:strCache>
            </c:strRef>
          </c:cat>
          <c:val>
            <c:numRef>
              <c:f>Sheet1!$G$2:$G$4</c:f>
              <c:numCache>
                <c:formatCode>#,##0</c:formatCode>
                <c:ptCount val="3"/>
                <c:pt idx="0">
                  <c:v>66569</c:v>
                </c:pt>
                <c:pt idx="1">
                  <c:v>165094</c:v>
                </c:pt>
                <c:pt idx="2" formatCode="General">
                  <c:v>0</c:v>
                </c:pt>
              </c:numCache>
            </c:numRef>
          </c:val>
          <c:extLst>
            <c:ext xmlns:c16="http://schemas.microsoft.com/office/drawing/2014/chart" uri="{C3380CC4-5D6E-409C-BE32-E72D297353CC}">
              <c16:uniqueId val="{00000005-726A-401F-B676-9F64AAE9AED2}"/>
            </c:ext>
          </c:extLst>
        </c:ser>
        <c:ser>
          <c:idx val="6"/>
          <c:order val="6"/>
          <c:tx>
            <c:strRef>
              <c:f>Sheet1!$H$1</c:f>
              <c:strCache>
                <c:ptCount val="1"/>
                <c:pt idx="0">
                  <c:v>Ed Lead.</c:v>
                </c:pt>
              </c:strCache>
            </c:strRef>
          </c:tx>
          <c:spPr>
            <a:solidFill>
              <a:schemeClr val="accent1">
                <a:lumMod val="60000"/>
              </a:schemeClr>
            </a:solidFill>
            <a:ln>
              <a:noFill/>
            </a:ln>
            <a:effectLst/>
          </c:spPr>
          <c:invertIfNegative val="0"/>
          <c:cat>
            <c:strRef>
              <c:f>Sheet1!$A$2:$A$4</c:f>
              <c:strCache>
                <c:ptCount val="3"/>
                <c:pt idx="0">
                  <c:v>Fall 2019</c:v>
                </c:pt>
                <c:pt idx="1">
                  <c:v>Spring 2020</c:v>
                </c:pt>
                <c:pt idx="2">
                  <c:v>Summer 2020</c:v>
                </c:pt>
              </c:strCache>
            </c:strRef>
          </c:cat>
          <c:val>
            <c:numRef>
              <c:f>Sheet1!$H$2:$H$4</c:f>
              <c:numCache>
                <c:formatCode>#,##0</c:formatCode>
                <c:ptCount val="3"/>
                <c:pt idx="0">
                  <c:v>382643</c:v>
                </c:pt>
                <c:pt idx="1">
                  <c:v>995099</c:v>
                </c:pt>
                <c:pt idx="2">
                  <c:v>331136</c:v>
                </c:pt>
              </c:numCache>
            </c:numRef>
          </c:val>
          <c:extLst>
            <c:ext xmlns:c16="http://schemas.microsoft.com/office/drawing/2014/chart" uri="{C3380CC4-5D6E-409C-BE32-E72D297353CC}">
              <c16:uniqueId val="{00000006-726A-401F-B676-9F64AAE9AED2}"/>
            </c:ext>
          </c:extLst>
        </c:ser>
        <c:ser>
          <c:idx val="7"/>
          <c:order val="7"/>
          <c:tx>
            <c:strRef>
              <c:f>Sheet1!$I$1</c:f>
              <c:strCache>
                <c:ptCount val="1"/>
                <c:pt idx="0">
                  <c:v>STEM</c:v>
                </c:pt>
              </c:strCache>
            </c:strRef>
          </c:tx>
          <c:spPr>
            <a:solidFill>
              <a:schemeClr val="accent2">
                <a:lumMod val="60000"/>
              </a:schemeClr>
            </a:solidFill>
            <a:ln>
              <a:noFill/>
            </a:ln>
            <a:effectLst/>
          </c:spPr>
          <c:invertIfNegative val="0"/>
          <c:cat>
            <c:strRef>
              <c:f>Sheet1!$A$2:$A$4</c:f>
              <c:strCache>
                <c:ptCount val="3"/>
                <c:pt idx="0">
                  <c:v>Fall 2019</c:v>
                </c:pt>
                <c:pt idx="1">
                  <c:v>Spring 2020</c:v>
                </c:pt>
                <c:pt idx="2">
                  <c:v>Summer 2020</c:v>
                </c:pt>
              </c:strCache>
            </c:strRef>
          </c:cat>
          <c:val>
            <c:numRef>
              <c:f>Sheet1!$I$2:$I$4</c:f>
              <c:numCache>
                <c:formatCode>#,##0</c:formatCode>
                <c:ptCount val="3"/>
                <c:pt idx="0">
                  <c:v>0</c:v>
                </c:pt>
                <c:pt idx="1">
                  <c:v>0</c:v>
                </c:pt>
                <c:pt idx="2">
                  <c:v>9000</c:v>
                </c:pt>
              </c:numCache>
            </c:numRef>
          </c:val>
          <c:extLst>
            <c:ext xmlns:c16="http://schemas.microsoft.com/office/drawing/2014/chart" uri="{C3380CC4-5D6E-409C-BE32-E72D297353CC}">
              <c16:uniqueId val="{00000007-726A-401F-B676-9F64AAE9AED2}"/>
            </c:ext>
          </c:extLst>
        </c:ser>
        <c:dLbls>
          <c:showLegendKey val="0"/>
          <c:showVal val="0"/>
          <c:showCatName val="0"/>
          <c:showSerName val="0"/>
          <c:showPercent val="0"/>
          <c:showBubbleSize val="0"/>
        </c:dLbls>
        <c:gapWidth val="219"/>
        <c:overlap val="-27"/>
        <c:axId val="236618000"/>
        <c:axId val="236618560"/>
      </c:barChart>
      <c:catAx>
        <c:axId val="23661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618560"/>
        <c:crosses val="autoZero"/>
        <c:auto val="1"/>
        <c:lblAlgn val="ctr"/>
        <c:lblOffset val="100"/>
        <c:noMultiLvlLbl val="0"/>
      </c:catAx>
      <c:valAx>
        <c:axId val="236618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61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B3224-DFDF-4005-B98F-4C5B2799F54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D11C4F9-93EE-4ACF-BB5A-579EE6C2E783}" type="pres">
      <dgm:prSet presAssocID="{AC0B3224-DFDF-4005-B98F-4C5B2799F549}" presName="linear" presStyleCnt="0">
        <dgm:presLayoutVars>
          <dgm:dir/>
          <dgm:animLvl val="lvl"/>
          <dgm:resizeHandles val="exact"/>
        </dgm:presLayoutVars>
      </dgm:prSet>
      <dgm:spPr/>
      <dgm:t>
        <a:bodyPr/>
        <a:lstStyle/>
        <a:p>
          <a:endParaRPr lang="en-US"/>
        </a:p>
      </dgm:t>
    </dgm:pt>
  </dgm:ptLst>
  <dgm:cxnLst>
    <dgm:cxn modelId="{281325D5-FEC2-4604-8266-78B904B0D816}" type="presOf" srcId="{AC0B3224-DFDF-4005-B98F-4C5B2799F549}" destId="{0D11C4F9-93EE-4ACF-BB5A-579EE6C2E783}"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710294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2" name="Google Shape;8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73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9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32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91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71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42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19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11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6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40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93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6" name="Google Shape;10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91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4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77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711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402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87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314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07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194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017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18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0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8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833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27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24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741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32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001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217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037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77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Google Shape;12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882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97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80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338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92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34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241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893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71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601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05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344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630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3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4" name="Google Shape;13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7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96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Google Shape;14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88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5" name="Google Shape;1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7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brendawalker@usf.edu"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85" name="Google Shape;85;p13"/>
          <p:cNvPicPr preferRelativeResize="0"/>
          <p:nvPr/>
        </p:nvPicPr>
        <p:blipFill rotWithShape="1">
          <a:blip r:embed="rId4">
            <a:alphaModFix/>
          </a:blip>
          <a:srcRect/>
          <a:stretch/>
        </p:blipFill>
        <p:spPr>
          <a:xfrm>
            <a:off x="457200" y="299219"/>
            <a:ext cx="1905000" cy="1386417"/>
          </a:xfrm>
          <a:prstGeom prst="rect">
            <a:avLst/>
          </a:prstGeom>
          <a:noFill/>
          <a:ln>
            <a:noFill/>
          </a:ln>
        </p:spPr>
      </p:pic>
      <p:sp>
        <p:nvSpPr>
          <p:cNvPr id="86" name="Google Shape;86;p13"/>
          <p:cNvSpPr txBox="1"/>
          <p:nvPr/>
        </p:nvSpPr>
        <p:spPr>
          <a:xfrm>
            <a:off x="152400" y="5257800"/>
            <a:ext cx="8610600"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lt1"/>
                </a:solidFill>
              </a:rPr>
              <a:t>Educator Preparation Programs – The </a:t>
            </a:r>
            <a:r>
              <a:rPr lang="en-US" sz="4000" b="1" dirty="0" smtClean="0">
                <a:solidFill>
                  <a:schemeClr val="lt1"/>
                </a:solidFill>
              </a:rPr>
              <a:t>2021 </a:t>
            </a:r>
            <a:r>
              <a:rPr lang="en-US" sz="4000" b="1" dirty="0">
                <a:solidFill>
                  <a:schemeClr val="lt1"/>
                </a:solidFill>
              </a:rPr>
              <a:t>CAEP Data Review</a:t>
            </a:r>
            <a:endParaRPr sz="3000"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556589" y="5102757"/>
            <a:ext cx="6096000" cy="15840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smtClean="0">
                <a:solidFill>
                  <a:schemeClr val="tx1"/>
                </a:solidFill>
              </a:rPr>
              <a:t>The chart above highlights the percentage of completers rated </a:t>
            </a:r>
            <a:r>
              <a:rPr lang="en-US" sz="2400" b="1" dirty="0" smtClean="0">
                <a:solidFill>
                  <a:schemeClr val="tx1"/>
                </a:solidFill>
              </a:rPr>
              <a:t>Highly Effective or Effective</a:t>
            </a:r>
            <a:r>
              <a:rPr lang="en-US" sz="2400" dirty="0" smtClean="0">
                <a:solidFill>
                  <a:schemeClr val="tx1"/>
                </a:solidFill>
              </a:rPr>
              <a:t> by district and school administrators.</a:t>
            </a:r>
            <a:endParaRPr sz="2400" dirty="0">
              <a:solidFill>
                <a:schemeClr val="tx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56589" y="321600"/>
            <a:ext cx="6066203" cy="1569660"/>
          </a:xfrm>
          <a:prstGeom prst="rect">
            <a:avLst/>
          </a:prstGeom>
        </p:spPr>
        <p:txBody>
          <a:bodyPr wrap="square">
            <a:spAutoFit/>
          </a:bodyPr>
          <a:lstStyle/>
          <a:p>
            <a:pPr lvl="0"/>
            <a:r>
              <a:rPr lang="en-US" sz="3200" dirty="0"/>
              <a:t>District Teacher Evaluations Over </a:t>
            </a:r>
            <a:r>
              <a:rPr lang="en-US" sz="3200" dirty="0" smtClean="0"/>
              <a:t>Time</a:t>
            </a:r>
            <a:endParaRPr lang="en-US" sz="3200" dirty="0"/>
          </a:p>
          <a:p>
            <a:endParaRPr lang="en-US" sz="3200" dirty="0"/>
          </a:p>
        </p:txBody>
      </p:sp>
      <p:graphicFrame>
        <p:nvGraphicFramePr>
          <p:cNvPr id="5" name="Content Placeholder 12"/>
          <p:cNvGraphicFramePr>
            <a:graphicFrameLocks/>
          </p:cNvGraphicFramePr>
          <p:nvPr>
            <p:extLst>
              <p:ext uri="{D42A27DB-BD31-4B8C-83A1-F6EECF244321}">
                <p14:modId xmlns:p14="http://schemas.microsoft.com/office/powerpoint/2010/main" val="1257115736"/>
              </p:ext>
            </p:extLst>
          </p:nvPr>
        </p:nvGraphicFramePr>
        <p:xfrm>
          <a:off x="2556589" y="1660110"/>
          <a:ext cx="6196679" cy="3082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289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225661" y="2209800"/>
            <a:ext cx="6934200"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800" b="0" i="0" u="none" strike="noStrike" cap="none" dirty="0">
              <a:solidFill>
                <a:schemeClr val="dk1"/>
              </a:solidFill>
              <a:latin typeface="Overlock"/>
              <a:ea typeface="Overlock"/>
              <a:cs typeface="Overlock"/>
              <a:sym typeface="Overlock"/>
            </a:endParaRPr>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5982" y="321600"/>
            <a:ext cx="6171673" cy="1077218"/>
          </a:xfrm>
          <a:prstGeom prst="rect">
            <a:avLst/>
          </a:prstGeom>
        </p:spPr>
        <p:txBody>
          <a:bodyPr wrap="square">
            <a:spAutoFit/>
          </a:bodyPr>
          <a:lstStyle/>
          <a:p>
            <a:r>
              <a:rPr lang="en-US" sz="3200" dirty="0"/>
              <a:t>Impact on Student Learning:  VAM Scores</a:t>
            </a:r>
          </a:p>
        </p:txBody>
      </p:sp>
      <p:graphicFrame>
        <p:nvGraphicFramePr>
          <p:cNvPr id="5" name="Content Placeholder 10"/>
          <p:cNvGraphicFramePr>
            <a:graphicFrameLocks/>
          </p:cNvGraphicFramePr>
          <p:nvPr>
            <p:extLst>
              <p:ext uri="{D42A27DB-BD31-4B8C-83A1-F6EECF244321}">
                <p14:modId xmlns:p14="http://schemas.microsoft.com/office/powerpoint/2010/main" val="2055493612"/>
              </p:ext>
            </p:extLst>
          </p:nvPr>
        </p:nvGraphicFramePr>
        <p:xfrm>
          <a:off x="2505982" y="1260988"/>
          <a:ext cx="5959592" cy="322788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389795" y="4488873"/>
            <a:ext cx="6666271" cy="2308324"/>
          </a:xfrm>
          <a:prstGeom prst="rect">
            <a:avLst/>
          </a:prstGeom>
          <a:noFill/>
        </p:spPr>
        <p:txBody>
          <a:bodyPr wrap="square" rtlCol="0">
            <a:spAutoFit/>
          </a:bodyPr>
          <a:lstStyle/>
          <a:p>
            <a:r>
              <a:rPr lang="en-US" sz="1600" dirty="0"/>
              <a:t>Of the </a:t>
            </a:r>
            <a:r>
              <a:rPr lang="en-US" sz="1600" dirty="0" smtClean="0"/>
              <a:t>73 </a:t>
            </a:r>
            <a:r>
              <a:rPr lang="en-US" sz="1600" dirty="0"/>
              <a:t>completers employed in Florida public schools and included in the Florida Value-Added Model database for </a:t>
            </a:r>
            <a:r>
              <a:rPr lang="en-US" sz="1600" dirty="0" smtClean="0"/>
              <a:t>2017 - 2018, 59% were rated as highly effective or effective with </a:t>
            </a:r>
            <a:r>
              <a:rPr lang="en-US" sz="1600" dirty="0"/>
              <a:t>P-12 learners exceeding one year of academic growth. State VAM scores indicate </a:t>
            </a:r>
            <a:r>
              <a:rPr lang="en-US" sz="1600" dirty="0" smtClean="0"/>
              <a:t>62% </a:t>
            </a:r>
            <a:r>
              <a:rPr lang="en-US" sz="1600" dirty="0"/>
              <a:t>of the </a:t>
            </a:r>
            <a:r>
              <a:rPr lang="en-US" sz="1600" dirty="0" smtClean="0"/>
              <a:t>60 completers with data rated highly effective or effective with a </a:t>
            </a:r>
            <a:r>
              <a:rPr lang="en-US" sz="1600" dirty="0"/>
              <a:t>positive impact on P-12 learner performance in English language arts; </a:t>
            </a:r>
            <a:r>
              <a:rPr lang="en-US" sz="1600" dirty="0" smtClean="0"/>
              <a:t>60% </a:t>
            </a:r>
            <a:r>
              <a:rPr lang="en-US" sz="1600" dirty="0"/>
              <a:t>of the </a:t>
            </a:r>
            <a:r>
              <a:rPr lang="en-US" sz="1600" dirty="0" smtClean="0"/>
              <a:t>50 completers with </a:t>
            </a:r>
            <a:r>
              <a:rPr lang="en-US" sz="1600" dirty="0"/>
              <a:t>VAM data results rated highly effective or effective </a:t>
            </a:r>
            <a:r>
              <a:rPr lang="en-US" sz="1600" dirty="0" smtClean="0"/>
              <a:t>with a </a:t>
            </a:r>
            <a:r>
              <a:rPr lang="en-US" sz="1600" dirty="0"/>
              <a:t>positive impact on P-12 learner performance in mathematics. </a:t>
            </a:r>
          </a:p>
        </p:txBody>
      </p:sp>
    </p:spTree>
    <p:extLst>
      <p:ext uri="{BB962C8B-B14F-4D97-AF65-F5344CB8AC3E}">
        <p14:creationId xmlns:p14="http://schemas.microsoft.com/office/powerpoint/2010/main" val="22326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340794" y="4829592"/>
            <a:ext cx="7843086" cy="584775"/>
          </a:xfrm>
          <a:prstGeom prst="rect">
            <a:avLst/>
          </a:prstGeom>
        </p:spPr>
        <p:txBody>
          <a:bodyPr wrap="square">
            <a:spAutoFit/>
          </a:bodyPr>
          <a:lstStyle/>
          <a:p>
            <a:r>
              <a:rPr lang="en-US" sz="3200" dirty="0"/>
              <a:t>Completer and Employer Satisfaction</a:t>
            </a:r>
          </a:p>
        </p:txBody>
      </p:sp>
      <p:sp>
        <p:nvSpPr>
          <p:cNvPr id="3" name="Rectangle 2"/>
          <p:cNvSpPr/>
          <p:nvPr/>
        </p:nvSpPr>
        <p:spPr>
          <a:xfrm>
            <a:off x="340794" y="5414367"/>
            <a:ext cx="4572000" cy="646331"/>
          </a:xfrm>
          <a:prstGeom prst="rect">
            <a:avLst/>
          </a:prstGeom>
        </p:spPr>
        <p:txBody>
          <a:bodyPr>
            <a:spAutoFit/>
          </a:bodyPr>
          <a:lstStyle/>
          <a:p>
            <a:r>
              <a:rPr lang="en-US" sz="1800" dirty="0"/>
              <a:t>Initial Teacher Preparation Programs and Educational Leadership Programs</a:t>
            </a:r>
          </a:p>
        </p:txBody>
      </p:sp>
    </p:spTree>
    <p:extLst>
      <p:ext uri="{BB962C8B-B14F-4D97-AF65-F5344CB8AC3E}">
        <p14:creationId xmlns:p14="http://schemas.microsoft.com/office/powerpoint/2010/main" val="252969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00300" y="242346"/>
            <a:ext cx="6345936" cy="1077218"/>
          </a:xfrm>
          <a:prstGeom prst="rect">
            <a:avLst/>
          </a:prstGeom>
        </p:spPr>
        <p:txBody>
          <a:bodyPr wrap="square">
            <a:spAutoFit/>
          </a:bodyPr>
          <a:lstStyle/>
          <a:p>
            <a:r>
              <a:rPr lang="en-US" sz="3200" dirty="0"/>
              <a:t>Completer Results: Initial Teacher Preparation (ITP) Programs</a:t>
            </a:r>
          </a:p>
        </p:txBody>
      </p:sp>
      <p:sp>
        <p:nvSpPr>
          <p:cNvPr id="3" name="Rectangle 2"/>
          <p:cNvSpPr/>
          <p:nvPr/>
        </p:nvSpPr>
        <p:spPr>
          <a:xfrm>
            <a:off x="2490216" y="1859339"/>
            <a:ext cx="6373368" cy="3693319"/>
          </a:xfrm>
          <a:prstGeom prst="rect">
            <a:avLst/>
          </a:prstGeom>
        </p:spPr>
        <p:txBody>
          <a:bodyPr wrap="square">
            <a:spAutoFit/>
          </a:bodyPr>
          <a:lstStyle/>
          <a:p>
            <a:pPr marL="285750" indent="-285750">
              <a:buFont typeface="Arial" panose="020B0604020202020204" pitchFamily="34" charset="0"/>
              <a:buChar char="•"/>
            </a:pPr>
            <a:r>
              <a:rPr lang="en-US" sz="1800" dirty="0"/>
              <a:t>The USFSP College of Education conducts an annual survey of completers following their first year in the classroom.  Completers rank how well they were prepared to teach using the Florida Educator Accomplished Practices (FEAPs</a:t>
            </a:r>
            <a:r>
              <a:rPr lang="en-US" sz="1800" dirty="0" smtClean="0"/>
              <a:t>).</a:t>
            </a:r>
          </a:p>
          <a:p>
            <a:endParaRPr lang="en-US" sz="1800" dirty="0"/>
          </a:p>
          <a:p>
            <a:pPr marL="285750" indent="-285750">
              <a:buFont typeface="Arial" panose="020B0604020202020204" pitchFamily="34" charset="0"/>
              <a:buChar char="•"/>
            </a:pPr>
            <a:r>
              <a:rPr lang="en-US" sz="1800" dirty="0">
                <a:solidFill>
                  <a:schemeClr val="tx1"/>
                </a:solidFill>
              </a:rPr>
              <a:t>C</a:t>
            </a:r>
            <a:r>
              <a:rPr lang="en-US" sz="1800" dirty="0" smtClean="0">
                <a:solidFill>
                  <a:schemeClr val="tx1"/>
                </a:solidFill>
              </a:rPr>
              <a:t>ompleters </a:t>
            </a:r>
            <a:r>
              <a:rPr lang="en-US" sz="1800" dirty="0">
                <a:solidFill>
                  <a:schemeClr val="tx1"/>
                </a:solidFill>
              </a:rPr>
              <a:t>indicated a positive level of satisfaction with the USFSP College of Education with 100% of</a:t>
            </a:r>
            <a:r>
              <a:rPr lang="en-US" sz="1800" dirty="0"/>
              <a:t> indicators in </a:t>
            </a:r>
            <a:r>
              <a:rPr lang="en-US" sz="1800" b="1" dirty="0" smtClean="0"/>
              <a:t>Instructional Design &amp; Lesson Planning, Continuous Improvement, and Professional </a:t>
            </a:r>
            <a:r>
              <a:rPr lang="en-US" sz="1800" b="1" dirty="0"/>
              <a:t>Responsibilities and Ethical Conduct </a:t>
            </a:r>
            <a:r>
              <a:rPr lang="en-US" sz="1800" dirty="0"/>
              <a:t>being rated as</a:t>
            </a:r>
            <a:r>
              <a:rPr lang="en-US" sz="1800" b="1" dirty="0"/>
              <a:t> Effective/Highly Effective</a:t>
            </a:r>
            <a:r>
              <a:rPr lang="en-US" sz="1800" dirty="0" smtClean="0"/>
              <a:t>.</a:t>
            </a:r>
          </a:p>
          <a:p>
            <a:endParaRPr lang="en-US" sz="1800" dirty="0" smtClean="0"/>
          </a:p>
        </p:txBody>
      </p:sp>
    </p:spTree>
    <p:extLst>
      <p:ext uri="{BB962C8B-B14F-4D97-AF65-F5344CB8AC3E}">
        <p14:creationId xmlns:p14="http://schemas.microsoft.com/office/powerpoint/2010/main" val="166677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5456" y="342930"/>
            <a:ext cx="6400800" cy="1077218"/>
          </a:xfrm>
          <a:prstGeom prst="rect">
            <a:avLst/>
          </a:prstGeom>
        </p:spPr>
        <p:txBody>
          <a:bodyPr wrap="square">
            <a:spAutoFit/>
          </a:bodyPr>
          <a:lstStyle/>
          <a:p>
            <a:r>
              <a:rPr lang="en-US" sz="3200" dirty="0"/>
              <a:t>Completer Results: Initial Teacher Preparation (ITP) Programs</a:t>
            </a:r>
          </a:p>
        </p:txBody>
      </p:sp>
      <p:sp>
        <p:nvSpPr>
          <p:cNvPr id="3" name="Rectangle 2"/>
          <p:cNvSpPr/>
          <p:nvPr/>
        </p:nvSpPr>
        <p:spPr>
          <a:xfrm>
            <a:off x="2505456" y="1997839"/>
            <a:ext cx="6099048" cy="2031325"/>
          </a:xfrm>
          <a:prstGeom prst="rect">
            <a:avLst/>
          </a:prstGeom>
        </p:spPr>
        <p:txBody>
          <a:bodyPr wrap="square">
            <a:spAutoFit/>
          </a:bodyPr>
          <a:lstStyle/>
          <a:p>
            <a:pPr marL="285750" indent="-285750">
              <a:buFont typeface="Arial" panose="020B0604020202020204" pitchFamily="34" charset="0"/>
              <a:buChar char="•"/>
            </a:pPr>
            <a:r>
              <a:rPr lang="en-US" sz="1800" dirty="0"/>
              <a:t>Instruction in the other components of the FEAPs received positive ratings as well with all criteria receiving </a:t>
            </a:r>
            <a:r>
              <a:rPr lang="en-US" sz="1800" b="1" dirty="0"/>
              <a:t>Effective/Highly Effective ratings of </a:t>
            </a:r>
            <a:r>
              <a:rPr lang="en-US" sz="1800" b="1" dirty="0" smtClean="0"/>
              <a:t>95%</a:t>
            </a:r>
            <a:r>
              <a:rPr lang="en-US" sz="1800" dirty="0" smtClean="0"/>
              <a:t> </a:t>
            </a:r>
            <a:r>
              <a:rPr lang="en-US" sz="1800" dirty="0"/>
              <a:t>with the </a:t>
            </a:r>
            <a:r>
              <a:rPr lang="en-US" sz="1800" dirty="0" smtClean="0"/>
              <a:t>exception of two components in Assessment.</a:t>
            </a:r>
            <a:endParaRPr lang="en-US" sz="1800" dirty="0"/>
          </a:p>
          <a:p>
            <a:endParaRPr lang="en-US" sz="1800" dirty="0"/>
          </a:p>
          <a:p>
            <a:pPr marL="285750" indent="-285750">
              <a:buFont typeface="Arial" panose="020B0604020202020204" pitchFamily="34" charset="0"/>
              <a:buChar char="•"/>
            </a:pPr>
            <a:r>
              <a:rPr lang="en-US" sz="1800" dirty="0"/>
              <a:t>All responders were hired into teaching positions upon completion of their programs.  </a:t>
            </a:r>
          </a:p>
        </p:txBody>
      </p:sp>
    </p:spTree>
    <p:extLst>
      <p:ext uri="{BB962C8B-B14F-4D97-AF65-F5344CB8AC3E}">
        <p14:creationId xmlns:p14="http://schemas.microsoft.com/office/powerpoint/2010/main" val="37676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12808" y="440472"/>
            <a:ext cx="6494032" cy="584775"/>
          </a:xfrm>
          <a:prstGeom prst="rect">
            <a:avLst/>
          </a:prstGeom>
        </p:spPr>
        <p:txBody>
          <a:bodyPr wrap="square">
            <a:spAutoFit/>
          </a:bodyPr>
          <a:lstStyle/>
          <a:p>
            <a:r>
              <a:rPr lang="en-US" sz="3200" dirty="0">
                <a:solidFill>
                  <a:schemeClr val="tx1"/>
                </a:solidFill>
              </a:rPr>
              <a:t>Complete</a:t>
            </a:r>
            <a:r>
              <a:rPr lang="en-US" sz="3200" dirty="0"/>
              <a:t>r Results:  ITP Programs</a:t>
            </a:r>
          </a:p>
        </p:txBody>
      </p:sp>
      <p:graphicFrame>
        <p:nvGraphicFramePr>
          <p:cNvPr id="4" name="Content Placeholder 5"/>
          <p:cNvGraphicFramePr>
            <a:graphicFrameLocks/>
          </p:cNvGraphicFramePr>
          <p:nvPr>
            <p:extLst>
              <p:ext uri="{D42A27DB-BD31-4B8C-83A1-F6EECF244321}">
                <p14:modId xmlns:p14="http://schemas.microsoft.com/office/powerpoint/2010/main" val="3060765903"/>
              </p:ext>
            </p:extLst>
          </p:nvPr>
        </p:nvGraphicFramePr>
        <p:xfrm>
          <a:off x="2606665" y="1928238"/>
          <a:ext cx="5812535" cy="3460241"/>
        </p:xfrm>
        <a:graphic>
          <a:graphicData uri="http://schemas.openxmlformats.org/drawingml/2006/table">
            <a:tbl>
              <a:tblPr firstRow="1" firstCol="1" bandRow="1">
                <a:tableStyleId>{5C22544A-7EE6-4342-B048-85BDC9FD1C3A}</a:tableStyleId>
              </a:tblPr>
              <a:tblGrid>
                <a:gridCol w="2694750">
                  <a:extLst>
                    <a:ext uri="{9D8B030D-6E8A-4147-A177-3AD203B41FA5}">
                      <a16:colId xmlns:a16="http://schemas.microsoft.com/office/drawing/2014/main" val="20000"/>
                    </a:ext>
                  </a:extLst>
                </a:gridCol>
                <a:gridCol w="959319">
                  <a:extLst>
                    <a:ext uri="{9D8B030D-6E8A-4147-A177-3AD203B41FA5}">
                      <a16:colId xmlns:a16="http://schemas.microsoft.com/office/drawing/2014/main" val="20001"/>
                    </a:ext>
                  </a:extLst>
                </a:gridCol>
                <a:gridCol w="1019276">
                  <a:extLst>
                    <a:ext uri="{9D8B030D-6E8A-4147-A177-3AD203B41FA5}">
                      <a16:colId xmlns:a16="http://schemas.microsoft.com/office/drawing/2014/main" val="20002"/>
                    </a:ext>
                  </a:extLst>
                </a:gridCol>
                <a:gridCol w="1139190">
                  <a:extLst>
                    <a:ext uri="{9D8B030D-6E8A-4147-A177-3AD203B41FA5}">
                      <a16:colId xmlns:a16="http://schemas.microsoft.com/office/drawing/2014/main" val="20003"/>
                    </a:ext>
                  </a:extLst>
                </a:gridCol>
              </a:tblGrid>
              <a:tr h="384471">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76707">
                <a:tc>
                  <a:txBody>
                    <a:bodyPr/>
                    <a:lstStyle/>
                    <a:p>
                      <a:pPr marL="0" marR="0">
                        <a:spcBef>
                          <a:spcPts val="0"/>
                        </a:spcBef>
                        <a:spcAft>
                          <a:spcPts val="0"/>
                        </a:spcAft>
                      </a:pPr>
                      <a:r>
                        <a:rPr lang="en-US" sz="1000" dirty="0">
                          <a:effectLst/>
                        </a:rPr>
                        <a:t>Aligns instruction with state-adopted standards at the appropriate level of rigor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42.86%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76707">
                <a:tc>
                  <a:txBody>
                    <a:bodyPr/>
                    <a:lstStyle/>
                    <a:p>
                      <a:pPr marL="0" marR="0">
                        <a:spcBef>
                          <a:spcPts val="0"/>
                        </a:spcBef>
                        <a:spcAft>
                          <a:spcPts val="0"/>
                        </a:spcAft>
                      </a:pPr>
                      <a:r>
                        <a:rPr lang="en-US" sz="1000" dirty="0">
                          <a:effectLst/>
                        </a:rPr>
                        <a:t>Sequences lessons and concepts to ensure coherence and required prior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47.62%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52.38%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84471">
                <a:tc>
                  <a:txBody>
                    <a:bodyPr/>
                    <a:lstStyle/>
                    <a:p>
                      <a:pPr marL="0" marR="0">
                        <a:spcBef>
                          <a:spcPts val="0"/>
                        </a:spcBef>
                        <a:spcAft>
                          <a:spcPts val="0"/>
                        </a:spcAft>
                      </a:pPr>
                      <a:r>
                        <a:rPr lang="en-US" sz="1000" dirty="0">
                          <a:effectLst/>
                        </a:rPr>
                        <a:t>Designs instruction for students to achieve mastery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38.10%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61.90%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84471">
                <a:tc>
                  <a:txBody>
                    <a:bodyPr/>
                    <a:lstStyle/>
                    <a:p>
                      <a:pPr marL="0" marR="0">
                        <a:spcBef>
                          <a:spcPts val="0"/>
                        </a:spcBef>
                        <a:spcAft>
                          <a:spcPts val="0"/>
                        </a:spcAft>
                      </a:pPr>
                      <a:r>
                        <a:rPr lang="en-US" sz="1000" dirty="0">
                          <a:effectLst/>
                        </a:rPr>
                        <a:t>Selects appropriate formative assessments to monitor learning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42.86%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57.14%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84471">
                <a:tc>
                  <a:txBody>
                    <a:bodyPr/>
                    <a:lstStyle/>
                    <a:p>
                      <a:pPr marL="0" marR="0">
                        <a:spcBef>
                          <a:spcPts val="0"/>
                        </a:spcBef>
                        <a:spcAft>
                          <a:spcPts val="0"/>
                        </a:spcAft>
                      </a:pPr>
                      <a:r>
                        <a:rPr lang="en-US" sz="1000" dirty="0">
                          <a:effectLst/>
                        </a:rPr>
                        <a:t>Uses diagnostic student data to plan lessons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42.86%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768943">
                <a:tc>
                  <a:txBody>
                    <a:bodyPr/>
                    <a:lstStyle/>
                    <a:p>
                      <a:pPr marL="0" marR="0">
                        <a:spcBef>
                          <a:spcPts val="0"/>
                        </a:spcBef>
                        <a:spcAft>
                          <a:spcPts val="0"/>
                        </a:spcAft>
                      </a:pPr>
                      <a:r>
                        <a:rPr lang="en-US" sz="1000" dirty="0">
                          <a:effectLst/>
                        </a:rPr>
                        <a:t>Develops learning experiences that require students to demonstrate a variety of applicable skills and competencies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38.10%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61.90%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
        <p:nvSpPr>
          <p:cNvPr id="3" name="Rectangle 2"/>
          <p:cNvSpPr/>
          <p:nvPr/>
        </p:nvSpPr>
        <p:spPr>
          <a:xfrm>
            <a:off x="2549382" y="1132843"/>
            <a:ext cx="5927103" cy="738664"/>
          </a:xfrm>
          <a:prstGeom prst="rect">
            <a:avLst/>
          </a:prstGeom>
        </p:spPr>
        <p:txBody>
          <a:bodyPr wrap="square">
            <a:spAutoFit/>
          </a:bodyPr>
          <a:lstStyle/>
          <a:p>
            <a:r>
              <a:rPr lang="en-US" dirty="0"/>
              <a:t>How effectively prepared were you for the following components of </a:t>
            </a:r>
            <a:r>
              <a:rPr lang="en-US" b="1" dirty="0"/>
              <a:t>Instructional Design and Lesson Planning</a:t>
            </a:r>
            <a:r>
              <a:rPr lang="en-US" dirty="0"/>
              <a:t>?</a:t>
            </a:r>
            <a:br>
              <a:rPr lang="en-US" dirty="0"/>
            </a:br>
            <a:endParaRPr lang="en-US" dirty="0"/>
          </a:p>
        </p:txBody>
      </p:sp>
    </p:spTree>
    <p:extLst>
      <p:ext uri="{BB962C8B-B14F-4D97-AF65-F5344CB8AC3E}">
        <p14:creationId xmlns:p14="http://schemas.microsoft.com/office/powerpoint/2010/main" val="410255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1953" y="376464"/>
            <a:ext cx="6425157" cy="584775"/>
          </a:xfrm>
          <a:prstGeom prst="rect">
            <a:avLst/>
          </a:prstGeom>
        </p:spPr>
        <p:txBody>
          <a:bodyPr wrap="none">
            <a:spAutoFit/>
          </a:bodyPr>
          <a:lstStyle/>
          <a:p>
            <a:r>
              <a:rPr lang="en-US" sz="3200" dirty="0"/>
              <a:t>Completer Results:  ITP Programs</a:t>
            </a:r>
          </a:p>
        </p:txBody>
      </p:sp>
      <p:sp>
        <p:nvSpPr>
          <p:cNvPr id="3" name="Rectangle 2"/>
          <p:cNvSpPr/>
          <p:nvPr/>
        </p:nvSpPr>
        <p:spPr>
          <a:xfrm>
            <a:off x="2596896" y="1109990"/>
            <a:ext cx="6135624" cy="523220"/>
          </a:xfrm>
          <a:prstGeom prst="rect">
            <a:avLst/>
          </a:prstGeom>
        </p:spPr>
        <p:txBody>
          <a:bodyPr wrap="square">
            <a:spAutoFit/>
          </a:bodyPr>
          <a:lstStyle/>
          <a:p>
            <a:r>
              <a:rPr lang="en-US" dirty="0"/>
              <a:t>How effectively prepared were you for the following components of </a:t>
            </a:r>
            <a:r>
              <a:rPr lang="en-US" b="1" dirty="0"/>
              <a:t>The Learning Environment</a:t>
            </a:r>
            <a:r>
              <a:rPr lang="en-US" dirty="0"/>
              <a:t>?</a:t>
            </a:r>
          </a:p>
        </p:txBody>
      </p:sp>
      <p:graphicFrame>
        <p:nvGraphicFramePr>
          <p:cNvPr id="5" name="Content Placeholder 4"/>
          <p:cNvGraphicFramePr>
            <a:graphicFrameLocks/>
          </p:cNvGraphicFramePr>
          <p:nvPr>
            <p:extLst>
              <p:ext uri="{D42A27DB-BD31-4B8C-83A1-F6EECF244321}">
                <p14:modId xmlns:p14="http://schemas.microsoft.com/office/powerpoint/2010/main" val="224021292"/>
              </p:ext>
            </p:extLst>
          </p:nvPr>
        </p:nvGraphicFramePr>
        <p:xfrm>
          <a:off x="2667762" y="1866140"/>
          <a:ext cx="6064758" cy="4167125"/>
        </p:xfrm>
        <a:graphic>
          <a:graphicData uri="http://schemas.openxmlformats.org/drawingml/2006/table">
            <a:tbl>
              <a:tblPr firstRow="1" firstCol="1" bandRow="1">
                <a:tableStyleId>{5C22544A-7EE6-4342-B048-85BDC9FD1C3A}</a:tableStyleId>
              </a:tblPr>
              <a:tblGrid>
                <a:gridCol w="2811684">
                  <a:extLst>
                    <a:ext uri="{9D8B030D-6E8A-4147-A177-3AD203B41FA5}">
                      <a16:colId xmlns:a16="http://schemas.microsoft.com/office/drawing/2014/main" val="20000"/>
                    </a:ext>
                  </a:extLst>
                </a:gridCol>
                <a:gridCol w="1000946">
                  <a:extLst>
                    <a:ext uri="{9D8B030D-6E8A-4147-A177-3AD203B41FA5}">
                      <a16:colId xmlns:a16="http://schemas.microsoft.com/office/drawing/2014/main" val="20001"/>
                    </a:ext>
                  </a:extLst>
                </a:gridCol>
                <a:gridCol w="1063505">
                  <a:extLst>
                    <a:ext uri="{9D8B030D-6E8A-4147-A177-3AD203B41FA5}">
                      <a16:colId xmlns:a16="http://schemas.microsoft.com/office/drawing/2014/main" val="20002"/>
                    </a:ext>
                  </a:extLst>
                </a:gridCol>
                <a:gridCol w="1188623">
                  <a:extLst>
                    <a:ext uri="{9D8B030D-6E8A-4147-A177-3AD203B41FA5}">
                      <a16:colId xmlns:a16="http://schemas.microsoft.com/office/drawing/2014/main" val="20003"/>
                    </a:ext>
                  </a:extLst>
                </a:gridCol>
              </a:tblGrid>
              <a:tr h="325152">
                <a:tc>
                  <a:txBody>
                    <a:bodyPr/>
                    <a:lstStyle/>
                    <a:p>
                      <a:pPr marL="0" marR="0" algn="ctr">
                        <a:spcBef>
                          <a:spcPts val="0"/>
                        </a:spcBef>
                        <a:spcAft>
                          <a:spcPts val="0"/>
                        </a:spcAft>
                      </a:pPr>
                      <a:r>
                        <a:rPr lang="en-US" sz="1000" dirty="0">
                          <a:effectLst/>
                        </a:rPr>
                        <a:t>Item</a:t>
                      </a: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38827">
                <a:tc>
                  <a:txBody>
                    <a:bodyPr/>
                    <a:lstStyle/>
                    <a:p>
                      <a:pPr marL="0" marR="0">
                        <a:spcBef>
                          <a:spcPts val="0"/>
                        </a:spcBef>
                        <a:spcAft>
                          <a:spcPts val="0"/>
                        </a:spcAft>
                      </a:pPr>
                      <a:r>
                        <a:rPr lang="en-US" sz="1000" dirty="0">
                          <a:effectLst/>
                        </a:rPr>
                        <a:t>Organizes, allocates, and manages the resources of time, space, and attention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4.76%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66.67</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87728">
                <a:tc>
                  <a:txBody>
                    <a:bodyPr/>
                    <a:lstStyle/>
                    <a:p>
                      <a:pPr marL="0" marR="0">
                        <a:spcBef>
                          <a:spcPts val="0"/>
                        </a:spcBef>
                        <a:spcAft>
                          <a:spcPts val="0"/>
                        </a:spcAft>
                      </a:pPr>
                      <a:r>
                        <a:rPr lang="en-US" sz="1000" dirty="0">
                          <a:effectLst/>
                        </a:rPr>
                        <a:t>Manages individual and class behaviors through a well-planned management system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4.76%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66.67%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69414">
                <a:tc>
                  <a:txBody>
                    <a:bodyPr/>
                    <a:lstStyle/>
                    <a:p>
                      <a:pPr marL="0" marR="0">
                        <a:spcBef>
                          <a:spcPts val="0"/>
                        </a:spcBef>
                        <a:spcAft>
                          <a:spcPts val="0"/>
                        </a:spcAft>
                      </a:pPr>
                      <a:r>
                        <a:rPr lang="en-US" sz="1000" dirty="0">
                          <a:effectLst/>
                        </a:rPr>
                        <a:t>Conveys high expectations to all students</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mj-lt"/>
                        </a:rPr>
                        <a:t>0.00%</a:t>
                      </a:r>
                      <a:endParaRPr lang="en-US" sz="10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23.81%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76.19%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38827">
                <a:tc>
                  <a:txBody>
                    <a:bodyPr/>
                    <a:lstStyle/>
                    <a:p>
                      <a:pPr marL="0" marR="0">
                        <a:spcBef>
                          <a:spcPts val="0"/>
                        </a:spcBef>
                        <a:spcAft>
                          <a:spcPts val="0"/>
                        </a:spcAft>
                      </a:pPr>
                      <a:r>
                        <a:rPr lang="en-US" sz="1000" dirty="0">
                          <a:effectLst/>
                        </a:rPr>
                        <a:t>Respects students’ cultural linguistic and family background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4.76</a:t>
                      </a:r>
                      <a:r>
                        <a:rPr lang="en-US" sz="1000" dirty="0" smtClean="0">
                          <a:effectLst/>
                          <a:latin typeface="+mj-lt"/>
                        </a:rPr>
                        <a:t>%</a:t>
                      </a:r>
                      <a:endParaRPr lang="en-US" sz="1000" dirty="0">
                        <a:effectLst/>
                        <a:latin typeface="+mj-lt"/>
                        <a:ea typeface="Calibri" panose="020F0502020204030204" pitchFamily="34" charset="0"/>
                        <a:cs typeface="Times New Roman" panose="02020603050405020304" pitchFamily="18" charset="0"/>
                      </a:endParaRPr>
                    </a:p>
                    <a:p>
                      <a:pPr algn="ctr"/>
                      <a:endParaRPr lang="en-US" sz="1000" dirty="0">
                        <a:latin typeface="+mj-lt"/>
                      </a:endParaRPr>
                    </a:p>
                  </a:txBody>
                  <a:tcPr marL="51435" marR="51435" marT="0" marB="0"/>
                </a:tc>
                <a:tc>
                  <a:txBody>
                    <a:bodyPr/>
                    <a:lstStyle/>
                    <a:p>
                      <a:pPr marL="0" marR="0" algn="ctr">
                        <a:spcBef>
                          <a:spcPts val="0"/>
                        </a:spcBef>
                        <a:spcAft>
                          <a:spcPts val="0"/>
                        </a:spcAft>
                      </a:pPr>
                      <a:r>
                        <a:rPr lang="en-US" sz="1000" dirty="0" smtClean="0">
                          <a:effectLst/>
                        </a:rPr>
                        <a:t>9.52%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85.71%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38827">
                <a:tc>
                  <a:txBody>
                    <a:bodyPr/>
                    <a:lstStyle/>
                    <a:p>
                      <a:pPr marL="0" marR="0">
                        <a:spcBef>
                          <a:spcPts val="0"/>
                        </a:spcBef>
                        <a:spcAft>
                          <a:spcPts val="0"/>
                        </a:spcAft>
                      </a:pPr>
                      <a:r>
                        <a:rPr lang="en-US" sz="1000" dirty="0">
                          <a:effectLst/>
                        </a:rPr>
                        <a:t>5 Models clear, acceptable oral and written communication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mj-lt"/>
                        </a:rPr>
                        <a:t>0.00%</a:t>
                      </a:r>
                      <a:endParaRPr lang="en-US" sz="10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71.43%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38827">
                <a:tc>
                  <a:txBody>
                    <a:bodyPr/>
                    <a:lstStyle/>
                    <a:p>
                      <a:pPr marL="0" marR="0">
                        <a:spcBef>
                          <a:spcPts val="0"/>
                        </a:spcBef>
                        <a:spcAft>
                          <a:spcPts val="0"/>
                        </a:spcAft>
                      </a:pPr>
                      <a:r>
                        <a:rPr lang="en-US" sz="1000" dirty="0">
                          <a:effectLst/>
                        </a:rPr>
                        <a:t>Maintains a climate of openness, inquiry, fairness and support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mj-lt"/>
                        </a:rPr>
                        <a:t>0.00%</a:t>
                      </a:r>
                      <a:endParaRPr lang="en-US" sz="10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33.33%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66.67%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338827">
                <a:tc>
                  <a:txBody>
                    <a:bodyPr/>
                    <a:lstStyle/>
                    <a:p>
                      <a:pPr marL="0" marR="0">
                        <a:spcBef>
                          <a:spcPts val="0"/>
                        </a:spcBef>
                        <a:spcAft>
                          <a:spcPts val="0"/>
                        </a:spcAft>
                      </a:pPr>
                      <a:r>
                        <a:rPr lang="en-US" sz="1000" dirty="0">
                          <a:effectLst/>
                        </a:rPr>
                        <a:t>Integrates current information and communication technologies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mj-lt"/>
                        </a:rPr>
                        <a:t>0.00%</a:t>
                      </a:r>
                      <a:endParaRPr lang="en-US" sz="10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33.33%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66.67%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508241">
                <a:tc>
                  <a:txBody>
                    <a:bodyPr/>
                    <a:lstStyle/>
                    <a:p>
                      <a:pPr marL="0" marR="0">
                        <a:spcBef>
                          <a:spcPts val="0"/>
                        </a:spcBef>
                        <a:spcAft>
                          <a:spcPts val="0"/>
                        </a:spcAft>
                      </a:pPr>
                      <a:r>
                        <a:rPr lang="en-US" sz="1000" dirty="0">
                          <a:effectLst/>
                        </a:rPr>
                        <a:t>Adapts the learning environment to accommodate the differing needs and diversity of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33.33%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66.67%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847069">
                <a:tc>
                  <a:txBody>
                    <a:bodyPr/>
                    <a:lstStyle/>
                    <a:p>
                      <a:pPr marL="0" marR="0">
                        <a:spcBef>
                          <a:spcPts val="0"/>
                        </a:spcBef>
                        <a:spcAft>
                          <a:spcPts val="0"/>
                        </a:spcAft>
                      </a:pPr>
                      <a:r>
                        <a:rPr lang="en-US" sz="1000" dirty="0">
                          <a:effectLst/>
                        </a:rPr>
                        <a:t>Utilizes current and emerging assistive technologies that enable students to participate in high-quality communication interactions and achieve their educational goals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38.10%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61.90%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9525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1953" y="376464"/>
            <a:ext cx="6425157" cy="584775"/>
          </a:xfrm>
          <a:prstGeom prst="rect">
            <a:avLst/>
          </a:prstGeom>
        </p:spPr>
        <p:txBody>
          <a:bodyPr wrap="none">
            <a:spAutoFit/>
          </a:bodyPr>
          <a:lstStyle/>
          <a:p>
            <a:r>
              <a:rPr lang="en-US" sz="3200" dirty="0"/>
              <a:t>Completer Results:  ITP Programs</a:t>
            </a:r>
          </a:p>
        </p:txBody>
      </p:sp>
      <p:sp>
        <p:nvSpPr>
          <p:cNvPr id="3" name="Rectangle 2"/>
          <p:cNvSpPr/>
          <p:nvPr/>
        </p:nvSpPr>
        <p:spPr>
          <a:xfrm>
            <a:off x="2606040" y="1047988"/>
            <a:ext cx="6099048" cy="523220"/>
          </a:xfrm>
          <a:prstGeom prst="rect">
            <a:avLst/>
          </a:prstGeom>
        </p:spPr>
        <p:txBody>
          <a:bodyPr wrap="square">
            <a:spAutoFit/>
          </a:bodyPr>
          <a:lstStyle/>
          <a:p>
            <a:r>
              <a:rPr lang="en-US" dirty="0"/>
              <a:t>How effectively prepared were you for the following components of </a:t>
            </a:r>
            <a:r>
              <a:rPr lang="en-US" b="1" dirty="0"/>
              <a:t>Instructional Delivery and Facilitation</a:t>
            </a:r>
            <a:r>
              <a:rPr lang="en-US" dirty="0"/>
              <a:t>? </a:t>
            </a:r>
          </a:p>
        </p:txBody>
      </p:sp>
      <p:graphicFrame>
        <p:nvGraphicFramePr>
          <p:cNvPr id="5" name="Content Placeholder 3"/>
          <p:cNvGraphicFramePr>
            <a:graphicFrameLocks/>
          </p:cNvGraphicFramePr>
          <p:nvPr>
            <p:extLst>
              <p:ext uri="{D42A27DB-BD31-4B8C-83A1-F6EECF244321}">
                <p14:modId xmlns:p14="http://schemas.microsoft.com/office/powerpoint/2010/main" val="1756907267"/>
              </p:ext>
            </p:extLst>
          </p:nvPr>
        </p:nvGraphicFramePr>
        <p:xfrm>
          <a:off x="2521954" y="1740770"/>
          <a:ext cx="6265429" cy="4514083"/>
        </p:xfrm>
        <a:graphic>
          <a:graphicData uri="http://schemas.openxmlformats.org/drawingml/2006/table">
            <a:tbl>
              <a:tblPr firstRow="1" firstCol="1" bandRow="1">
                <a:tableStyleId>{5C22544A-7EE6-4342-B048-85BDC9FD1C3A}</a:tableStyleId>
              </a:tblPr>
              <a:tblGrid>
                <a:gridCol w="3032772">
                  <a:extLst>
                    <a:ext uri="{9D8B030D-6E8A-4147-A177-3AD203B41FA5}">
                      <a16:colId xmlns:a16="http://schemas.microsoft.com/office/drawing/2014/main" val="20000"/>
                    </a:ext>
                  </a:extLst>
                </a:gridCol>
                <a:gridCol w="906010">
                  <a:extLst>
                    <a:ext uri="{9D8B030D-6E8A-4147-A177-3AD203B41FA5}">
                      <a16:colId xmlns:a16="http://schemas.microsoft.com/office/drawing/2014/main" val="20001"/>
                    </a:ext>
                  </a:extLst>
                </a:gridCol>
                <a:gridCol w="1098695">
                  <a:extLst>
                    <a:ext uri="{9D8B030D-6E8A-4147-A177-3AD203B41FA5}">
                      <a16:colId xmlns:a16="http://schemas.microsoft.com/office/drawing/2014/main" val="20002"/>
                    </a:ext>
                  </a:extLst>
                </a:gridCol>
                <a:gridCol w="1227952">
                  <a:extLst>
                    <a:ext uri="{9D8B030D-6E8A-4147-A177-3AD203B41FA5}">
                      <a16:colId xmlns:a16="http://schemas.microsoft.com/office/drawing/2014/main" val="20003"/>
                    </a:ext>
                  </a:extLst>
                </a:gridCol>
              </a:tblGrid>
              <a:tr h="248244">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0"/>
                  </a:ext>
                </a:extLst>
              </a:tr>
              <a:tr h="248244">
                <a:tc>
                  <a:txBody>
                    <a:bodyPr/>
                    <a:lstStyle/>
                    <a:p>
                      <a:pPr marL="0" marR="0">
                        <a:spcBef>
                          <a:spcPts val="0"/>
                        </a:spcBef>
                        <a:spcAft>
                          <a:spcPts val="0"/>
                        </a:spcAft>
                      </a:pPr>
                      <a:r>
                        <a:rPr lang="en-US" sz="1000" dirty="0">
                          <a:effectLst/>
                        </a:rPr>
                        <a:t>Deliver engaging and challenging lessons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latin typeface="+mn-lt"/>
                        </a:rPr>
                        <a:t>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30.00%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70.00%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1"/>
                  </a:ext>
                </a:extLst>
              </a:tr>
              <a:tr h="653724">
                <a:tc>
                  <a:txBody>
                    <a:bodyPr/>
                    <a:lstStyle/>
                    <a:p>
                      <a:pPr marL="0" marR="0">
                        <a:spcBef>
                          <a:spcPts val="0"/>
                        </a:spcBef>
                        <a:spcAft>
                          <a:spcPts val="0"/>
                        </a:spcAft>
                      </a:pPr>
                      <a:r>
                        <a:rPr lang="en-US" sz="1000" dirty="0">
                          <a:effectLst/>
                        </a:rPr>
                        <a:t>Deepen and enrich students’ understanding through content area literacy strategies, verbalization of thought, and application of the subject matter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5.00%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20.00%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75.00%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2"/>
                  </a:ext>
                </a:extLst>
              </a:tr>
              <a:tr h="263435">
                <a:tc>
                  <a:txBody>
                    <a:bodyPr/>
                    <a:lstStyle/>
                    <a:p>
                      <a:pPr marL="0" marR="0">
                        <a:spcBef>
                          <a:spcPts val="0"/>
                        </a:spcBef>
                        <a:spcAft>
                          <a:spcPts val="0"/>
                        </a:spcAft>
                      </a:pPr>
                      <a:r>
                        <a:rPr lang="en-US" sz="1000" dirty="0">
                          <a:effectLst/>
                        </a:rPr>
                        <a:t>Identify gaps in students’ subject matter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latin typeface="+mn-lt"/>
                        </a:rPr>
                        <a:t>0.00%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30.00%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ea typeface="+mn-ea"/>
                          <a:cs typeface="+mn-cs"/>
                        </a:rPr>
                        <a:t>70.00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3"/>
                  </a:ext>
                </a:extLst>
              </a:tr>
              <a:tr h="263435">
                <a:tc>
                  <a:txBody>
                    <a:bodyPr/>
                    <a:lstStyle/>
                    <a:p>
                      <a:pPr marL="0" marR="0">
                        <a:spcBef>
                          <a:spcPts val="0"/>
                        </a:spcBef>
                        <a:spcAft>
                          <a:spcPts val="0"/>
                        </a:spcAft>
                      </a:pPr>
                      <a:r>
                        <a:rPr lang="en-US" sz="1000" dirty="0">
                          <a:effectLst/>
                        </a:rPr>
                        <a:t>Modify instruction to respond to preconceptions or misconceptions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latin typeface="+mn-lt"/>
                        </a:rPr>
                        <a:t>0.00%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45.00%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55.00%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4"/>
                  </a:ext>
                </a:extLst>
              </a:tr>
              <a:tr h="372367">
                <a:tc>
                  <a:txBody>
                    <a:bodyPr/>
                    <a:lstStyle/>
                    <a:p>
                      <a:pPr marL="0" marR="0">
                        <a:spcBef>
                          <a:spcPts val="0"/>
                        </a:spcBef>
                        <a:spcAft>
                          <a:spcPts val="0"/>
                        </a:spcAft>
                      </a:pPr>
                      <a:r>
                        <a:rPr lang="en-US" sz="1000" dirty="0">
                          <a:effectLst/>
                        </a:rPr>
                        <a:t>Relate and integrate the subject matter with other disciplines and life experiences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35.00%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65.00%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5"/>
                  </a:ext>
                </a:extLst>
              </a:tr>
              <a:tr h="263435">
                <a:tc>
                  <a:txBody>
                    <a:bodyPr/>
                    <a:lstStyle/>
                    <a:p>
                      <a:pPr marL="0" marR="0">
                        <a:spcBef>
                          <a:spcPts val="0"/>
                        </a:spcBef>
                        <a:spcAft>
                          <a:spcPts val="0"/>
                        </a:spcAft>
                      </a:pPr>
                      <a:r>
                        <a:rPr lang="en-US" sz="1000" dirty="0">
                          <a:effectLst/>
                        </a:rPr>
                        <a:t>Employ higher-order questioning techniques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50.00%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50.00%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6"/>
                  </a:ext>
                </a:extLst>
              </a:tr>
              <a:tr h="658589">
                <a:tc>
                  <a:txBody>
                    <a:bodyPr/>
                    <a:lstStyle/>
                    <a:p>
                      <a:pPr marL="0" marR="0">
                        <a:spcBef>
                          <a:spcPts val="0"/>
                        </a:spcBef>
                        <a:spcAft>
                          <a:spcPts val="0"/>
                        </a:spcAft>
                      </a:pPr>
                      <a:r>
                        <a:rPr lang="en-US" sz="1000" dirty="0">
                          <a:effectLst/>
                        </a:rPr>
                        <a:t>Apply varied instructional strategies and resources, including appropriate technology, to provide comprehensible instruction, and to teach for student understanding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latin typeface="+mn-lt"/>
                        </a:rPr>
                        <a:t>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40.00%</a:t>
                      </a:r>
                      <a:endParaRPr lang="en-US" sz="1000" dirty="0">
                        <a:effectLst/>
                        <a:latin typeface="+mn-lt"/>
                        <a:ea typeface="Calibri" panose="020F0502020204030204" pitchFamily="34" charset="0"/>
                        <a:cs typeface="Times New Roman" panose="02020603050405020304" pitchFamily="18" charset="0"/>
                      </a:endParaRPr>
                    </a:p>
                    <a:p>
                      <a:pPr algn="ctr"/>
                      <a:endParaRPr lang="en-US" sz="1000" dirty="0">
                        <a:latin typeface="+mn-lt"/>
                      </a:endParaRPr>
                    </a:p>
                  </a:txBody>
                  <a:tcPr marL="39697" marR="39697" marT="0" marB="0"/>
                </a:tc>
                <a:tc>
                  <a:txBody>
                    <a:bodyPr/>
                    <a:lstStyle/>
                    <a:p>
                      <a:pPr marL="0" marR="0" algn="ctr">
                        <a:spcBef>
                          <a:spcPts val="0"/>
                        </a:spcBef>
                        <a:spcAft>
                          <a:spcPts val="0"/>
                        </a:spcAft>
                      </a:pPr>
                      <a:r>
                        <a:rPr lang="en-US" sz="1000" dirty="0" smtClean="0">
                          <a:effectLst/>
                          <a:latin typeface="+mn-lt"/>
                        </a:rPr>
                        <a:t>60.00%</a:t>
                      </a:r>
                      <a:endParaRPr lang="en-US" sz="1000" dirty="0">
                        <a:effectLst/>
                        <a:latin typeface="+mn-lt"/>
                        <a:ea typeface="Calibri" panose="020F0502020204030204" pitchFamily="34" charset="0"/>
                        <a:cs typeface="Times New Roman" panose="02020603050405020304" pitchFamily="18" charset="0"/>
                      </a:endParaRPr>
                    </a:p>
                    <a:p>
                      <a:pPr algn="ctr"/>
                      <a:endParaRPr lang="en-US" sz="1000" dirty="0">
                        <a:latin typeface="+mn-lt"/>
                      </a:endParaRPr>
                    </a:p>
                  </a:txBody>
                  <a:tcPr marL="39697" marR="39697" marT="0" marB="0"/>
                </a:tc>
                <a:extLst>
                  <a:ext uri="{0D108BD9-81ED-4DB2-BD59-A6C34878D82A}">
                    <a16:rowId xmlns:a16="http://schemas.microsoft.com/office/drawing/2014/main" val="10007"/>
                  </a:ext>
                </a:extLst>
              </a:tr>
              <a:tr h="526872">
                <a:tc>
                  <a:txBody>
                    <a:bodyPr/>
                    <a:lstStyle/>
                    <a:p>
                      <a:pPr marL="0" marR="0">
                        <a:spcBef>
                          <a:spcPts val="0"/>
                        </a:spcBef>
                        <a:spcAft>
                          <a:spcPts val="0"/>
                        </a:spcAft>
                      </a:pPr>
                      <a:r>
                        <a:rPr lang="en-US" sz="1000" dirty="0">
                          <a:effectLst/>
                        </a:rPr>
                        <a:t>Differentiate instruction based on an assessment of student learning needs and recognition of individual differences in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latin typeface="+mn-lt"/>
                        </a:rPr>
                        <a:t>0.00%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40.00%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60.00%</a:t>
                      </a:r>
                      <a:endParaRPr lang="en-US" sz="1000" dirty="0">
                        <a:effectLst/>
                        <a:latin typeface="+mn-lt"/>
                        <a:ea typeface="Calibri" panose="020F0502020204030204" pitchFamily="34" charset="0"/>
                        <a:cs typeface="Times New Roman" panose="02020603050405020304" pitchFamily="18" charset="0"/>
                      </a:endParaRPr>
                    </a:p>
                    <a:p>
                      <a:pPr algn="ctr"/>
                      <a:endParaRPr lang="en-US" sz="1000" dirty="0">
                        <a:latin typeface="+mn-lt"/>
                      </a:endParaRPr>
                    </a:p>
                  </a:txBody>
                  <a:tcPr marL="39697" marR="39697" marT="0" marB="0"/>
                </a:tc>
                <a:extLst>
                  <a:ext uri="{0D108BD9-81ED-4DB2-BD59-A6C34878D82A}">
                    <a16:rowId xmlns:a16="http://schemas.microsoft.com/office/drawing/2014/main" val="10008"/>
                  </a:ext>
                </a:extLst>
              </a:tr>
              <a:tr h="496488">
                <a:tc>
                  <a:txBody>
                    <a:bodyPr/>
                    <a:lstStyle/>
                    <a:p>
                      <a:pPr marL="0" marR="0">
                        <a:spcBef>
                          <a:spcPts val="0"/>
                        </a:spcBef>
                        <a:spcAft>
                          <a:spcPts val="0"/>
                        </a:spcAft>
                      </a:pPr>
                      <a:r>
                        <a:rPr lang="en-US" sz="1000" dirty="0">
                          <a:effectLst/>
                        </a:rPr>
                        <a:t>Support, encourage, and provide immediate and specific feedback to students to promote student achievement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35.00%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65.00%</a:t>
                      </a:r>
                      <a:endParaRPr lang="en-US" sz="1000" dirty="0">
                        <a:effectLst/>
                        <a:latin typeface="+mn-lt"/>
                        <a:ea typeface="Calibri" panose="020F0502020204030204" pitchFamily="34" charset="0"/>
                        <a:cs typeface="Times New Roman" panose="02020603050405020304" pitchFamily="18" charset="0"/>
                      </a:endParaRPr>
                    </a:p>
                    <a:p>
                      <a:pPr algn="ctr"/>
                      <a:endParaRPr lang="en-US" sz="1000" dirty="0">
                        <a:latin typeface="+mn-lt"/>
                      </a:endParaRPr>
                    </a:p>
                  </a:txBody>
                  <a:tcPr marL="39697" marR="39697" marT="0" marB="0"/>
                </a:tc>
                <a:extLst>
                  <a:ext uri="{0D108BD9-81ED-4DB2-BD59-A6C34878D82A}">
                    <a16:rowId xmlns:a16="http://schemas.microsoft.com/office/drawing/2014/main" val="10009"/>
                  </a:ext>
                </a:extLst>
              </a:tr>
              <a:tr h="395155">
                <a:tc>
                  <a:txBody>
                    <a:bodyPr/>
                    <a:lstStyle/>
                    <a:p>
                      <a:pPr marL="0" marR="0">
                        <a:spcBef>
                          <a:spcPts val="0"/>
                        </a:spcBef>
                        <a:spcAft>
                          <a:spcPts val="0"/>
                        </a:spcAft>
                      </a:pPr>
                      <a:r>
                        <a:rPr lang="en-US" sz="1000" dirty="0">
                          <a:effectLst/>
                        </a:rPr>
                        <a:t>Utilize student feedback to monitor instructional needs and to adjust instruction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30.00%</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latin typeface="+mn-lt"/>
                        </a:rPr>
                        <a:t>70.00%</a:t>
                      </a:r>
                      <a:endParaRPr lang="en-US" sz="1000" dirty="0">
                        <a:effectLst/>
                        <a:latin typeface="+mn-lt"/>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5012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1953" y="376464"/>
            <a:ext cx="6425157" cy="584775"/>
          </a:xfrm>
          <a:prstGeom prst="rect">
            <a:avLst/>
          </a:prstGeom>
        </p:spPr>
        <p:txBody>
          <a:bodyPr wrap="none">
            <a:spAutoFit/>
          </a:bodyPr>
          <a:lstStyle/>
          <a:p>
            <a:r>
              <a:rPr lang="en-US" sz="3200" dirty="0"/>
              <a:t>Completer Results:  ITP Programs</a:t>
            </a:r>
          </a:p>
        </p:txBody>
      </p:sp>
      <p:sp>
        <p:nvSpPr>
          <p:cNvPr id="3" name="Rectangle 2"/>
          <p:cNvSpPr/>
          <p:nvPr/>
        </p:nvSpPr>
        <p:spPr>
          <a:xfrm>
            <a:off x="2596896" y="1082558"/>
            <a:ext cx="5998464" cy="523220"/>
          </a:xfrm>
          <a:prstGeom prst="rect">
            <a:avLst/>
          </a:prstGeom>
        </p:spPr>
        <p:txBody>
          <a:bodyPr wrap="square">
            <a:spAutoFit/>
          </a:bodyPr>
          <a:lstStyle/>
          <a:p>
            <a:r>
              <a:rPr lang="en-US" dirty="0"/>
              <a:t>How effectively prepared were you for the following components of </a:t>
            </a:r>
            <a:r>
              <a:rPr lang="en-US" b="1" dirty="0"/>
              <a:t>Assessment</a:t>
            </a:r>
            <a:r>
              <a:rPr lang="en-US" dirty="0"/>
              <a:t>? </a:t>
            </a:r>
          </a:p>
        </p:txBody>
      </p:sp>
      <p:graphicFrame>
        <p:nvGraphicFramePr>
          <p:cNvPr id="5" name="Content Placeholder 5"/>
          <p:cNvGraphicFramePr>
            <a:graphicFrameLocks/>
          </p:cNvGraphicFramePr>
          <p:nvPr>
            <p:extLst>
              <p:ext uri="{D42A27DB-BD31-4B8C-83A1-F6EECF244321}">
                <p14:modId xmlns:p14="http://schemas.microsoft.com/office/powerpoint/2010/main" val="1853682933"/>
              </p:ext>
            </p:extLst>
          </p:nvPr>
        </p:nvGraphicFramePr>
        <p:xfrm>
          <a:off x="2720721" y="1890519"/>
          <a:ext cx="5874639" cy="3870200"/>
        </p:xfrm>
        <a:graphic>
          <a:graphicData uri="http://schemas.openxmlformats.org/drawingml/2006/table">
            <a:tbl>
              <a:tblPr firstRow="1" firstCol="1" bandRow="1">
                <a:tableStyleId>{5C22544A-7EE6-4342-B048-85BDC9FD1C3A}</a:tableStyleId>
              </a:tblPr>
              <a:tblGrid>
                <a:gridCol w="2723544">
                  <a:extLst>
                    <a:ext uri="{9D8B030D-6E8A-4147-A177-3AD203B41FA5}">
                      <a16:colId xmlns:a16="http://schemas.microsoft.com/office/drawing/2014/main" val="20000"/>
                    </a:ext>
                  </a:extLst>
                </a:gridCol>
                <a:gridCol w="969568">
                  <a:extLst>
                    <a:ext uri="{9D8B030D-6E8A-4147-A177-3AD203B41FA5}">
                      <a16:colId xmlns:a16="http://schemas.microsoft.com/office/drawing/2014/main" val="20001"/>
                    </a:ext>
                  </a:extLst>
                </a:gridCol>
                <a:gridCol w="1030165">
                  <a:extLst>
                    <a:ext uri="{9D8B030D-6E8A-4147-A177-3AD203B41FA5}">
                      <a16:colId xmlns:a16="http://schemas.microsoft.com/office/drawing/2014/main" val="20002"/>
                    </a:ext>
                  </a:extLst>
                </a:gridCol>
                <a:gridCol w="1151362">
                  <a:extLst>
                    <a:ext uri="{9D8B030D-6E8A-4147-A177-3AD203B41FA5}">
                      <a16:colId xmlns:a16="http://schemas.microsoft.com/office/drawing/2014/main" val="20003"/>
                    </a:ext>
                  </a:extLst>
                </a:gridCol>
              </a:tblGrid>
              <a:tr h="291121">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873363">
                <a:tc>
                  <a:txBody>
                    <a:bodyPr/>
                    <a:lstStyle/>
                    <a:p>
                      <a:pPr marL="0" marR="0">
                        <a:spcBef>
                          <a:spcPts val="0"/>
                        </a:spcBef>
                        <a:spcAft>
                          <a:spcPts val="0"/>
                        </a:spcAft>
                      </a:pPr>
                      <a:r>
                        <a:rPr lang="en-US" sz="1000" dirty="0">
                          <a:effectLst/>
                        </a:rPr>
                        <a:t>Analyzes and applies data from multiple assessments and measures to diagnose students’ learning needs, informs instruction based on those needs, and drives the learning process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0.00%</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73.68%</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26.32%</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82243">
                <a:tc>
                  <a:txBody>
                    <a:bodyPr/>
                    <a:lstStyle/>
                    <a:p>
                      <a:pPr marL="0" marR="0">
                        <a:spcBef>
                          <a:spcPts val="0"/>
                        </a:spcBef>
                        <a:spcAft>
                          <a:spcPts val="0"/>
                        </a:spcAft>
                      </a:pPr>
                      <a:r>
                        <a:rPr lang="en-US" sz="1000" dirty="0">
                          <a:effectLst/>
                        </a:rPr>
                        <a:t>Designs and aligns formative and summative assessments that match learning objectives and lead to mastery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84.21%</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15.79%</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513743">
                <a:tc>
                  <a:txBody>
                    <a:bodyPr/>
                    <a:lstStyle/>
                    <a:p>
                      <a:pPr marL="0" marR="0">
                        <a:spcBef>
                          <a:spcPts val="0"/>
                        </a:spcBef>
                        <a:spcAft>
                          <a:spcPts val="0"/>
                        </a:spcAft>
                      </a:pPr>
                      <a:r>
                        <a:rPr lang="en-US" sz="1000" dirty="0">
                          <a:effectLst/>
                        </a:rPr>
                        <a:t>Uses a variety of assessment tools to monitor student progress, achievement and learning gains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0.00</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73.68</a:t>
                      </a:r>
                      <a:r>
                        <a:rPr lang="en-US" sz="1000" dirty="0" smtClean="0">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26.32%</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582243">
                <a:tc>
                  <a:txBody>
                    <a:bodyPr/>
                    <a:lstStyle/>
                    <a:p>
                      <a:pPr marL="0" marR="0">
                        <a:spcBef>
                          <a:spcPts val="0"/>
                        </a:spcBef>
                        <a:spcAft>
                          <a:spcPts val="0"/>
                        </a:spcAft>
                      </a:pPr>
                      <a:r>
                        <a:rPr lang="en-US" sz="1000" dirty="0">
                          <a:effectLst/>
                        </a:rPr>
                        <a:t>Modifies assessments and testing conditions to accommodate learning styles and varying levels of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5.26%</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latin typeface="+mn-lt"/>
                        </a:rPr>
                        <a:t>73.68</a:t>
                      </a:r>
                      <a:r>
                        <a:rPr kumimoji="0" lang="en-US" sz="1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21.05%</a:t>
                      </a:r>
                      <a:endPar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4"/>
                  </a:ext>
                </a:extLst>
              </a:tr>
              <a:tr h="684991">
                <a:tc>
                  <a:txBody>
                    <a:bodyPr/>
                    <a:lstStyle/>
                    <a:p>
                      <a:pPr marL="0" marR="0">
                        <a:spcBef>
                          <a:spcPts val="0"/>
                        </a:spcBef>
                        <a:spcAft>
                          <a:spcPts val="0"/>
                        </a:spcAft>
                      </a:pPr>
                      <a:r>
                        <a:rPr lang="en-US" sz="1000" dirty="0">
                          <a:effectLst/>
                        </a:rPr>
                        <a:t>Shares the importance and outcomes of student assessment data with the student and the student’s parent/caregiver(s)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0.00%</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78.95%</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21.05</a:t>
                      </a:r>
                      <a:r>
                        <a:rPr lang="en-US" sz="1000" dirty="0" smtClean="0">
                          <a:effectLst/>
                          <a:latin typeface="+mn-lt"/>
                        </a:rPr>
                        <a:t>%</a:t>
                      </a:r>
                      <a:endParaRPr lang="en-US" sz="10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42496">
                <a:tc>
                  <a:txBody>
                    <a:bodyPr/>
                    <a:lstStyle/>
                    <a:p>
                      <a:pPr marL="0" marR="0">
                        <a:spcBef>
                          <a:spcPts val="0"/>
                        </a:spcBef>
                        <a:spcAft>
                          <a:spcPts val="0"/>
                        </a:spcAft>
                      </a:pPr>
                      <a:r>
                        <a:rPr lang="en-US" sz="1000" dirty="0">
                          <a:effectLst/>
                        </a:rPr>
                        <a:t>Applies technology to organize and integrate assessment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rPr>
                        <a:t>10.53%</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68,42%</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21.05</a:t>
                      </a:r>
                      <a:r>
                        <a:rPr lang="en-US" sz="1000" dirty="0" smtClean="0">
                          <a:effectLst/>
                          <a:latin typeface="+mn-lt"/>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8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1953" y="376464"/>
            <a:ext cx="6425157" cy="584775"/>
          </a:xfrm>
          <a:prstGeom prst="rect">
            <a:avLst/>
          </a:prstGeom>
        </p:spPr>
        <p:txBody>
          <a:bodyPr wrap="none">
            <a:spAutoFit/>
          </a:bodyPr>
          <a:lstStyle/>
          <a:p>
            <a:r>
              <a:rPr lang="en-US" sz="3200" dirty="0"/>
              <a:t>Completer Results:  ITP Programs</a:t>
            </a:r>
          </a:p>
        </p:txBody>
      </p:sp>
      <p:sp>
        <p:nvSpPr>
          <p:cNvPr id="3" name="Rectangle 2"/>
          <p:cNvSpPr/>
          <p:nvPr/>
        </p:nvSpPr>
        <p:spPr>
          <a:xfrm>
            <a:off x="2615184" y="1100846"/>
            <a:ext cx="6236208" cy="523220"/>
          </a:xfrm>
          <a:prstGeom prst="rect">
            <a:avLst/>
          </a:prstGeom>
        </p:spPr>
        <p:txBody>
          <a:bodyPr wrap="square">
            <a:spAutoFit/>
          </a:bodyPr>
          <a:lstStyle/>
          <a:p>
            <a:r>
              <a:rPr lang="en-US" dirty="0"/>
              <a:t>How effectively were you prepared for the following components of </a:t>
            </a:r>
            <a:r>
              <a:rPr lang="en-US" b="1" dirty="0"/>
              <a:t>Continuous Improvement</a:t>
            </a:r>
            <a:r>
              <a:rPr lang="en-US" dirty="0"/>
              <a:t>?</a:t>
            </a:r>
          </a:p>
        </p:txBody>
      </p:sp>
      <p:graphicFrame>
        <p:nvGraphicFramePr>
          <p:cNvPr id="5" name="Content Placeholder 3"/>
          <p:cNvGraphicFramePr>
            <a:graphicFrameLocks/>
          </p:cNvGraphicFramePr>
          <p:nvPr>
            <p:extLst>
              <p:ext uri="{D42A27DB-BD31-4B8C-83A1-F6EECF244321}">
                <p14:modId xmlns:p14="http://schemas.microsoft.com/office/powerpoint/2010/main" val="3662884604"/>
              </p:ext>
            </p:extLst>
          </p:nvPr>
        </p:nvGraphicFramePr>
        <p:xfrm>
          <a:off x="2684525" y="1949840"/>
          <a:ext cx="5974843" cy="3993760"/>
        </p:xfrm>
        <a:graphic>
          <a:graphicData uri="http://schemas.openxmlformats.org/drawingml/2006/table">
            <a:tbl>
              <a:tblPr firstRow="1" firstCol="1" bandRow="1">
                <a:tableStyleId>{5C22544A-7EE6-4342-B048-85BDC9FD1C3A}</a:tableStyleId>
              </a:tblPr>
              <a:tblGrid>
                <a:gridCol w="2811087">
                  <a:extLst>
                    <a:ext uri="{9D8B030D-6E8A-4147-A177-3AD203B41FA5}">
                      <a16:colId xmlns:a16="http://schemas.microsoft.com/office/drawing/2014/main" val="20000"/>
                    </a:ext>
                  </a:extLst>
                </a:gridCol>
                <a:gridCol w="973464">
                  <a:extLst>
                    <a:ext uri="{9D8B030D-6E8A-4147-A177-3AD203B41FA5}">
                      <a16:colId xmlns:a16="http://schemas.microsoft.com/office/drawing/2014/main" val="20001"/>
                    </a:ext>
                  </a:extLst>
                </a:gridCol>
                <a:gridCol w="1034305">
                  <a:extLst>
                    <a:ext uri="{9D8B030D-6E8A-4147-A177-3AD203B41FA5}">
                      <a16:colId xmlns:a16="http://schemas.microsoft.com/office/drawing/2014/main" val="20002"/>
                    </a:ext>
                  </a:extLst>
                </a:gridCol>
                <a:gridCol w="1155987">
                  <a:extLst>
                    <a:ext uri="{9D8B030D-6E8A-4147-A177-3AD203B41FA5}">
                      <a16:colId xmlns:a16="http://schemas.microsoft.com/office/drawing/2014/main" val="20003"/>
                    </a:ext>
                  </a:extLst>
                </a:gridCol>
              </a:tblGrid>
              <a:tr h="298213">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6427">
                <a:tc>
                  <a:txBody>
                    <a:bodyPr/>
                    <a:lstStyle/>
                    <a:p>
                      <a:pPr marL="0" marR="0">
                        <a:spcBef>
                          <a:spcPts val="0"/>
                        </a:spcBef>
                        <a:spcAft>
                          <a:spcPts val="0"/>
                        </a:spcAft>
                      </a:pPr>
                      <a:r>
                        <a:rPr lang="en-US" sz="1000" dirty="0">
                          <a:effectLst/>
                        </a:rPr>
                        <a:t>Designs purposeful professional goals to strengthen the effectiveness of instruction based on students’ needs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36.84%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63.16%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05814">
                <a:tc>
                  <a:txBody>
                    <a:bodyPr/>
                    <a:lstStyle/>
                    <a:p>
                      <a:pPr marL="0" marR="0">
                        <a:spcBef>
                          <a:spcPts val="0"/>
                        </a:spcBef>
                        <a:spcAft>
                          <a:spcPts val="0"/>
                        </a:spcAft>
                      </a:pPr>
                      <a:r>
                        <a:rPr lang="en-US" sz="1000" dirty="0">
                          <a:effectLst/>
                        </a:rPr>
                        <a:t>Examines and uses data-informed research to improve instruction and student achievement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r>
                        <a:rPr lang="en-US" sz="1000" dirty="0" smtClean="0">
                          <a:effectLst/>
                          <a:latin typeface="+mn-lt"/>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68.42%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894639">
                <a:tc>
                  <a:txBody>
                    <a:bodyPr/>
                    <a:lstStyle/>
                    <a:p>
                      <a:pPr marL="0" marR="0">
                        <a:spcBef>
                          <a:spcPts val="0"/>
                        </a:spcBef>
                        <a:spcAft>
                          <a:spcPts val="0"/>
                        </a:spcAft>
                      </a:pPr>
                      <a:r>
                        <a:rPr lang="en-US" sz="1000" dirty="0">
                          <a:effectLst/>
                        </a:rPr>
                        <a:t>Uses a variety of data, independently, and in collaboration with colleagues, to evaluate learning outcomes, adjust planning and continuously improve the effectiveness of the lessons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68.42%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745533">
                <a:tc>
                  <a:txBody>
                    <a:bodyPr/>
                    <a:lstStyle/>
                    <a:p>
                      <a:pPr marL="0" marR="0">
                        <a:spcBef>
                          <a:spcPts val="0"/>
                        </a:spcBef>
                        <a:spcAft>
                          <a:spcPts val="0"/>
                        </a:spcAft>
                      </a:pPr>
                      <a:r>
                        <a:rPr lang="en-US" sz="1000" dirty="0">
                          <a:effectLst/>
                        </a:rPr>
                        <a:t>Collaborates with the home, school and larger communities to foster communication and to support student learning and continuous improvement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68.42%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47320">
                <a:tc>
                  <a:txBody>
                    <a:bodyPr/>
                    <a:lstStyle/>
                    <a:p>
                      <a:pPr marL="0" marR="0">
                        <a:spcBef>
                          <a:spcPts val="0"/>
                        </a:spcBef>
                        <a:spcAft>
                          <a:spcPts val="0"/>
                        </a:spcAft>
                      </a:pPr>
                      <a:r>
                        <a:rPr lang="en-US" sz="1000" dirty="0">
                          <a:effectLst/>
                        </a:rPr>
                        <a:t>Engages in targeted professional growth opportunities and reflective practices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68.42%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505814">
                <a:tc>
                  <a:txBody>
                    <a:bodyPr/>
                    <a:lstStyle/>
                    <a:p>
                      <a:pPr marL="0" marR="0">
                        <a:spcBef>
                          <a:spcPts val="0"/>
                        </a:spcBef>
                        <a:spcAft>
                          <a:spcPts val="0"/>
                        </a:spcAft>
                      </a:pPr>
                      <a:r>
                        <a:rPr lang="en-US" sz="1000" dirty="0">
                          <a:effectLst/>
                        </a:rPr>
                        <a:t>Implements knowledge and skills learned in professional development in the teaching and learning process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31.58%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68.42</a:t>
                      </a:r>
                      <a:r>
                        <a:rPr lang="en-US" sz="1000" dirty="0" smtClean="0">
                          <a:effectLst/>
                          <a:latin typeface="+mn-lt"/>
                        </a:rPr>
                        <a:t>%</a:t>
                      </a:r>
                      <a:endParaRPr lang="en-US" sz="10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041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4800600" y="1143000"/>
            <a:ext cx="3962400" cy="5078313"/>
          </a:xfrm>
          <a:prstGeom prst="rect">
            <a:avLst/>
          </a:prstGeom>
          <a:noFill/>
          <a:ln>
            <a:noFill/>
          </a:ln>
        </p:spPr>
        <p:txBody>
          <a:bodyPr spcFirstLastPara="1" wrap="square" lIns="91425" tIns="45700" rIns="91425" bIns="45700" anchor="t" anchorCtr="0">
            <a:noAutofit/>
          </a:bodyPr>
          <a:lstStyle/>
          <a:p>
            <a:pPr marL="342900" marR="0" lvl="0" indent="0" algn="l" rtl="0">
              <a:lnSpc>
                <a:spcPct val="150000"/>
              </a:lnSpc>
              <a:spcBef>
                <a:spcPts val="0"/>
              </a:spcBef>
              <a:spcAft>
                <a:spcPts val="0"/>
              </a:spcAft>
              <a:buNone/>
            </a:pPr>
            <a:endParaRPr dirty="0"/>
          </a:p>
          <a:p>
            <a:pPr marL="0" marR="0" lvl="0" indent="0" algn="l" rtl="0">
              <a:lnSpc>
                <a:spcPct val="150000"/>
              </a:lnSpc>
              <a:spcBef>
                <a:spcPts val="0"/>
              </a:spcBef>
              <a:spcAft>
                <a:spcPts val="0"/>
              </a:spcAft>
              <a:buNone/>
            </a:pPr>
            <a:endParaRPr sz="1800" dirty="0">
              <a:solidFill>
                <a:schemeClr val="dk1"/>
              </a:solidFill>
              <a:latin typeface="Arial"/>
              <a:ea typeface="Arial"/>
              <a:cs typeface="Arial"/>
              <a:sym typeface="Arial"/>
            </a:endParaRPr>
          </a:p>
        </p:txBody>
      </p:sp>
      <p:pic>
        <p:nvPicPr>
          <p:cNvPr id="109" name="Google Shape;109;p17"/>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67182" y="411480"/>
            <a:ext cx="5208266" cy="584775"/>
          </a:xfrm>
          <a:prstGeom prst="rect">
            <a:avLst/>
          </a:prstGeom>
        </p:spPr>
        <p:txBody>
          <a:bodyPr wrap="square">
            <a:spAutoFit/>
          </a:bodyPr>
          <a:lstStyle/>
          <a:p>
            <a:r>
              <a:rPr lang="en-US" sz="3200" dirty="0"/>
              <a:t>Conceptual Framework</a:t>
            </a:r>
          </a:p>
        </p:txBody>
      </p:sp>
      <p:sp>
        <p:nvSpPr>
          <p:cNvPr id="3" name="Rectangle 2"/>
          <p:cNvSpPr/>
          <p:nvPr/>
        </p:nvSpPr>
        <p:spPr>
          <a:xfrm>
            <a:off x="2649478" y="1866704"/>
            <a:ext cx="5881874" cy="2862322"/>
          </a:xfrm>
          <a:prstGeom prst="rect">
            <a:avLst/>
          </a:prstGeom>
        </p:spPr>
        <p:txBody>
          <a:bodyPr wrap="square">
            <a:spAutoFit/>
          </a:bodyPr>
          <a:lstStyle/>
          <a:p>
            <a:pPr marL="0" indent="0">
              <a:buNone/>
            </a:pPr>
            <a:r>
              <a:rPr lang="en-US" sz="1800" dirty="0"/>
              <a:t>The USFSP College of Education’s programs and professional commitments are founded on an evidence-based perspective of knowledge in education. This knowledge base includes the scientific knowledge produced by academic disciplines and the wisdom of practice gained through service to students, parents, and community members. Three organizing themes guide the Unit’s programs: </a:t>
            </a:r>
            <a:r>
              <a:rPr lang="en-US" sz="1800" b="1" i="1" dirty="0"/>
              <a:t>Knowledgeable Professionalism</a:t>
            </a:r>
            <a:r>
              <a:rPr lang="en-US" sz="1800" dirty="0"/>
              <a:t>, </a:t>
            </a:r>
            <a:r>
              <a:rPr lang="en-US" sz="1800" b="1" i="1" dirty="0"/>
              <a:t>Reflective Teaching</a:t>
            </a:r>
            <a:r>
              <a:rPr lang="en-US" sz="1800" dirty="0"/>
              <a:t>, and </a:t>
            </a:r>
            <a:r>
              <a:rPr lang="en-US" sz="1800" b="1" i="1" dirty="0"/>
              <a:t>Collaborative Leadership</a:t>
            </a:r>
            <a:r>
              <a:rPr lang="en-US" sz="1800" dirty="0"/>
              <a:t>.</a:t>
            </a:r>
          </a:p>
        </p:txBody>
      </p:sp>
    </p:spTree>
    <p:extLst>
      <p:ext uri="{BB962C8B-B14F-4D97-AF65-F5344CB8AC3E}">
        <p14:creationId xmlns:p14="http://schemas.microsoft.com/office/powerpoint/2010/main" val="101497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1953" y="376464"/>
            <a:ext cx="6425157" cy="584775"/>
          </a:xfrm>
          <a:prstGeom prst="rect">
            <a:avLst/>
          </a:prstGeom>
        </p:spPr>
        <p:txBody>
          <a:bodyPr wrap="none">
            <a:spAutoFit/>
          </a:bodyPr>
          <a:lstStyle/>
          <a:p>
            <a:r>
              <a:rPr lang="en-US" sz="3200" dirty="0"/>
              <a:t>Completer Results:  ITP Programs</a:t>
            </a:r>
          </a:p>
        </p:txBody>
      </p:sp>
      <p:sp>
        <p:nvSpPr>
          <p:cNvPr id="3" name="Rectangle 2"/>
          <p:cNvSpPr/>
          <p:nvPr/>
        </p:nvSpPr>
        <p:spPr>
          <a:xfrm>
            <a:off x="2624328" y="1057132"/>
            <a:ext cx="6089904" cy="523220"/>
          </a:xfrm>
          <a:prstGeom prst="rect">
            <a:avLst/>
          </a:prstGeom>
        </p:spPr>
        <p:txBody>
          <a:bodyPr wrap="square">
            <a:spAutoFit/>
          </a:bodyPr>
          <a:lstStyle/>
          <a:p>
            <a:r>
              <a:rPr lang="en-US" dirty="0"/>
              <a:t>How effectively prepared were you for the following components of </a:t>
            </a:r>
            <a:r>
              <a:rPr lang="en-US" b="1" dirty="0"/>
              <a:t>Professional Responsibility and Ethical Conduct</a:t>
            </a:r>
            <a:r>
              <a:rPr lang="en-US" dirty="0"/>
              <a:t>?</a:t>
            </a:r>
          </a:p>
        </p:txBody>
      </p:sp>
      <p:graphicFrame>
        <p:nvGraphicFramePr>
          <p:cNvPr id="5" name="Content Placeholder 3"/>
          <p:cNvGraphicFramePr>
            <a:graphicFrameLocks/>
          </p:cNvGraphicFramePr>
          <p:nvPr>
            <p:extLst>
              <p:ext uri="{D42A27DB-BD31-4B8C-83A1-F6EECF244321}">
                <p14:modId xmlns:p14="http://schemas.microsoft.com/office/powerpoint/2010/main" val="1204271776"/>
              </p:ext>
            </p:extLst>
          </p:nvPr>
        </p:nvGraphicFramePr>
        <p:xfrm>
          <a:off x="2714624" y="1916049"/>
          <a:ext cx="5862448" cy="2626410"/>
        </p:xfrm>
        <a:graphic>
          <a:graphicData uri="http://schemas.openxmlformats.org/drawingml/2006/table">
            <a:tbl>
              <a:tblPr firstRow="1" firstCol="1" bandRow="1">
                <a:tableStyleId>{5C22544A-7EE6-4342-B048-85BDC9FD1C3A}</a:tableStyleId>
              </a:tblPr>
              <a:tblGrid>
                <a:gridCol w="2717892">
                  <a:extLst>
                    <a:ext uri="{9D8B030D-6E8A-4147-A177-3AD203B41FA5}">
                      <a16:colId xmlns:a16="http://schemas.microsoft.com/office/drawing/2014/main" val="20000"/>
                    </a:ext>
                  </a:extLst>
                </a:gridCol>
                <a:gridCol w="967556">
                  <a:extLst>
                    <a:ext uri="{9D8B030D-6E8A-4147-A177-3AD203B41FA5}">
                      <a16:colId xmlns:a16="http://schemas.microsoft.com/office/drawing/2014/main" val="20001"/>
                    </a:ext>
                  </a:extLst>
                </a:gridCol>
                <a:gridCol w="1028028">
                  <a:extLst>
                    <a:ext uri="{9D8B030D-6E8A-4147-A177-3AD203B41FA5}">
                      <a16:colId xmlns:a16="http://schemas.microsoft.com/office/drawing/2014/main" val="20002"/>
                    </a:ext>
                  </a:extLst>
                </a:gridCol>
                <a:gridCol w="1148972">
                  <a:extLst>
                    <a:ext uri="{9D8B030D-6E8A-4147-A177-3AD203B41FA5}">
                      <a16:colId xmlns:a16="http://schemas.microsoft.com/office/drawing/2014/main" val="20003"/>
                    </a:ext>
                  </a:extLst>
                </a:gridCol>
              </a:tblGrid>
              <a:tr h="402278">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617550">
                <a:tc>
                  <a:txBody>
                    <a:bodyPr/>
                    <a:lstStyle/>
                    <a:p>
                      <a:pPr marL="0" marR="0">
                        <a:spcBef>
                          <a:spcPts val="0"/>
                        </a:spcBef>
                        <a:spcAft>
                          <a:spcPts val="0"/>
                        </a:spcAft>
                      </a:pPr>
                      <a:r>
                        <a:rPr lang="en-US" sz="1000" dirty="0">
                          <a:effectLst/>
                        </a:rPr>
                        <a:t>Understanding that educators are held to a high moral standard in a community, the effective educator adheres to the Code of Ethics and the Principles of Professional Conduct of the Education Profession of Florida, pursuant to Rules 6B-1.001 and 6B-1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15.79%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84.21%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606582">
                <a:tc>
                  <a:txBody>
                    <a:bodyPr/>
                    <a:lstStyle/>
                    <a:p>
                      <a:pPr marL="0" marR="0">
                        <a:spcBef>
                          <a:spcPts val="0"/>
                        </a:spcBef>
                        <a:spcAft>
                          <a:spcPts val="0"/>
                        </a:spcAft>
                      </a:pPr>
                      <a:r>
                        <a:rPr lang="en-US" sz="1000" dirty="0">
                          <a:effectLst/>
                        </a:rPr>
                        <a:t>Fulfills the expected obligations to students, the public and the education profession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15.79%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84.21%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05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238" y="274638"/>
            <a:ext cx="6297561" cy="1143000"/>
          </a:xfrm>
        </p:spPr>
        <p:txBody>
          <a:bodyPr/>
          <a:lstStyle/>
          <a:p>
            <a:pPr algn="l"/>
            <a:r>
              <a:rPr lang="en-US" dirty="0"/>
              <a:t>Completer Comments:</a:t>
            </a:r>
          </a:p>
        </p:txBody>
      </p:sp>
      <p:sp>
        <p:nvSpPr>
          <p:cNvPr id="3" name="Text Placeholder 2"/>
          <p:cNvSpPr>
            <a:spLocks noGrp="1"/>
          </p:cNvSpPr>
          <p:nvPr>
            <p:ph type="body" idx="1"/>
          </p:nvPr>
        </p:nvSpPr>
        <p:spPr>
          <a:xfrm>
            <a:off x="2389237" y="1258454"/>
            <a:ext cx="6297562" cy="4525963"/>
          </a:xfrm>
        </p:spPr>
        <p:txBody>
          <a:bodyPr/>
          <a:lstStyle/>
          <a:p>
            <a:r>
              <a:rPr lang="en-US" sz="1800" i="1" dirty="0"/>
              <a:t>Scheduling and learning how to work with real data is essential. Learning how to lesson plan and prepare for a class of diverse learners within the general education population. Learning how to manage time and schedules with personal life. Learning about diﬀerent disabilities. Learning the art of data tracking and behavioral tracking while still keeping up with a class. Interns need to be exposed to diﬀerent socioeconomic groups within various schools</a:t>
            </a:r>
            <a:r>
              <a:rPr lang="en-US" sz="1800" i="1" dirty="0" smtClean="0"/>
              <a:t>.</a:t>
            </a:r>
            <a:endParaRPr lang="en-US" sz="1800" i="1" dirty="0"/>
          </a:p>
          <a:p>
            <a:r>
              <a:rPr lang="en-US" sz="1800" i="1" dirty="0"/>
              <a:t>Masters in Elementary Science and math and a Masters in educational leadership both from </a:t>
            </a:r>
            <a:r>
              <a:rPr lang="en-US" sz="1800" i="1" dirty="0" smtClean="0"/>
              <a:t>USF</a:t>
            </a:r>
            <a:endParaRPr lang="en-US" sz="1800" i="1" dirty="0"/>
          </a:p>
          <a:p>
            <a:r>
              <a:rPr lang="en-US" sz="1800" i="1" dirty="0"/>
              <a:t>More information on planning, assessment and classroom </a:t>
            </a:r>
            <a:r>
              <a:rPr lang="en-US" sz="1800" i="1" dirty="0" smtClean="0"/>
              <a:t>management</a:t>
            </a:r>
            <a:endParaRPr lang="en-US" sz="1800" i="1" dirty="0"/>
          </a:p>
          <a:p>
            <a:r>
              <a:rPr lang="en-US" sz="1800" i="1" dirty="0"/>
              <a:t>More emphasis on planning strategies and techniques should be added in- this is the biggest struggle for our newest </a:t>
            </a:r>
            <a:r>
              <a:rPr lang="en-US" sz="1800" i="1" dirty="0" smtClean="0"/>
              <a:t>teachers</a:t>
            </a:r>
          </a:p>
          <a:p>
            <a:r>
              <a:rPr lang="en-US" sz="1800" i="1" dirty="0"/>
              <a:t>How local this program was and how welcoming it was to us</a:t>
            </a:r>
          </a:p>
          <a:p>
            <a:endParaRPr lang="en-US" sz="1800" i="1" dirty="0"/>
          </a:p>
          <a:p>
            <a:pPr marL="25400" indent="0">
              <a:buNone/>
            </a:pPr>
            <a:endParaRPr lang="en-US" sz="1800" i="1" dirty="0"/>
          </a:p>
          <a:p>
            <a:endParaRPr lang="en-US" sz="1800" i="1" dirty="0"/>
          </a:p>
        </p:txBody>
      </p:sp>
      <p:pic>
        <p:nvPicPr>
          <p:cNvPr id="4" name="Google Shape;137;p22"/>
          <p:cNvPicPr preferRelativeResize="0"/>
          <p:nvPr/>
        </p:nvPicPr>
        <p:blipFill rotWithShape="1">
          <a:blip r:embed="rId2">
            <a:alphaModFix/>
          </a:blip>
          <a:srcRect/>
          <a:stretch/>
        </p:blipFill>
        <p:spPr>
          <a:xfrm>
            <a:off x="0" y="0"/>
            <a:ext cx="2286000" cy="6858000"/>
          </a:xfrm>
          <a:prstGeom prst="rect">
            <a:avLst/>
          </a:prstGeom>
          <a:noFill/>
          <a:ln>
            <a:noFill/>
          </a:ln>
        </p:spPr>
      </p:pic>
    </p:spTree>
    <p:extLst>
      <p:ext uri="{BB962C8B-B14F-4D97-AF65-F5344CB8AC3E}">
        <p14:creationId xmlns:p14="http://schemas.microsoft.com/office/powerpoint/2010/main" val="349376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232" y="274638"/>
            <a:ext cx="6238568" cy="1143000"/>
          </a:xfrm>
        </p:spPr>
        <p:txBody>
          <a:bodyPr/>
          <a:lstStyle/>
          <a:p>
            <a:pPr algn="l"/>
            <a:r>
              <a:rPr lang="en-US" dirty="0"/>
              <a:t>Completer Comments:</a:t>
            </a:r>
          </a:p>
        </p:txBody>
      </p:sp>
      <p:sp>
        <p:nvSpPr>
          <p:cNvPr id="3" name="Text Placeholder 2"/>
          <p:cNvSpPr>
            <a:spLocks noGrp="1"/>
          </p:cNvSpPr>
          <p:nvPr>
            <p:ph type="body" idx="1"/>
          </p:nvPr>
        </p:nvSpPr>
        <p:spPr>
          <a:xfrm>
            <a:off x="2448232" y="1166018"/>
            <a:ext cx="6238567" cy="4525963"/>
          </a:xfrm>
        </p:spPr>
        <p:txBody>
          <a:bodyPr/>
          <a:lstStyle/>
          <a:p>
            <a:r>
              <a:rPr lang="en-US" sz="1800" i="1" dirty="0"/>
              <a:t>Internships were great. I liked having opportunities to experience multiple classes, teachers, and schools to get a better understanding of what it is like in the career ﬁeld.</a:t>
            </a:r>
          </a:p>
          <a:p>
            <a:r>
              <a:rPr lang="en-US" sz="1800" i="1" dirty="0"/>
              <a:t>I am so thankful for USFSP, the instructors, and it’s ability to prepare me for such a diverse group of students. I will be representing Lakewood as the Emerging Teacher of the Year. I can conﬁdently say that it was USFSP providing me conﬁdence, skill, and knowledge to earn this title. Also Dr. Bullard... I can’t thank her enough for always pushing me to do better! USFSP COE is my family!</a:t>
            </a:r>
          </a:p>
          <a:p>
            <a:r>
              <a:rPr lang="en-US" sz="1800" i="1" dirty="0"/>
              <a:t>The ﬂexible class times/locations were a huge beneﬁt to me and helped me complete the program in a shorter time frame than I would have been able to otherwise.</a:t>
            </a:r>
          </a:p>
          <a:p>
            <a:r>
              <a:rPr lang="en-US" sz="1800" i="1" dirty="0"/>
              <a:t>The professors within this program prepared me beyond expectations. They were available to answer questions, provide feedback, and guide me through each course. They are the backbone of the program and any student who is fortunate to learn under their direction would be prepared to work in education immediately following graduation</a:t>
            </a:r>
            <a:r>
              <a:rPr lang="en-US" sz="1800" i="1" dirty="0" smtClean="0"/>
              <a:t>.</a:t>
            </a:r>
            <a:endParaRPr lang="en-US" sz="1800" i="1" dirty="0"/>
          </a:p>
        </p:txBody>
      </p:sp>
      <p:pic>
        <p:nvPicPr>
          <p:cNvPr id="4" name="Google Shape;137;p22"/>
          <p:cNvPicPr preferRelativeResize="0"/>
          <p:nvPr/>
        </p:nvPicPr>
        <p:blipFill rotWithShape="1">
          <a:blip r:embed="rId2">
            <a:alphaModFix/>
          </a:blip>
          <a:srcRect/>
          <a:stretch/>
        </p:blipFill>
        <p:spPr>
          <a:xfrm>
            <a:off x="0" y="0"/>
            <a:ext cx="2286000" cy="6858000"/>
          </a:xfrm>
          <a:prstGeom prst="rect">
            <a:avLst/>
          </a:prstGeom>
          <a:noFill/>
          <a:ln>
            <a:noFill/>
          </a:ln>
        </p:spPr>
      </p:pic>
    </p:spTree>
    <p:extLst>
      <p:ext uri="{BB962C8B-B14F-4D97-AF65-F5344CB8AC3E}">
        <p14:creationId xmlns:p14="http://schemas.microsoft.com/office/powerpoint/2010/main" val="174291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595272" y="231670"/>
            <a:ext cx="6045808" cy="618722"/>
          </a:xfrm>
          <a:prstGeom prst="rect">
            <a:avLst/>
          </a:prstGeom>
          <a:noFill/>
          <a:ln>
            <a:noFill/>
          </a:ln>
        </p:spPr>
        <p:txBody>
          <a:bodyPr spcFirstLastPara="1" wrap="square" lIns="91425" tIns="45700" rIns="91425" bIns="45700" anchor="t" anchorCtr="0">
            <a:noAutofit/>
          </a:bodyPr>
          <a:lstStyle/>
          <a:p>
            <a:pPr lvl="0"/>
            <a:r>
              <a:rPr lang="en-US" sz="3200" dirty="0"/>
              <a:t>Employer Satisfaction:  ITP Programs</a:t>
            </a:r>
            <a:endParaRPr sz="3200" b="0" i="0" u="none" strike="noStrike" cap="none" dirty="0">
              <a:solidFill>
                <a:schemeClr val="dk1"/>
              </a:solidFill>
              <a:sym typeface="Arial"/>
            </a:endParaRPr>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95272" y="1364494"/>
            <a:ext cx="6214431" cy="3970318"/>
          </a:xfrm>
          <a:prstGeom prst="rect">
            <a:avLst/>
          </a:prstGeom>
        </p:spPr>
        <p:txBody>
          <a:bodyPr wrap="square">
            <a:spAutoFit/>
          </a:bodyPr>
          <a:lstStyle/>
          <a:p>
            <a:pPr marL="285750" indent="-285750">
              <a:buFont typeface="Arial" panose="020B0604020202020204" pitchFamily="34" charset="0"/>
              <a:buChar char="•"/>
            </a:pPr>
            <a:r>
              <a:rPr lang="en-US" sz="1800" dirty="0"/>
              <a:t>The USFSP College of Education conducts an annual survey of employers of completers following the first year of teaching. The principals or administrators rated the teacher’s preparedness based on the Florida Educator Accomplished Practices (FEAPs).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a:t>
            </a:r>
            <a:r>
              <a:rPr lang="en-US" sz="1800" dirty="0" smtClean="0"/>
              <a:t>mployers </a:t>
            </a:r>
            <a:r>
              <a:rPr lang="en-US" sz="1800" dirty="0"/>
              <a:t>rated all components of preparation as 100% Highly </a:t>
            </a:r>
            <a:r>
              <a:rPr lang="en-US" sz="1800" dirty="0" smtClean="0"/>
              <a:t>Effective or Effective with the exception of one component in Assessment, an area selected for improvement.</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All completers were considered to be teaching in-field, and responding employers considered 100% of completers qualified for rehiring.</a:t>
            </a:r>
          </a:p>
        </p:txBody>
      </p:sp>
    </p:spTree>
    <p:extLst>
      <p:ext uri="{BB962C8B-B14F-4D97-AF65-F5344CB8AC3E}">
        <p14:creationId xmlns:p14="http://schemas.microsoft.com/office/powerpoint/2010/main" val="80977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895600" y="2057400"/>
            <a:ext cx="6096000"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solidFill>
                  <a:schemeClr val="tx1"/>
                </a:solidFill>
              </a:rPr>
              <a:t>Employer </a:t>
            </a:r>
            <a:r>
              <a:rPr lang="en-US" sz="3200" dirty="0"/>
              <a:t>Satisfaction:  ITP Programs</a:t>
            </a:r>
          </a:p>
        </p:txBody>
      </p:sp>
      <p:sp>
        <p:nvSpPr>
          <p:cNvPr id="3" name="Rectangle 2"/>
          <p:cNvSpPr/>
          <p:nvPr/>
        </p:nvSpPr>
        <p:spPr>
          <a:xfrm>
            <a:off x="2660904" y="1435394"/>
            <a:ext cx="6062472" cy="523220"/>
          </a:xfrm>
          <a:prstGeom prst="rect">
            <a:avLst/>
          </a:prstGeom>
        </p:spPr>
        <p:txBody>
          <a:bodyPr wrap="square">
            <a:spAutoFit/>
          </a:bodyPr>
          <a:lstStyle/>
          <a:p>
            <a:r>
              <a:rPr lang="en-US" dirty="0"/>
              <a:t>How effective are </a:t>
            </a:r>
            <a:r>
              <a:rPr lang="en-US" dirty="0" smtClean="0"/>
              <a:t>USFSP </a:t>
            </a:r>
            <a:r>
              <a:rPr lang="en-US" dirty="0"/>
              <a:t>initial teacher preparation completers in the following </a:t>
            </a:r>
            <a:r>
              <a:rPr lang="en-US" b="1" dirty="0"/>
              <a:t>Instructional Design and Lesson Planning</a:t>
            </a:r>
            <a:r>
              <a:rPr lang="en-US" dirty="0"/>
              <a:t> areas?</a:t>
            </a:r>
          </a:p>
        </p:txBody>
      </p:sp>
      <p:graphicFrame>
        <p:nvGraphicFramePr>
          <p:cNvPr id="6" name="Content Placeholder 3"/>
          <p:cNvGraphicFramePr>
            <a:graphicFrameLocks/>
          </p:cNvGraphicFramePr>
          <p:nvPr>
            <p:extLst>
              <p:ext uri="{D42A27DB-BD31-4B8C-83A1-F6EECF244321}">
                <p14:modId xmlns:p14="http://schemas.microsoft.com/office/powerpoint/2010/main" val="2528673363"/>
              </p:ext>
            </p:extLst>
          </p:nvPr>
        </p:nvGraphicFramePr>
        <p:xfrm>
          <a:off x="2782727" y="2146554"/>
          <a:ext cx="5940649" cy="3202685"/>
        </p:xfrm>
        <a:graphic>
          <a:graphicData uri="http://schemas.openxmlformats.org/drawingml/2006/table">
            <a:tbl>
              <a:tblPr firstRow="1" firstCol="1" bandRow="1">
                <a:tableStyleId>{5C22544A-7EE6-4342-B048-85BDC9FD1C3A}</a:tableStyleId>
              </a:tblPr>
              <a:tblGrid>
                <a:gridCol w="2754147">
                  <a:extLst>
                    <a:ext uri="{9D8B030D-6E8A-4147-A177-3AD203B41FA5}">
                      <a16:colId xmlns:a16="http://schemas.microsoft.com/office/drawing/2014/main" val="20000"/>
                    </a:ext>
                  </a:extLst>
                </a:gridCol>
                <a:gridCol w="980462">
                  <a:extLst>
                    <a:ext uri="{9D8B030D-6E8A-4147-A177-3AD203B41FA5}">
                      <a16:colId xmlns:a16="http://schemas.microsoft.com/office/drawing/2014/main" val="20001"/>
                    </a:ext>
                  </a:extLst>
                </a:gridCol>
                <a:gridCol w="1041741">
                  <a:extLst>
                    <a:ext uri="{9D8B030D-6E8A-4147-A177-3AD203B41FA5}">
                      <a16:colId xmlns:a16="http://schemas.microsoft.com/office/drawing/2014/main" val="20002"/>
                    </a:ext>
                  </a:extLst>
                </a:gridCol>
                <a:gridCol w="1164299">
                  <a:extLst>
                    <a:ext uri="{9D8B030D-6E8A-4147-A177-3AD203B41FA5}">
                      <a16:colId xmlns:a16="http://schemas.microsoft.com/office/drawing/2014/main" val="20003"/>
                    </a:ext>
                  </a:extLst>
                </a:gridCol>
              </a:tblGrid>
              <a:tr h="355854">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33781">
                <a:tc>
                  <a:txBody>
                    <a:bodyPr/>
                    <a:lstStyle/>
                    <a:p>
                      <a:pPr marL="0" marR="0">
                        <a:spcBef>
                          <a:spcPts val="0"/>
                        </a:spcBef>
                        <a:spcAft>
                          <a:spcPts val="0"/>
                        </a:spcAft>
                      </a:pPr>
                      <a:r>
                        <a:rPr lang="en-US" sz="1000" dirty="0">
                          <a:effectLst/>
                        </a:rPr>
                        <a:t>Aligns instruction with state adopted standards at the appropriate level of rigor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33781">
                <a:tc>
                  <a:txBody>
                    <a:bodyPr/>
                    <a:lstStyle/>
                    <a:p>
                      <a:pPr marL="0" marR="0">
                        <a:spcBef>
                          <a:spcPts val="0"/>
                        </a:spcBef>
                        <a:spcAft>
                          <a:spcPts val="0"/>
                        </a:spcAft>
                      </a:pPr>
                      <a:r>
                        <a:rPr lang="en-US" sz="1000" dirty="0">
                          <a:effectLst/>
                        </a:rPr>
                        <a:t>Sequence s lessons and concepts to ensure coherence and required prior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2"/>
                  </a:ext>
                </a:extLst>
              </a:tr>
              <a:tr h="355854">
                <a:tc>
                  <a:txBody>
                    <a:bodyPr/>
                    <a:lstStyle/>
                    <a:p>
                      <a:pPr marL="0" marR="0">
                        <a:spcBef>
                          <a:spcPts val="0"/>
                        </a:spcBef>
                        <a:spcAft>
                          <a:spcPts val="0"/>
                        </a:spcAft>
                      </a:pPr>
                      <a:r>
                        <a:rPr lang="en-US" sz="1000" dirty="0">
                          <a:effectLst/>
                        </a:rPr>
                        <a:t>Designs instruction for students to achieve mastery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3"/>
                  </a:ext>
                </a:extLst>
              </a:tr>
              <a:tr h="355854">
                <a:tc>
                  <a:txBody>
                    <a:bodyPr/>
                    <a:lstStyle/>
                    <a:p>
                      <a:pPr marL="0" marR="0">
                        <a:spcBef>
                          <a:spcPts val="0"/>
                        </a:spcBef>
                        <a:spcAft>
                          <a:spcPts val="0"/>
                        </a:spcAft>
                      </a:pPr>
                      <a:r>
                        <a:rPr lang="en-US" sz="1000" dirty="0">
                          <a:effectLst/>
                        </a:rPr>
                        <a:t>Selects appropriate formative assessments to monitor learning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25.00</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55854">
                <a:tc>
                  <a:txBody>
                    <a:bodyPr/>
                    <a:lstStyle/>
                    <a:p>
                      <a:pPr marL="0" marR="0">
                        <a:spcBef>
                          <a:spcPts val="0"/>
                        </a:spcBef>
                        <a:spcAft>
                          <a:spcPts val="0"/>
                        </a:spcAft>
                      </a:pPr>
                      <a:r>
                        <a:rPr lang="en-US" sz="1000" dirty="0">
                          <a:effectLst/>
                        </a:rPr>
                        <a:t>Uses diagnostic student data to plan lessons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0.00%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algn="ctr">
                        <a:spcBef>
                          <a:spcPts val="0"/>
                        </a:spcBef>
                        <a:spcAft>
                          <a:spcPts val="0"/>
                        </a:spcAft>
                      </a:pPr>
                      <a:r>
                        <a:rPr lang="en-US" sz="1000" dirty="0">
                          <a:effectLst/>
                        </a:rPr>
                        <a:t>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711707">
                <a:tc>
                  <a:txBody>
                    <a:bodyPr/>
                    <a:lstStyle/>
                    <a:p>
                      <a:pPr marL="0" marR="0">
                        <a:spcBef>
                          <a:spcPts val="0"/>
                        </a:spcBef>
                        <a:spcAft>
                          <a:spcPts val="0"/>
                        </a:spcAft>
                      </a:pPr>
                      <a:r>
                        <a:rPr lang="en-US" sz="1000" dirty="0">
                          <a:effectLst/>
                        </a:rPr>
                        <a:t>Develops learning experiences that require students to demonstrate a variety of applicable skills and competencies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217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895600" y="2057400"/>
            <a:ext cx="6096000"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t>Employer Satisfaction:  ITP Programs</a:t>
            </a:r>
          </a:p>
        </p:txBody>
      </p:sp>
      <p:sp>
        <p:nvSpPr>
          <p:cNvPr id="3" name="Rectangle 2"/>
          <p:cNvSpPr/>
          <p:nvPr/>
        </p:nvSpPr>
        <p:spPr>
          <a:xfrm>
            <a:off x="2651760" y="1435394"/>
            <a:ext cx="6071616" cy="523220"/>
          </a:xfrm>
          <a:prstGeom prst="rect">
            <a:avLst/>
          </a:prstGeom>
        </p:spPr>
        <p:txBody>
          <a:bodyPr wrap="square">
            <a:spAutoFit/>
          </a:bodyPr>
          <a:lstStyle/>
          <a:p>
            <a:r>
              <a:rPr lang="en-US" dirty="0"/>
              <a:t>How effective are </a:t>
            </a:r>
            <a:r>
              <a:rPr lang="en-US" dirty="0" smtClean="0"/>
              <a:t>USFSP </a:t>
            </a:r>
            <a:r>
              <a:rPr lang="en-US" dirty="0"/>
              <a:t>initial teacher preparation completers in the following </a:t>
            </a:r>
            <a:r>
              <a:rPr lang="en-US" b="1" dirty="0"/>
              <a:t>Learning Environment</a:t>
            </a:r>
            <a:r>
              <a:rPr lang="en-US" dirty="0"/>
              <a:t> areas?</a:t>
            </a:r>
          </a:p>
        </p:txBody>
      </p:sp>
      <p:graphicFrame>
        <p:nvGraphicFramePr>
          <p:cNvPr id="6" name="Content Placeholder 3"/>
          <p:cNvGraphicFramePr>
            <a:graphicFrameLocks/>
          </p:cNvGraphicFramePr>
          <p:nvPr>
            <p:extLst>
              <p:ext uri="{D42A27DB-BD31-4B8C-83A1-F6EECF244321}">
                <p14:modId xmlns:p14="http://schemas.microsoft.com/office/powerpoint/2010/main" val="2756145612"/>
              </p:ext>
            </p:extLst>
          </p:nvPr>
        </p:nvGraphicFramePr>
        <p:xfrm>
          <a:off x="2726438" y="2057400"/>
          <a:ext cx="5996938" cy="4462273"/>
        </p:xfrm>
        <a:graphic>
          <a:graphicData uri="http://schemas.openxmlformats.org/drawingml/2006/table">
            <a:tbl>
              <a:tblPr firstRow="1" firstCol="1" bandRow="1">
                <a:tableStyleId>{5C22544A-7EE6-4342-B048-85BDC9FD1C3A}</a:tableStyleId>
              </a:tblPr>
              <a:tblGrid>
                <a:gridCol w="2780242">
                  <a:extLst>
                    <a:ext uri="{9D8B030D-6E8A-4147-A177-3AD203B41FA5}">
                      <a16:colId xmlns:a16="http://schemas.microsoft.com/office/drawing/2014/main" val="20000"/>
                    </a:ext>
                  </a:extLst>
                </a:gridCol>
                <a:gridCol w="989752">
                  <a:extLst>
                    <a:ext uri="{9D8B030D-6E8A-4147-A177-3AD203B41FA5}">
                      <a16:colId xmlns:a16="http://schemas.microsoft.com/office/drawing/2014/main" val="20001"/>
                    </a:ext>
                  </a:extLst>
                </a:gridCol>
                <a:gridCol w="1051613">
                  <a:extLst>
                    <a:ext uri="{9D8B030D-6E8A-4147-A177-3AD203B41FA5}">
                      <a16:colId xmlns:a16="http://schemas.microsoft.com/office/drawing/2014/main" val="20002"/>
                    </a:ext>
                  </a:extLst>
                </a:gridCol>
                <a:gridCol w="1175331">
                  <a:extLst>
                    <a:ext uri="{9D8B030D-6E8A-4147-A177-3AD203B41FA5}">
                      <a16:colId xmlns:a16="http://schemas.microsoft.com/office/drawing/2014/main" val="20003"/>
                    </a:ext>
                  </a:extLst>
                </a:gridCol>
              </a:tblGrid>
              <a:tr h="295992">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443987">
                <a:tc>
                  <a:txBody>
                    <a:bodyPr/>
                    <a:lstStyle/>
                    <a:p>
                      <a:pPr marL="0" marR="0">
                        <a:spcBef>
                          <a:spcPts val="0"/>
                        </a:spcBef>
                        <a:spcAft>
                          <a:spcPts val="0"/>
                        </a:spcAft>
                      </a:pPr>
                      <a:r>
                        <a:rPr lang="en-US" sz="1000" dirty="0">
                          <a:effectLst/>
                        </a:rPr>
                        <a:t>Organizes, allocates, and manages the resources of time, space, and attention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1"/>
                  </a:ext>
                </a:extLst>
              </a:tr>
              <a:tr h="531756">
                <a:tc>
                  <a:txBody>
                    <a:bodyPr/>
                    <a:lstStyle/>
                    <a:p>
                      <a:pPr marL="0" marR="0">
                        <a:spcBef>
                          <a:spcPts val="0"/>
                        </a:spcBef>
                        <a:spcAft>
                          <a:spcPts val="0"/>
                        </a:spcAft>
                      </a:pPr>
                      <a:r>
                        <a:rPr lang="en-US" sz="1000" dirty="0">
                          <a:effectLst/>
                        </a:rPr>
                        <a:t>Manages individual and class behaviors through a well-planned management system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2"/>
                  </a:ext>
                </a:extLst>
              </a:tr>
              <a:tr h="354504">
                <a:tc>
                  <a:txBody>
                    <a:bodyPr/>
                    <a:lstStyle/>
                    <a:p>
                      <a:pPr marL="0" marR="0">
                        <a:spcBef>
                          <a:spcPts val="0"/>
                        </a:spcBef>
                        <a:spcAft>
                          <a:spcPts val="0"/>
                        </a:spcAft>
                      </a:pPr>
                      <a:r>
                        <a:rPr lang="en-US" sz="1000" dirty="0">
                          <a:effectLst/>
                        </a:rPr>
                        <a:t>Conveys high expectations to all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25.00</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75.00</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54504">
                <a:tc>
                  <a:txBody>
                    <a:bodyPr/>
                    <a:lstStyle/>
                    <a:p>
                      <a:pPr marL="0" marR="0">
                        <a:spcBef>
                          <a:spcPts val="0"/>
                        </a:spcBef>
                        <a:spcAft>
                          <a:spcPts val="0"/>
                        </a:spcAft>
                      </a:pPr>
                      <a:r>
                        <a:rPr lang="en-US" sz="1000" dirty="0">
                          <a:effectLst/>
                        </a:rPr>
                        <a:t>Respects students’ cultural linguistic and family background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54504">
                <a:tc>
                  <a:txBody>
                    <a:bodyPr/>
                    <a:lstStyle/>
                    <a:p>
                      <a:pPr marL="0" marR="0">
                        <a:spcBef>
                          <a:spcPts val="0"/>
                        </a:spcBef>
                        <a:spcAft>
                          <a:spcPts val="0"/>
                        </a:spcAft>
                      </a:pPr>
                      <a:r>
                        <a:rPr lang="en-US" sz="1000" dirty="0">
                          <a:effectLst/>
                        </a:rPr>
                        <a:t>Models clear, acceptable oral and written communication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5"/>
                  </a:ext>
                </a:extLst>
              </a:tr>
              <a:tr h="354504">
                <a:tc>
                  <a:txBody>
                    <a:bodyPr/>
                    <a:lstStyle/>
                    <a:p>
                      <a:pPr marL="0" marR="0">
                        <a:spcBef>
                          <a:spcPts val="0"/>
                        </a:spcBef>
                        <a:spcAft>
                          <a:spcPts val="0"/>
                        </a:spcAft>
                      </a:pPr>
                      <a:r>
                        <a:rPr lang="en-US" sz="1000" dirty="0">
                          <a:effectLst/>
                        </a:rPr>
                        <a:t>Maintains a climate of openness, inquiry, fairness and support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6"/>
                  </a:ext>
                </a:extLst>
              </a:tr>
              <a:tr h="354504">
                <a:tc>
                  <a:txBody>
                    <a:bodyPr/>
                    <a:lstStyle/>
                    <a:p>
                      <a:pPr marL="0" marR="0">
                        <a:spcBef>
                          <a:spcPts val="0"/>
                        </a:spcBef>
                        <a:spcAft>
                          <a:spcPts val="0"/>
                        </a:spcAft>
                      </a:pPr>
                      <a:r>
                        <a:rPr lang="en-US" sz="1000" dirty="0">
                          <a:effectLst/>
                        </a:rPr>
                        <a:t>Integrates current information and communication technologies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531756">
                <a:tc>
                  <a:txBody>
                    <a:bodyPr/>
                    <a:lstStyle/>
                    <a:p>
                      <a:pPr marL="0" marR="0">
                        <a:spcBef>
                          <a:spcPts val="0"/>
                        </a:spcBef>
                        <a:spcAft>
                          <a:spcPts val="0"/>
                        </a:spcAft>
                      </a:pPr>
                      <a:r>
                        <a:rPr lang="en-US" sz="1000" dirty="0">
                          <a:effectLst/>
                        </a:rPr>
                        <a:t>Adapts the learning environment to accommodate the differing needs and diversity of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100.00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8"/>
                  </a:ext>
                </a:extLst>
              </a:tr>
              <a:tr h="886262">
                <a:tc>
                  <a:txBody>
                    <a:bodyPr/>
                    <a:lstStyle/>
                    <a:p>
                      <a:pPr marL="0" marR="0">
                        <a:spcBef>
                          <a:spcPts val="0"/>
                        </a:spcBef>
                        <a:spcAft>
                          <a:spcPts val="0"/>
                        </a:spcAft>
                      </a:pPr>
                      <a:r>
                        <a:rPr lang="en-US" sz="1000" dirty="0">
                          <a:effectLst/>
                        </a:rPr>
                        <a:t>Utilizes current and emerging assistive technologies that enable students to participate in high quality communication interactions and achieve their education al goals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1936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627376" y="1435394"/>
            <a:ext cx="6096000" cy="557998"/>
          </a:xfrm>
          <a:prstGeom prst="rect">
            <a:avLst/>
          </a:prstGeom>
          <a:noFill/>
          <a:ln>
            <a:noFill/>
          </a:ln>
        </p:spPr>
        <p:txBody>
          <a:bodyPr spcFirstLastPara="1" wrap="square" lIns="91425" tIns="45700" rIns="91425" bIns="45700" anchor="t" anchorCtr="0">
            <a:noAutofit/>
          </a:bodyPr>
          <a:lstStyle/>
          <a:p>
            <a:pPr lvl="0"/>
            <a:r>
              <a:rPr lang="en-US" dirty="0"/>
              <a:t>How effective are </a:t>
            </a:r>
            <a:r>
              <a:rPr lang="en-US" dirty="0" smtClean="0"/>
              <a:t>USFSP </a:t>
            </a:r>
            <a:r>
              <a:rPr lang="en-US" dirty="0"/>
              <a:t>initial teacher preparation completers in the following </a:t>
            </a:r>
            <a:r>
              <a:rPr lang="en-US" b="1" dirty="0"/>
              <a:t>Instructional Delivery and Facilitation </a:t>
            </a:r>
            <a:r>
              <a:rPr lang="en-US" dirty="0"/>
              <a:t>areas?</a:t>
            </a:r>
            <a:endParaRPr b="0" i="0" u="none" strike="noStrike" cap="none" dirty="0">
              <a:solidFill>
                <a:schemeClr val="dk1"/>
              </a:solidFil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t>Employer Satisfaction:  ITP Programs</a:t>
            </a:r>
          </a:p>
        </p:txBody>
      </p:sp>
      <p:graphicFrame>
        <p:nvGraphicFramePr>
          <p:cNvPr id="5" name="Content Placeholder 3"/>
          <p:cNvGraphicFramePr>
            <a:graphicFrameLocks/>
          </p:cNvGraphicFramePr>
          <p:nvPr>
            <p:extLst>
              <p:ext uri="{D42A27DB-BD31-4B8C-83A1-F6EECF244321}">
                <p14:modId xmlns:p14="http://schemas.microsoft.com/office/powerpoint/2010/main" val="1289229389"/>
              </p:ext>
            </p:extLst>
          </p:nvPr>
        </p:nvGraphicFramePr>
        <p:xfrm>
          <a:off x="2718862" y="2066544"/>
          <a:ext cx="6004513" cy="4507993"/>
        </p:xfrm>
        <a:graphic>
          <a:graphicData uri="http://schemas.openxmlformats.org/drawingml/2006/table">
            <a:tbl>
              <a:tblPr firstRow="1" firstCol="1" bandRow="1">
                <a:tableStyleId>{5C22544A-7EE6-4342-B048-85BDC9FD1C3A}</a:tableStyleId>
              </a:tblPr>
              <a:tblGrid>
                <a:gridCol w="2783754">
                  <a:extLst>
                    <a:ext uri="{9D8B030D-6E8A-4147-A177-3AD203B41FA5}">
                      <a16:colId xmlns:a16="http://schemas.microsoft.com/office/drawing/2014/main" val="20000"/>
                    </a:ext>
                  </a:extLst>
                </a:gridCol>
                <a:gridCol w="991004">
                  <a:extLst>
                    <a:ext uri="{9D8B030D-6E8A-4147-A177-3AD203B41FA5}">
                      <a16:colId xmlns:a16="http://schemas.microsoft.com/office/drawing/2014/main" val="20001"/>
                    </a:ext>
                  </a:extLst>
                </a:gridCol>
                <a:gridCol w="1052940">
                  <a:extLst>
                    <a:ext uri="{9D8B030D-6E8A-4147-A177-3AD203B41FA5}">
                      <a16:colId xmlns:a16="http://schemas.microsoft.com/office/drawing/2014/main" val="20002"/>
                    </a:ext>
                  </a:extLst>
                </a:gridCol>
                <a:gridCol w="1176815">
                  <a:extLst>
                    <a:ext uri="{9D8B030D-6E8A-4147-A177-3AD203B41FA5}">
                      <a16:colId xmlns:a16="http://schemas.microsoft.com/office/drawing/2014/main" val="20003"/>
                    </a:ext>
                  </a:extLst>
                </a:gridCol>
              </a:tblGrid>
              <a:tr h="210179">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0"/>
                  </a:ext>
                </a:extLst>
              </a:tr>
              <a:tr h="210179">
                <a:tc>
                  <a:txBody>
                    <a:bodyPr/>
                    <a:lstStyle/>
                    <a:p>
                      <a:pPr marL="0" marR="0">
                        <a:spcBef>
                          <a:spcPts val="0"/>
                        </a:spcBef>
                        <a:spcAft>
                          <a:spcPts val="0"/>
                        </a:spcAft>
                      </a:pPr>
                      <a:r>
                        <a:rPr lang="en-US" sz="1000" dirty="0">
                          <a:effectLst/>
                        </a:rPr>
                        <a:t>Deliver engaging and challenging lessons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rPr>
                        <a:t>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rPr>
                        <a:t>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1"/>
                  </a:ext>
                </a:extLst>
              </a:tr>
              <a:tr h="641824">
                <a:tc>
                  <a:txBody>
                    <a:bodyPr/>
                    <a:lstStyle/>
                    <a:p>
                      <a:pPr marL="0" marR="0">
                        <a:spcBef>
                          <a:spcPts val="0"/>
                        </a:spcBef>
                        <a:spcAft>
                          <a:spcPts val="0"/>
                        </a:spcAft>
                      </a:pPr>
                      <a:r>
                        <a:rPr lang="en-US" sz="1000" dirty="0">
                          <a:effectLst/>
                        </a:rPr>
                        <a:t>Deepen and enrich students’ understanding through content area literacy strategies, verbalization of thought, and application of the subject matter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2"/>
                  </a:ext>
                </a:extLst>
              </a:tr>
              <a:tr h="320912">
                <a:tc>
                  <a:txBody>
                    <a:bodyPr/>
                    <a:lstStyle/>
                    <a:p>
                      <a:pPr marL="0" marR="0">
                        <a:spcBef>
                          <a:spcPts val="0"/>
                        </a:spcBef>
                        <a:spcAft>
                          <a:spcPts val="0"/>
                        </a:spcAft>
                      </a:pPr>
                      <a:r>
                        <a:rPr lang="en-US" sz="1000" dirty="0">
                          <a:effectLst/>
                        </a:rPr>
                        <a:t>Identify gaps in students’ subject matter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3"/>
                  </a:ext>
                </a:extLst>
              </a:tr>
              <a:tr h="320912">
                <a:tc>
                  <a:txBody>
                    <a:bodyPr/>
                    <a:lstStyle/>
                    <a:p>
                      <a:pPr marL="0" marR="0">
                        <a:spcBef>
                          <a:spcPts val="0"/>
                        </a:spcBef>
                        <a:spcAft>
                          <a:spcPts val="0"/>
                        </a:spcAft>
                      </a:pPr>
                      <a:r>
                        <a:rPr lang="en-US" sz="1000" dirty="0">
                          <a:effectLst/>
                        </a:rPr>
                        <a:t>Modify instruction to respond to preconceptions or misconceptions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4"/>
                  </a:ext>
                </a:extLst>
              </a:tr>
              <a:tr h="320912">
                <a:tc>
                  <a:txBody>
                    <a:bodyPr/>
                    <a:lstStyle/>
                    <a:p>
                      <a:pPr marL="0" marR="0">
                        <a:spcBef>
                          <a:spcPts val="0"/>
                        </a:spcBef>
                        <a:spcAft>
                          <a:spcPts val="0"/>
                        </a:spcAft>
                      </a:pPr>
                      <a:r>
                        <a:rPr lang="en-US" sz="1000" dirty="0">
                          <a:effectLst/>
                        </a:rPr>
                        <a:t>Relate and integrate the subject matter with other disciplines and life experiences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5"/>
                  </a:ext>
                </a:extLst>
              </a:tr>
              <a:tr h="223040">
                <a:tc>
                  <a:txBody>
                    <a:bodyPr/>
                    <a:lstStyle/>
                    <a:p>
                      <a:pPr marL="0" marR="0">
                        <a:spcBef>
                          <a:spcPts val="0"/>
                        </a:spcBef>
                        <a:spcAft>
                          <a:spcPts val="0"/>
                        </a:spcAft>
                      </a:pPr>
                      <a:r>
                        <a:rPr lang="en-US" sz="1000" dirty="0">
                          <a:effectLst/>
                        </a:rPr>
                        <a:t>Employ higher-order questioning techniques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rPr>
                        <a:t>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75.00</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6"/>
                  </a:ext>
                </a:extLst>
              </a:tr>
              <a:tr h="802280">
                <a:tc>
                  <a:txBody>
                    <a:bodyPr/>
                    <a:lstStyle/>
                    <a:p>
                      <a:pPr marL="0" marR="0">
                        <a:spcBef>
                          <a:spcPts val="0"/>
                        </a:spcBef>
                        <a:spcAft>
                          <a:spcPts val="0"/>
                        </a:spcAft>
                      </a:pPr>
                      <a:r>
                        <a:rPr lang="en-US" sz="1000" dirty="0">
                          <a:effectLst/>
                        </a:rPr>
                        <a:t>Apply varied instructional strategies and resources, including appropriate technology, to provide comprehensible instruction, and to teach for student understanding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smtClean="0">
                          <a:effectLst/>
                        </a:rPr>
                        <a:t>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75.00</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extLst>
                  <a:ext uri="{0D108BD9-81ED-4DB2-BD59-A6C34878D82A}">
                    <a16:rowId xmlns:a16="http://schemas.microsoft.com/office/drawing/2014/main" val="10007"/>
                  </a:ext>
                </a:extLst>
              </a:tr>
              <a:tr h="641824">
                <a:tc>
                  <a:txBody>
                    <a:bodyPr/>
                    <a:lstStyle/>
                    <a:p>
                      <a:pPr marL="0" marR="0">
                        <a:spcBef>
                          <a:spcPts val="0"/>
                        </a:spcBef>
                        <a:spcAft>
                          <a:spcPts val="0"/>
                        </a:spcAft>
                      </a:pPr>
                      <a:r>
                        <a:rPr lang="en-US" sz="1000" dirty="0">
                          <a:effectLst/>
                        </a:rPr>
                        <a:t>Differentiate instruction based on an assessment of student learning needs and recognition of individual difference s in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effectLst/>
                        </a:rPr>
                        <a:t>25.00</a:t>
                      </a:r>
                      <a:r>
                        <a:rPr kumimoji="0" lang="en-US" sz="1000" b="0" i="0" u="none" strike="noStrike" kern="0" cap="none" spc="0" normalizeH="0" baseline="0" noProof="0" dirty="0" smtClean="0">
                          <a:ln>
                            <a:noFill/>
                          </a:ln>
                          <a:solidFill>
                            <a:srgbClr val="000000"/>
                          </a:solidFill>
                          <a:effectLst/>
                          <a:uLnTx/>
                          <a:uFillTx/>
                          <a:latin typeface="Arial"/>
                          <a:ea typeface="+mn-ea"/>
                          <a:cs typeface="+mn-cs"/>
                          <a:sym typeface="Arial"/>
                        </a:rPr>
                        <a:t>%</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8"/>
                  </a:ext>
                </a:extLst>
              </a:tr>
              <a:tr h="481369">
                <a:tc>
                  <a:txBody>
                    <a:bodyPr/>
                    <a:lstStyle/>
                    <a:p>
                      <a:pPr marL="0" marR="0">
                        <a:spcBef>
                          <a:spcPts val="0"/>
                        </a:spcBef>
                        <a:spcAft>
                          <a:spcPts val="0"/>
                        </a:spcAft>
                      </a:pPr>
                      <a:r>
                        <a:rPr lang="en-US" sz="1000" dirty="0">
                          <a:effectLst/>
                        </a:rPr>
                        <a:t>Support, encourage , and provide immediate and specific feedback to students to promote student achievement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09"/>
                  </a:ext>
                </a:extLst>
              </a:tr>
              <a:tr h="334562">
                <a:tc>
                  <a:txBody>
                    <a:bodyPr/>
                    <a:lstStyle/>
                    <a:p>
                      <a:pPr marL="0" marR="0">
                        <a:spcBef>
                          <a:spcPts val="0"/>
                        </a:spcBef>
                        <a:spcAft>
                          <a:spcPts val="0"/>
                        </a:spcAft>
                      </a:pPr>
                      <a:r>
                        <a:rPr lang="en-US" sz="1000" dirty="0">
                          <a:effectLst/>
                        </a:rPr>
                        <a:t>Utilize student feedback to monitor instructional needs and to adjust instruction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39697" marR="39697"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0218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895600" y="2057400"/>
            <a:ext cx="6096000"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t>Employer Satisfaction:  ITP Programs</a:t>
            </a:r>
          </a:p>
        </p:txBody>
      </p:sp>
      <p:sp>
        <p:nvSpPr>
          <p:cNvPr id="3" name="Rectangle 2"/>
          <p:cNvSpPr/>
          <p:nvPr/>
        </p:nvSpPr>
        <p:spPr>
          <a:xfrm>
            <a:off x="2660904" y="1377065"/>
            <a:ext cx="6062472" cy="523220"/>
          </a:xfrm>
          <a:prstGeom prst="rect">
            <a:avLst/>
          </a:prstGeom>
        </p:spPr>
        <p:txBody>
          <a:bodyPr wrap="square">
            <a:spAutoFit/>
          </a:bodyPr>
          <a:lstStyle/>
          <a:p>
            <a:r>
              <a:rPr lang="en-US" dirty="0"/>
              <a:t>How effective are </a:t>
            </a:r>
            <a:r>
              <a:rPr lang="en-US" dirty="0" smtClean="0"/>
              <a:t>USFSP </a:t>
            </a:r>
            <a:r>
              <a:rPr lang="en-US" dirty="0"/>
              <a:t>initial teacher preparation completers in the following </a:t>
            </a:r>
            <a:r>
              <a:rPr lang="en-US" b="1" dirty="0"/>
              <a:t>Assessment</a:t>
            </a:r>
            <a:r>
              <a:rPr lang="en-US" dirty="0"/>
              <a:t> areas?</a:t>
            </a:r>
          </a:p>
        </p:txBody>
      </p:sp>
      <p:graphicFrame>
        <p:nvGraphicFramePr>
          <p:cNvPr id="6" name="Content Placeholder 3"/>
          <p:cNvGraphicFramePr>
            <a:graphicFrameLocks/>
          </p:cNvGraphicFramePr>
          <p:nvPr>
            <p:extLst>
              <p:ext uri="{D42A27DB-BD31-4B8C-83A1-F6EECF244321}">
                <p14:modId xmlns:p14="http://schemas.microsoft.com/office/powerpoint/2010/main" val="3063148503"/>
              </p:ext>
            </p:extLst>
          </p:nvPr>
        </p:nvGraphicFramePr>
        <p:xfrm>
          <a:off x="2768441" y="2057400"/>
          <a:ext cx="5954935" cy="3931921"/>
        </p:xfrm>
        <a:graphic>
          <a:graphicData uri="http://schemas.openxmlformats.org/drawingml/2006/table">
            <a:tbl>
              <a:tblPr firstRow="1" firstCol="1" bandRow="1">
                <a:tableStyleId>{5C22544A-7EE6-4342-B048-85BDC9FD1C3A}</a:tableStyleId>
              </a:tblPr>
              <a:tblGrid>
                <a:gridCol w="2760769">
                  <a:extLst>
                    <a:ext uri="{9D8B030D-6E8A-4147-A177-3AD203B41FA5}">
                      <a16:colId xmlns:a16="http://schemas.microsoft.com/office/drawing/2014/main" val="20000"/>
                    </a:ext>
                  </a:extLst>
                </a:gridCol>
                <a:gridCol w="982821">
                  <a:extLst>
                    <a:ext uri="{9D8B030D-6E8A-4147-A177-3AD203B41FA5}">
                      <a16:colId xmlns:a16="http://schemas.microsoft.com/office/drawing/2014/main" val="20001"/>
                    </a:ext>
                  </a:extLst>
                </a:gridCol>
                <a:gridCol w="1044246">
                  <a:extLst>
                    <a:ext uri="{9D8B030D-6E8A-4147-A177-3AD203B41FA5}">
                      <a16:colId xmlns:a16="http://schemas.microsoft.com/office/drawing/2014/main" val="20002"/>
                    </a:ext>
                  </a:extLst>
                </a:gridCol>
                <a:gridCol w="1167099">
                  <a:extLst>
                    <a:ext uri="{9D8B030D-6E8A-4147-A177-3AD203B41FA5}">
                      <a16:colId xmlns:a16="http://schemas.microsoft.com/office/drawing/2014/main" val="20003"/>
                    </a:ext>
                  </a:extLst>
                </a:gridCol>
              </a:tblGrid>
              <a:tr h="303217">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909650">
                <a:tc>
                  <a:txBody>
                    <a:bodyPr/>
                    <a:lstStyle/>
                    <a:p>
                      <a:pPr marL="0" marR="0">
                        <a:spcBef>
                          <a:spcPts val="0"/>
                        </a:spcBef>
                        <a:spcAft>
                          <a:spcPts val="0"/>
                        </a:spcAft>
                      </a:pPr>
                      <a:r>
                        <a:rPr lang="en-US" sz="1000" dirty="0">
                          <a:effectLst/>
                        </a:rPr>
                        <a:t>Analyzes and applies data from multiple assessments and measures to diagnose students’ learning needs, informs instruction based on those needs, and drives the learning process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606434">
                <a:tc>
                  <a:txBody>
                    <a:bodyPr/>
                    <a:lstStyle/>
                    <a:p>
                      <a:pPr marL="0" marR="0">
                        <a:spcBef>
                          <a:spcPts val="0"/>
                        </a:spcBef>
                        <a:spcAft>
                          <a:spcPts val="0"/>
                        </a:spcAft>
                      </a:pPr>
                      <a:r>
                        <a:rPr lang="en-US" sz="1000" dirty="0">
                          <a:effectLst/>
                        </a:rPr>
                        <a:t>Designs and aligns formative and summative assessments that match learning objectives and lead to mastery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539851">
                <a:tc>
                  <a:txBody>
                    <a:bodyPr/>
                    <a:lstStyle/>
                    <a:p>
                      <a:pPr marL="0" marR="0">
                        <a:spcBef>
                          <a:spcPts val="0"/>
                        </a:spcBef>
                        <a:spcAft>
                          <a:spcPts val="0"/>
                        </a:spcAft>
                      </a:pPr>
                      <a:r>
                        <a:rPr lang="en-US" sz="1000" dirty="0">
                          <a:effectLst/>
                        </a:rPr>
                        <a:t>Uses a variety of assessment tools to monitor student progress, achievement and learning gains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3"/>
                  </a:ext>
                </a:extLst>
              </a:tr>
              <a:tr h="606434">
                <a:tc>
                  <a:txBody>
                    <a:bodyPr/>
                    <a:lstStyle/>
                    <a:p>
                      <a:pPr marL="0" marR="0">
                        <a:spcBef>
                          <a:spcPts val="0"/>
                        </a:spcBef>
                        <a:spcAft>
                          <a:spcPts val="0"/>
                        </a:spcAft>
                      </a:pPr>
                      <a:r>
                        <a:rPr lang="en-US" sz="1000" dirty="0">
                          <a:effectLst/>
                        </a:rPr>
                        <a:t>Modifies assessments and testing conditions to accommodate learning styles and varying levels of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606434">
                <a:tc>
                  <a:txBody>
                    <a:bodyPr/>
                    <a:lstStyle/>
                    <a:p>
                      <a:pPr marL="0" marR="0">
                        <a:spcBef>
                          <a:spcPts val="0"/>
                        </a:spcBef>
                        <a:spcAft>
                          <a:spcPts val="0"/>
                        </a:spcAft>
                      </a:pPr>
                      <a:r>
                        <a:rPr lang="en-US" sz="1000" dirty="0">
                          <a:effectLst/>
                        </a:rPr>
                        <a:t>Shares the importance and outcomes of student assessment data with the student and the student’s parent/caregiver(s)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5"/>
                  </a:ext>
                </a:extLst>
              </a:tr>
              <a:tr h="359901">
                <a:tc>
                  <a:txBody>
                    <a:bodyPr/>
                    <a:lstStyle/>
                    <a:p>
                      <a:pPr marL="0" marR="0">
                        <a:spcBef>
                          <a:spcPts val="0"/>
                        </a:spcBef>
                        <a:spcAft>
                          <a:spcPts val="0"/>
                        </a:spcAft>
                      </a:pPr>
                      <a:r>
                        <a:rPr lang="en-US" sz="1000" dirty="0">
                          <a:effectLst/>
                        </a:rPr>
                        <a:t>Applies technology to organize and integrate assessment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25.00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25.00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9119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895600" y="2057400"/>
            <a:ext cx="6096000"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t>Employer Satisfaction:  ITP Programs</a:t>
            </a:r>
          </a:p>
        </p:txBody>
      </p:sp>
      <p:sp>
        <p:nvSpPr>
          <p:cNvPr id="3" name="Rectangle 2"/>
          <p:cNvSpPr/>
          <p:nvPr/>
        </p:nvSpPr>
        <p:spPr>
          <a:xfrm>
            <a:off x="2642616" y="1377065"/>
            <a:ext cx="6080760" cy="523220"/>
          </a:xfrm>
          <a:prstGeom prst="rect">
            <a:avLst/>
          </a:prstGeom>
        </p:spPr>
        <p:txBody>
          <a:bodyPr wrap="square">
            <a:spAutoFit/>
          </a:bodyPr>
          <a:lstStyle/>
          <a:p>
            <a:r>
              <a:rPr lang="en-US" dirty="0"/>
              <a:t>How effective are </a:t>
            </a:r>
            <a:r>
              <a:rPr lang="en-US" dirty="0" smtClean="0"/>
              <a:t>USFSP </a:t>
            </a:r>
            <a:r>
              <a:rPr lang="en-US" dirty="0"/>
              <a:t>initial teacher preparation completers in the following </a:t>
            </a:r>
            <a:r>
              <a:rPr lang="en-US" b="1" dirty="0"/>
              <a:t>Continuous Professional Improvement </a:t>
            </a:r>
            <a:r>
              <a:rPr lang="en-US" dirty="0"/>
              <a:t>areas?</a:t>
            </a:r>
          </a:p>
        </p:txBody>
      </p:sp>
      <p:graphicFrame>
        <p:nvGraphicFramePr>
          <p:cNvPr id="6" name="Content Placeholder 3"/>
          <p:cNvGraphicFramePr>
            <a:graphicFrameLocks/>
          </p:cNvGraphicFramePr>
          <p:nvPr>
            <p:extLst>
              <p:ext uri="{D42A27DB-BD31-4B8C-83A1-F6EECF244321}">
                <p14:modId xmlns:p14="http://schemas.microsoft.com/office/powerpoint/2010/main" val="3761010807"/>
              </p:ext>
            </p:extLst>
          </p:nvPr>
        </p:nvGraphicFramePr>
        <p:xfrm>
          <a:off x="2739866" y="2057400"/>
          <a:ext cx="5983510" cy="3904487"/>
        </p:xfrm>
        <a:graphic>
          <a:graphicData uri="http://schemas.openxmlformats.org/drawingml/2006/table">
            <a:tbl>
              <a:tblPr firstRow="1" firstCol="1" bandRow="1">
                <a:tableStyleId>{5C22544A-7EE6-4342-B048-85BDC9FD1C3A}</a:tableStyleId>
              </a:tblPr>
              <a:tblGrid>
                <a:gridCol w="2774017">
                  <a:extLst>
                    <a:ext uri="{9D8B030D-6E8A-4147-A177-3AD203B41FA5}">
                      <a16:colId xmlns:a16="http://schemas.microsoft.com/office/drawing/2014/main" val="20000"/>
                    </a:ext>
                  </a:extLst>
                </a:gridCol>
                <a:gridCol w="987535">
                  <a:extLst>
                    <a:ext uri="{9D8B030D-6E8A-4147-A177-3AD203B41FA5}">
                      <a16:colId xmlns:a16="http://schemas.microsoft.com/office/drawing/2014/main" val="20001"/>
                    </a:ext>
                  </a:extLst>
                </a:gridCol>
                <a:gridCol w="1049258">
                  <a:extLst>
                    <a:ext uri="{9D8B030D-6E8A-4147-A177-3AD203B41FA5}">
                      <a16:colId xmlns:a16="http://schemas.microsoft.com/office/drawing/2014/main" val="20002"/>
                    </a:ext>
                  </a:extLst>
                </a:gridCol>
                <a:gridCol w="1172700">
                  <a:extLst>
                    <a:ext uri="{9D8B030D-6E8A-4147-A177-3AD203B41FA5}">
                      <a16:colId xmlns:a16="http://schemas.microsoft.com/office/drawing/2014/main" val="20003"/>
                    </a:ext>
                  </a:extLst>
                </a:gridCol>
              </a:tblGrid>
              <a:tr h="283837">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67673">
                <a:tc>
                  <a:txBody>
                    <a:bodyPr/>
                    <a:lstStyle/>
                    <a:p>
                      <a:pPr marL="0" marR="0">
                        <a:spcBef>
                          <a:spcPts val="0"/>
                        </a:spcBef>
                        <a:spcAft>
                          <a:spcPts val="0"/>
                        </a:spcAft>
                      </a:pPr>
                      <a:r>
                        <a:rPr lang="en-US" sz="1000" dirty="0">
                          <a:effectLst/>
                        </a:rPr>
                        <a:t>Designs purposeful profession al goals to strengthen the effectiveness of instruction based on students’ needs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1"/>
                  </a:ext>
                </a:extLst>
              </a:tr>
              <a:tr h="498445">
                <a:tc>
                  <a:txBody>
                    <a:bodyPr/>
                    <a:lstStyle/>
                    <a:p>
                      <a:pPr marL="0" marR="0">
                        <a:spcBef>
                          <a:spcPts val="0"/>
                        </a:spcBef>
                        <a:spcAft>
                          <a:spcPts val="0"/>
                        </a:spcAft>
                      </a:pPr>
                      <a:r>
                        <a:rPr lang="en-US" sz="1000" dirty="0">
                          <a:effectLst/>
                        </a:rPr>
                        <a:t>Examines and uses data informed research to improve instruction and student achievement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851511">
                <a:tc>
                  <a:txBody>
                    <a:bodyPr/>
                    <a:lstStyle/>
                    <a:p>
                      <a:pPr marL="0" marR="0">
                        <a:spcBef>
                          <a:spcPts val="0"/>
                        </a:spcBef>
                        <a:spcAft>
                          <a:spcPts val="0"/>
                        </a:spcAft>
                      </a:pPr>
                      <a:r>
                        <a:rPr lang="en-US" sz="1000" dirty="0">
                          <a:effectLst/>
                        </a:rPr>
                        <a:t>Uses a variety of data, independently, and in collaboration with colleagues , to evaluate learning outcomes, adjust planning and continuously improve the effectiveness of the lessons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smtClean="0">
                          <a:effectLst/>
                        </a:rPr>
                        <a:t>50.00</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709593">
                <a:tc>
                  <a:txBody>
                    <a:bodyPr/>
                    <a:lstStyle/>
                    <a:p>
                      <a:pPr marL="0" marR="0">
                        <a:spcBef>
                          <a:spcPts val="0"/>
                        </a:spcBef>
                        <a:spcAft>
                          <a:spcPts val="0"/>
                        </a:spcAft>
                      </a:pPr>
                      <a:r>
                        <a:rPr lang="en-US" sz="1000" dirty="0">
                          <a:effectLst/>
                        </a:rPr>
                        <a:t>Collaborates with the home, school and larger communities to foster communication and to support student learning and continuous improvement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25755">
                <a:tc>
                  <a:txBody>
                    <a:bodyPr/>
                    <a:lstStyle/>
                    <a:p>
                      <a:pPr marL="0" marR="0">
                        <a:spcBef>
                          <a:spcPts val="0"/>
                        </a:spcBef>
                        <a:spcAft>
                          <a:spcPts val="0"/>
                        </a:spcAft>
                      </a:pPr>
                      <a:r>
                        <a:rPr lang="en-US" sz="1000" dirty="0">
                          <a:effectLst/>
                        </a:rPr>
                        <a:t>Engages in targeted profession al growth opportunities and reflective practices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567673">
                <a:tc>
                  <a:txBody>
                    <a:bodyPr/>
                    <a:lstStyle/>
                    <a:p>
                      <a:pPr marL="0" marR="0">
                        <a:spcBef>
                          <a:spcPts val="0"/>
                        </a:spcBef>
                        <a:spcAft>
                          <a:spcPts val="0"/>
                        </a:spcAft>
                      </a:pPr>
                      <a:r>
                        <a:rPr lang="en-US" sz="1000" dirty="0">
                          <a:effectLst/>
                        </a:rPr>
                        <a:t>Implements knowledge and skills learned in profession al development in the teaching and learning process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66990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712720" y="1362456"/>
            <a:ext cx="6096000" cy="694944"/>
          </a:xfrm>
          <a:prstGeom prst="rect">
            <a:avLst/>
          </a:prstGeom>
          <a:noFill/>
          <a:ln>
            <a:noFill/>
          </a:ln>
        </p:spPr>
        <p:txBody>
          <a:bodyPr spcFirstLastPara="1" wrap="square" lIns="91425" tIns="45700" rIns="91425" bIns="45700" anchor="t" anchorCtr="0">
            <a:noAutofit/>
          </a:bodyPr>
          <a:lstStyle/>
          <a:p>
            <a:r>
              <a:rPr lang="en-US" dirty="0"/>
              <a:t>How effective are </a:t>
            </a:r>
            <a:r>
              <a:rPr lang="en-US" dirty="0" smtClean="0"/>
              <a:t>USFSP </a:t>
            </a:r>
            <a:r>
              <a:rPr lang="en-US" dirty="0"/>
              <a:t>initial teacher preparation completers in the following </a:t>
            </a:r>
            <a:r>
              <a:rPr lang="en-US" b="1" dirty="0"/>
              <a:t>Professional Responsibility and Ethical Conduct</a:t>
            </a:r>
            <a:r>
              <a:rPr lang="en-US" dirty="0"/>
              <a:t> areas?</a:t>
            </a: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7557" y="358176"/>
            <a:ext cx="6175819" cy="1077218"/>
          </a:xfrm>
          <a:prstGeom prst="rect">
            <a:avLst/>
          </a:prstGeom>
        </p:spPr>
        <p:txBody>
          <a:bodyPr wrap="square">
            <a:spAutoFit/>
          </a:bodyPr>
          <a:lstStyle/>
          <a:p>
            <a:r>
              <a:rPr lang="en-US" sz="3200" dirty="0"/>
              <a:t>Employer Satisfaction:  ITP Programs</a:t>
            </a:r>
          </a:p>
        </p:txBody>
      </p:sp>
      <p:graphicFrame>
        <p:nvGraphicFramePr>
          <p:cNvPr id="5" name="Content Placeholder 3"/>
          <p:cNvGraphicFramePr>
            <a:graphicFrameLocks/>
          </p:cNvGraphicFramePr>
          <p:nvPr>
            <p:extLst>
              <p:ext uri="{D42A27DB-BD31-4B8C-83A1-F6EECF244321}">
                <p14:modId xmlns:p14="http://schemas.microsoft.com/office/powerpoint/2010/main" val="3252816164"/>
              </p:ext>
            </p:extLst>
          </p:nvPr>
        </p:nvGraphicFramePr>
        <p:xfrm>
          <a:off x="2777965" y="2145411"/>
          <a:ext cx="5715001" cy="2724151"/>
        </p:xfrm>
        <a:graphic>
          <a:graphicData uri="http://schemas.openxmlformats.org/drawingml/2006/table">
            <a:tbl>
              <a:tblPr firstRow="1" firstCol="1" bandRow="1">
                <a:tableStyleId>{5C22544A-7EE6-4342-B048-85BDC9FD1C3A}</a:tableStyleId>
              </a:tblPr>
              <a:tblGrid>
                <a:gridCol w="2649533">
                  <a:extLst>
                    <a:ext uri="{9D8B030D-6E8A-4147-A177-3AD203B41FA5}">
                      <a16:colId xmlns:a16="http://schemas.microsoft.com/office/drawing/2014/main" val="20000"/>
                    </a:ext>
                  </a:extLst>
                </a:gridCol>
                <a:gridCol w="943221">
                  <a:extLst>
                    <a:ext uri="{9D8B030D-6E8A-4147-A177-3AD203B41FA5}">
                      <a16:colId xmlns:a16="http://schemas.microsoft.com/office/drawing/2014/main" val="20001"/>
                    </a:ext>
                  </a:extLst>
                </a:gridCol>
                <a:gridCol w="1002172">
                  <a:extLst>
                    <a:ext uri="{9D8B030D-6E8A-4147-A177-3AD203B41FA5}">
                      <a16:colId xmlns:a16="http://schemas.microsoft.com/office/drawing/2014/main" val="20002"/>
                    </a:ext>
                  </a:extLst>
                </a:gridCol>
                <a:gridCol w="1120075">
                  <a:extLst>
                    <a:ext uri="{9D8B030D-6E8A-4147-A177-3AD203B41FA5}">
                      <a16:colId xmlns:a16="http://schemas.microsoft.com/office/drawing/2014/main" val="20003"/>
                    </a:ext>
                  </a:extLst>
                </a:gridCol>
              </a:tblGrid>
              <a:tr h="419101">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676400">
                <a:tc>
                  <a:txBody>
                    <a:bodyPr/>
                    <a:lstStyle/>
                    <a:p>
                      <a:pPr marL="0" marR="0">
                        <a:spcBef>
                          <a:spcPts val="0"/>
                        </a:spcBef>
                        <a:spcAft>
                          <a:spcPts val="0"/>
                        </a:spcAft>
                      </a:pPr>
                      <a:r>
                        <a:rPr lang="en-US" sz="1000" dirty="0">
                          <a:effectLst/>
                        </a:rPr>
                        <a:t>Understanding that educators are held to a high moral standard in a community, the effective educator adheres to the Code of Ethics and the Principles of Professional Conduct of the Education Profession of Florida, pursuant to Rules 6B-1.001 and 6B-1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1"/>
                  </a:ext>
                </a:extLst>
              </a:tr>
              <a:tr h="628650">
                <a:tc>
                  <a:txBody>
                    <a:bodyPr/>
                    <a:lstStyle/>
                    <a:p>
                      <a:pPr marL="0" marR="0">
                        <a:spcBef>
                          <a:spcPts val="0"/>
                        </a:spcBef>
                        <a:spcAft>
                          <a:spcPts val="0"/>
                        </a:spcAft>
                      </a:pPr>
                      <a:r>
                        <a:rPr lang="en-US" sz="1000" dirty="0">
                          <a:effectLst/>
                        </a:rPr>
                        <a:t>Fulfills the expected obligations to students, the public and the education profession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25.00%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75.00%</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937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5302614" y="2057400"/>
            <a:ext cx="3688985"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11959"/>
            <a:ext cx="2286000" cy="6858000"/>
          </a:xfrm>
          <a:prstGeom prst="rect">
            <a:avLst/>
          </a:prstGeom>
          <a:noFill/>
          <a:ln>
            <a:noFill/>
          </a:ln>
        </p:spPr>
      </p:pic>
      <p:sp>
        <p:nvSpPr>
          <p:cNvPr id="2" name="Rectangle 1"/>
          <p:cNvSpPr/>
          <p:nvPr/>
        </p:nvSpPr>
        <p:spPr>
          <a:xfrm>
            <a:off x="2569464" y="314462"/>
            <a:ext cx="5989320" cy="1077218"/>
          </a:xfrm>
          <a:prstGeom prst="rect">
            <a:avLst/>
          </a:prstGeom>
        </p:spPr>
        <p:txBody>
          <a:bodyPr wrap="square">
            <a:spAutoFit/>
          </a:bodyPr>
          <a:lstStyle/>
          <a:p>
            <a:r>
              <a:rPr lang="en-US" sz="3200" dirty="0"/>
              <a:t>Conceptual Framework:  Knowledgeable Professionalism</a:t>
            </a:r>
          </a:p>
        </p:txBody>
      </p:sp>
      <p:sp>
        <p:nvSpPr>
          <p:cNvPr id="5" name="Content Placeholder 5"/>
          <p:cNvSpPr txBox="1">
            <a:spLocks/>
          </p:cNvSpPr>
          <p:nvPr/>
        </p:nvSpPr>
        <p:spPr>
          <a:xfrm>
            <a:off x="2364147" y="3560646"/>
            <a:ext cx="6532965" cy="416779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Ø"/>
            </a:pPr>
            <a:r>
              <a:rPr lang="en-US" sz="1800" dirty="0"/>
              <a:t>Strong professions are marked by a large, complex, rapidly growing body of professional knowledge requiring years of sustained study for mastery. Professional education that supports excellence in strong professions changes in response to social conditions, the production of new knowledge, and the evolution of scholarly norms.</a:t>
            </a:r>
          </a:p>
          <a:p>
            <a:pPr marL="285750" indent="-285750">
              <a:buFont typeface="Wingdings" panose="05000000000000000000" pitchFamily="2" charset="2"/>
              <a:buChar char="Ø"/>
            </a:pPr>
            <a:r>
              <a:rPr lang="en-US" sz="1800" dirty="0"/>
              <a:t>Our bases for Knowledgeable Professionalism encompass:</a:t>
            </a:r>
          </a:p>
          <a:p>
            <a:pPr marL="285750" lvl="8" indent="-285750">
              <a:buFont typeface="Arial" panose="020B0604020202020204" pitchFamily="34" charset="0"/>
              <a:buChar char="•"/>
            </a:pPr>
            <a:r>
              <a:rPr lang="en-US" sz="1600" dirty="0"/>
              <a:t>Learners and Their Development in Social Contexts</a:t>
            </a:r>
          </a:p>
          <a:p>
            <a:pPr marL="285750" lvl="3" indent="-285750">
              <a:buFont typeface="Arial" panose="020B0604020202020204" pitchFamily="34" charset="0"/>
              <a:buChar char="•"/>
            </a:pPr>
            <a:r>
              <a:rPr lang="en-US" sz="1600" dirty="0"/>
              <a:t>Subject Matter</a:t>
            </a:r>
          </a:p>
          <a:p>
            <a:pPr marL="285750" lvl="3" indent="-285750">
              <a:buFont typeface="Arial" panose="020B0604020202020204" pitchFamily="34" charset="0"/>
              <a:buChar char="•"/>
            </a:pPr>
            <a:r>
              <a:rPr lang="en-US" sz="1600" dirty="0"/>
              <a:t>Teaching</a:t>
            </a:r>
          </a:p>
          <a:p>
            <a:pPr marL="285750" lvl="3" indent="-285750">
              <a:buFont typeface="Arial" panose="020B0604020202020204" pitchFamily="34" charset="0"/>
              <a:buChar char="•"/>
            </a:pPr>
            <a:r>
              <a:rPr lang="en-US" sz="1600" dirty="0"/>
              <a:t>P-12 Student Achievement</a:t>
            </a:r>
          </a:p>
        </p:txBody>
      </p:sp>
      <p:graphicFrame>
        <p:nvGraphicFramePr>
          <p:cNvPr id="6" name="Content Placeholder 6"/>
          <p:cNvGraphicFramePr>
            <a:graphicFrameLocks/>
          </p:cNvGraphicFramePr>
          <p:nvPr>
            <p:extLst>
              <p:ext uri="{D42A27DB-BD31-4B8C-83A1-F6EECF244321}">
                <p14:modId xmlns:p14="http://schemas.microsoft.com/office/powerpoint/2010/main" val="1060547501"/>
              </p:ext>
            </p:extLst>
          </p:nvPr>
        </p:nvGraphicFramePr>
        <p:xfrm>
          <a:off x="2505456" y="1856232"/>
          <a:ext cx="2577703" cy="1878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Content Placeholder 8"/>
          <p:cNvPicPr>
            <a:picLocks noChangeAspect="1"/>
          </p:cNvPicPr>
          <p:nvPr/>
        </p:nvPicPr>
        <p:blipFill>
          <a:blip r:embed="rId9"/>
          <a:stretch>
            <a:fillRect/>
          </a:stretch>
        </p:blipFill>
        <p:spPr>
          <a:xfrm>
            <a:off x="2490610" y="1506815"/>
            <a:ext cx="2592549" cy="1938696"/>
          </a:xfrm>
          <a:prstGeom prst="rect">
            <a:avLst/>
          </a:prstGeom>
          <a:noFill/>
          <a:ln>
            <a:noFill/>
          </a:ln>
        </p:spPr>
      </p:pic>
    </p:spTree>
    <p:extLst>
      <p:ext uri="{BB962C8B-B14F-4D97-AF65-F5344CB8AC3E}">
        <p14:creationId xmlns:p14="http://schemas.microsoft.com/office/powerpoint/2010/main" val="415076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225661" y="2209800"/>
            <a:ext cx="6934200"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800" b="0" i="0" u="none" strike="noStrike" cap="none" dirty="0">
              <a:solidFill>
                <a:schemeClr val="dk1"/>
              </a:solidFill>
              <a:latin typeface="Overlock"/>
              <a:ea typeface="Overlock"/>
              <a:cs typeface="Overlock"/>
              <a:sym typeface="Overlock"/>
            </a:endParaRPr>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314053" y="182910"/>
            <a:ext cx="6757416" cy="1077218"/>
          </a:xfrm>
          <a:prstGeom prst="rect">
            <a:avLst/>
          </a:prstGeom>
        </p:spPr>
        <p:txBody>
          <a:bodyPr wrap="square">
            <a:spAutoFit/>
          </a:bodyPr>
          <a:lstStyle/>
          <a:p>
            <a:r>
              <a:rPr lang="en-US" sz="3200" dirty="0"/>
              <a:t>Completer Satisfaction:  Educational Leadership (EL) Programs</a:t>
            </a:r>
          </a:p>
        </p:txBody>
      </p:sp>
      <p:sp>
        <p:nvSpPr>
          <p:cNvPr id="3" name="Rectangle 2"/>
          <p:cNvSpPr/>
          <p:nvPr/>
        </p:nvSpPr>
        <p:spPr>
          <a:xfrm>
            <a:off x="2451213" y="1627736"/>
            <a:ext cx="6483096" cy="3139321"/>
          </a:xfrm>
          <a:prstGeom prst="rect">
            <a:avLst/>
          </a:prstGeom>
        </p:spPr>
        <p:txBody>
          <a:bodyPr wrap="square">
            <a:spAutoFit/>
          </a:bodyPr>
          <a:lstStyle/>
          <a:p>
            <a:pPr marL="285750" indent="-285750">
              <a:buFont typeface="Wingdings" panose="05000000000000000000" pitchFamily="2" charset="2"/>
              <a:buChar char="Ø"/>
            </a:pPr>
            <a:r>
              <a:rPr lang="en-US" sz="1800" dirty="0"/>
              <a:t>The USFSP College of Education conducts an annual survey of completers following their first year following completion.  Completers rank how well they were prepared for leadership using the Florida Principal Leadership Standards (FPLS).</a:t>
            </a:r>
          </a:p>
          <a:p>
            <a:endParaRPr lang="en-US" sz="1800" dirty="0"/>
          </a:p>
          <a:p>
            <a:pPr marL="285750" indent="-285750">
              <a:buFont typeface="Wingdings" panose="05000000000000000000" pitchFamily="2" charset="2"/>
              <a:buChar char="Ø"/>
            </a:pPr>
            <a:r>
              <a:rPr lang="en-US" sz="1800" dirty="0"/>
              <a:t>C</a:t>
            </a:r>
            <a:r>
              <a:rPr lang="en-US" sz="1800" dirty="0" smtClean="0"/>
              <a:t>ompleters </a:t>
            </a:r>
            <a:r>
              <a:rPr lang="en-US" sz="1800" dirty="0"/>
              <a:t>rated preparation in the FPLS as 86% - 100% Highly Effective or Effective in all but one area. Only 71% of responders rated this area, “Recruiting, retaining and developing an effective and </a:t>
            </a:r>
            <a:r>
              <a:rPr lang="en-US" sz="1800" dirty="0">
                <a:solidFill>
                  <a:schemeClr val="tx1"/>
                </a:solidFill>
              </a:rPr>
              <a:t>diverse faulty and staff” as Highly Effective or Effective. </a:t>
            </a:r>
          </a:p>
        </p:txBody>
      </p:sp>
    </p:spTree>
    <p:extLst>
      <p:ext uri="{BB962C8B-B14F-4D97-AF65-F5344CB8AC3E}">
        <p14:creationId xmlns:p14="http://schemas.microsoft.com/office/powerpoint/2010/main" val="2563898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225661" y="2209800"/>
            <a:ext cx="6934200"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800" b="0" i="0" u="none" strike="noStrike" cap="none" dirty="0">
              <a:solidFill>
                <a:schemeClr val="dk1"/>
              </a:solidFill>
              <a:latin typeface="Overlock"/>
              <a:ea typeface="Overlock"/>
              <a:cs typeface="Overlock"/>
              <a:sym typeface="Overlock"/>
            </a:endParaRPr>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314053" y="182910"/>
            <a:ext cx="6757416" cy="1077218"/>
          </a:xfrm>
          <a:prstGeom prst="rect">
            <a:avLst/>
          </a:prstGeom>
        </p:spPr>
        <p:txBody>
          <a:bodyPr wrap="square">
            <a:spAutoFit/>
          </a:bodyPr>
          <a:lstStyle/>
          <a:p>
            <a:r>
              <a:rPr lang="en-US" sz="3200" dirty="0"/>
              <a:t>Completer Satisfaction:  Educational Leadership (EL) Programs</a:t>
            </a:r>
          </a:p>
        </p:txBody>
      </p:sp>
      <p:sp>
        <p:nvSpPr>
          <p:cNvPr id="3" name="Rectangle 2"/>
          <p:cNvSpPr/>
          <p:nvPr/>
        </p:nvSpPr>
        <p:spPr>
          <a:xfrm>
            <a:off x="2451213" y="1526136"/>
            <a:ext cx="6483096" cy="4678204"/>
          </a:xfrm>
          <a:prstGeom prst="rect">
            <a:avLst/>
          </a:prstGeom>
        </p:spPr>
        <p:txBody>
          <a:bodyPr wrap="square">
            <a:spAutoFit/>
          </a:bodyPr>
          <a:lstStyle/>
          <a:p>
            <a:pPr marL="285750" indent="-285750">
              <a:buFont typeface="Wingdings" panose="05000000000000000000" pitchFamily="2" charset="2"/>
              <a:buChar char="Ø"/>
            </a:pPr>
            <a:r>
              <a:rPr lang="en-US" sz="1800" dirty="0"/>
              <a:t>When asked what they considered the most helpful aspects of the program, the previous year’s completers replied:</a:t>
            </a:r>
          </a:p>
          <a:p>
            <a:pPr marL="285750" lvl="2" indent="-285750">
              <a:buFont typeface="Arial" panose="020B0604020202020204" pitchFamily="34" charset="0"/>
              <a:buChar char="•"/>
            </a:pPr>
            <a:r>
              <a:rPr lang="en-US" sz="1600" i="1" dirty="0"/>
              <a:t>The support on the content and anchor standards and the data analysis. The support and practice for the FELE. The structure of the classes that helped encourage field experiences that were used in Targeted Selection to show what I had done as a leader.</a:t>
            </a:r>
          </a:p>
          <a:p>
            <a:pPr marL="285750" lvl="2" indent="-285750">
              <a:buFont typeface="Arial" panose="020B0604020202020204" pitchFamily="34" charset="0"/>
              <a:buChar char="•"/>
            </a:pPr>
            <a:r>
              <a:rPr lang="en-US" sz="1600" i="1" dirty="0"/>
              <a:t>The internships helped out a lot but getting them or picking a school to do the internships in was hard.</a:t>
            </a:r>
          </a:p>
          <a:p>
            <a:pPr marL="285750" lvl="2" indent="-285750">
              <a:buFont typeface="Arial" panose="020B0604020202020204" pitchFamily="34" charset="0"/>
              <a:buChar char="•"/>
            </a:pPr>
            <a:r>
              <a:rPr lang="en-US" sz="1600" i="1" dirty="0"/>
              <a:t>Field Experiences, collaborating with my peers and also with my administrator.</a:t>
            </a:r>
          </a:p>
          <a:p>
            <a:pPr marL="285750" lvl="2" indent="-285750">
              <a:buFont typeface="Arial" panose="020B0604020202020204" pitchFamily="34" charset="0"/>
              <a:buChar char="•"/>
            </a:pPr>
            <a:r>
              <a:rPr lang="en-US" sz="1600" i="1" dirty="0"/>
              <a:t>I found that all of my professors were more than willing to meet with me when I needed. I found a lot of value in speaking to them in person.</a:t>
            </a:r>
          </a:p>
          <a:p>
            <a:pPr marL="285750" lvl="2" indent="-285750">
              <a:buFont typeface="Arial" panose="020B0604020202020204" pitchFamily="34" charset="0"/>
              <a:buChar char="•"/>
            </a:pPr>
            <a:r>
              <a:rPr lang="en-US" sz="1600" i="1" dirty="0"/>
              <a:t>Professors that were there to help you to be successful.</a:t>
            </a:r>
          </a:p>
          <a:p>
            <a:pPr lvl="2"/>
            <a:endParaRPr lang="en-US" sz="1600" i="1" dirty="0"/>
          </a:p>
          <a:p>
            <a:pPr marL="285750" indent="-285750">
              <a:buFont typeface="Wingdings" panose="05000000000000000000" pitchFamily="2" charset="2"/>
              <a:buChar char="Ø"/>
            </a:pPr>
            <a:r>
              <a:rPr lang="en-US" sz="1800" dirty="0"/>
              <a:t>Multiple candidates requested additional time in the </a:t>
            </a:r>
            <a:r>
              <a:rPr lang="en-US" sz="1800" dirty="0" smtClean="0"/>
              <a:t>field </a:t>
            </a:r>
            <a:r>
              <a:rPr lang="en-US" sz="1800" dirty="0"/>
              <a:t>when asked what should be added to the program.</a:t>
            </a:r>
          </a:p>
        </p:txBody>
      </p:sp>
    </p:spTree>
    <p:extLst>
      <p:ext uri="{BB962C8B-B14F-4D97-AF65-F5344CB8AC3E}">
        <p14:creationId xmlns:p14="http://schemas.microsoft.com/office/powerpoint/2010/main" val="4270689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96220" y="248448"/>
            <a:ext cx="6218012" cy="1077218"/>
          </a:xfrm>
          <a:prstGeom prst="rect">
            <a:avLst/>
          </a:prstGeom>
        </p:spPr>
        <p:txBody>
          <a:bodyPr wrap="square">
            <a:spAutoFit/>
          </a:bodyPr>
          <a:lstStyle/>
          <a:p>
            <a:r>
              <a:rPr lang="en-US" sz="3200" dirty="0">
                <a:solidFill>
                  <a:schemeClr val="tx1"/>
                </a:solidFill>
              </a:rPr>
              <a:t>Completer </a:t>
            </a:r>
            <a:r>
              <a:rPr lang="en-US" sz="3200" dirty="0"/>
              <a:t>Satisfaction:  EL Programs</a:t>
            </a:r>
          </a:p>
        </p:txBody>
      </p:sp>
      <p:sp>
        <p:nvSpPr>
          <p:cNvPr id="3" name="Rectangle 2"/>
          <p:cNvSpPr/>
          <p:nvPr/>
        </p:nvSpPr>
        <p:spPr>
          <a:xfrm>
            <a:off x="2578608" y="1358813"/>
            <a:ext cx="6135624" cy="523220"/>
          </a:xfrm>
          <a:prstGeom prst="rect">
            <a:avLst/>
          </a:prstGeom>
        </p:spPr>
        <p:txBody>
          <a:bodyPr wrap="square">
            <a:spAutoFit/>
          </a:bodyPr>
          <a:lstStyle/>
          <a:p>
            <a:r>
              <a:rPr lang="en-US" dirty="0"/>
              <a:t>How effectively do you feel the USFSP Education Leadership Program prepared you in the following areas:</a:t>
            </a:r>
          </a:p>
        </p:txBody>
      </p:sp>
      <p:graphicFrame>
        <p:nvGraphicFramePr>
          <p:cNvPr id="6" name="Content Placeholder 5"/>
          <p:cNvGraphicFramePr>
            <a:graphicFrameLocks/>
          </p:cNvGraphicFramePr>
          <p:nvPr>
            <p:extLst>
              <p:ext uri="{D42A27DB-BD31-4B8C-83A1-F6EECF244321}">
                <p14:modId xmlns:p14="http://schemas.microsoft.com/office/powerpoint/2010/main" val="4255000056"/>
              </p:ext>
            </p:extLst>
          </p:nvPr>
        </p:nvGraphicFramePr>
        <p:xfrm>
          <a:off x="2694668" y="2165985"/>
          <a:ext cx="6019563" cy="3498939"/>
        </p:xfrm>
        <a:graphic>
          <a:graphicData uri="http://schemas.openxmlformats.org/drawingml/2006/table">
            <a:tbl>
              <a:tblPr firstRow="1" firstCol="1" bandRow="1">
                <a:tableStyleId>{5C22544A-7EE6-4342-B048-85BDC9FD1C3A}</a:tableStyleId>
              </a:tblPr>
              <a:tblGrid>
                <a:gridCol w="2790731">
                  <a:extLst>
                    <a:ext uri="{9D8B030D-6E8A-4147-A177-3AD203B41FA5}">
                      <a16:colId xmlns:a16="http://schemas.microsoft.com/office/drawing/2014/main" val="20000"/>
                    </a:ext>
                  </a:extLst>
                </a:gridCol>
                <a:gridCol w="993487">
                  <a:extLst>
                    <a:ext uri="{9D8B030D-6E8A-4147-A177-3AD203B41FA5}">
                      <a16:colId xmlns:a16="http://schemas.microsoft.com/office/drawing/2014/main" val="20001"/>
                    </a:ext>
                  </a:extLst>
                </a:gridCol>
                <a:gridCol w="1055580">
                  <a:extLst>
                    <a:ext uri="{9D8B030D-6E8A-4147-A177-3AD203B41FA5}">
                      <a16:colId xmlns:a16="http://schemas.microsoft.com/office/drawing/2014/main" val="20002"/>
                    </a:ext>
                  </a:extLst>
                </a:gridCol>
                <a:gridCol w="1179765">
                  <a:extLst>
                    <a:ext uri="{9D8B030D-6E8A-4147-A177-3AD203B41FA5}">
                      <a16:colId xmlns:a16="http://schemas.microsoft.com/office/drawing/2014/main" val="20003"/>
                    </a:ext>
                  </a:extLst>
                </a:gridCol>
              </a:tblGrid>
              <a:tr h="304813">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53479">
                <a:tc>
                  <a:txBody>
                    <a:bodyPr/>
                    <a:lstStyle/>
                    <a:p>
                      <a:pPr marL="0" marR="0">
                        <a:spcBef>
                          <a:spcPts val="0"/>
                        </a:spcBef>
                        <a:spcAft>
                          <a:spcPts val="0"/>
                        </a:spcAft>
                      </a:pPr>
                      <a:r>
                        <a:rPr lang="en-US" sz="1000" dirty="0">
                          <a:effectLst/>
                        </a:rPr>
                        <a:t>Achieving results on the school's student learning goals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71.43%</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1"/>
                  </a:ext>
                </a:extLst>
              </a:tr>
              <a:tr h="762032">
                <a:tc>
                  <a:txBody>
                    <a:bodyPr/>
                    <a:lstStyle/>
                    <a:p>
                      <a:pPr marL="0" marR="0">
                        <a:spcBef>
                          <a:spcPts val="0"/>
                        </a:spcBef>
                        <a:spcAft>
                          <a:spcPts val="0"/>
                        </a:spcAft>
                      </a:pPr>
                      <a:r>
                        <a:rPr lang="en-US" sz="1000" dirty="0">
                          <a:effectLst/>
                        </a:rPr>
                        <a:t>Demonstrating that student learning is their top priority through leadership actions that build and support a learning organization focused on student success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71.43%</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51435" marR="51435" marT="0" marB="0"/>
                </a:tc>
                <a:extLst>
                  <a:ext uri="{0D108BD9-81ED-4DB2-BD59-A6C34878D82A}">
                    <a16:rowId xmlns:a16="http://schemas.microsoft.com/office/drawing/2014/main" val="10002"/>
                  </a:ext>
                </a:extLst>
              </a:tr>
              <a:tr h="914438">
                <a:tc>
                  <a:txBody>
                    <a:bodyPr/>
                    <a:lstStyle/>
                    <a:p>
                      <a:pPr marL="0" marR="0">
                        <a:spcBef>
                          <a:spcPts val="0"/>
                        </a:spcBef>
                        <a:spcAft>
                          <a:spcPts val="0"/>
                        </a:spcAft>
                      </a:pPr>
                      <a:r>
                        <a:rPr lang="en-US" sz="1000" dirty="0">
                          <a:effectLst/>
                        </a:rPr>
                        <a:t>Collaborating to develop and implement an instructional framework that aligns curriculum with state standards, effective instructional practices, student learning needs and assessments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14.29%</a:t>
                      </a:r>
                    </a:p>
                  </a:txBody>
                  <a:tcPr marL="51435" marR="51435" marT="0" marB="0"/>
                </a:tc>
                <a:tc>
                  <a:txBody>
                    <a:bodyPr/>
                    <a:lstStyle/>
                    <a:p>
                      <a:pPr marL="0" marR="0" algn="ctr">
                        <a:spcBef>
                          <a:spcPts val="0"/>
                        </a:spcBef>
                        <a:spcAft>
                          <a:spcPts val="0"/>
                        </a:spcAft>
                      </a:pPr>
                      <a:r>
                        <a:rPr lang="en-US" sz="1000" dirty="0">
                          <a:effectLst/>
                        </a:rPr>
                        <a:t>85.71%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57219">
                <a:tc>
                  <a:txBody>
                    <a:bodyPr/>
                    <a:lstStyle/>
                    <a:p>
                      <a:pPr marL="0" marR="0">
                        <a:spcBef>
                          <a:spcPts val="0"/>
                        </a:spcBef>
                        <a:spcAft>
                          <a:spcPts val="0"/>
                        </a:spcAft>
                      </a:pPr>
                      <a:r>
                        <a:rPr lang="en-US" sz="1000" dirty="0">
                          <a:effectLst/>
                        </a:rPr>
                        <a:t>Recruiting, retaining and developing an effective and diverse faculty and staff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42.86%</a:t>
                      </a: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706958">
                <a:tc>
                  <a:txBody>
                    <a:bodyPr/>
                    <a:lstStyle/>
                    <a:p>
                      <a:pPr marL="0" marR="0">
                        <a:spcBef>
                          <a:spcPts val="0"/>
                        </a:spcBef>
                        <a:spcAft>
                          <a:spcPts val="0"/>
                        </a:spcAft>
                      </a:pPr>
                      <a:r>
                        <a:rPr lang="en-US" sz="1000" dirty="0">
                          <a:effectLst/>
                        </a:rPr>
                        <a:t>Structuring and monitoring a school learning environment that improves learning for all of Florida's diverse student population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42.86%</a:t>
                      </a:r>
                    </a:p>
                  </a:txBody>
                  <a:tcPr marL="51435" marR="51435" marT="0" marB="0"/>
                </a:tc>
                <a:tc>
                  <a:txBody>
                    <a:bodyPr/>
                    <a:lstStyle/>
                    <a:p>
                      <a:pPr marL="0" marR="0" algn="ctr">
                        <a:spcBef>
                          <a:spcPts val="0"/>
                        </a:spcBef>
                        <a:spcAft>
                          <a:spcPts val="0"/>
                        </a:spcAft>
                      </a:pPr>
                      <a:r>
                        <a:rPr lang="en-US" sz="1000" dirty="0">
                          <a:effectLst/>
                        </a:rPr>
                        <a:t>57.14%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810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96220" y="248448"/>
            <a:ext cx="6218012" cy="1077218"/>
          </a:xfrm>
          <a:prstGeom prst="rect">
            <a:avLst/>
          </a:prstGeom>
        </p:spPr>
        <p:txBody>
          <a:bodyPr wrap="square">
            <a:spAutoFit/>
          </a:bodyPr>
          <a:lstStyle/>
          <a:p>
            <a:r>
              <a:rPr lang="en-US" sz="3200" dirty="0"/>
              <a:t>Completer Satisfaction:  EL Programs</a:t>
            </a:r>
          </a:p>
        </p:txBody>
      </p:sp>
      <p:graphicFrame>
        <p:nvGraphicFramePr>
          <p:cNvPr id="5" name="Content Placeholder 5"/>
          <p:cNvGraphicFramePr>
            <a:graphicFrameLocks/>
          </p:cNvGraphicFramePr>
          <p:nvPr>
            <p:extLst>
              <p:ext uri="{D42A27DB-BD31-4B8C-83A1-F6EECF244321}">
                <p14:modId xmlns:p14="http://schemas.microsoft.com/office/powerpoint/2010/main" val="3728211150"/>
              </p:ext>
            </p:extLst>
          </p:nvPr>
        </p:nvGraphicFramePr>
        <p:xfrm>
          <a:off x="2686812" y="1699260"/>
          <a:ext cx="5890260" cy="4317493"/>
        </p:xfrm>
        <a:graphic>
          <a:graphicData uri="http://schemas.openxmlformats.org/drawingml/2006/table">
            <a:tbl>
              <a:tblPr firstRow="1" firstCol="1" bandRow="1">
                <a:tableStyleId>{5C22544A-7EE6-4342-B048-85BDC9FD1C3A}</a:tableStyleId>
              </a:tblPr>
              <a:tblGrid>
                <a:gridCol w="2730785">
                  <a:extLst>
                    <a:ext uri="{9D8B030D-6E8A-4147-A177-3AD203B41FA5}">
                      <a16:colId xmlns:a16="http://schemas.microsoft.com/office/drawing/2014/main" val="20000"/>
                    </a:ext>
                  </a:extLst>
                </a:gridCol>
                <a:gridCol w="972146">
                  <a:extLst>
                    <a:ext uri="{9D8B030D-6E8A-4147-A177-3AD203B41FA5}">
                      <a16:colId xmlns:a16="http://schemas.microsoft.com/office/drawing/2014/main" val="20001"/>
                    </a:ext>
                  </a:extLst>
                </a:gridCol>
                <a:gridCol w="1032905">
                  <a:extLst>
                    <a:ext uri="{9D8B030D-6E8A-4147-A177-3AD203B41FA5}">
                      <a16:colId xmlns:a16="http://schemas.microsoft.com/office/drawing/2014/main" val="20002"/>
                    </a:ext>
                  </a:extLst>
                </a:gridCol>
                <a:gridCol w="1154424">
                  <a:extLst>
                    <a:ext uri="{9D8B030D-6E8A-4147-A177-3AD203B41FA5}">
                      <a16:colId xmlns:a16="http://schemas.microsoft.com/office/drawing/2014/main" val="20003"/>
                    </a:ext>
                  </a:extLst>
                </a:gridCol>
              </a:tblGrid>
              <a:tr h="299575">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748938">
                <a:tc>
                  <a:txBody>
                    <a:bodyPr/>
                    <a:lstStyle/>
                    <a:p>
                      <a:pPr marL="0" marR="0">
                        <a:spcBef>
                          <a:spcPts val="0"/>
                        </a:spcBef>
                        <a:spcAft>
                          <a:spcPts val="0"/>
                        </a:spcAft>
                      </a:pPr>
                      <a:r>
                        <a:rPr lang="en-US" sz="1000" dirty="0">
                          <a:effectLst/>
                        </a:rPr>
                        <a:t>Employing and monitoring a decision-making process that is based on vision, mission and improvement priorities using facts and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14.29%</a:t>
                      </a:r>
                    </a:p>
                  </a:txBody>
                  <a:tcPr marL="51435" marR="51435" marT="0" marB="0"/>
                </a:tc>
                <a:tc>
                  <a:txBody>
                    <a:bodyPr/>
                    <a:lstStyle/>
                    <a:p>
                      <a:pPr marL="0" marR="0" algn="ctr">
                        <a:spcBef>
                          <a:spcPts val="0"/>
                        </a:spcBef>
                        <a:spcAft>
                          <a:spcPts val="0"/>
                        </a:spcAft>
                      </a:pPr>
                      <a:r>
                        <a:rPr lang="en-US" sz="1000" dirty="0">
                          <a:effectLst/>
                        </a:rPr>
                        <a:t>85.71%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49362">
                <a:tc>
                  <a:txBody>
                    <a:bodyPr/>
                    <a:lstStyle/>
                    <a:p>
                      <a:pPr marL="0" marR="0">
                        <a:spcBef>
                          <a:spcPts val="0"/>
                        </a:spcBef>
                        <a:spcAft>
                          <a:spcPts val="0"/>
                        </a:spcAft>
                      </a:pPr>
                      <a:r>
                        <a:rPr lang="en-US" sz="1000" dirty="0">
                          <a:effectLst/>
                        </a:rPr>
                        <a:t>Cultivating, supporting, and developing other leaders within the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14.29%</a:t>
                      </a: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42.86%</a:t>
                      </a: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42.86%</a:t>
                      </a:r>
                    </a:p>
                  </a:txBody>
                  <a:tcPr marL="51435" marR="51435" marT="0" marB="0"/>
                </a:tc>
                <a:extLst>
                  <a:ext uri="{0D108BD9-81ED-4DB2-BD59-A6C34878D82A}">
                    <a16:rowId xmlns:a16="http://schemas.microsoft.com/office/drawing/2014/main" val="10002"/>
                  </a:ext>
                </a:extLst>
              </a:tr>
              <a:tr h="829299">
                <a:tc>
                  <a:txBody>
                    <a:bodyPr/>
                    <a:lstStyle/>
                    <a:p>
                      <a:pPr marL="0" marR="0">
                        <a:spcBef>
                          <a:spcPts val="0"/>
                        </a:spcBef>
                        <a:spcAft>
                          <a:spcPts val="0"/>
                        </a:spcAft>
                      </a:pPr>
                      <a:r>
                        <a:rPr lang="en-US" sz="1000" dirty="0">
                          <a:effectLst/>
                        </a:rPr>
                        <a:t>Managing the organization, operations, and facilities in ways that maximize the use of resources to promote a safe, efficient, legal, and effective learning environment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14.29%</a:t>
                      </a: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42.86%</a:t>
                      </a:r>
                    </a:p>
                  </a:txBody>
                  <a:tcPr marL="51435" marR="51435" marT="0" marB="0"/>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42.86%</a:t>
                      </a:r>
                    </a:p>
                  </a:txBody>
                  <a:tcPr marL="51435" marR="51435" marT="0" marB="0"/>
                </a:tc>
                <a:extLst>
                  <a:ext uri="{0D108BD9-81ED-4DB2-BD59-A6C34878D82A}">
                    <a16:rowId xmlns:a16="http://schemas.microsoft.com/office/drawing/2014/main" val="10003"/>
                  </a:ext>
                </a:extLst>
              </a:tr>
              <a:tr h="1326879">
                <a:tc>
                  <a:txBody>
                    <a:bodyPr/>
                    <a:lstStyle/>
                    <a:p>
                      <a:pPr marL="0" marR="0">
                        <a:spcBef>
                          <a:spcPts val="0"/>
                        </a:spcBef>
                        <a:spcAft>
                          <a:spcPts val="0"/>
                        </a:spcAft>
                      </a:pPr>
                      <a:r>
                        <a:rPr lang="en-US" sz="1000" dirty="0">
                          <a:effectLst/>
                        </a:rPr>
                        <a:t>Practicing two-way communications and using appropriate oral, written and electronic communication and collaboration skills to accomplish school and system goals by building and maintaining relationships with students, faculty, parents and community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71.43%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663440">
                <a:tc>
                  <a:txBody>
                    <a:bodyPr/>
                    <a:lstStyle/>
                    <a:p>
                      <a:pPr marL="0" marR="0">
                        <a:spcBef>
                          <a:spcPts val="0"/>
                        </a:spcBef>
                        <a:spcAft>
                          <a:spcPts val="0"/>
                        </a:spcAft>
                      </a:pPr>
                      <a:r>
                        <a:rPr lang="en-US" sz="1000" dirty="0">
                          <a:effectLst/>
                        </a:rPr>
                        <a:t>Demonstrating personal and professional behaviors consistent with quality practices in education and as a community leader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28.57%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71.43%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1105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48361" y="349032"/>
            <a:ext cx="6211007" cy="1077218"/>
          </a:xfrm>
          <a:prstGeom prst="rect">
            <a:avLst/>
          </a:prstGeom>
        </p:spPr>
        <p:txBody>
          <a:bodyPr wrap="square">
            <a:spAutoFit/>
          </a:bodyPr>
          <a:lstStyle/>
          <a:p>
            <a:r>
              <a:rPr lang="en-US" sz="3200" dirty="0"/>
              <a:t>Employer Satisfaction:  EL Program</a:t>
            </a:r>
          </a:p>
        </p:txBody>
      </p:sp>
      <p:sp>
        <p:nvSpPr>
          <p:cNvPr id="3" name="Rectangle 2"/>
          <p:cNvSpPr/>
          <p:nvPr/>
        </p:nvSpPr>
        <p:spPr>
          <a:xfrm>
            <a:off x="2520317" y="1505378"/>
            <a:ext cx="6139051" cy="3077766"/>
          </a:xfrm>
          <a:prstGeom prst="rect">
            <a:avLst/>
          </a:prstGeom>
        </p:spPr>
        <p:txBody>
          <a:bodyPr wrap="square">
            <a:spAutoFit/>
          </a:bodyPr>
          <a:lstStyle/>
          <a:p>
            <a:pPr marL="285750" indent="-285750">
              <a:buFont typeface="Arial" panose="020B0604020202020204" pitchFamily="34" charset="0"/>
              <a:buChar char="•"/>
            </a:pPr>
            <a:r>
              <a:rPr lang="en-US" sz="1800" dirty="0"/>
              <a:t>The USFSP College of Education conducts an annual survey of employers of completers following the first year after completion.</a:t>
            </a:r>
          </a:p>
          <a:p>
            <a:endParaRPr lang="en-US" sz="1800" dirty="0"/>
          </a:p>
          <a:p>
            <a:pPr marL="285750" indent="-285750">
              <a:buFont typeface="Arial" panose="020B0604020202020204" pitchFamily="34" charset="0"/>
              <a:buChar char="•"/>
            </a:pPr>
            <a:r>
              <a:rPr lang="en-US" sz="1800" dirty="0"/>
              <a:t>With a 16% return rate (only one), the responding employer rated the preparation of Educational Leadership completers as 100% Effective/Highly Effective for each of the FPLS components.</a:t>
            </a:r>
          </a:p>
          <a:p>
            <a:endParaRPr lang="en-US" dirty="0"/>
          </a:p>
          <a:p>
            <a:pPr marL="285750" indent="-285750">
              <a:buFont typeface="Arial" panose="020B0604020202020204" pitchFamily="34" charset="0"/>
              <a:buChar char="•"/>
            </a:pPr>
            <a:r>
              <a:rPr lang="en-US" sz="1800" dirty="0"/>
              <a:t>The administrator responded that 100% of completers employed by the employer qualified for rehiring.  </a:t>
            </a:r>
          </a:p>
        </p:txBody>
      </p:sp>
    </p:spTree>
    <p:extLst>
      <p:ext uri="{BB962C8B-B14F-4D97-AF65-F5344CB8AC3E}">
        <p14:creationId xmlns:p14="http://schemas.microsoft.com/office/powerpoint/2010/main" val="237907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933600" y="414550"/>
            <a:ext cx="5486400" cy="4616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b="1" dirty="0">
              <a:solidFill>
                <a:srgbClr val="006848"/>
              </a:solidFill>
              <a:latin typeface="Arial"/>
              <a:ea typeface="Arial"/>
              <a:cs typeface="Arial"/>
              <a:sym typeface="Arial"/>
            </a:endParaRPr>
          </a:p>
          <a:p>
            <a:pPr marL="742950" marR="0" lvl="1" indent="-184150" algn="l" rtl="0">
              <a:lnSpc>
                <a:spcPct val="15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8945" y="339888"/>
            <a:ext cx="6165287" cy="1077218"/>
          </a:xfrm>
          <a:prstGeom prst="rect">
            <a:avLst/>
          </a:prstGeom>
        </p:spPr>
        <p:txBody>
          <a:bodyPr wrap="square">
            <a:spAutoFit/>
          </a:bodyPr>
          <a:lstStyle/>
          <a:p>
            <a:r>
              <a:rPr lang="en-US" sz="3200" dirty="0">
                <a:solidFill>
                  <a:schemeClr val="tx1"/>
                </a:solidFill>
              </a:rPr>
              <a:t>Employer Satisfaction</a:t>
            </a:r>
            <a:r>
              <a:rPr lang="en-US" sz="3200" dirty="0"/>
              <a:t>:  EL Program</a:t>
            </a:r>
          </a:p>
        </p:txBody>
      </p:sp>
      <p:sp>
        <p:nvSpPr>
          <p:cNvPr id="3" name="Rectangle 2"/>
          <p:cNvSpPr/>
          <p:nvPr/>
        </p:nvSpPr>
        <p:spPr>
          <a:xfrm>
            <a:off x="2639368" y="1417106"/>
            <a:ext cx="6148016" cy="523220"/>
          </a:xfrm>
          <a:prstGeom prst="rect">
            <a:avLst/>
          </a:prstGeom>
        </p:spPr>
        <p:txBody>
          <a:bodyPr wrap="square">
            <a:spAutoFit/>
          </a:bodyPr>
          <a:lstStyle/>
          <a:p>
            <a:r>
              <a:rPr lang="en-US" dirty="0"/>
              <a:t>How effective are USFSP Educational Leadership completers from the 2016 - 2017 academic year in the following areas:</a:t>
            </a:r>
          </a:p>
        </p:txBody>
      </p:sp>
      <p:graphicFrame>
        <p:nvGraphicFramePr>
          <p:cNvPr id="6" name="Content Placeholder 3"/>
          <p:cNvGraphicFramePr>
            <a:graphicFrameLocks/>
          </p:cNvGraphicFramePr>
          <p:nvPr>
            <p:extLst>
              <p:ext uri="{D42A27DB-BD31-4B8C-83A1-F6EECF244321}">
                <p14:modId xmlns:p14="http://schemas.microsoft.com/office/powerpoint/2010/main" val="3217812067"/>
              </p:ext>
            </p:extLst>
          </p:nvPr>
        </p:nvGraphicFramePr>
        <p:xfrm>
          <a:off x="2712174" y="2159127"/>
          <a:ext cx="5928905" cy="3446145"/>
        </p:xfrm>
        <a:graphic>
          <a:graphicData uri="http://schemas.openxmlformats.org/drawingml/2006/table">
            <a:tbl>
              <a:tblPr firstRow="1" firstCol="1" bandRow="1">
                <a:tableStyleId>{5C22544A-7EE6-4342-B048-85BDC9FD1C3A}</a:tableStyleId>
              </a:tblPr>
              <a:tblGrid>
                <a:gridCol w="2748702">
                  <a:extLst>
                    <a:ext uri="{9D8B030D-6E8A-4147-A177-3AD203B41FA5}">
                      <a16:colId xmlns:a16="http://schemas.microsoft.com/office/drawing/2014/main" val="20000"/>
                    </a:ext>
                  </a:extLst>
                </a:gridCol>
                <a:gridCol w="978524">
                  <a:extLst>
                    <a:ext uri="{9D8B030D-6E8A-4147-A177-3AD203B41FA5}">
                      <a16:colId xmlns:a16="http://schemas.microsoft.com/office/drawing/2014/main" val="20001"/>
                    </a:ext>
                  </a:extLst>
                </a:gridCol>
                <a:gridCol w="1039682">
                  <a:extLst>
                    <a:ext uri="{9D8B030D-6E8A-4147-A177-3AD203B41FA5}">
                      <a16:colId xmlns:a16="http://schemas.microsoft.com/office/drawing/2014/main" val="20002"/>
                    </a:ext>
                  </a:extLst>
                </a:gridCol>
                <a:gridCol w="1161997">
                  <a:extLst>
                    <a:ext uri="{9D8B030D-6E8A-4147-A177-3AD203B41FA5}">
                      <a16:colId xmlns:a16="http://schemas.microsoft.com/office/drawing/2014/main" val="20003"/>
                    </a:ext>
                  </a:extLst>
                </a:gridCol>
              </a:tblGrid>
              <a:tr h="310691">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20208">
                <a:tc>
                  <a:txBody>
                    <a:bodyPr/>
                    <a:lstStyle/>
                    <a:p>
                      <a:pPr marL="0" marR="0">
                        <a:spcBef>
                          <a:spcPts val="0"/>
                        </a:spcBef>
                        <a:spcAft>
                          <a:spcPts val="0"/>
                        </a:spcAft>
                      </a:pPr>
                      <a:r>
                        <a:rPr lang="en-US" sz="1000" dirty="0">
                          <a:effectLst/>
                        </a:rPr>
                        <a:t>Achieving results on the school's student learning goals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776725">
                <a:tc>
                  <a:txBody>
                    <a:bodyPr/>
                    <a:lstStyle/>
                    <a:p>
                      <a:pPr marL="0" marR="0">
                        <a:spcBef>
                          <a:spcPts val="0"/>
                        </a:spcBef>
                        <a:spcAft>
                          <a:spcPts val="0"/>
                        </a:spcAft>
                      </a:pPr>
                      <a:r>
                        <a:rPr lang="en-US" sz="1000" dirty="0">
                          <a:effectLst/>
                        </a:rPr>
                        <a:t>Demonstrating that student learning is their top priority through leadership actions that build and support a learning organization focused on student success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932071">
                <a:tc>
                  <a:txBody>
                    <a:bodyPr/>
                    <a:lstStyle/>
                    <a:p>
                      <a:pPr marL="0" marR="0">
                        <a:spcBef>
                          <a:spcPts val="0"/>
                        </a:spcBef>
                        <a:spcAft>
                          <a:spcPts val="0"/>
                        </a:spcAft>
                      </a:pPr>
                      <a:r>
                        <a:rPr lang="en-US" sz="1000" dirty="0">
                          <a:effectLst/>
                        </a:rPr>
                        <a:t>Collaborating to develop and implement an instructional framework that aligns curriculum with state standards, effective instructional practices, student learning needs and assessments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66035">
                <a:tc>
                  <a:txBody>
                    <a:bodyPr/>
                    <a:lstStyle/>
                    <a:p>
                      <a:pPr marL="0" marR="0">
                        <a:spcBef>
                          <a:spcPts val="0"/>
                        </a:spcBef>
                        <a:spcAft>
                          <a:spcPts val="0"/>
                        </a:spcAft>
                      </a:pPr>
                      <a:r>
                        <a:rPr lang="en-US" sz="1000" dirty="0">
                          <a:effectLst/>
                        </a:rPr>
                        <a:t>Recruiting , retaining and developing an effective and diverse faculty and staff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640415">
                <a:tc>
                  <a:txBody>
                    <a:bodyPr/>
                    <a:lstStyle/>
                    <a:p>
                      <a:pPr marL="0" marR="0">
                        <a:spcBef>
                          <a:spcPts val="0"/>
                        </a:spcBef>
                        <a:spcAft>
                          <a:spcPts val="0"/>
                        </a:spcAft>
                      </a:pPr>
                      <a:r>
                        <a:rPr lang="en-US" sz="1000" dirty="0">
                          <a:effectLst/>
                        </a:rPr>
                        <a:t>Structuring and monitoring a school learning environment that improves learning for all of Florida's diverse student population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032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933600" y="414550"/>
            <a:ext cx="5486400" cy="4616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b="1" dirty="0">
              <a:solidFill>
                <a:srgbClr val="006848"/>
              </a:solidFill>
              <a:latin typeface="Arial"/>
              <a:ea typeface="Arial"/>
              <a:cs typeface="Arial"/>
              <a:sym typeface="Arial"/>
            </a:endParaRPr>
          </a:p>
          <a:p>
            <a:pPr marL="742950" marR="0" lvl="1" indent="-184150" algn="l" rtl="0">
              <a:lnSpc>
                <a:spcPct val="15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48945" y="339888"/>
            <a:ext cx="6165287" cy="1077218"/>
          </a:xfrm>
          <a:prstGeom prst="rect">
            <a:avLst/>
          </a:prstGeom>
        </p:spPr>
        <p:txBody>
          <a:bodyPr wrap="square">
            <a:spAutoFit/>
          </a:bodyPr>
          <a:lstStyle/>
          <a:p>
            <a:r>
              <a:rPr lang="en-US" sz="3200" dirty="0"/>
              <a:t>Employer Satisfaction:  EL Program</a:t>
            </a:r>
          </a:p>
        </p:txBody>
      </p:sp>
      <p:graphicFrame>
        <p:nvGraphicFramePr>
          <p:cNvPr id="5" name="Content Placeholder 3"/>
          <p:cNvGraphicFramePr>
            <a:graphicFrameLocks/>
          </p:cNvGraphicFramePr>
          <p:nvPr>
            <p:extLst>
              <p:ext uri="{D42A27DB-BD31-4B8C-83A1-F6EECF244321}">
                <p14:modId xmlns:p14="http://schemas.microsoft.com/office/powerpoint/2010/main" val="2968928711"/>
              </p:ext>
            </p:extLst>
          </p:nvPr>
        </p:nvGraphicFramePr>
        <p:xfrm>
          <a:off x="2745514" y="1815847"/>
          <a:ext cx="5968717" cy="4072889"/>
        </p:xfrm>
        <a:graphic>
          <a:graphicData uri="http://schemas.openxmlformats.org/drawingml/2006/table">
            <a:tbl>
              <a:tblPr firstRow="1" firstCol="1" bandRow="1">
                <a:tableStyleId>{5C22544A-7EE6-4342-B048-85BDC9FD1C3A}</a:tableStyleId>
              </a:tblPr>
              <a:tblGrid>
                <a:gridCol w="2767160">
                  <a:extLst>
                    <a:ext uri="{9D8B030D-6E8A-4147-A177-3AD203B41FA5}">
                      <a16:colId xmlns:a16="http://schemas.microsoft.com/office/drawing/2014/main" val="20000"/>
                    </a:ext>
                  </a:extLst>
                </a:gridCol>
                <a:gridCol w="985094">
                  <a:extLst>
                    <a:ext uri="{9D8B030D-6E8A-4147-A177-3AD203B41FA5}">
                      <a16:colId xmlns:a16="http://schemas.microsoft.com/office/drawing/2014/main" val="20001"/>
                    </a:ext>
                  </a:extLst>
                </a:gridCol>
                <a:gridCol w="1046663">
                  <a:extLst>
                    <a:ext uri="{9D8B030D-6E8A-4147-A177-3AD203B41FA5}">
                      <a16:colId xmlns:a16="http://schemas.microsoft.com/office/drawing/2014/main" val="20002"/>
                    </a:ext>
                  </a:extLst>
                </a:gridCol>
                <a:gridCol w="1169800">
                  <a:extLst>
                    <a:ext uri="{9D8B030D-6E8A-4147-A177-3AD203B41FA5}">
                      <a16:colId xmlns:a16="http://schemas.microsoft.com/office/drawing/2014/main" val="20003"/>
                    </a:ext>
                  </a:extLst>
                </a:gridCol>
              </a:tblGrid>
              <a:tr h="286995">
                <a:tc>
                  <a:txBody>
                    <a:bodyPr/>
                    <a:lstStyle/>
                    <a:p>
                      <a:pPr marL="0" marR="0" algn="ctr">
                        <a:spcBef>
                          <a:spcPts val="0"/>
                        </a:spcBef>
                        <a:spcAft>
                          <a:spcPts val="0"/>
                        </a:spcAft>
                      </a:pPr>
                      <a:r>
                        <a:rPr lang="en-US" sz="10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Ineffective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Highly Effective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717488">
                <a:tc>
                  <a:txBody>
                    <a:bodyPr/>
                    <a:lstStyle/>
                    <a:p>
                      <a:pPr marL="0" marR="0">
                        <a:spcBef>
                          <a:spcPts val="0"/>
                        </a:spcBef>
                        <a:spcAft>
                          <a:spcPts val="0"/>
                        </a:spcAft>
                      </a:pPr>
                      <a:r>
                        <a:rPr lang="en-US" sz="1000" dirty="0">
                          <a:effectLst/>
                        </a:rPr>
                        <a:t>Employing and monitoring a decision-making process that is based on vision, mission and improvement priorities using facts and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30493">
                <a:tc>
                  <a:txBody>
                    <a:bodyPr/>
                    <a:lstStyle/>
                    <a:p>
                      <a:pPr marL="0" marR="0">
                        <a:spcBef>
                          <a:spcPts val="0"/>
                        </a:spcBef>
                        <a:spcAft>
                          <a:spcPts val="0"/>
                        </a:spcAft>
                      </a:pPr>
                      <a:r>
                        <a:rPr lang="en-US" sz="1000" dirty="0">
                          <a:effectLst/>
                        </a:rPr>
                        <a:t>Cultivating, supporting, and developing other leaders within the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824348">
                <a:tc>
                  <a:txBody>
                    <a:bodyPr/>
                    <a:lstStyle/>
                    <a:p>
                      <a:pPr marL="0" marR="0">
                        <a:spcBef>
                          <a:spcPts val="0"/>
                        </a:spcBef>
                        <a:spcAft>
                          <a:spcPts val="0"/>
                        </a:spcAft>
                      </a:pPr>
                      <a:r>
                        <a:rPr lang="en-US" sz="1000" dirty="0">
                          <a:effectLst/>
                        </a:rPr>
                        <a:t>Managing the organization, operation s, and facilities in ways that maximize the use of resources to promote a safe, efficient, legal, and effective learning environment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1154087">
                <a:tc>
                  <a:txBody>
                    <a:bodyPr/>
                    <a:lstStyle/>
                    <a:p>
                      <a:pPr marL="0" marR="0">
                        <a:spcBef>
                          <a:spcPts val="0"/>
                        </a:spcBef>
                        <a:spcAft>
                          <a:spcPts val="0"/>
                        </a:spcAft>
                      </a:pPr>
                      <a:r>
                        <a:rPr lang="en-US" sz="1000" dirty="0">
                          <a:effectLst/>
                        </a:rPr>
                        <a:t>Practicing two-way communications and using appropriate oral, written and electronic communication and collaboration skills to accomplish school and system goals by building and maintaining relationships with students, faculty, parents and community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659478">
                <a:tc>
                  <a:txBody>
                    <a:bodyPr/>
                    <a:lstStyle/>
                    <a:p>
                      <a:pPr marL="0" marR="0">
                        <a:spcBef>
                          <a:spcPts val="0"/>
                        </a:spcBef>
                        <a:spcAft>
                          <a:spcPts val="0"/>
                        </a:spcAft>
                      </a:pPr>
                      <a:r>
                        <a:rPr lang="en-US" sz="1000" dirty="0">
                          <a:effectLst/>
                        </a:rPr>
                        <a:t>Demonstrating personal and profession al behaviors consistent with quality practices in education and as a community leader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000" dirty="0">
                          <a:effectLst/>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4023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462140" y="4898171"/>
            <a:ext cx="4667644" cy="584775"/>
          </a:xfrm>
          <a:prstGeom prst="rect">
            <a:avLst/>
          </a:prstGeom>
        </p:spPr>
        <p:txBody>
          <a:bodyPr wrap="square">
            <a:spAutoFit/>
          </a:bodyPr>
          <a:lstStyle/>
          <a:p>
            <a:r>
              <a:rPr lang="en-US" sz="3200" dirty="0"/>
              <a:t>Degrees Awarded</a:t>
            </a:r>
          </a:p>
        </p:txBody>
      </p:sp>
    </p:spTree>
    <p:extLst>
      <p:ext uri="{BB962C8B-B14F-4D97-AF65-F5344CB8AC3E}">
        <p14:creationId xmlns:p14="http://schemas.microsoft.com/office/powerpoint/2010/main" val="254858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895600" y="2057400"/>
            <a:ext cx="6096000" cy="46166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dirty="0">
              <a:solidFill>
                <a:srgbClr val="006848"/>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3200"/>
              <a:buFont typeface="Arial"/>
              <a:buChar char="•"/>
            </a:pPr>
            <a:endParaRPr sz="3200" b="0" i="0" u="none" strike="noStrike" cap="none" dirty="0">
              <a:solidFill>
                <a:schemeClr val="dk1"/>
              </a:solidFill>
              <a:latin typeface="Overlock"/>
              <a:ea typeface="Overlock"/>
              <a:cs typeface="Overlock"/>
              <a:sym typeface="Overlock"/>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65260" y="321600"/>
            <a:ext cx="3464410" cy="584775"/>
          </a:xfrm>
          <a:prstGeom prst="rect">
            <a:avLst/>
          </a:prstGeom>
        </p:spPr>
        <p:txBody>
          <a:bodyPr wrap="none">
            <a:spAutoFit/>
          </a:bodyPr>
          <a:lstStyle/>
          <a:p>
            <a:r>
              <a:rPr lang="en-US" sz="3200" dirty="0">
                <a:solidFill>
                  <a:schemeClr val="tx1"/>
                </a:solidFill>
              </a:rPr>
              <a:t>Degrees Awarded</a:t>
            </a:r>
          </a:p>
        </p:txBody>
      </p:sp>
      <p:sp>
        <p:nvSpPr>
          <p:cNvPr id="3" name="Rectangle 2"/>
          <p:cNvSpPr/>
          <p:nvPr/>
        </p:nvSpPr>
        <p:spPr>
          <a:xfrm>
            <a:off x="2651762" y="1059132"/>
            <a:ext cx="5989320" cy="523220"/>
          </a:xfrm>
          <a:prstGeom prst="rect">
            <a:avLst/>
          </a:prstGeom>
        </p:spPr>
        <p:txBody>
          <a:bodyPr wrap="square">
            <a:spAutoFit/>
          </a:bodyPr>
          <a:lstStyle/>
          <a:p>
            <a:r>
              <a:rPr lang="en-US" dirty="0"/>
              <a:t>This report displays the number of degrees awarded by the USFSP College of Education for a particular term or academic year.</a:t>
            </a:r>
          </a:p>
        </p:txBody>
      </p:sp>
      <p:graphicFrame>
        <p:nvGraphicFramePr>
          <p:cNvPr id="6" name="Content Placeholder 5"/>
          <p:cNvGraphicFramePr>
            <a:graphicFrameLocks/>
          </p:cNvGraphicFramePr>
          <p:nvPr>
            <p:extLst>
              <p:ext uri="{D42A27DB-BD31-4B8C-83A1-F6EECF244321}">
                <p14:modId xmlns:p14="http://schemas.microsoft.com/office/powerpoint/2010/main" val="1756194203"/>
              </p:ext>
            </p:extLst>
          </p:nvPr>
        </p:nvGraphicFramePr>
        <p:xfrm>
          <a:off x="2683764" y="1916430"/>
          <a:ext cx="5490416" cy="1935480"/>
        </p:xfrm>
        <a:graphic>
          <a:graphicData uri="http://schemas.openxmlformats.org/drawingml/2006/table">
            <a:tbl>
              <a:tblPr firstRow="1" bandRow="1">
                <a:tableStyleId>{5C22544A-7EE6-4342-B048-85BDC9FD1C3A}</a:tableStyleId>
              </a:tblPr>
              <a:tblGrid>
                <a:gridCol w="1213981">
                  <a:extLst>
                    <a:ext uri="{9D8B030D-6E8A-4147-A177-3AD203B41FA5}">
                      <a16:colId xmlns:a16="http://schemas.microsoft.com/office/drawing/2014/main" val="20000"/>
                    </a:ext>
                  </a:extLst>
                </a:gridCol>
                <a:gridCol w="831927">
                  <a:extLst>
                    <a:ext uri="{9D8B030D-6E8A-4147-A177-3AD203B41FA5}">
                      <a16:colId xmlns:a16="http://schemas.microsoft.com/office/drawing/2014/main" val="20002"/>
                    </a:ext>
                  </a:extLst>
                </a:gridCol>
                <a:gridCol w="861127">
                  <a:extLst>
                    <a:ext uri="{9D8B030D-6E8A-4147-A177-3AD203B41FA5}">
                      <a16:colId xmlns:a16="http://schemas.microsoft.com/office/drawing/2014/main" val="20003"/>
                    </a:ext>
                  </a:extLst>
                </a:gridCol>
                <a:gridCol w="861127">
                  <a:extLst>
                    <a:ext uri="{9D8B030D-6E8A-4147-A177-3AD203B41FA5}">
                      <a16:colId xmlns:a16="http://schemas.microsoft.com/office/drawing/2014/main" val="2142051983"/>
                    </a:ext>
                  </a:extLst>
                </a:gridCol>
                <a:gridCol w="861127">
                  <a:extLst>
                    <a:ext uri="{9D8B030D-6E8A-4147-A177-3AD203B41FA5}">
                      <a16:colId xmlns:a16="http://schemas.microsoft.com/office/drawing/2014/main" val="1651590629"/>
                    </a:ext>
                  </a:extLst>
                </a:gridCol>
                <a:gridCol w="861127">
                  <a:extLst>
                    <a:ext uri="{9D8B030D-6E8A-4147-A177-3AD203B41FA5}">
                      <a16:colId xmlns:a16="http://schemas.microsoft.com/office/drawing/2014/main" val="480219978"/>
                    </a:ext>
                  </a:extLst>
                </a:gridCol>
              </a:tblGrid>
              <a:tr h="278130">
                <a:tc>
                  <a:txBody>
                    <a:bodyPr/>
                    <a:lstStyle/>
                    <a:p>
                      <a:endParaRPr lang="en-US" sz="1100" dirty="0"/>
                    </a:p>
                  </a:txBody>
                  <a:tcPr marL="68580" marR="68580" marT="34290" marB="34290"/>
                </a:tc>
                <a:tc>
                  <a:txBody>
                    <a:bodyPr/>
                    <a:lstStyle/>
                    <a:p>
                      <a:pPr algn="ctr"/>
                      <a:r>
                        <a:rPr lang="en-US" sz="1100" dirty="0"/>
                        <a:t>2015 – 2016</a:t>
                      </a:r>
                    </a:p>
                  </a:txBody>
                  <a:tcPr marL="68580" marR="68580" marT="34290" marB="34290"/>
                </a:tc>
                <a:tc>
                  <a:txBody>
                    <a:bodyPr/>
                    <a:lstStyle/>
                    <a:p>
                      <a:pPr algn="ctr"/>
                      <a:r>
                        <a:rPr lang="en-US" sz="1100" dirty="0"/>
                        <a:t>2016 - 2017</a:t>
                      </a:r>
                    </a:p>
                  </a:txBody>
                  <a:tcPr marL="68580" marR="68580" marT="34290" marB="34290"/>
                </a:tc>
                <a:tc>
                  <a:txBody>
                    <a:bodyPr/>
                    <a:lstStyle/>
                    <a:p>
                      <a:pPr algn="ctr"/>
                      <a:r>
                        <a:rPr lang="en-US" sz="1100" dirty="0"/>
                        <a:t>2017 – 2018</a:t>
                      </a:r>
                    </a:p>
                  </a:txBody>
                  <a:tcPr marL="68580" marR="68580" marT="34290" marB="34290"/>
                </a:tc>
                <a:tc>
                  <a:txBody>
                    <a:bodyPr/>
                    <a:lstStyle/>
                    <a:p>
                      <a:pPr algn="ctr"/>
                      <a:r>
                        <a:rPr lang="en-US" sz="1100" dirty="0"/>
                        <a:t>2018 – 2019</a:t>
                      </a:r>
                    </a:p>
                  </a:txBody>
                  <a:tcPr marL="68580" marR="68580" marT="34290" marB="34290"/>
                </a:tc>
                <a:tc>
                  <a:txBody>
                    <a:bodyPr/>
                    <a:lstStyle/>
                    <a:p>
                      <a:pPr algn="ctr"/>
                      <a:r>
                        <a:rPr lang="en-US" sz="1100" dirty="0" smtClean="0"/>
                        <a:t>2019</a:t>
                      </a:r>
                      <a:r>
                        <a:rPr lang="en-US" sz="1100" baseline="0" dirty="0" smtClean="0"/>
                        <a:t> - 2020</a:t>
                      </a:r>
                      <a:endParaRPr lang="en-US" sz="1100" dirty="0"/>
                    </a:p>
                  </a:txBody>
                  <a:tcPr marL="68580" marR="68580" marT="34290" marB="34290"/>
                </a:tc>
                <a:extLst>
                  <a:ext uri="{0D108BD9-81ED-4DB2-BD59-A6C34878D82A}">
                    <a16:rowId xmlns:a16="http://schemas.microsoft.com/office/drawing/2014/main" val="10000"/>
                  </a:ext>
                </a:extLst>
              </a:tr>
              <a:tr h="388620">
                <a:tc>
                  <a:txBody>
                    <a:bodyPr/>
                    <a:lstStyle/>
                    <a:p>
                      <a:r>
                        <a:rPr lang="en-US" sz="1100" dirty="0"/>
                        <a:t>Initial Teacher Preparation Programs</a:t>
                      </a:r>
                    </a:p>
                  </a:txBody>
                  <a:tcPr marL="68580" marR="68580" marT="34290" marB="34290"/>
                </a:tc>
                <a:tc>
                  <a:txBody>
                    <a:bodyPr/>
                    <a:lstStyle/>
                    <a:p>
                      <a:pPr algn="ctr"/>
                      <a:r>
                        <a:rPr lang="en-US" sz="1100" dirty="0"/>
                        <a:t>95</a:t>
                      </a:r>
                    </a:p>
                  </a:txBody>
                  <a:tcPr marL="68580" marR="68580" marT="34290" marB="34290"/>
                </a:tc>
                <a:tc>
                  <a:txBody>
                    <a:bodyPr/>
                    <a:lstStyle/>
                    <a:p>
                      <a:pPr algn="ctr"/>
                      <a:r>
                        <a:rPr lang="en-US" sz="1100" dirty="0"/>
                        <a:t>130</a:t>
                      </a:r>
                    </a:p>
                  </a:txBody>
                  <a:tcPr marL="68580" marR="68580" marT="34290" marB="34290"/>
                </a:tc>
                <a:tc>
                  <a:txBody>
                    <a:bodyPr/>
                    <a:lstStyle/>
                    <a:p>
                      <a:pPr algn="ctr"/>
                      <a:r>
                        <a:rPr lang="en-US" sz="1100" dirty="0"/>
                        <a:t>92</a:t>
                      </a:r>
                    </a:p>
                  </a:txBody>
                  <a:tcPr marL="68580" marR="68580" marT="34290" marB="34290"/>
                </a:tc>
                <a:tc>
                  <a:txBody>
                    <a:bodyPr/>
                    <a:lstStyle/>
                    <a:p>
                      <a:pPr algn="ctr"/>
                      <a:r>
                        <a:rPr lang="en-US" sz="1100" dirty="0"/>
                        <a:t>92</a:t>
                      </a:r>
                    </a:p>
                  </a:txBody>
                  <a:tcPr marL="68580" marR="68580" marT="34290" marB="34290"/>
                </a:tc>
                <a:tc>
                  <a:txBody>
                    <a:bodyPr/>
                    <a:lstStyle/>
                    <a:p>
                      <a:pPr algn="ctr"/>
                      <a:r>
                        <a:rPr lang="en-US" sz="1100" dirty="0" smtClean="0"/>
                        <a:t>92</a:t>
                      </a:r>
                      <a:endParaRPr lang="en-US" sz="1100" dirty="0"/>
                    </a:p>
                  </a:txBody>
                  <a:tcPr marL="68580" marR="68580" marT="34290" marB="34290"/>
                </a:tc>
                <a:extLst>
                  <a:ext uri="{0D108BD9-81ED-4DB2-BD59-A6C34878D82A}">
                    <a16:rowId xmlns:a16="http://schemas.microsoft.com/office/drawing/2014/main" val="10001"/>
                  </a:ext>
                </a:extLst>
              </a:tr>
              <a:tr h="278130">
                <a:tc>
                  <a:txBody>
                    <a:bodyPr/>
                    <a:lstStyle/>
                    <a:p>
                      <a:r>
                        <a:rPr lang="en-US" sz="1100" dirty="0"/>
                        <a:t>Advanced Programs</a:t>
                      </a:r>
                    </a:p>
                  </a:txBody>
                  <a:tcPr marL="68580" marR="68580" marT="34290" marB="34290"/>
                </a:tc>
                <a:tc>
                  <a:txBody>
                    <a:bodyPr/>
                    <a:lstStyle/>
                    <a:p>
                      <a:pPr algn="ctr"/>
                      <a:r>
                        <a:rPr lang="en-US" sz="1100" dirty="0"/>
                        <a:t>39</a:t>
                      </a:r>
                    </a:p>
                  </a:txBody>
                  <a:tcPr marL="68580" marR="68580" marT="34290" marB="34290"/>
                </a:tc>
                <a:tc>
                  <a:txBody>
                    <a:bodyPr/>
                    <a:lstStyle/>
                    <a:p>
                      <a:pPr algn="ctr"/>
                      <a:r>
                        <a:rPr lang="en-US" sz="1100" dirty="0"/>
                        <a:t>19</a:t>
                      </a:r>
                    </a:p>
                  </a:txBody>
                  <a:tcPr marL="68580" marR="68580" marT="34290" marB="34290"/>
                </a:tc>
                <a:tc>
                  <a:txBody>
                    <a:bodyPr/>
                    <a:lstStyle/>
                    <a:p>
                      <a:pPr algn="ctr"/>
                      <a:r>
                        <a:rPr lang="en-US" sz="1100" dirty="0"/>
                        <a:t>22</a:t>
                      </a:r>
                    </a:p>
                  </a:txBody>
                  <a:tcPr marL="68580" marR="68580" marT="34290" marB="34290"/>
                </a:tc>
                <a:tc>
                  <a:txBody>
                    <a:bodyPr/>
                    <a:lstStyle/>
                    <a:p>
                      <a:pPr algn="ctr"/>
                      <a:r>
                        <a:rPr lang="en-US" sz="1100" dirty="0"/>
                        <a:t>15</a:t>
                      </a:r>
                    </a:p>
                  </a:txBody>
                  <a:tcPr marL="68580" marR="68580" marT="34290" marB="34290"/>
                </a:tc>
                <a:tc>
                  <a:txBody>
                    <a:bodyPr/>
                    <a:lstStyle/>
                    <a:p>
                      <a:pPr algn="ctr"/>
                      <a:r>
                        <a:rPr lang="en-US" sz="1100" dirty="0" smtClean="0"/>
                        <a:t>9</a:t>
                      </a:r>
                      <a:endParaRPr lang="en-US" sz="1100" dirty="0"/>
                    </a:p>
                  </a:txBody>
                  <a:tcPr marL="68580" marR="68580" marT="34290" marB="34290"/>
                </a:tc>
                <a:extLst>
                  <a:ext uri="{0D108BD9-81ED-4DB2-BD59-A6C34878D82A}">
                    <a16:rowId xmlns:a16="http://schemas.microsoft.com/office/drawing/2014/main" val="10002"/>
                  </a:ext>
                </a:extLst>
              </a:tr>
              <a:tr h="278130">
                <a:tc>
                  <a:txBody>
                    <a:bodyPr/>
                    <a:lstStyle/>
                    <a:p>
                      <a:r>
                        <a:rPr lang="en-US" sz="1100" dirty="0"/>
                        <a:t>Other</a:t>
                      </a:r>
                    </a:p>
                  </a:txBody>
                  <a:tcPr marL="68580" marR="68580" marT="34290" marB="34290"/>
                </a:tc>
                <a:tc>
                  <a:txBody>
                    <a:bodyPr/>
                    <a:lstStyle/>
                    <a:p>
                      <a:pPr algn="ctr"/>
                      <a:endParaRPr lang="en-US" sz="1100" dirty="0"/>
                    </a:p>
                  </a:txBody>
                  <a:tcPr marL="68580" marR="68580" marT="34290" marB="34290"/>
                </a:tc>
                <a:tc>
                  <a:txBody>
                    <a:bodyPr/>
                    <a:lstStyle/>
                    <a:p>
                      <a:pPr algn="ctr"/>
                      <a:endParaRPr lang="en-US" sz="1100" dirty="0"/>
                    </a:p>
                  </a:txBody>
                  <a:tcPr marL="68580" marR="68580" marT="34290" marB="34290"/>
                </a:tc>
                <a:tc>
                  <a:txBody>
                    <a:bodyPr/>
                    <a:lstStyle/>
                    <a:p>
                      <a:pPr algn="ctr"/>
                      <a:r>
                        <a:rPr lang="en-US" sz="1100" dirty="0"/>
                        <a:t>18</a:t>
                      </a:r>
                    </a:p>
                  </a:txBody>
                  <a:tcPr marL="68580" marR="68580" marT="34290" marB="34290"/>
                </a:tc>
                <a:tc>
                  <a:txBody>
                    <a:bodyPr/>
                    <a:lstStyle/>
                    <a:p>
                      <a:pPr algn="ctr"/>
                      <a:r>
                        <a:rPr lang="en-US" sz="1100" dirty="0"/>
                        <a:t>12</a:t>
                      </a:r>
                    </a:p>
                  </a:txBody>
                  <a:tcPr marL="68580" marR="68580" marT="34290" marB="34290"/>
                </a:tc>
                <a:tc>
                  <a:txBody>
                    <a:bodyPr/>
                    <a:lstStyle/>
                    <a:p>
                      <a:pPr algn="ctr"/>
                      <a:r>
                        <a:rPr lang="en-US" sz="1100" dirty="0" smtClean="0"/>
                        <a:t>10</a:t>
                      </a:r>
                      <a:endParaRPr lang="en-US" sz="1100" dirty="0"/>
                    </a:p>
                  </a:txBody>
                  <a:tcPr marL="68580" marR="68580" marT="34290" marB="34290"/>
                </a:tc>
                <a:extLst>
                  <a:ext uri="{0D108BD9-81ED-4DB2-BD59-A6C34878D82A}">
                    <a16:rowId xmlns:a16="http://schemas.microsoft.com/office/drawing/2014/main" val="1194169696"/>
                  </a:ext>
                </a:extLst>
              </a:tr>
              <a:tr h="278130">
                <a:tc>
                  <a:txBody>
                    <a:bodyPr/>
                    <a:lstStyle/>
                    <a:p>
                      <a:r>
                        <a:rPr lang="en-US" sz="1100" dirty="0"/>
                        <a:t>Total</a:t>
                      </a:r>
                    </a:p>
                  </a:txBody>
                  <a:tcPr marL="68580" marR="68580" marT="34290" marB="34290"/>
                </a:tc>
                <a:tc>
                  <a:txBody>
                    <a:bodyPr/>
                    <a:lstStyle/>
                    <a:p>
                      <a:pPr algn="ctr"/>
                      <a:r>
                        <a:rPr lang="en-US" sz="1100" dirty="0"/>
                        <a:t>134</a:t>
                      </a:r>
                    </a:p>
                  </a:txBody>
                  <a:tcPr marL="68580" marR="68580" marT="34290" marB="34290"/>
                </a:tc>
                <a:tc>
                  <a:txBody>
                    <a:bodyPr/>
                    <a:lstStyle/>
                    <a:p>
                      <a:pPr algn="ctr"/>
                      <a:r>
                        <a:rPr lang="en-US" sz="1100" dirty="0"/>
                        <a:t>149</a:t>
                      </a:r>
                    </a:p>
                  </a:txBody>
                  <a:tcPr marL="68580" marR="68580" marT="34290" marB="34290"/>
                </a:tc>
                <a:tc>
                  <a:txBody>
                    <a:bodyPr/>
                    <a:lstStyle/>
                    <a:p>
                      <a:pPr algn="ctr"/>
                      <a:r>
                        <a:rPr lang="en-US" sz="1100" dirty="0"/>
                        <a:t>132</a:t>
                      </a:r>
                    </a:p>
                  </a:txBody>
                  <a:tcPr marL="68580" marR="68580" marT="34290" marB="34290"/>
                </a:tc>
                <a:tc>
                  <a:txBody>
                    <a:bodyPr/>
                    <a:lstStyle/>
                    <a:p>
                      <a:pPr algn="ctr"/>
                      <a:r>
                        <a:rPr lang="en-US" sz="1100" dirty="0"/>
                        <a:t>119</a:t>
                      </a:r>
                    </a:p>
                  </a:txBody>
                  <a:tcPr marL="68580" marR="68580" marT="34290" marB="34290"/>
                </a:tc>
                <a:tc>
                  <a:txBody>
                    <a:bodyPr/>
                    <a:lstStyle/>
                    <a:p>
                      <a:pPr algn="ctr"/>
                      <a:r>
                        <a:rPr lang="en-US" sz="1100" dirty="0" smtClean="0"/>
                        <a:t>111</a:t>
                      </a:r>
                      <a:endParaRPr lang="en-US" sz="11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756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495674" y="4898171"/>
            <a:ext cx="5445722" cy="584775"/>
          </a:xfrm>
          <a:prstGeom prst="rect">
            <a:avLst/>
          </a:prstGeom>
        </p:spPr>
        <p:txBody>
          <a:bodyPr wrap="none">
            <a:spAutoFit/>
          </a:bodyPr>
          <a:lstStyle/>
          <a:p>
            <a:r>
              <a:rPr lang="en-US" sz="3200" dirty="0"/>
              <a:t>State Licensing Performance</a:t>
            </a:r>
          </a:p>
        </p:txBody>
      </p:sp>
      <p:sp>
        <p:nvSpPr>
          <p:cNvPr id="3" name="Rectangle 2"/>
          <p:cNvSpPr/>
          <p:nvPr/>
        </p:nvSpPr>
        <p:spPr>
          <a:xfrm>
            <a:off x="495674" y="5433772"/>
            <a:ext cx="3865161" cy="369332"/>
          </a:xfrm>
          <a:prstGeom prst="rect">
            <a:avLst/>
          </a:prstGeom>
        </p:spPr>
        <p:txBody>
          <a:bodyPr wrap="none">
            <a:spAutoFit/>
          </a:bodyPr>
          <a:lstStyle/>
          <a:p>
            <a:r>
              <a:rPr lang="en-US" sz="1800" dirty="0"/>
              <a:t>Data from </a:t>
            </a:r>
            <a:r>
              <a:rPr lang="en-US" sz="1800" dirty="0" smtClean="0"/>
              <a:t>2018 - 2020 </a:t>
            </a:r>
            <a:r>
              <a:rPr lang="en-US" sz="1800" dirty="0"/>
              <a:t>State Exams</a:t>
            </a:r>
          </a:p>
        </p:txBody>
      </p:sp>
    </p:spTree>
    <p:extLst>
      <p:ext uri="{BB962C8B-B14F-4D97-AF65-F5344CB8AC3E}">
        <p14:creationId xmlns:p14="http://schemas.microsoft.com/office/powerpoint/2010/main" val="352744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456178" y="3800856"/>
            <a:ext cx="6355080" cy="3323987"/>
          </a:xfrm>
          <a:prstGeom prst="rect">
            <a:avLst/>
          </a:prstGeom>
          <a:noFill/>
          <a:ln>
            <a:noFill/>
          </a:ln>
        </p:spPr>
        <p:txBody>
          <a:bodyPr spcFirstLastPara="1" wrap="square" lIns="91425" tIns="45700" rIns="91425" bIns="45700" anchor="t" anchorCtr="0">
            <a:noAutofit/>
          </a:bodyPr>
          <a:lstStyle/>
          <a:p>
            <a:r>
              <a:rPr lang="en-US" sz="1800" dirty="0"/>
              <a:t>Excellent educational professionals constantly learn from their efforts and continually motivate themselves to improve their choices and actions. By reflecting on their work and evaluating the impact of their behavior on others, both individually and in collaboration with colleagues, committed educational professionals learn to become responsive to the unique educational and emotional needs of each individual student </a:t>
            </a:r>
            <a:r>
              <a:rPr lang="en-US" sz="1600" dirty="0"/>
              <a:t>(LaBoskey, 1993; Pollard &amp; Tann, 1987; Ross, Bondy, &amp; Kyle, 1993, Tomlinson, 2000). </a:t>
            </a:r>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56178" y="431328"/>
            <a:ext cx="6066030" cy="1077218"/>
          </a:xfrm>
          <a:prstGeom prst="rect">
            <a:avLst/>
          </a:prstGeom>
        </p:spPr>
        <p:txBody>
          <a:bodyPr wrap="square">
            <a:spAutoFit/>
          </a:bodyPr>
          <a:lstStyle/>
          <a:p>
            <a:r>
              <a:rPr lang="en-US" sz="3200" dirty="0"/>
              <a:t>Conceptual Framework:  Reflective Teaching</a:t>
            </a:r>
          </a:p>
        </p:txBody>
      </p:sp>
      <p:pic>
        <p:nvPicPr>
          <p:cNvPr id="5" name="Content Placeholder 8"/>
          <p:cNvPicPr>
            <a:picLocks noChangeAspect="1"/>
          </p:cNvPicPr>
          <p:nvPr/>
        </p:nvPicPr>
        <p:blipFill>
          <a:blip r:embed="rId4"/>
          <a:stretch>
            <a:fillRect/>
          </a:stretch>
        </p:blipFill>
        <p:spPr>
          <a:xfrm>
            <a:off x="2523744" y="1652016"/>
            <a:ext cx="2592549" cy="1938696"/>
          </a:xfrm>
          <a:prstGeom prst="rect">
            <a:avLst/>
          </a:prstGeom>
          <a:noFill/>
          <a:ln>
            <a:noFill/>
          </a:ln>
        </p:spPr>
      </p:pic>
    </p:spTree>
    <p:extLst>
      <p:ext uri="{BB962C8B-B14F-4D97-AF65-F5344CB8AC3E}">
        <p14:creationId xmlns:p14="http://schemas.microsoft.com/office/powerpoint/2010/main" val="960954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499981" y="1377696"/>
            <a:ext cx="6186819" cy="3323987"/>
          </a:xfrm>
          <a:prstGeom prst="rect">
            <a:avLst/>
          </a:prstGeom>
          <a:noFill/>
          <a:ln>
            <a:noFill/>
          </a:ln>
        </p:spPr>
        <p:txBody>
          <a:bodyPr spcFirstLastPara="1" wrap="square" lIns="91425" tIns="45700" rIns="91425" bIns="45700" anchor="t" anchorCtr="0">
            <a:noAutofit/>
          </a:bodyPr>
          <a:lstStyle/>
          <a:p>
            <a:pPr marL="0" indent="0">
              <a:buNone/>
            </a:pPr>
            <a:r>
              <a:rPr lang="en-US" sz="1800" dirty="0"/>
              <a:t>Florida Teachers pursuing certification through a traditional path must pass three types of exams:</a:t>
            </a:r>
          </a:p>
          <a:p>
            <a:pPr marL="285750" indent="-285750">
              <a:buFont typeface="Arial" panose="020B0604020202020204" pitchFamily="34" charset="0"/>
              <a:buChar char="•"/>
            </a:pPr>
            <a:r>
              <a:rPr lang="en-US" sz="1800" dirty="0"/>
              <a:t>The </a:t>
            </a:r>
            <a:r>
              <a:rPr lang="en-US" sz="1800" b="1" dirty="0"/>
              <a:t>Florida General Knowledge Test </a:t>
            </a:r>
            <a:r>
              <a:rPr lang="en-US" sz="1800" dirty="0"/>
              <a:t>(GKT) is designed to ensure all entry-level teachers demonstrate the core general education knowledge and skills, including critical thinking, required by the State of Florida.</a:t>
            </a:r>
          </a:p>
          <a:p>
            <a:pPr marL="285750" indent="-285750">
              <a:buFont typeface="Arial" panose="020B0604020202020204" pitchFamily="34" charset="0"/>
              <a:buChar char="•"/>
            </a:pPr>
            <a:r>
              <a:rPr lang="en-US" sz="1800" dirty="0"/>
              <a:t>The </a:t>
            </a:r>
            <a:r>
              <a:rPr lang="en-US" sz="1800" b="1" dirty="0"/>
              <a:t>Florida Subject Area Exams (SAE) </a:t>
            </a:r>
            <a:r>
              <a:rPr lang="en-US" sz="1800" dirty="0"/>
              <a:t>are designed to ensure teacher candidates have demonstrated the level of subject-matter knowledge and skills required for entry-level educators.</a:t>
            </a:r>
          </a:p>
          <a:p>
            <a:pPr marL="285750" indent="-285750">
              <a:buFont typeface="Arial" panose="020B0604020202020204" pitchFamily="34" charset="0"/>
              <a:buChar char="•"/>
            </a:pPr>
            <a:r>
              <a:rPr lang="en-US" sz="1800" dirty="0"/>
              <a:t>The </a:t>
            </a:r>
            <a:r>
              <a:rPr lang="en-US" sz="1800" b="1" dirty="0"/>
              <a:t>Florida Professional Teaching Examination </a:t>
            </a:r>
            <a:r>
              <a:rPr lang="en-US" sz="1800" dirty="0"/>
              <a:t>is designed to ensure beginning teachers possess the level of professional teaching knowledge necessary for entry-level educators.</a:t>
            </a:r>
          </a:p>
          <a:p>
            <a:pPr marL="0" indent="0">
              <a:buNone/>
            </a:pPr>
            <a:endParaRPr lang="en-US" sz="1800" dirty="0"/>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99981" y="358176"/>
            <a:ext cx="3716082" cy="584775"/>
          </a:xfrm>
          <a:prstGeom prst="rect">
            <a:avLst/>
          </a:prstGeom>
        </p:spPr>
        <p:txBody>
          <a:bodyPr wrap="none">
            <a:spAutoFit/>
          </a:bodyPr>
          <a:lstStyle/>
          <a:p>
            <a:r>
              <a:rPr lang="en-US" sz="3200" dirty="0"/>
              <a:t>Certification Exams</a:t>
            </a:r>
          </a:p>
        </p:txBody>
      </p:sp>
    </p:spTree>
    <p:extLst>
      <p:ext uri="{BB962C8B-B14F-4D97-AF65-F5344CB8AC3E}">
        <p14:creationId xmlns:p14="http://schemas.microsoft.com/office/powerpoint/2010/main" val="507662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537387" y="1505712"/>
            <a:ext cx="6131125" cy="3323987"/>
          </a:xfrm>
          <a:prstGeom prst="rect">
            <a:avLst/>
          </a:prstGeom>
          <a:noFill/>
          <a:ln>
            <a:noFill/>
          </a:ln>
        </p:spPr>
        <p:txBody>
          <a:bodyPr spcFirstLastPara="1" wrap="square" lIns="91425" tIns="45700" rIns="91425" bIns="45700" anchor="t" anchorCtr="0">
            <a:noAutofit/>
          </a:bodyPr>
          <a:lstStyle/>
          <a:p>
            <a:pPr marL="0" indent="0">
              <a:buNone/>
            </a:pPr>
            <a:r>
              <a:rPr lang="en-US" sz="1800" dirty="0"/>
              <a:t>To be eligible for entry into an administrative position in Florida, candidates must pass the </a:t>
            </a:r>
            <a:r>
              <a:rPr lang="en-US" sz="1800" b="1" dirty="0"/>
              <a:t>Florida Educational Leadership Exam</a:t>
            </a:r>
            <a:r>
              <a:rPr lang="en-US" sz="1800" dirty="0"/>
              <a:t> (FELE).  The FELE is designed to ensure interested administrative candidates possess the skills and knowledge necessary to provide continuous school improvement, instructional leadership, and collaborative direction to an educational community.</a:t>
            </a:r>
          </a:p>
        </p:txBody>
      </p:sp>
      <p:pic>
        <p:nvPicPr>
          <p:cNvPr id="126" name="Google Shape;126;p20"/>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601396" y="440472"/>
            <a:ext cx="4174308" cy="584775"/>
          </a:xfrm>
          <a:prstGeom prst="rect">
            <a:avLst/>
          </a:prstGeom>
        </p:spPr>
        <p:txBody>
          <a:bodyPr wrap="square">
            <a:spAutoFit/>
          </a:bodyPr>
          <a:lstStyle/>
          <a:p>
            <a:r>
              <a:rPr lang="en-US" sz="3200" dirty="0"/>
              <a:t>Certification Exams</a:t>
            </a:r>
          </a:p>
        </p:txBody>
      </p:sp>
    </p:spTree>
    <p:extLst>
      <p:ext uri="{BB962C8B-B14F-4D97-AF65-F5344CB8AC3E}">
        <p14:creationId xmlns:p14="http://schemas.microsoft.com/office/powerpoint/2010/main" val="1825652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6388" y="510647"/>
            <a:ext cx="6561412" cy="584775"/>
          </a:xfrm>
          <a:prstGeom prst="rect">
            <a:avLst/>
          </a:prstGeom>
        </p:spPr>
        <p:txBody>
          <a:bodyPr wrap="none">
            <a:spAutoFit/>
          </a:bodyPr>
          <a:lstStyle/>
          <a:p>
            <a:r>
              <a:rPr lang="en-US" sz="3200" dirty="0"/>
              <a:t>ITP Program Results Test Findings</a:t>
            </a:r>
          </a:p>
        </p:txBody>
      </p:sp>
      <p:sp>
        <p:nvSpPr>
          <p:cNvPr id="3" name="Rectangle 2"/>
          <p:cNvSpPr/>
          <p:nvPr/>
        </p:nvSpPr>
        <p:spPr>
          <a:xfrm>
            <a:off x="2495254" y="1097007"/>
            <a:ext cx="6572546" cy="5909310"/>
          </a:xfrm>
          <a:prstGeom prst="rect">
            <a:avLst/>
          </a:prstGeom>
        </p:spPr>
        <p:txBody>
          <a:bodyPr wrap="square">
            <a:spAutoFit/>
          </a:bodyPr>
          <a:lstStyle/>
          <a:p>
            <a:r>
              <a:rPr lang="en-US" sz="1800" dirty="0"/>
              <a:t>Program candidates scored at or above the state average on the majority of competencies within the various FTCE subtests. FTCE scores for eight test iterations from May 2018 –  August 2020 are attached below, and areas where candidate scores are greater than 3% </a:t>
            </a:r>
            <a:r>
              <a:rPr lang="en-US" sz="1800" u="sng" dirty="0"/>
              <a:t>below</a:t>
            </a:r>
            <a:r>
              <a:rPr lang="en-US" sz="1800" dirty="0"/>
              <a:t> state averages are as follows with those appearing in more than one test iteration having an asterisk</a:t>
            </a:r>
            <a:r>
              <a:rPr lang="en-US" sz="1800" dirty="0" smtClean="0"/>
              <a:t>:</a:t>
            </a:r>
          </a:p>
          <a:p>
            <a:endParaRPr lang="en-US" sz="1800" dirty="0"/>
          </a:p>
          <a:p>
            <a:r>
              <a:rPr lang="en-US" sz="1800" b="1" i="1" dirty="0"/>
              <a:t>GKT:</a:t>
            </a:r>
            <a:endParaRPr lang="en-US" sz="1800" dirty="0"/>
          </a:p>
          <a:p>
            <a:pPr marL="285750" indent="-285750">
              <a:buFont typeface="Wingdings" panose="05000000000000000000" pitchFamily="2" charset="2"/>
              <a:buChar char="Ø"/>
            </a:pPr>
            <a:r>
              <a:rPr lang="en-US" sz="1800" dirty="0"/>
              <a:t>Knowledge of:</a:t>
            </a:r>
          </a:p>
          <a:p>
            <a:pPr marL="285750" lvl="0" indent="-285750">
              <a:buFont typeface="Arial" panose="020B0604020202020204" pitchFamily="34" charset="0"/>
              <a:buChar char="•"/>
            </a:pPr>
            <a:r>
              <a:rPr lang="en-US" sz="1800" dirty="0"/>
              <a:t>Formal college-level writing</a:t>
            </a:r>
          </a:p>
          <a:p>
            <a:pPr marL="285750" lvl="0" indent="-285750">
              <a:buFont typeface="Arial" panose="020B0604020202020204" pitchFamily="34" charset="0"/>
              <a:buChar char="•"/>
            </a:pPr>
            <a:r>
              <a:rPr lang="en-US" sz="1800" dirty="0"/>
              <a:t>Language structure</a:t>
            </a:r>
          </a:p>
          <a:p>
            <a:pPr marL="285750" lvl="0" indent="-285750">
              <a:buFont typeface="Arial" panose="020B0604020202020204" pitchFamily="34" charset="0"/>
              <a:buChar char="•"/>
            </a:pPr>
            <a:r>
              <a:rPr lang="en-US" sz="1800" dirty="0"/>
              <a:t>Vocabulary application</a:t>
            </a:r>
          </a:p>
          <a:p>
            <a:pPr marL="285750" lvl="0" indent="-285750">
              <a:buFont typeface="Arial" panose="020B0604020202020204" pitchFamily="34" charset="0"/>
              <a:buChar char="•"/>
            </a:pPr>
            <a:r>
              <a:rPr lang="en-US" sz="1800" dirty="0"/>
              <a:t>Standard English conventions*</a:t>
            </a:r>
          </a:p>
          <a:p>
            <a:pPr marL="285750" lvl="0" indent="-285750">
              <a:buFont typeface="Arial" panose="020B0604020202020204" pitchFamily="34" charset="0"/>
              <a:buChar char="•"/>
            </a:pPr>
            <a:r>
              <a:rPr lang="en-US" sz="1800" dirty="0"/>
              <a:t>Key ideas and details based on text selections</a:t>
            </a:r>
          </a:p>
          <a:p>
            <a:pPr marL="285750" lvl="0" indent="-285750">
              <a:buFont typeface="Arial" panose="020B0604020202020204" pitchFamily="34" charset="0"/>
              <a:buChar char="•"/>
            </a:pPr>
            <a:r>
              <a:rPr lang="en-US" sz="1800" dirty="0"/>
              <a:t>Craft and structure based on text selections</a:t>
            </a:r>
          </a:p>
          <a:p>
            <a:pPr marL="285750" lvl="0" indent="-285750">
              <a:buFont typeface="Arial" panose="020B0604020202020204" pitchFamily="34" charset="0"/>
              <a:buChar char="•"/>
            </a:pPr>
            <a:r>
              <a:rPr lang="en-US" sz="1800" dirty="0"/>
              <a:t>Integration of information and ideas based on text selections</a:t>
            </a:r>
          </a:p>
          <a:p>
            <a:pPr marL="285750" lvl="0" indent="-285750">
              <a:buFont typeface="Arial" panose="020B0604020202020204" pitchFamily="34" charset="0"/>
              <a:buChar char="•"/>
            </a:pPr>
            <a:r>
              <a:rPr lang="en-US" sz="1800" dirty="0"/>
              <a:t>Geometry and measurement*</a:t>
            </a:r>
          </a:p>
          <a:p>
            <a:pPr marL="285750" lvl="0" indent="-285750">
              <a:buFont typeface="Arial" panose="020B0604020202020204" pitchFamily="34" charset="0"/>
              <a:buChar char="•"/>
            </a:pPr>
            <a:r>
              <a:rPr lang="en-US" sz="1800" dirty="0"/>
              <a:t>Number sense, concepts, and operations</a:t>
            </a:r>
          </a:p>
          <a:p>
            <a:pPr marL="285750" lvl="0" indent="-285750">
              <a:buFont typeface="Arial" panose="020B0604020202020204" pitchFamily="34" charset="0"/>
              <a:buChar char="•"/>
            </a:pPr>
            <a:r>
              <a:rPr lang="en-US" sz="1800" dirty="0"/>
              <a:t>Probability, statistics, and data interpretation*</a:t>
            </a:r>
          </a:p>
          <a:p>
            <a:pPr lvl="1"/>
            <a:endParaRPr lang="en-US" sz="1800" dirty="0"/>
          </a:p>
        </p:txBody>
      </p:sp>
    </p:spTree>
    <p:extLst>
      <p:ext uri="{BB962C8B-B14F-4D97-AF65-F5344CB8AC3E}">
        <p14:creationId xmlns:p14="http://schemas.microsoft.com/office/powerpoint/2010/main" val="1754836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560786" y="1350264"/>
            <a:ext cx="6452616" cy="3226524"/>
          </a:xfrm>
          <a:prstGeom prst="rect">
            <a:avLst/>
          </a:prstGeom>
          <a:noFill/>
          <a:ln>
            <a:noFill/>
          </a:ln>
        </p:spPr>
        <p:txBody>
          <a:bodyPr spcFirstLastPara="1" wrap="square" lIns="91425" tIns="45700" rIns="91425" bIns="45700" anchor="t" anchorCtr="0">
            <a:noAutofit/>
          </a:bodyPr>
          <a:lstStyle/>
          <a:p>
            <a:r>
              <a:rPr lang="en-US" sz="1800" b="1" i="1" dirty="0" smtClean="0"/>
              <a:t>Elementary Education, K-6:</a:t>
            </a:r>
            <a:endParaRPr lang="en-US" sz="1800" dirty="0" smtClean="0"/>
          </a:p>
          <a:p>
            <a:pPr marL="285750" indent="-285750">
              <a:buFont typeface="Wingdings" panose="05000000000000000000" pitchFamily="2" charset="2"/>
              <a:buChar char="Ø"/>
            </a:pPr>
            <a:r>
              <a:rPr lang="en-US" sz="1800" dirty="0" smtClean="0"/>
              <a:t>Knowledge of:</a:t>
            </a:r>
          </a:p>
          <a:p>
            <a:pPr marL="285750" lvl="0" indent="-285750">
              <a:buFont typeface="Arial" panose="020B0604020202020204" pitchFamily="34" charset="0"/>
              <a:buChar char="•"/>
            </a:pPr>
            <a:r>
              <a:rPr lang="en-US" sz="1800" dirty="0" smtClean="0"/>
              <a:t>People, places, and environment (i.e., geography)</a:t>
            </a:r>
          </a:p>
          <a:p>
            <a:pPr marL="285750" lvl="0" indent="-285750">
              <a:buFont typeface="Arial" panose="020B0604020202020204" pitchFamily="34" charset="0"/>
              <a:buChar char="•"/>
            </a:pPr>
            <a:r>
              <a:rPr lang="en-US" sz="1800" dirty="0" smtClean="0"/>
              <a:t>Government and the citizen (i.e., government and civics)</a:t>
            </a:r>
          </a:p>
          <a:p>
            <a:pPr marL="285750" lvl="0" indent="-285750">
              <a:buFont typeface="Arial" panose="020B0604020202020204" pitchFamily="34" charset="0"/>
              <a:buChar char="•"/>
            </a:pPr>
            <a:r>
              <a:rPr lang="en-US" sz="1800" dirty="0" smtClean="0"/>
              <a:t>Production, distribution, and consumption (i.e., economics)</a:t>
            </a:r>
          </a:p>
          <a:p>
            <a:pPr marL="285750" lvl="0" indent="-285750">
              <a:buFont typeface="Arial" panose="020B0604020202020204" pitchFamily="34" charset="0"/>
              <a:buChar char="•"/>
            </a:pPr>
            <a:r>
              <a:rPr lang="en-US" sz="1800" dirty="0" smtClean="0"/>
              <a:t>Effective science instruction</a:t>
            </a:r>
          </a:p>
          <a:p>
            <a:pPr marL="285750" lvl="0" indent="-285750">
              <a:buFont typeface="Arial" panose="020B0604020202020204" pitchFamily="34" charset="0"/>
              <a:buChar char="•"/>
            </a:pPr>
            <a:r>
              <a:rPr lang="en-US" sz="1800" dirty="0" smtClean="0"/>
              <a:t>Geometric concepts</a:t>
            </a:r>
          </a:p>
          <a:p>
            <a:pPr marL="285750" lvl="0" indent="-285750">
              <a:buFont typeface="Arial" panose="020B0604020202020204" pitchFamily="34" charset="0"/>
              <a:buChar char="•"/>
            </a:pPr>
            <a:endParaRPr lang="en-US" sz="1800" dirty="0"/>
          </a:p>
          <a:p>
            <a:r>
              <a:rPr lang="en-US" sz="1800" b="1" i="1" dirty="0"/>
              <a:t>Reading K-12 (5 testing cycles, all with </a:t>
            </a:r>
            <a:r>
              <a:rPr lang="en-US" sz="1800" b="1" i="1" u="sng" dirty="0"/>
              <a:t>&lt;</a:t>
            </a:r>
            <a:r>
              <a:rPr lang="en-US" sz="1800" b="1" i="1" dirty="0"/>
              <a:t>5 test-takers):</a:t>
            </a:r>
            <a:endParaRPr lang="en-US" sz="1800" dirty="0"/>
          </a:p>
          <a:p>
            <a:pPr marL="285750" indent="-285750">
              <a:buFont typeface="Wingdings" panose="05000000000000000000" pitchFamily="2" charset="2"/>
              <a:buChar char="Ø"/>
            </a:pPr>
            <a:r>
              <a:rPr lang="en-US" sz="1800" dirty="0"/>
              <a:t>Knowledge of:</a:t>
            </a:r>
          </a:p>
          <a:p>
            <a:pPr marL="285750" lvl="0" indent="-285750">
              <a:buFont typeface="Arial" panose="020B0604020202020204" pitchFamily="34" charset="0"/>
              <a:buChar char="•"/>
            </a:pPr>
            <a:r>
              <a:rPr lang="en-US" sz="1800" dirty="0"/>
              <a:t>Research and theories of reading process*</a:t>
            </a:r>
          </a:p>
          <a:p>
            <a:pPr marL="285750" lvl="0" indent="-285750">
              <a:buFont typeface="Arial" panose="020B0604020202020204" pitchFamily="34" charset="0"/>
              <a:buChar char="•"/>
            </a:pPr>
            <a:r>
              <a:rPr lang="en-US" sz="1800" dirty="0"/>
              <a:t>Text types and structures</a:t>
            </a:r>
          </a:p>
          <a:p>
            <a:pPr marL="285750" lvl="0" indent="-285750">
              <a:buFont typeface="Arial" panose="020B0604020202020204" pitchFamily="34" charset="0"/>
              <a:buChar char="•"/>
            </a:pPr>
            <a:r>
              <a:rPr lang="en-US" sz="1800" dirty="0"/>
              <a:t>Oral and written language acquisition and beginning reading</a:t>
            </a:r>
          </a:p>
          <a:p>
            <a:pPr marL="285750" lvl="0" indent="-285750">
              <a:buFont typeface="Arial" panose="020B0604020202020204" pitchFamily="34" charset="0"/>
              <a:buChar char="•"/>
            </a:pPr>
            <a:r>
              <a:rPr lang="en-US" sz="1800" dirty="0"/>
              <a:t>Phonics and word recognition*</a:t>
            </a:r>
          </a:p>
          <a:p>
            <a:pPr marL="285750" lvl="0" indent="-285750">
              <a:buFont typeface="Arial" panose="020B0604020202020204" pitchFamily="34" charset="0"/>
              <a:buChar char="•"/>
            </a:pPr>
            <a:r>
              <a:rPr lang="en-US" sz="1800" dirty="0"/>
              <a:t>Vocabulary acquisition and use</a:t>
            </a:r>
          </a:p>
          <a:p>
            <a:pPr marL="285750" lvl="0" indent="-285750">
              <a:buFont typeface="Arial" panose="020B0604020202020204" pitchFamily="34" charset="0"/>
              <a:buChar char="•"/>
            </a:pPr>
            <a:r>
              <a:rPr lang="en-US" sz="1800" dirty="0"/>
              <a:t>Reading program development, implementation, and coordination*</a:t>
            </a:r>
          </a:p>
          <a:p>
            <a:pPr marL="285750" lvl="0" indent="-285750">
              <a:buFont typeface="Arial" panose="020B0604020202020204" pitchFamily="34" charset="0"/>
              <a:buChar char="•"/>
            </a:pPr>
            <a:endParaRPr lang="en-US" sz="1800" dirty="0" smtClean="0"/>
          </a:p>
          <a:p>
            <a:pPr marL="285750" lvl="1" indent="-285750">
              <a:buFont typeface="Wingdings" panose="05000000000000000000" pitchFamily="2" charset="2"/>
              <a:buChar char="Ø"/>
            </a:pPr>
            <a:endParaRPr lang="en-US" sz="1800" dirty="0"/>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6388" y="510647"/>
            <a:ext cx="6561412" cy="584775"/>
          </a:xfrm>
          <a:prstGeom prst="rect">
            <a:avLst/>
          </a:prstGeom>
        </p:spPr>
        <p:txBody>
          <a:bodyPr wrap="none">
            <a:spAutoFit/>
          </a:bodyPr>
          <a:lstStyle/>
          <a:p>
            <a:r>
              <a:rPr lang="en-US" sz="3200" dirty="0"/>
              <a:t>ITP Program Results Test Findings</a:t>
            </a:r>
          </a:p>
        </p:txBody>
      </p:sp>
    </p:spTree>
    <p:extLst>
      <p:ext uri="{BB962C8B-B14F-4D97-AF65-F5344CB8AC3E}">
        <p14:creationId xmlns:p14="http://schemas.microsoft.com/office/powerpoint/2010/main" val="1585420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209800" y="2438400"/>
            <a:ext cx="6858000" cy="3226524"/>
          </a:xfrm>
          <a:prstGeom prst="rect">
            <a:avLst/>
          </a:prstGeom>
          <a:noFill/>
          <a:ln>
            <a:noFill/>
          </a:ln>
        </p:spPr>
        <p:txBody>
          <a:bodyPr spcFirstLastPara="1" wrap="square" lIns="91425" tIns="45700" rIns="91425" bIns="45700" anchor="t" anchorCtr="0">
            <a:noAutofit/>
          </a:bodyPr>
          <a:lstStyle/>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6388" y="510647"/>
            <a:ext cx="6561412" cy="584775"/>
          </a:xfrm>
          <a:prstGeom prst="rect">
            <a:avLst/>
          </a:prstGeom>
        </p:spPr>
        <p:txBody>
          <a:bodyPr wrap="none">
            <a:spAutoFit/>
          </a:bodyPr>
          <a:lstStyle/>
          <a:p>
            <a:r>
              <a:rPr lang="en-US" sz="3200" dirty="0"/>
              <a:t>ITP Program Results Test Findings</a:t>
            </a:r>
          </a:p>
        </p:txBody>
      </p:sp>
      <p:sp>
        <p:nvSpPr>
          <p:cNvPr id="4" name="Rectangle 3"/>
          <p:cNvSpPr/>
          <p:nvPr/>
        </p:nvSpPr>
        <p:spPr>
          <a:xfrm>
            <a:off x="2506388" y="1302411"/>
            <a:ext cx="6268157" cy="4801314"/>
          </a:xfrm>
          <a:prstGeom prst="rect">
            <a:avLst/>
          </a:prstGeom>
        </p:spPr>
        <p:txBody>
          <a:bodyPr wrap="square">
            <a:spAutoFit/>
          </a:bodyPr>
          <a:lstStyle/>
          <a:p>
            <a:r>
              <a:rPr lang="en-US" sz="1800" b="1"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ESE K-12 (7 testing cycles included; 8</a:t>
            </a:r>
            <a:r>
              <a:rPr lang="en-US" sz="1800" b="1" i="1" baseline="300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1800" b="1"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had only two test-takers</a:t>
            </a:r>
            <a:r>
              <a:rPr lang="en-US" sz="1800" b="1" i="1"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Knowledge </a:t>
            </a: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of:</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The positive behavioral support process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i="1"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Professional </a:t>
            </a:r>
            <a:r>
              <a:rPr lang="en-US" sz="1800" b="1"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Education: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Knowledge </a:t>
            </a:r>
            <a:r>
              <a:rPr lang="en-US"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of:</a:t>
            </a:r>
            <a:endParaRPr lang="en-US" sz="1800"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Appropriate </a:t>
            </a: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student-centered learning environments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Instructional delivery and foundation through a comprehensive understanding of subject matter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Various types of assessment strategies for determining impact on student learning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Relevant continuous professional improvement*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The Principles of Professional Conduct of the Education Profession in Florida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US"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Effective literacy strategies that can be applied across the curriculum to impact student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499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46405" y="349032"/>
            <a:ext cx="6425157" cy="584775"/>
          </a:xfrm>
          <a:prstGeom prst="rect">
            <a:avLst/>
          </a:prstGeom>
        </p:spPr>
        <p:txBody>
          <a:bodyPr wrap="none">
            <a:spAutoFit/>
          </a:bodyPr>
          <a:lstStyle/>
          <a:p>
            <a:r>
              <a:rPr lang="en-US" sz="3200" dirty="0"/>
              <a:t>EL Program Results Test Findings</a:t>
            </a:r>
          </a:p>
        </p:txBody>
      </p:sp>
      <p:sp>
        <p:nvSpPr>
          <p:cNvPr id="3" name="Rectangle 2"/>
          <p:cNvSpPr/>
          <p:nvPr/>
        </p:nvSpPr>
        <p:spPr>
          <a:xfrm>
            <a:off x="2446405" y="1217454"/>
            <a:ext cx="6263486" cy="4524315"/>
          </a:xfrm>
          <a:prstGeom prst="rect">
            <a:avLst/>
          </a:prstGeom>
        </p:spPr>
        <p:txBody>
          <a:bodyPr wrap="square">
            <a:spAutoFit/>
          </a:bodyPr>
          <a:lstStyle/>
          <a:p>
            <a:r>
              <a:rPr lang="en-US" sz="1800" dirty="0"/>
              <a:t>An analysis of the data from the FELE subtests from May 2018 through August 2020 indicates completers were at, above, or within three percentage points of the state average in nearly every iteration of the FELE. </a:t>
            </a:r>
            <a:r>
              <a:rPr lang="en-US" sz="1800" dirty="0" smtClean="0"/>
              <a:t>Areas </a:t>
            </a:r>
            <a:r>
              <a:rPr lang="en-US" sz="1800" dirty="0"/>
              <a:t>that fell below are listed as follows with those appearing in more than one iteration of the exam having an asterisk</a:t>
            </a:r>
            <a:r>
              <a:rPr lang="en-US" sz="1800" dirty="0" smtClean="0"/>
              <a:t>:</a:t>
            </a:r>
          </a:p>
          <a:p>
            <a:endParaRPr lang="en-US" sz="1800" dirty="0"/>
          </a:p>
          <a:p>
            <a:pPr marL="285750" lvl="0" indent="-285750">
              <a:buFont typeface="Arial" panose="020B0604020202020204" pitchFamily="34" charset="0"/>
              <a:buChar char="•"/>
            </a:pPr>
            <a:r>
              <a:rPr lang="en-US" sz="1800" dirty="0"/>
              <a:t>Prioritize student learning via leadership*</a:t>
            </a:r>
          </a:p>
          <a:p>
            <a:pPr marL="285750" lvl="0" indent="-285750">
              <a:buFont typeface="Arial" panose="020B0604020202020204" pitchFamily="34" charset="0"/>
              <a:buChar char="•"/>
            </a:pPr>
            <a:r>
              <a:rPr lang="en-US" sz="1800" dirty="0"/>
              <a:t>Develop/Implement instructional framework</a:t>
            </a:r>
          </a:p>
          <a:p>
            <a:pPr marL="285750" lvl="0" indent="-285750">
              <a:buFont typeface="Arial" panose="020B0604020202020204" pitchFamily="34" charset="0"/>
              <a:buChar char="•"/>
            </a:pPr>
            <a:r>
              <a:rPr lang="en-US" sz="1800" dirty="0"/>
              <a:t>School environment for student learning*</a:t>
            </a:r>
          </a:p>
          <a:p>
            <a:pPr marL="285750" lvl="0" indent="-285750">
              <a:buFont typeface="Arial" panose="020B0604020202020204" pitchFamily="34" charset="0"/>
              <a:buChar char="•"/>
            </a:pPr>
            <a:r>
              <a:rPr lang="en-US" sz="1800" dirty="0"/>
              <a:t>Recruitment and induction practices*</a:t>
            </a:r>
          </a:p>
          <a:p>
            <a:pPr marL="285750" lvl="0" indent="-285750">
              <a:buFont typeface="Arial" panose="020B0604020202020204" pitchFamily="34" charset="0"/>
              <a:buChar char="•"/>
            </a:pPr>
            <a:r>
              <a:rPr lang="en-US" sz="1800" dirty="0"/>
              <a:t>Develop leadership within the organization*</a:t>
            </a:r>
          </a:p>
          <a:p>
            <a:pPr marL="285750" lvl="0" indent="-285750">
              <a:buFont typeface="Arial" panose="020B0604020202020204" pitchFamily="34" charset="0"/>
              <a:buChar char="•"/>
            </a:pPr>
            <a:r>
              <a:rPr lang="en-US" sz="1800" dirty="0"/>
              <a:t>Personal/professional behavior practices</a:t>
            </a:r>
          </a:p>
          <a:p>
            <a:pPr marL="285750" lvl="0" indent="-285750">
              <a:buFont typeface="Arial" panose="020B0604020202020204" pitchFamily="34" charset="0"/>
              <a:buChar char="•"/>
            </a:pPr>
            <a:r>
              <a:rPr lang="en-US" sz="1800" dirty="0"/>
              <a:t>Decision-making processes*</a:t>
            </a:r>
          </a:p>
          <a:p>
            <a:pPr marL="285750" lvl="0" indent="-285750">
              <a:buFont typeface="Arial" panose="020B0604020202020204" pitchFamily="34" charset="0"/>
              <a:buChar char="•"/>
            </a:pPr>
            <a:r>
              <a:rPr lang="en-US" sz="1800" dirty="0"/>
              <a:t>School operation management practices</a:t>
            </a:r>
          </a:p>
          <a:p>
            <a:pPr marL="285750" indent="-285750">
              <a:buFont typeface="Arial" panose="020B0604020202020204" pitchFamily="34" charset="0"/>
              <a:buChar char="•"/>
            </a:pPr>
            <a:r>
              <a:rPr lang="en-US" sz="1800" dirty="0"/>
              <a:t>School legal practices and applications</a:t>
            </a:r>
          </a:p>
        </p:txBody>
      </p:sp>
    </p:spTree>
    <p:extLst>
      <p:ext uri="{BB962C8B-B14F-4D97-AF65-F5344CB8AC3E}">
        <p14:creationId xmlns:p14="http://schemas.microsoft.com/office/powerpoint/2010/main" val="1099731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46405" y="349032"/>
            <a:ext cx="6425157" cy="584775"/>
          </a:xfrm>
          <a:prstGeom prst="rect">
            <a:avLst/>
          </a:prstGeom>
        </p:spPr>
        <p:txBody>
          <a:bodyPr wrap="none">
            <a:spAutoFit/>
          </a:bodyPr>
          <a:lstStyle/>
          <a:p>
            <a:r>
              <a:rPr lang="en-US" sz="3200" dirty="0"/>
              <a:t>EL Program Results Test Findings</a:t>
            </a:r>
          </a:p>
        </p:txBody>
      </p:sp>
      <p:sp>
        <p:nvSpPr>
          <p:cNvPr id="3" name="Rectangle 2"/>
          <p:cNvSpPr/>
          <p:nvPr/>
        </p:nvSpPr>
        <p:spPr>
          <a:xfrm>
            <a:off x="2532887" y="1512094"/>
            <a:ext cx="5847973" cy="4801314"/>
          </a:xfrm>
          <a:prstGeom prst="rect">
            <a:avLst/>
          </a:prstGeom>
        </p:spPr>
        <p:txBody>
          <a:bodyPr wrap="square">
            <a:spAutoFit/>
          </a:bodyPr>
          <a:lstStyle/>
          <a:p>
            <a:pPr marL="285750" indent="-285750">
              <a:buFont typeface="Arial" panose="020B0604020202020204" pitchFamily="34" charset="0"/>
              <a:buChar char="•"/>
            </a:pPr>
            <a:r>
              <a:rPr lang="en-US" sz="1800" dirty="0"/>
              <a:t>An analysis of the data from completers’ first-attempts at the FELE subtests between May 2018 through August 2020 shows completers scoring greater than the state mean total scaled scores on all subtests with the exception of one iteration in January 2020. In that one iteration, scores were lower than the state mean total scaled scores for Subtests 1, 2, and 3. The score for the essay were above the state score. </a:t>
            </a:r>
            <a:endParaRPr lang="en-US" sz="1800" dirty="0" smtClean="0"/>
          </a:p>
          <a:p>
            <a:endParaRPr lang="en-US" sz="1800" dirty="0" smtClean="0"/>
          </a:p>
          <a:p>
            <a:pPr marL="285750" indent="-285750">
              <a:buFont typeface="Arial" panose="020B0604020202020204" pitchFamily="34" charset="0"/>
              <a:buChar char="•"/>
            </a:pPr>
            <a:r>
              <a:rPr lang="en-US" sz="1800" dirty="0"/>
              <a:t>Between May 2018 and August 2020, 37 - 38 completers were first-time FELE test takers (depending on subtests taken).  Of those 37 - 38 completers taking the FELE for the first time, 95% passed Subtest 1, 84% passed Subtest 2, 82% passed Subtest 3, and 84% passed the essay.</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055132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504378" y="5039904"/>
            <a:ext cx="8475397" cy="584775"/>
          </a:xfrm>
          <a:prstGeom prst="rect">
            <a:avLst/>
          </a:prstGeom>
        </p:spPr>
        <p:txBody>
          <a:bodyPr wrap="none">
            <a:spAutoFit/>
          </a:bodyPr>
          <a:lstStyle/>
          <a:p>
            <a:r>
              <a:rPr lang="en-US" sz="3200" dirty="0"/>
              <a:t>Completers’ Ability to be </a:t>
            </a:r>
            <a:r>
              <a:rPr lang="en-US" sz="3200" dirty="0" smtClean="0"/>
              <a:t>Hired and Retained</a:t>
            </a:r>
            <a:endParaRPr lang="en-US" sz="3200" dirty="0"/>
          </a:p>
        </p:txBody>
      </p:sp>
    </p:spTree>
    <p:extLst>
      <p:ext uri="{BB962C8B-B14F-4D97-AF65-F5344CB8AC3E}">
        <p14:creationId xmlns:p14="http://schemas.microsoft.com/office/powerpoint/2010/main" val="3761261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3189632" y="-1650745"/>
            <a:ext cx="5486400" cy="4616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b="1" dirty="0">
              <a:solidFill>
                <a:srgbClr val="006848"/>
              </a:solidFill>
              <a:latin typeface="Arial"/>
              <a:ea typeface="Arial"/>
              <a:cs typeface="Arial"/>
              <a:sym typeface="Arial"/>
            </a:endParaRPr>
          </a:p>
          <a:p>
            <a:pPr marL="742950" marR="0" lvl="1" indent="-184150" algn="l" rtl="0">
              <a:lnSpc>
                <a:spcPct val="15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5456" y="277886"/>
            <a:ext cx="6428232" cy="1569660"/>
          </a:xfrm>
          <a:prstGeom prst="rect">
            <a:avLst/>
          </a:prstGeom>
        </p:spPr>
        <p:txBody>
          <a:bodyPr wrap="square">
            <a:spAutoFit/>
          </a:bodyPr>
          <a:lstStyle/>
          <a:p>
            <a:r>
              <a:rPr lang="en-US" sz="3200" dirty="0"/>
              <a:t>ITP Placement Rates from the Annual Program Performance Report (APPR)</a:t>
            </a:r>
          </a:p>
        </p:txBody>
      </p:sp>
      <p:graphicFrame>
        <p:nvGraphicFramePr>
          <p:cNvPr id="5" name="Content Placeholder 10"/>
          <p:cNvGraphicFramePr>
            <a:graphicFrameLocks/>
          </p:cNvGraphicFramePr>
          <p:nvPr>
            <p:extLst>
              <p:ext uri="{D42A27DB-BD31-4B8C-83A1-F6EECF244321}">
                <p14:modId xmlns:p14="http://schemas.microsoft.com/office/powerpoint/2010/main" val="1499353728"/>
              </p:ext>
            </p:extLst>
          </p:nvPr>
        </p:nvGraphicFramePr>
        <p:xfrm>
          <a:off x="2890981" y="4026365"/>
          <a:ext cx="4451927" cy="262132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467256" y="1921293"/>
            <a:ext cx="6236208" cy="2031325"/>
          </a:xfrm>
          <a:prstGeom prst="rect">
            <a:avLst/>
          </a:prstGeom>
        </p:spPr>
        <p:txBody>
          <a:bodyPr wrap="square">
            <a:spAutoFit/>
          </a:bodyPr>
          <a:lstStyle/>
          <a:p>
            <a:r>
              <a:rPr lang="en-US" sz="1800" dirty="0"/>
              <a:t>The placement rate is computed as the percentage of program completers reported annually by each program to the Florida Department of Education who are identified by the Department’s Staff Information System as employed in a fulltime or part-time instructional position in a Florida public school district at any point during either the first or second academic year subsequent to program completion.</a:t>
            </a:r>
          </a:p>
        </p:txBody>
      </p:sp>
      <p:sp>
        <p:nvSpPr>
          <p:cNvPr id="4" name="TextBox 3"/>
          <p:cNvSpPr txBox="1"/>
          <p:nvPr/>
        </p:nvSpPr>
        <p:spPr>
          <a:xfrm>
            <a:off x="7413523" y="4807974"/>
            <a:ext cx="1289941" cy="523220"/>
          </a:xfrm>
          <a:prstGeom prst="rect">
            <a:avLst/>
          </a:prstGeom>
          <a:noFill/>
        </p:spPr>
        <p:txBody>
          <a:bodyPr wrap="square" rtlCol="0">
            <a:spAutoFit/>
          </a:bodyPr>
          <a:lstStyle/>
          <a:p>
            <a:r>
              <a:rPr lang="en-US" dirty="0"/>
              <a:t>Based on </a:t>
            </a:r>
          </a:p>
          <a:p>
            <a:r>
              <a:rPr lang="en-US" dirty="0"/>
              <a:t> 4-pt. scale.</a:t>
            </a:r>
          </a:p>
        </p:txBody>
      </p:sp>
    </p:spTree>
    <p:extLst>
      <p:ext uri="{BB962C8B-B14F-4D97-AF65-F5344CB8AC3E}">
        <p14:creationId xmlns:p14="http://schemas.microsoft.com/office/powerpoint/2010/main" val="500644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505456" y="2126928"/>
            <a:ext cx="6352217" cy="461670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800" dirty="0"/>
              <a:t>The retention rate is computed as the average number of years program completers were employed in a fulltime or part-time instructional position in a Florida public school district (at any point during the year) across a five-year period following initial employment in either of the two (2) subsequent academic years following program completion. Program completers employed in private or out-of-state schools their first or second year following program completion are also included, if verified data are reported by the program</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The retention rate for 2019 is 3.76 on a 4-pt. scale.</a:t>
            </a:r>
            <a:endParaRPr lang="en-US" sz="1800" dirty="0"/>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05456" y="277886"/>
            <a:ext cx="6428232" cy="1569660"/>
          </a:xfrm>
          <a:prstGeom prst="rect">
            <a:avLst/>
          </a:prstGeom>
        </p:spPr>
        <p:txBody>
          <a:bodyPr wrap="square">
            <a:spAutoFit/>
          </a:bodyPr>
          <a:lstStyle/>
          <a:p>
            <a:r>
              <a:rPr lang="en-US" sz="3200" dirty="0"/>
              <a:t>ITP </a:t>
            </a:r>
            <a:r>
              <a:rPr lang="en-US" sz="3200" dirty="0" smtClean="0"/>
              <a:t>Retention </a:t>
            </a:r>
            <a:r>
              <a:rPr lang="en-US" sz="3200" dirty="0"/>
              <a:t>Rates from the Annual Program Performance Report (APPR)</a:t>
            </a:r>
          </a:p>
        </p:txBody>
      </p:sp>
    </p:spTree>
    <p:extLst>
      <p:ext uri="{BB962C8B-B14F-4D97-AF65-F5344CB8AC3E}">
        <p14:creationId xmlns:p14="http://schemas.microsoft.com/office/powerpoint/2010/main" val="18644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471164" y="3779138"/>
            <a:ext cx="6288788" cy="4602862"/>
          </a:xfrm>
          <a:prstGeom prst="rect">
            <a:avLst/>
          </a:prstGeom>
          <a:noFill/>
          <a:ln>
            <a:noFill/>
          </a:ln>
        </p:spPr>
        <p:txBody>
          <a:bodyPr spcFirstLastPara="1" wrap="square" lIns="91425" tIns="45700" rIns="91425" bIns="45700" anchor="t" anchorCtr="0">
            <a:noAutofit/>
          </a:bodyPr>
          <a:lstStyle/>
          <a:p>
            <a:r>
              <a:rPr lang="en-US" sz="1800" dirty="0"/>
              <a:t>Knowledgeable professionalism and a commitment to students’ welfare, as well as to the families and communities they serve, are all foundations of teacher leadership. In their study of teacher leadership, Lieberman and her colleagues </a:t>
            </a:r>
            <a:r>
              <a:rPr lang="en-US" sz="1600" dirty="0"/>
              <a:t>(Lieberman &amp; Miller, 2004) </a:t>
            </a:r>
            <a:r>
              <a:rPr lang="en-US" sz="1800" dirty="0"/>
              <a:t>identify four domains of skill and expertise:</a:t>
            </a:r>
          </a:p>
          <a:p>
            <a:pPr marL="285750" lvl="1" indent="-285750">
              <a:buFont typeface="Arial" panose="020B0604020202020204" pitchFamily="34" charset="0"/>
              <a:buChar char="•"/>
            </a:pPr>
            <a:r>
              <a:rPr lang="en-US" sz="1600" dirty="0"/>
              <a:t>Teacher as researcher</a:t>
            </a:r>
          </a:p>
          <a:p>
            <a:pPr marL="285750" lvl="1" indent="-285750">
              <a:buFont typeface="Arial" panose="020B0604020202020204" pitchFamily="34" charset="0"/>
              <a:buChar char="•"/>
            </a:pPr>
            <a:r>
              <a:rPr lang="en-US" sz="1600" dirty="0"/>
              <a:t>Teacher as professional</a:t>
            </a:r>
          </a:p>
          <a:p>
            <a:pPr marL="285750" lvl="1" indent="-285750">
              <a:buFont typeface="Arial" panose="020B0604020202020204" pitchFamily="34" charset="0"/>
              <a:buChar char="•"/>
            </a:pPr>
            <a:r>
              <a:rPr lang="en-US" sz="1600" dirty="0"/>
              <a:t>Teacher as curriculum and instructional leader</a:t>
            </a:r>
          </a:p>
          <a:p>
            <a:pPr marL="285750" lvl="1" indent="-285750">
              <a:buFont typeface="Arial" panose="020B0604020202020204" pitchFamily="34" charset="0"/>
              <a:buChar char="•"/>
            </a:pPr>
            <a:r>
              <a:rPr lang="en-US" sz="1600" dirty="0"/>
              <a:t>Teacher as ethical decision-maker</a:t>
            </a: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81780" y="312456"/>
            <a:ext cx="6178172" cy="1077218"/>
          </a:xfrm>
          <a:prstGeom prst="rect">
            <a:avLst/>
          </a:prstGeom>
        </p:spPr>
        <p:txBody>
          <a:bodyPr wrap="square">
            <a:spAutoFit/>
          </a:bodyPr>
          <a:lstStyle/>
          <a:p>
            <a:r>
              <a:rPr lang="en-US" sz="3200" dirty="0"/>
              <a:t>Conceptual Framework:  Collaborative Leadership</a:t>
            </a:r>
          </a:p>
        </p:txBody>
      </p:sp>
      <p:pic>
        <p:nvPicPr>
          <p:cNvPr id="5" name="Content Placeholder 8"/>
          <p:cNvPicPr>
            <a:picLocks noChangeAspect="1"/>
          </p:cNvPicPr>
          <p:nvPr/>
        </p:nvPicPr>
        <p:blipFill>
          <a:blip r:embed="rId4"/>
          <a:stretch>
            <a:fillRect/>
          </a:stretch>
        </p:blipFill>
        <p:spPr>
          <a:xfrm>
            <a:off x="2471164" y="1615058"/>
            <a:ext cx="2592549" cy="1938696"/>
          </a:xfrm>
          <a:prstGeom prst="rect">
            <a:avLst/>
          </a:prstGeom>
          <a:noFill/>
          <a:ln>
            <a:noFill/>
          </a:ln>
        </p:spPr>
      </p:pic>
    </p:spTree>
    <p:extLst>
      <p:ext uri="{BB962C8B-B14F-4D97-AF65-F5344CB8AC3E}">
        <p14:creationId xmlns:p14="http://schemas.microsoft.com/office/powerpoint/2010/main" val="2895723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497045" y="4857024"/>
            <a:ext cx="3398299" cy="584775"/>
          </a:xfrm>
          <a:prstGeom prst="rect">
            <a:avLst/>
          </a:prstGeom>
        </p:spPr>
        <p:txBody>
          <a:bodyPr wrap="square">
            <a:spAutoFit/>
          </a:bodyPr>
          <a:lstStyle/>
          <a:p>
            <a:r>
              <a:rPr lang="en-US" sz="3200" dirty="0"/>
              <a:t>Consumer Data</a:t>
            </a:r>
          </a:p>
        </p:txBody>
      </p:sp>
    </p:spTree>
    <p:extLst>
      <p:ext uri="{BB962C8B-B14F-4D97-AF65-F5344CB8AC3E}">
        <p14:creationId xmlns:p14="http://schemas.microsoft.com/office/powerpoint/2010/main" val="208796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664265" y="1252728"/>
            <a:ext cx="6096000" cy="4484596"/>
          </a:xfrm>
          <a:prstGeom prst="rect">
            <a:avLst/>
          </a:prstGeom>
          <a:noFill/>
          <a:ln>
            <a:noFill/>
          </a:ln>
        </p:spPr>
        <p:txBody>
          <a:bodyPr spcFirstLastPara="1" wrap="square" lIns="91425" tIns="45700" rIns="91425" bIns="45700" anchor="t" anchorCtr="0">
            <a:noAutofit/>
          </a:bodyPr>
          <a:lstStyle/>
          <a:p>
            <a:r>
              <a:rPr lang="en-US" sz="1800" dirty="0" smtClean="0"/>
              <a:t>The following are the Cohort Default Rate data for candidates grouped by year in which they entered repayment: </a:t>
            </a:r>
          </a:p>
          <a:p>
            <a:endParaRPr lang="en-US" sz="1800" dirty="0"/>
          </a:p>
          <a:p>
            <a:r>
              <a:rPr lang="en-US" sz="1800" dirty="0" smtClean="0"/>
              <a:t> </a:t>
            </a:r>
            <a:endParaRPr lang="en-US" sz="1800" dirty="0"/>
          </a:p>
          <a:p>
            <a:r>
              <a:rPr lang="en-US" sz="1800" dirty="0"/>
              <a:t> </a:t>
            </a: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655029" y="467904"/>
            <a:ext cx="3139001" cy="584775"/>
          </a:xfrm>
          <a:prstGeom prst="rect">
            <a:avLst/>
          </a:prstGeom>
        </p:spPr>
        <p:txBody>
          <a:bodyPr wrap="none">
            <a:spAutoFit/>
          </a:bodyPr>
          <a:lstStyle/>
          <a:p>
            <a:r>
              <a:rPr lang="en-US" sz="3200" dirty="0"/>
              <a:t>Consumer </a:t>
            </a:r>
            <a:r>
              <a:rPr lang="en-US" sz="3200" dirty="0" smtClean="0"/>
              <a:t>Data</a:t>
            </a:r>
            <a:endParaRPr lang="en-US" sz="1100" dirty="0"/>
          </a:p>
        </p:txBody>
      </p:sp>
      <p:graphicFrame>
        <p:nvGraphicFramePr>
          <p:cNvPr id="3" name="Table 2"/>
          <p:cNvGraphicFramePr>
            <a:graphicFrameLocks noGrp="1"/>
          </p:cNvGraphicFramePr>
          <p:nvPr>
            <p:extLst>
              <p:ext uri="{D42A27DB-BD31-4B8C-83A1-F6EECF244321}">
                <p14:modId xmlns:p14="http://schemas.microsoft.com/office/powerpoint/2010/main" val="1585808837"/>
              </p:ext>
            </p:extLst>
          </p:nvPr>
        </p:nvGraphicFramePr>
        <p:xfrm>
          <a:off x="2627321" y="2292928"/>
          <a:ext cx="6096000" cy="4297680"/>
        </p:xfrm>
        <a:graphic>
          <a:graphicData uri="http://schemas.openxmlformats.org/drawingml/2006/table">
            <a:tbl>
              <a:tblPr firstRow="1" bandRow="1">
                <a:tableStyleId>{5C22544A-7EE6-4342-B048-85BDC9FD1C3A}</a:tableStyleId>
              </a:tblPr>
              <a:tblGrid>
                <a:gridCol w="2655880">
                  <a:extLst>
                    <a:ext uri="{9D8B030D-6E8A-4147-A177-3AD203B41FA5}">
                      <a16:colId xmlns:a16="http://schemas.microsoft.com/office/drawing/2014/main" val="2537238845"/>
                    </a:ext>
                  </a:extLst>
                </a:gridCol>
                <a:gridCol w="1163782">
                  <a:extLst>
                    <a:ext uri="{9D8B030D-6E8A-4147-A177-3AD203B41FA5}">
                      <a16:colId xmlns:a16="http://schemas.microsoft.com/office/drawing/2014/main" val="4013600919"/>
                    </a:ext>
                  </a:extLst>
                </a:gridCol>
                <a:gridCol w="1173018">
                  <a:extLst>
                    <a:ext uri="{9D8B030D-6E8A-4147-A177-3AD203B41FA5}">
                      <a16:colId xmlns:a16="http://schemas.microsoft.com/office/drawing/2014/main" val="722049083"/>
                    </a:ext>
                  </a:extLst>
                </a:gridCol>
                <a:gridCol w="1103320">
                  <a:extLst>
                    <a:ext uri="{9D8B030D-6E8A-4147-A177-3AD203B41FA5}">
                      <a16:colId xmlns:a16="http://schemas.microsoft.com/office/drawing/2014/main" val="4074085076"/>
                    </a:ext>
                  </a:extLst>
                </a:gridCol>
              </a:tblGrid>
              <a:tr h="370840">
                <a:tc>
                  <a:txBody>
                    <a:bodyPr/>
                    <a:lstStyle/>
                    <a:p>
                      <a:pPr algn="ctr"/>
                      <a:r>
                        <a:rPr lang="en-US" dirty="0" smtClean="0"/>
                        <a:t>Major Code</a:t>
                      </a:r>
                      <a:endParaRPr lang="en-US" dirty="0"/>
                    </a:p>
                  </a:txBody>
                  <a:tcPr/>
                </a:tc>
                <a:tc>
                  <a:txBody>
                    <a:bodyPr/>
                    <a:lstStyle/>
                    <a:p>
                      <a:pPr algn="ctr"/>
                      <a:r>
                        <a:rPr lang="en-US" dirty="0" smtClean="0"/>
                        <a:t>2015</a:t>
                      </a:r>
                      <a:endParaRPr lang="en-US" dirty="0"/>
                    </a:p>
                  </a:txBody>
                  <a:tcPr/>
                </a:tc>
                <a:tc>
                  <a:txBody>
                    <a:bodyPr/>
                    <a:lstStyle/>
                    <a:p>
                      <a:pPr algn="ctr"/>
                      <a:r>
                        <a:rPr lang="en-US" dirty="0" smtClean="0"/>
                        <a:t>2016</a:t>
                      </a:r>
                      <a:endParaRPr lang="en-US" dirty="0"/>
                    </a:p>
                  </a:txBody>
                  <a:tcPr/>
                </a:tc>
                <a:tc>
                  <a:txBody>
                    <a:bodyPr/>
                    <a:lstStyle/>
                    <a:p>
                      <a:pPr algn="ctr"/>
                      <a:r>
                        <a:rPr lang="en-US" dirty="0" smtClean="0"/>
                        <a:t>2017</a:t>
                      </a:r>
                      <a:endParaRPr lang="en-US" dirty="0"/>
                    </a:p>
                  </a:txBody>
                  <a:tcPr/>
                </a:tc>
                <a:extLst>
                  <a:ext uri="{0D108BD9-81ED-4DB2-BD59-A6C34878D82A}">
                    <a16:rowId xmlns:a16="http://schemas.microsoft.com/office/drawing/2014/main" val="1355913425"/>
                  </a:ext>
                </a:extLst>
              </a:tr>
              <a:tr h="370840">
                <a:tc>
                  <a:txBody>
                    <a:bodyPr/>
                    <a:lstStyle/>
                    <a:p>
                      <a:r>
                        <a:rPr lang="en-US" dirty="0" smtClean="0"/>
                        <a:t>USFSP Campus</a:t>
                      </a:r>
                      <a:endParaRPr lang="en-US" dirty="0"/>
                    </a:p>
                  </a:txBody>
                  <a:tcPr/>
                </a:tc>
                <a:tc>
                  <a:txBody>
                    <a:bodyPr/>
                    <a:lstStyle/>
                    <a:p>
                      <a:pPr algn="ctr"/>
                      <a:r>
                        <a:rPr lang="en-US" dirty="0" smtClean="0"/>
                        <a:t>4.9</a:t>
                      </a:r>
                      <a:endParaRPr lang="en-US" dirty="0"/>
                    </a:p>
                  </a:txBody>
                  <a:tcPr/>
                </a:tc>
                <a:tc>
                  <a:txBody>
                    <a:bodyPr/>
                    <a:lstStyle/>
                    <a:p>
                      <a:pPr algn="ctr"/>
                      <a:r>
                        <a:rPr lang="en-US" dirty="0" smtClean="0"/>
                        <a:t>1.2</a:t>
                      </a:r>
                      <a:endParaRPr lang="en-US" dirty="0"/>
                    </a:p>
                  </a:txBody>
                  <a:tcPr/>
                </a:tc>
                <a:tc>
                  <a:txBody>
                    <a:bodyPr/>
                    <a:lstStyle/>
                    <a:p>
                      <a:pPr algn="ctr"/>
                      <a:r>
                        <a:rPr lang="en-US" dirty="0" smtClean="0"/>
                        <a:t>9.0</a:t>
                      </a:r>
                      <a:endParaRPr lang="en-US" dirty="0"/>
                    </a:p>
                  </a:txBody>
                  <a:tcPr/>
                </a:tc>
                <a:extLst>
                  <a:ext uri="{0D108BD9-81ED-4DB2-BD59-A6C34878D82A}">
                    <a16:rowId xmlns:a16="http://schemas.microsoft.com/office/drawing/2014/main" val="1763105919"/>
                  </a:ext>
                </a:extLst>
              </a:tr>
              <a:tr h="370840">
                <a:tc>
                  <a:txBody>
                    <a:bodyPr/>
                    <a:lstStyle/>
                    <a:p>
                      <a:r>
                        <a:rPr lang="en-US" dirty="0" smtClean="0"/>
                        <a:t>Elementary</a:t>
                      </a:r>
                      <a:r>
                        <a:rPr lang="en-US" baseline="0" dirty="0" smtClean="0"/>
                        <a:t> Education/</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aseline="0" dirty="0" smtClean="0"/>
                        <a:t>ESE/</a:t>
                      </a:r>
                      <a:r>
                        <a:rPr lang="en-US" baseline="0" dirty="0" smtClean="0"/>
                        <a:t>ESOL/Reading</a:t>
                      </a:r>
                      <a:endParaRPr lang="en-US" dirty="0" smtClean="0"/>
                    </a:p>
                  </a:txBody>
                  <a:tcPr/>
                </a:tc>
                <a:tc>
                  <a:txBody>
                    <a:bodyPr/>
                    <a:lstStyle/>
                    <a:p>
                      <a:pPr algn="ctr"/>
                      <a:r>
                        <a:rPr lang="en-US" dirty="0" smtClean="0"/>
                        <a:t>2.1</a:t>
                      </a:r>
                      <a:endParaRPr lang="en-US" dirty="0"/>
                    </a:p>
                  </a:txBody>
                  <a:tcPr/>
                </a:tc>
                <a:tc>
                  <a:txBody>
                    <a:bodyPr/>
                    <a:lstStyle/>
                    <a:p>
                      <a:pPr algn="ctr"/>
                      <a:r>
                        <a:rPr lang="en-US" dirty="0" smtClean="0"/>
                        <a:t>0.0</a:t>
                      </a:r>
                      <a:endParaRPr lang="en-US" dirty="0"/>
                    </a:p>
                  </a:txBody>
                  <a:tcPr/>
                </a:tc>
                <a:tc>
                  <a:txBody>
                    <a:bodyPr/>
                    <a:lstStyle/>
                    <a:p>
                      <a:pPr algn="ctr"/>
                      <a:r>
                        <a:rPr lang="en-US" dirty="0" smtClean="0"/>
                        <a:t>10.4</a:t>
                      </a:r>
                      <a:endParaRPr lang="en-US" dirty="0"/>
                    </a:p>
                  </a:txBody>
                  <a:tcPr/>
                </a:tc>
                <a:extLst>
                  <a:ext uri="{0D108BD9-81ED-4DB2-BD59-A6C34878D82A}">
                    <a16:rowId xmlns:a16="http://schemas.microsoft.com/office/drawing/2014/main" val="2738832100"/>
                  </a:ext>
                </a:extLst>
              </a:tr>
              <a:tr h="370840">
                <a:tc>
                  <a:txBody>
                    <a:bodyPr/>
                    <a:lstStyle/>
                    <a:p>
                      <a:r>
                        <a:rPr lang="en-US" dirty="0" smtClean="0"/>
                        <a:t>BS</a:t>
                      </a:r>
                      <a:r>
                        <a:rPr lang="en-US" baseline="0" dirty="0" smtClean="0"/>
                        <a:t> in </a:t>
                      </a:r>
                      <a:r>
                        <a:rPr lang="en-US" dirty="0" smtClean="0"/>
                        <a:t>Education Studies</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extLst>
                  <a:ext uri="{0D108BD9-81ED-4DB2-BD59-A6C34878D82A}">
                    <a16:rowId xmlns:a16="http://schemas.microsoft.com/office/drawing/2014/main" val="2674385565"/>
                  </a:ext>
                </a:extLst>
              </a:tr>
              <a:tr h="370840">
                <a:tc>
                  <a:txBody>
                    <a:bodyPr/>
                    <a:lstStyle/>
                    <a:p>
                      <a:r>
                        <a:rPr lang="en-US" dirty="0" smtClean="0"/>
                        <a:t>Reading</a:t>
                      </a:r>
                      <a:endParaRPr lang="en-US" dirty="0"/>
                    </a:p>
                  </a:txBody>
                  <a:tcPr/>
                </a:tc>
                <a:tc>
                  <a:txBody>
                    <a:bodyPr/>
                    <a:lstStyle/>
                    <a:p>
                      <a:pPr algn="ctr"/>
                      <a:r>
                        <a:rPr lang="en-US" dirty="0" smtClean="0"/>
                        <a:t>7.1</a:t>
                      </a:r>
                      <a:endParaRPr lang="en-US" dirty="0"/>
                    </a:p>
                  </a:txBody>
                  <a:tcPr/>
                </a:tc>
                <a:tc>
                  <a:txBody>
                    <a:bodyPr/>
                    <a:lstStyle/>
                    <a:p>
                      <a:pPr algn="ctr"/>
                      <a:r>
                        <a:rPr lang="en-US" dirty="0" smtClean="0"/>
                        <a:t>3.4</a:t>
                      </a:r>
                      <a:endParaRPr lang="en-US" dirty="0"/>
                    </a:p>
                  </a:txBody>
                  <a:tcPr/>
                </a:tc>
                <a:tc>
                  <a:txBody>
                    <a:bodyPr/>
                    <a:lstStyle/>
                    <a:p>
                      <a:pPr algn="ctr"/>
                      <a:r>
                        <a:rPr lang="en-US" dirty="0" smtClean="0"/>
                        <a:t>8.0</a:t>
                      </a:r>
                      <a:endParaRPr lang="en-US" dirty="0"/>
                    </a:p>
                  </a:txBody>
                  <a:tcPr/>
                </a:tc>
                <a:extLst>
                  <a:ext uri="{0D108BD9-81ED-4DB2-BD59-A6C34878D82A}">
                    <a16:rowId xmlns:a16="http://schemas.microsoft.com/office/drawing/2014/main" val="3167518125"/>
                  </a:ext>
                </a:extLst>
              </a:tr>
              <a:tr h="370840">
                <a:tc>
                  <a:txBody>
                    <a:bodyPr/>
                    <a:lstStyle/>
                    <a:p>
                      <a:r>
                        <a:rPr lang="en-US" dirty="0" smtClean="0"/>
                        <a:t>English</a:t>
                      </a:r>
                      <a:r>
                        <a:rPr lang="en-US" baseline="0" dirty="0" smtClean="0"/>
                        <a:t> Education</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extLst>
                  <a:ext uri="{0D108BD9-81ED-4DB2-BD59-A6C34878D82A}">
                    <a16:rowId xmlns:a16="http://schemas.microsoft.com/office/drawing/2014/main" val="428278993"/>
                  </a:ext>
                </a:extLst>
              </a:tr>
              <a:tr h="370840">
                <a:tc>
                  <a:txBody>
                    <a:bodyPr/>
                    <a:lstStyle/>
                    <a:p>
                      <a:r>
                        <a:rPr lang="en-US" dirty="0" smtClean="0"/>
                        <a:t>Exceptional</a:t>
                      </a:r>
                      <a:r>
                        <a:rPr lang="en-US" baseline="0" dirty="0" smtClean="0"/>
                        <a:t> Student Education`</a:t>
                      </a:r>
                      <a:endParaRPr lang="en-US" dirty="0"/>
                    </a:p>
                  </a:txBody>
                  <a:tcPr/>
                </a:tc>
                <a:tc>
                  <a:txBody>
                    <a:bodyPr/>
                    <a:lstStyle/>
                    <a:p>
                      <a:pPr algn="ctr"/>
                      <a:r>
                        <a:rPr lang="en-US" dirty="0" smtClean="0"/>
                        <a:t>5.3</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extLst>
                  <a:ext uri="{0D108BD9-81ED-4DB2-BD59-A6C34878D82A}">
                    <a16:rowId xmlns:a16="http://schemas.microsoft.com/office/drawing/2014/main" val="2776536987"/>
                  </a:ext>
                </a:extLst>
              </a:tr>
              <a:tr h="370840">
                <a:tc>
                  <a:txBody>
                    <a:bodyPr/>
                    <a:lstStyle/>
                    <a:p>
                      <a:r>
                        <a:rPr lang="en-US" dirty="0" smtClean="0"/>
                        <a:t>Elementary Education/ESOL/Reading</a:t>
                      </a:r>
                      <a:endParaRPr lang="en-US" dirty="0"/>
                    </a:p>
                  </a:txBody>
                  <a:tcPr/>
                </a:tc>
                <a:tc>
                  <a:txBody>
                    <a:bodyPr/>
                    <a:lstStyle/>
                    <a:p>
                      <a:pPr algn="ctr"/>
                      <a:r>
                        <a:rPr lang="en-US" dirty="0" smtClean="0"/>
                        <a:t>4.8</a:t>
                      </a:r>
                      <a:endParaRPr lang="en-US" dirty="0"/>
                    </a:p>
                  </a:txBody>
                  <a:tcPr/>
                </a:tc>
                <a:tc>
                  <a:txBody>
                    <a:bodyPr/>
                    <a:lstStyle/>
                    <a:p>
                      <a:pPr algn="ctr"/>
                      <a:r>
                        <a:rPr lang="en-US" dirty="0" smtClean="0"/>
                        <a:t>0.0</a:t>
                      </a:r>
                      <a:endParaRPr lang="en-US" dirty="0"/>
                    </a:p>
                  </a:txBody>
                  <a:tcPr/>
                </a:tc>
                <a:tc>
                  <a:txBody>
                    <a:bodyPr/>
                    <a:lstStyle/>
                    <a:p>
                      <a:pPr algn="ctr"/>
                      <a:r>
                        <a:rPr lang="en-US" dirty="0" smtClean="0"/>
                        <a:t>6.7</a:t>
                      </a:r>
                      <a:endParaRPr lang="en-US" dirty="0"/>
                    </a:p>
                  </a:txBody>
                  <a:tcPr/>
                </a:tc>
                <a:extLst>
                  <a:ext uri="{0D108BD9-81ED-4DB2-BD59-A6C34878D82A}">
                    <a16:rowId xmlns:a16="http://schemas.microsoft.com/office/drawing/2014/main" val="3284667368"/>
                  </a:ext>
                </a:extLst>
              </a:tr>
              <a:tr h="370840">
                <a:tc>
                  <a:txBody>
                    <a:bodyPr/>
                    <a:lstStyle/>
                    <a:p>
                      <a:r>
                        <a:rPr lang="en-US" dirty="0" smtClean="0"/>
                        <a:t>Educational</a:t>
                      </a:r>
                      <a:r>
                        <a:rPr lang="en-US" baseline="0" dirty="0" smtClean="0"/>
                        <a:t> Leadership</a:t>
                      </a:r>
                      <a:endParaRPr lang="en-US" dirty="0"/>
                    </a:p>
                  </a:txBody>
                  <a:tcPr/>
                </a:tc>
                <a:tc>
                  <a:txBody>
                    <a:bodyPr/>
                    <a:lstStyle/>
                    <a:p>
                      <a:pPr algn="ctr"/>
                      <a:r>
                        <a:rPr lang="en-US" dirty="0" smtClean="0"/>
                        <a:t>5.7</a:t>
                      </a:r>
                      <a:endParaRPr lang="en-US" dirty="0"/>
                    </a:p>
                  </a:txBody>
                  <a:tcPr/>
                </a:tc>
                <a:tc>
                  <a:txBody>
                    <a:bodyPr/>
                    <a:lstStyle/>
                    <a:p>
                      <a:pPr algn="ctr"/>
                      <a:r>
                        <a:rPr lang="en-US" dirty="0" smtClean="0"/>
                        <a:t>1.3</a:t>
                      </a:r>
                      <a:endParaRPr lang="en-US" dirty="0"/>
                    </a:p>
                  </a:txBody>
                  <a:tcPr/>
                </a:tc>
                <a:tc>
                  <a:txBody>
                    <a:bodyPr/>
                    <a:lstStyle/>
                    <a:p>
                      <a:pPr algn="ctr"/>
                      <a:r>
                        <a:rPr lang="en-US" dirty="0" smtClean="0"/>
                        <a:t>1.4</a:t>
                      </a:r>
                      <a:endParaRPr lang="en-US" dirty="0"/>
                    </a:p>
                  </a:txBody>
                  <a:tcPr/>
                </a:tc>
                <a:extLst>
                  <a:ext uri="{0D108BD9-81ED-4DB2-BD59-A6C34878D82A}">
                    <a16:rowId xmlns:a16="http://schemas.microsoft.com/office/drawing/2014/main" val="4079439184"/>
                  </a:ext>
                </a:extLst>
              </a:tr>
              <a:tr h="370840">
                <a:tc>
                  <a:txBody>
                    <a:bodyPr/>
                    <a:lstStyle/>
                    <a:p>
                      <a:r>
                        <a:rPr lang="en-US" dirty="0" smtClean="0"/>
                        <a:t>Middle Grades STEM Education</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extLst>
                  <a:ext uri="{0D108BD9-81ED-4DB2-BD59-A6C34878D82A}">
                    <a16:rowId xmlns:a16="http://schemas.microsoft.com/office/drawing/2014/main" val="2131002949"/>
                  </a:ext>
                </a:extLst>
              </a:tr>
            </a:tbl>
          </a:graphicData>
        </a:graphic>
      </p:graphicFrame>
    </p:spTree>
    <p:extLst>
      <p:ext uri="{BB962C8B-B14F-4D97-AF65-F5344CB8AC3E}">
        <p14:creationId xmlns:p14="http://schemas.microsoft.com/office/powerpoint/2010/main" val="2230989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2655029" y="1252728"/>
            <a:ext cx="6096000" cy="4484596"/>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800" dirty="0" smtClean="0"/>
              <a:t>In </a:t>
            </a:r>
            <a:r>
              <a:rPr lang="en-US" sz="1800" dirty="0" smtClean="0"/>
              <a:t>2019 </a:t>
            </a:r>
            <a:r>
              <a:rPr lang="en-US" sz="1800" dirty="0"/>
              <a:t>– </a:t>
            </a:r>
            <a:r>
              <a:rPr lang="en-US" sz="1800" dirty="0" smtClean="0"/>
              <a:t>2020, </a:t>
            </a:r>
            <a:r>
              <a:rPr lang="en-US" sz="1800" dirty="0"/>
              <a:t>students applied to graduate each term with the following loan debt as shown in the chart on the right (includes undergraduate borrowing).</a:t>
            </a:r>
            <a:endParaRPr sz="1800" b="0" i="0" u="none" strike="noStrike" cap="none" dirty="0">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655029" y="467904"/>
            <a:ext cx="3139001" cy="584775"/>
          </a:xfrm>
          <a:prstGeom prst="rect">
            <a:avLst/>
          </a:prstGeom>
        </p:spPr>
        <p:txBody>
          <a:bodyPr wrap="none">
            <a:spAutoFit/>
          </a:bodyPr>
          <a:lstStyle/>
          <a:p>
            <a:r>
              <a:rPr lang="en-US" sz="3200" dirty="0"/>
              <a:t>Consumer </a:t>
            </a:r>
            <a:r>
              <a:rPr lang="en-US" sz="3200" dirty="0" smtClean="0"/>
              <a:t>Data</a:t>
            </a:r>
            <a:endParaRPr lang="en-US" sz="1100" dirty="0"/>
          </a:p>
        </p:txBody>
      </p:sp>
      <p:graphicFrame>
        <p:nvGraphicFramePr>
          <p:cNvPr id="5" name="Content Placeholder 10"/>
          <p:cNvGraphicFramePr>
            <a:graphicFrameLocks/>
          </p:cNvGraphicFramePr>
          <p:nvPr>
            <p:extLst>
              <p:ext uri="{D42A27DB-BD31-4B8C-83A1-F6EECF244321}">
                <p14:modId xmlns:p14="http://schemas.microsoft.com/office/powerpoint/2010/main" val="1411601202"/>
              </p:ext>
            </p:extLst>
          </p:nvPr>
        </p:nvGraphicFramePr>
        <p:xfrm>
          <a:off x="2547448" y="2299854"/>
          <a:ext cx="6493163" cy="44103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071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3" name="Rectangle 2"/>
          <p:cNvSpPr/>
          <p:nvPr/>
        </p:nvSpPr>
        <p:spPr>
          <a:xfrm>
            <a:off x="795528" y="5331262"/>
            <a:ext cx="6501384" cy="1384995"/>
          </a:xfrm>
          <a:prstGeom prst="rect">
            <a:avLst/>
          </a:prstGeom>
        </p:spPr>
        <p:txBody>
          <a:bodyPr wrap="square">
            <a:spAutoFit/>
          </a:bodyPr>
          <a:lstStyle/>
          <a:p>
            <a:endParaRPr lang="en-US" dirty="0"/>
          </a:p>
          <a:p>
            <a:r>
              <a:rPr lang="en-US" dirty="0"/>
              <a:t>Dr. Brenda Walker, Interim Dean</a:t>
            </a:r>
          </a:p>
          <a:p>
            <a:r>
              <a:rPr lang="en-US" dirty="0"/>
              <a:t>140 Harborwalk Avenue South</a:t>
            </a:r>
            <a:br>
              <a:rPr lang="en-US" dirty="0"/>
            </a:br>
            <a:r>
              <a:rPr lang="en-US" dirty="0"/>
              <a:t>St. Petersburg, FL 33701</a:t>
            </a:r>
          </a:p>
          <a:p>
            <a:r>
              <a:rPr lang="en-US" dirty="0">
                <a:hlinkClick r:id="rId5"/>
              </a:rPr>
              <a:t>brendawalker@usf.edu</a:t>
            </a:r>
            <a:endParaRPr lang="en-US" dirty="0"/>
          </a:p>
          <a:p>
            <a:r>
              <a:rPr lang="en-US" dirty="0"/>
              <a:t>727-873-4149</a:t>
            </a:r>
          </a:p>
        </p:txBody>
      </p:sp>
      <p:sp>
        <p:nvSpPr>
          <p:cNvPr id="4" name="Rectangle 3"/>
          <p:cNvSpPr/>
          <p:nvPr/>
        </p:nvSpPr>
        <p:spPr>
          <a:xfrm>
            <a:off x="393192" y="4483786"/>
            <a:ext cx="8220456" cy="1015663"/>
          </a:xfrm>
          <a:prstGeom prst="rect">
            <a:avLst/>
          </a:prstGeom>
        </p:spPr>
        <p:txBody>
          <a:bodyPr wrap="square">
            <a:spAutoFit/>
          </a:bodyPr>
          <a:lstStyle/>
          <a:p>
            <a:r>
              <a:rPr lang="en-US" sz="3200" dirty="0"/>
              <a:t>Contact Us</a:t>
            </a:r>
            <a:r>
              <a:rPr lang="en-US" dirty="0"/>
              <a:t/>
            </a:r>
            <a:br>
              <a:rPr lang="en-US" dirty="0"/>
            </a:br>
            <a:r>
              <a:rPr lang="en-US" dirty="0">
                <a:solidFill>
                  <a:schemeClr val="tx1"/>
                </a:solidFill>
              </a:rPr>
              <a:t>Please contact the University of South Florida St. Petersburg College of Education if you have questions or would like additional information.</a:t>
            </a:r>
            <a:endParaRPr lang="en-US" dirty="0"/>
          </a:p>
        </p:txBody>
      </p:sp>
    </p:spTree>
    <p:extLst>
      <p:ext uri="{BB962C8B-B14F-4D97-AF65-F5344CB8AC3E}">
        <p14:creationId xmlns:p14="http://schemas.microsoft.com/office/powerpoint/2010/main" val="77628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2490340" y="3885586"/>
            <a:ext cx="6506305" cy="5047820"/>
          </a:xfrm>
          <a:prstGeom prst="rect">
            <a:avLst/>
          </a:prstGeom>
          <a:noFill/>
          <a:ln>
            <a:noFill/>
          </a:ln>
        </p:spPr>
        <p:txBody>
          <a:bodyPr spcFirstLastPara="1" wrap="square" lIns="91425" tIns="45700" rIns="91425" bIns="45700" anchor="t" anchorCtr="0">
            <a:noAutofit/>
          </a:bodyPr>
          <a:lstStyle/>
          <a:p>
            <a:r>
              <a:rPr lang="en-US" sz="1800" dirty="0"/>
              <a:t>In addition to the development of teacher leadership, the Unit is committed to preparing collaborative and ethical school leaders. This preparation takes into account three major areas:</a:t>
            </a:r>
          </a:p>
          <a:p>
            <a:pPr marL="285750" lvl="1" indent="-285750">
              <a:buFont typeface="Arial" panose="020B0604020202020204" pitchFamily="34" charset="0"/>
              <a:buChar char="•"/>
            </a:pPr>
            <a:r>
              <a:rPr lang="en-US" sz="1600" dirty="0"/>
              <a:t>The Role of the Instructional Leader as Change Agent</a:t>
            </a:r>
          </a:p>
          <a:p>
            <a:pPr marL="285750" lvl="1" indent="-285750">
              <a:buFont typeface="Arial" panose="020B0604020202020204" pitchFamily="34" charset="0"/>
              <a:buChar char="•"/>
            </a:pPr>
            <a:r>
              <a:rPr lang="en-US" sz="1600" dirty="0"/>
              <a:t>Collaborative Educational Leadership</a:t>
            </a:r>
          </a:p>
          <a:p>
            <a:pPr marL="285750" lvl="1" indent="-285750">
              <a:buFont typeface="Arial" panose="020B0604020202020204" pitchFamily="34" charset="0"/>
              <a:buChar char="•"/>
            </a:pPr>
            <a:r>
              <a:rPr lang="en-US" sz="1600" dirty="0"/>
              <a:t>Instructional Leadership Guided by Ethical Reasoning and Behavior</a:t>
            </a:r>
          </a:p>
        </p:txBody>
      </p:sp>
      <p:pic>
        <p:nvPicPr>
          <p:cNvPr id="137" name="Google Shape;137;p22"/>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490340" y="321600"/>
            <a:ext cx="6351908" cy="1077218"/>
          </a:xfrm>
          <a:prstGeom prst="rect">
            <a:avLst/>
          </a:prstGeom>
        </p:spPr>
        <p:txBody>
          <a:bodyPr wrap="square">
            <a:spAutoFit/>
          </a:bodyPr>
          <a:lstStyle/>
          <a:p>
            <a:r>
              <a:rPr lang="en-US" sz="3200" dirty="0"/>
              <a:t>Conceptual Framework:  Collaborative Leadership</a:t>
            </a:r>
          </a:p>
        </p:txBody>
      </p:sp>
      <p:pic>
        <p:nvPicPr>
          <p:cNvPr id="5" name="Content Placeholder 8"/>
          <p:cNvPicPr>
            <a:picLocks noChangeAspect="1"/>
          </p:cNvPicPr>
          <p:nvPr/>
        </p:nvPicPr>
        <p:blipFill>
          <a:blip r:embed="rId4"/>
          <a:stretch>
            <a:fillRect/>
          </a:stretch>
        </p:blipFill>
        <p:spPr>
          <a:xfrm>
            <a:off x="2490340" y="1581580"/>
            <a:ext cx="2592549" cy="1938696"/>
          </a:xfrm>
          <a:prstGeom prst="rect">
            <a:avLst/>
          </a:prstGeom>
          <a:noFill/>
          <a:ln>
            <a:noFill/>
          </a:ln>
        </p:spPr>
      </p:pic>
    </p:spTree>
    <p:extLst>
      <p:ext uri="{BB962C8B-B14F-4D97-AF65-F5344CB8AC3E}">
        <p14:creationId xmlns:p14="http://schemas.microsoft.com/office/powerpoint/2010/main" val="87026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0" y="0"/>
            <a:ext cx="9144000" cy="438912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7521787" y="5715000"/>
            <a:ext cx="1200300" cy="873552"/>
          </a:xfrm>
          <a:prstGeom prst="rect">
            <a:avLst/>
          </a:prstGeom>
          <a:noFill/>
          <a:ln>
            <a:noFill/>
          </a:ln>
        </p:spPr>
      </p:pic>
      <p:sp>
        <p:nvSpPr>
          <p:cNvPr id="2" name="Rectangle 1"/>
          <p:cNvSpPr/>
          <p:nvPr/>
        </p:nvSpPr>
        <p:spPr>
          <a:xfrm>
            <a:off x="2296377" y="3275112"/>
            <a:ext cx="184731" cy="307777"/>
          </a:xfrm>
          <a:prstGeom prst="rect">
            <a:avLst/>
          </a:prstGeom>
        </p:spPr>
        <p:txBody>
          <a:bodyPr wrap="none">
            <a:spAutoFit/>
          </a:bodyPr>
          <a:lstStyle/>
          <a:p>
            <a:endParaRPr lang="en-US" dirty="0"/>
          </a:p>
        </p:txBody>
      </p:sp>
      <p:sp>
        <p:nvSpPr>
          <p:cNvPr id="3" name="Rectangle 2"/>
          <p:cNvSpPr/>
          <p:nvPr/>
        </p:nvSpPr>
        <p:spPr>
          <a:xfrm>
            <a:off x="440144" y="4744282"/>
            <a:ext cx="7323111" cy="1077218"/>
          </a:xfrm>
          <a:prstGeom prst="rect">
            <a:avLst/>
          </a:prstGeom>
        </p:spPr>
        <p:txBody>
          <a:bodyPr wrap="square">
            <a:spAutoFit/>
          </a:bodyPr>
          <a:lstStyle/>
          <a:p>
            <a:r>
              <a:rPr lang="en-US" sz="3200" dirty="0"/>
              <a:t>Teacher Effectiveness and Impact on Student Learning</a:t>
            </a:r>
          </a:p>
        </p:txBody>
      </p:sp>
      <p:sp>
        <p:nvSpPr>
          <p:cNvPr id="4" name="Rectangle 3"/>
          <p:cNvSpPr/>
          <p:nvPr/>
        </p:nvSpPr>
        <p:spPr>
          <a:xfrm>
            <a:off x="440144" y="5743361"/>
            <a:ext cx="6326416" cy="646331"/>
          </a:xfrm>
          <a:prstGeom prst="rect">
            <a:avLst/>
          </a:prstGeom>
        </p:spPr>
        <p:txBody>
          <a:bodyPr wrap="square">
            <a:spAutoFit/>
          </a:bodyPr>
          <a:lstStyle/>
          <a:p>
            <a:pPr marL="285750" indent="-285750">
              <a:buFont typeface="Arial" panose="020B0604020202020204" pitchFamily="34" charset="0"/>
              <a:buChar char="•"/>
            </a:pPr>
            <a:r>
              <a:rPr lang="en-US" sz="1800" dirty="0"/>
              <a:t>District Evaluations of Teacher Effectiveness</a:t>
            </a:r>
          </a:p>
          <a:p>
            <a:pPr marL="285750" indent="-285750">
              <a:buFont typeface="Arial" panose="020B0604020202020204" pitchFamily="34" charset="0"/>
              <a:buChar char="•"/>
            </a:pPr>
            <a:r>
              <a:rPr lang="en-US" sz="1800" dirty="0"/>
              <a:t>Value-Added Model Results</a:t>
            </a:r>
          </a:p>
        </p:txBody>
      </p:sp>
    </p:spTree>
    <p:extLst>
      <p:ext uri="{BB962C8B-B14F-4D97-AF65-F5344CB8AC3E}">
        <p14:creationId xmlns:p14="http://schemas.microsoft.com/office/powerpoint/2010/main" val="145983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a:stretch/>
        </p:blipFill>
        <p:spPr>
          <a:xfrm>
            <a:off x="0" y="0"/>
            <a:ext cx="2286000" cy="6858000"/>
          </a:xfrm>
          <a:prstGeom prst="rect">
            <a:avLst/>
          </a:prstGeom>
          <a:noFill/>
          <a:ln>
            <a:noFill/>
          </a:ln>
        </p:spPr>
      </p:pic>
      <p:sp>
        <p:nvSpPr>
          <p:cNvPr id="2" name="Rectangle 1"/>
          <p:cNvSpPr/>
          <p:nvPr/>
        </p:nvSpPr>
        <p:spPr>
          <a:xfrm>
            <a:off x="2524976" y="467904"/>
            <a:ext cx="6180111" cy="1077218"/>
          </a:xfrm>
          <a:prstGeom prst="rect">
            <a:avLst/>
          </a:prstGeom>
        </p:spPr>
        <p:txBody>
          <a:bodyPr wrap="square">
            <a:spAutoFit/>
          </a:bodyPr>
          <a:lstStyle/>
          <a:p>
            <a:r>
              <a:rPr lang="en-US" sz="3200" dirty="0"/>
              <a:t>Teacher Effectiveness and Impact on Student Learning</a:t>
            </a:r>
          </a:p>
        </p:txBody>
      </p:sp>
      <p:sp>
        <p:nvSpPr>
          <p:cNvPr id="3" name="Rectangle 2"/>
          <p:cNvSpPr/>
          <p:nvPr/>
        </p:nvSpPr>
        <p:spPr>
          <a:xfrm>
            <a:off x="2524976" y="2090172"/>
            <a:ext cx="6180111" cy="3693319"/>
          </a:xfrm>
          <a:prstGeom prst="rect">
            <a:avLst/>
          </a:prstGeom>
        </p:spPr>
        <p:txBody>
          <a:bodyPr wrap="square">
            <a:spAutoFit/>
          </a:bodyPr>
          <a:lstStyle/>
          <a:p>
            <a:pPr marL="285750" indent="-285750">
              <a:buFont typeface="Arial" panose="020B0604020202020204" pitchFamily="34" charset="0"/>
              <a:buChar char="•"/>
            </a:pPr>
            <a:r>
              <a:rPr lang="en-US" sz="1800" dirty="0"/>
              <a:t>Teachers throughout Florida are evaluated annually by school and district administrators.  The Florida Department of Education collects evaluations from the individual districts and shares results of completers with colleges of education.</a:t>
            </a:r>
          </a:p>
          <a:p>
            <a:endParaRPr lang="en-US" sz="1800" dirty="0"/>
          </a:p>
          <a:p>
            <a:pPr marL="285750" indent="-285750">
              <a:buFont typeface="Arial" panose="020B0604020202020204" pitchFamily="34" charset="0"/>
              <a:buChar char="•"/>
            </a:pPr>
            <a:r>
              <a:rPr lang="en-US" sz="1800" dirty="0"/>
              <a:t>The Florida Value-Added Model is used to measure the contribution of a teacher or school to student learning growth by measuring the difference in each student’s actual performance on a statewide assessment from that student’s expected performance, which takes into account specific student and classroom factors that impact the learning process</a:t>
            </a:r>
            <a:r>
              <a:rPr lang="en-US" dirty="0"/>
              <a:t>.</a:t>
            </a:r>
          </a:p>
        </p:txBody>
      </p:sp>
    </p:spTree>
    <p:extLst>
      <p:ext uri="{BB962C8B-B14F-4D97-AF65-F5344CB8AC3E}">
        <p14:creationId xmlns:p14="http://schemas.microsoft.com/office/powerpoint/2010/main" val="159060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545792" y="102268"/>
            <a:ext cx="6320128" cy="1368530"/>
          </a:xfrm>
          <a:prstGeom prst="rect">
            <a:avLst/>
          </a:prstGeom>
          <a:noFill/>
          <a:ln>
            <a:noFill/>
          </a:ln>
        </p:spPr>
        <p:txBody>
          <a:bodyPr spcFirstLastPara="1" wrap="square" lIns="91425" tIns="45700" rIns="91425" bIns="45700" anchor="t" anchorCtr="0">
            <a:noAutofit/>
          </a:bodyPr>
          <a:lstStyle/>
          <a:p>
            <a:pPr lvl="0"/>
            <a:r>
              <a:rPr lang="en-US" sz="3200" dirty="0"/>
              <a:t>District Evaluations of Teacher Effectiveness </a:t>
            </a:r>
            <a:endParaRPr sz="1800" b="0" i="0" u="none" strike="noStrike" cap="none" dirty="0">
              <a:solidFill>
                <a:schemeClr val="dk1"/>
              </a:solidFill>
              <a:sym typeface="Arial"/>
            </a:endParaRPr>
          </a:p>
        </p:txBody>
      </p:sp>
      <p:pic>
        <p:nvPicPr>
          <p:cNvPr id="148" name="Google Shape;148;p24"/>
          <p:cNvPicPr preferRelativeResize="0"/>
          <p:nvPr/>
        </p:nvPicPr>
        <p:blipFill rotWithShape="1">
          <a:blip r:embed="rId3">
            <a:alphaModFix/>
          </a:blip>
          <a:srcRect/>
          <a:stretch/>
        </p:blipFill>
        <p:spPr>
          <a:xfrm>
            <a:off x="0" y="0"/>
            <a:ext cx="2286000" cy="6858000"/>
          </a:xfrm>
          <a:prstGeom prst="rect">
            <a:avLst/>
          </a:prstGeom>
          <a:noFill/>
          <a:ln>
            <a:noFill/>
          </a:ln>
        </p:spPr>
      </p:pic>
      <p:graphicFrame>
        <p:nvGraphicFramePr>
          <p:cNvPr id="5" name="Content Placeholder 10"/>
          <p:cNvGraphicFramePr>
            <a:graphicFrameLocks/>
          </p:cNvGraphicFramePr>
          <p:nvPr>
            <p:extLst>
              <p:ext uri="{D42A27DB-BD31-4B8C-83A1-F6EECF244321}">
                <p14:modId xmlns:p14="http://schemas.microsoft.com/office/powerpoint/2010/main" val="1711830826"/>
              </p:ext>
            </p:extLst>
          </p:nvPr>
        </p:nvGraphicFramePr>
        <p:xfrm>
          <a:off x="3593315" y="1176021"/>
          <a:ext cx="3455194" cy="308372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432304" y="4389051"/>
            <a:ext cx="6547104" cy="2031325"/>
          </a:xfrm>
          <a:prstGeom prst="rect">
            <a:avLst/>
          </a:prstGeom>
        </p:spPr>
        <p:txBody>
          <a:bodyPr wrap="square">
            <a:spAutoFit/>
          </a:bodyPr>
          <a:lstStyle/>
          <a:p>
            <a:r>
              <a:rPr lang="en-US" sz="1800" dirty="0"/>
              <a:t>The Florida Department of Education compiled district evaluations of 172 completers from the 2014-15, 2015-16, and 2016-17 academic years employed in instructional positions in Florida public schools for the 2017 – 2018 academic year. </a:t>
            </a:r>
            <a:r>
              <a:rPr lang="en-US" sz="1800" dirty="0" smtClean="0"/>
              <a:t>Of completers included, evaluations </a:t>
            </a:r>
            <a:r>
              <a:rPr lang="en-US" sz="1800" dirty="0"/>
              <a:t>show </a:t>
            </a:r>
            <a:r>
              <a:rPr lang="en-US" sz="1800" b="1" dirty="0" smtClean="0"/>
              <a:t>93% </a:t>
            </a:r>
            <a:r>
              <a:rPr lang="en-US" sz="1800" b="1" dirty="0"/>
              <a:t>of identified completers rated Highly Effective and Effective </a:t>
            </a:r>
            <a:r>
              <a:rPr lang="en-US" sz="1800" dirty="0"/>
              <a:t>by district and school administrators.</a:t>
            </a:r>
          </a:p>
        </p:txBody>
      </p:sp>
    </p:spTree>
    <p:extLst>
      <p:ext uri="{BB962C8B-B14F-4D97-AF65-F5344CB8AC3E}">
        <p14:creationId xmlns:p14="http://schemas.microsoft.com/office/powerpoint/2010/main" val="125496484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4747</Words>
  <Application>Microsoft Office PowerPoint</Application>
  <PresentationFormat>On-screen Show (4:3)</PresentationFormat>
  <Paragraphs>740</Paragraphs>
  <Slides>53</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Times New Roman</vt:lpstr>
      <vt:lpstr>Wingdings</vt:lpstr>
      <vt:lpstr>Calibri</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Completer Comments:</vt:lpstr>
      <vt:lpstr>Completer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Ogletree</dc:creator>
  <cp:lastModifiedBy>xuser</cp:lastModifiedBy>
  <cp:revision>90</cp:revision>
  <dcterms:modified xsi:type="dcterms:W3CDTF">2021-05-15T16:55:29Z</dcterms:modified>
</cp:coreProperties>
</file>