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5133" r:id="rId1"/>
  </p:sldMasterIdLst>
  <p:notesMasterIdLst>
    <p:notesMasterId r:id="rId37"/>
  </p:notesMasterIdLst>
  <p:sldIdLst>
    <p:sldId id="256" r:id="rId2"/>
    <p:sldId id="258" r:id="rId3"/>
    <p:sldId id="257" r:id="rId4"/>
    <p:sldId id="306" r:id="rId5"/>
    <p:sldId id="305" r:id="rId6"/>
    <p:sldId id="275" r:id="rId7"/>
    <p:sldId id="307" r:id="rId8"/>
    <p:sldId id="288" r:id="rId9"/>
    <p:sldId id="308" r:id="rId10"/>
    <p:sldId id="310" r:id="rId11"/>
    <p:sldId id="309" r:id="rId12"/>
    <p:sldId id="311" r:id="rId13"/>
    <p:sldId id="314" r:id="rId14"/>
    <p:sldId id="312" r:id="rId15"/>
    <p:sldId id="313" r:id="rId16"/>
    <p:sldId id="315" r:id="rId17"/>
    <p:sldId id="316" r:id="rId18"/>
    <p:sldId id="317" r:id="rId19"/>
    <p:sldId id="318" r:id="rId20"/>
    <p:sldId id="269" r:id="rId21"/>
    <p:sldId id="299" r:id="rId22"/>
    <p:sldId id="300"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27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ucker, Bart" initials="SB" lastIdx="21" clrIdx="0">
    <p:extLst>
      <p:ext uri="{19B8F6BF-5375-455C-9EA6-DF929625EA0E}">
        <p15:presenceInfo xmlns:p15="http://schemas.microsoft.com/office/powerpoint/2012/main" userId="S::bstucker@usf.edu::8bcaa857-4b6e-49c7-9aea-4dd617b250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210"/>
    <a:srgbClr val="0E0F0E"/>
    <a:srgbClr val="313331"/>
    <a:srgbClr val="151615"/>
    <a:srgbClr val="1A1B1A"/>
    <a:srgbClr val="1F1F1E"/>
    <a:srgbClr val="11111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2797" autoAdjust="0"/>
  </p:normalViewPr>
  <p:slideViewPr>
    <p:cSldViewPr snapToGrid="0">
      <p:cViewPr varScale="1">
        <p:scale>
          <a:sx n="84" d="100"/>
          <a:sy n="84" d="100"/>
        </p:scale>
        <p:origin x="192" y="416"/>
      </p:cViewPr>
      <p:guideLst/>
    </p:cSldViewPr>
  </p:slideViewPr>
  <p:outlineViewPr>
    <p:cViewPr>
      <p:scale>
        <a:sx n="33" d="100"/>
        <a:sy n="33" d="100"/>
      </p:scale>
      <p:origin x="0" y="-12540"/>
    </p:cViewPr>
  </p:outlineViewPr>
  <p:notesTextViewPr>
    <p:cViewPr>
      <p:scale>
        <a:sx n="1" d="1"/>
        <a:sy n="1" d="1"/>
      </p:scale>
      <p:origin x="0" y="0"/>
    </p:cViewPr>
  </p:notesTextViewPr>
  <p:sorterViewPr>
    <p:cViewPr>
      <p:scale>
        <a:sx n="100" d="100"/>
        <a:sy n="100" d="100"/>
      </p:scale>
      <p:origin x="0" y="-37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5">
        <a:alpha val="0"/>
      </a:schemeClr>
    </dgm:fillClrLst>
    <dgm:linClrLst meth="repeat">
      <a:schemeClr val="accent5">
        <a:alpha val="0"/>
      </a:schemeClr>
    </dgm:linClrLst>
    <dgm:effectClrLst/>
    <dgm:txLinClrLst/>
    <dgm:txFillClrLst>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5">
        <a:alpha val="0"/>
      </a:schemeClr>
    </dgm:fillClrLst>
    <dgm:linClrLst meth="repeat">
      <a:schemeClr val="accent5">
        <a:alpha val="0"/>
      </a:schemeClr>
    </dgm:linClrLst>
    <dgm:effectClrLst/>
    <dgm:txLinClrLst/>
    <dgm:txFillClrLst>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5">
        <a:alpha val="0"/>
      </a:schemeClr>
    </dgm:fillClrLst>
    <dgm:linClrLst meth="repeat">
      <a:schemeClr val="accent5">
        <a:alpha val="0"/>
      </a:schemeClr>
    </dgm:linClrLst>
    <dgm:effectClrLst/>
    <dgm:txLinClrLst/>
    <dgm:txFillClrLst>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92F1E586-7AC5-484B-9980-94FA3B0309CE}" type="doc">
      <dgm:prSet loTypeId="urn:microsoft.com/office/officeart/2018/2/layout/IconCircleList" loCatId="icon" qsTypeId="urn:microsoft.com/office/officeart/2005/8/quickstyle/simple1" qsCatId="simple" csTypeId="urn:microsoft.com/office/officeart/2018/5/colors/Iconchunking_coloredtext_colorful5" csCatId="colorful" phldr="1"/>
      <dgm:spPr/>
      <dgm:t>
        <a:bodyPr/>
        <a:lstStyle/>
        <a:p>
          <a:endParaRPr lang="en-US"/>
        </a:p>
      </dgm:t>
    </dgm:pt>
    <dgm:pt modelId="{448EC63C-5ACD-4BDC-90C6-327CB4FC3760}">
      <dgm:prSet/>
      <dgm:spPr/>
      <dgm:t>
        <a:bodyPr/>
        <a:lstStyle/>
        <a:p>
          <a:pPr>
            <a:lnSpc>
              <a:spcPct val="100000"/>
            </a:lnSpc>
          </a:pPr>
          <a:r>
            <a:rPr lang="en-US" dirty="0">
              <a:solidFill>
                <a:schemeClr val="bg1"/>
              </a:solidFill>
              <a:latin typeface="Times New Roman" panose="02020603050405020304" pitchFamily="18" charset="0"/>
              <a:cs typeface="Times New Roman" panose="02020603050405020304" pitchFamily="18" charset="0"/>
            </a:rPr>
            <a:t>A senator’s role is to responsibly serve and represent ALL students at USF.</a:t>
          </a:r>
          <a:endParaRPr lang="en-US" dirty="0">
            <a:solidFill>
              <a:schemeClr val="bg1"/>
            </a:solidFill>
          </a:endParaRPr>
        </a:p>
      </dgm:t>
    </dgm:pt>
    <dgm:pt modelId="{994C89F8-5EC0-4F1B-A545-C0D8EFDC4667}" type="parTrans" cxnId="{32F6C6F4-F5E9-4EC6-9755-1333E7E736E0}">
      <dgm:prSet/>
      <dgm:spPr/>
      <dgm:t>
        <a:bodyPr/>
        <a:lstStyle/>
        <a:p>
          <a:endParaRPr lang="en-US"/>
        </a:p>
      </dgm:t>
    </dgm:pt>
    <dgm:pt modelId="{5FDA2375-7B36-435F-998D-80D1B9CDA1B4}" type="sibTrans" cxnId="{32F6C6F4-F5E9-4EC6-9755-1333E7E736E0}">
      <dgm:prSet phldrT="1" phldr="0"/>
      <dgm:spPr/>
      <dgm:t>
        <a:bodyPr/>
        <a:lstStyle/>
        <a:p>
          <a:endParaRPr lang="en-US"/>
        </a:p>
      </dgm:t>
    </dgm:pt>
    <dgm:pt modelId="{7F6ECAF0-D768-42B9-B8C5-A1963AA74194}">
      <dgm:prSet/>
      <dgm:spPr/>
      <dgm:t>
        <a:bodyPr/>
        <a:lstStyle/>
        <a:p>
          <a:pPr>
            <a:lnSpc>
              <a:spcPct val="100000"/>
            </a:lnSpc>
          </a:pPr>
          <a:r>
            <a:rPr lang="en-US" dirty="0">
              <a:solidFill>
                <a:schemeClr val="bg1"/>
              </a:solidFill>
              <a:latin typeface="Times New Roman" panose="02020603050405020304" pitchFamily="18" charset="0"/>
              <a:cs typeface="Times New Roman" panose="02020603050405020304" pitchFamily="18" charset="0"/>
            </a:rPr>
            <a:t>Complete the number of audits per semester as required by statutes. Write and approve all system-wide legislation.</a:t>
          </a:r>
          <a:endParaRPr lang="en-US" dirty="0">
            <a:solidFill>
              <a:schemeClr val="bg1"/>
            </a:solidFill>
          </a:endParaRPr>
        </a:p>
      </dgm:t>
    </dgm:pt>
    <dgm:pt modelId="{D26DBA6E-EA1D-4707-B5D1-0B14DE838D12}" type="parTrans" cxnId="{E986DCF4-19BA-424A-B0FC-734CAEFF1C66}">
      <dgm:prSet/>
      <dgm:spPr/>
      <dgm:t>
        <a:bodyPr/>
        <a:lstStyle/>
        <a:p>
          <a:endParaRPr lang="en-US"/>
        </a:p>
      </dgm:t>
    </dgm:pt>
    <dgm:pt modelId="{B95BB21F-5BDB-4E74-83F2-50C925A470EB}" type="sibTrans" cxnId="{E986DCF4-19BA-424A-B0FC-734CAEFF1C66}">
      <dgm:prSet phldrT="2" phldr="0"/>
      <dgm:spPr/>
      <dgm:t>
        <a:bodyPr/>
        <a:lstStyle/>
        <a:p>
          <a:endParaRPr lang="en-US"/>
        </a:p>
      </dgm:t>
    </dgm:pt>
    <dgm:pt modelId="{03243F19-33B1-4941-8899-7D7A63B36B38}">
      <dgm:prSet/>
      <dgm:spPr/>
      <dgm:t>
        <a:bodyPr/>
        <a:lstStyle/>
        <a:p>
          <a:pPr>
            <a:lnSpc>
              <a:spcPct val="100000"/>
            </a:lnSpc>
          </a:pPr>
          <a:r>
            <a:rPr lang="en-US" dirty="0">
              <a:solidFill>
                <a:schemeClr val="bg1"/>
              </a:solidFill>
              <a:latin typeface="Times New Roman" panose="02020603050405020304" pitchFamily="18" charset="0"/>
              <a:cs typeface="Times New Roman" panose="02020603050405020304" pitchFamily="18" charset="0"/>
            </a:rPr>
            <a:t>Senators help decide how the Activity and Service Fee (A&amp;S) revenue is distributed among University entities and organizations.</a:t>
          </a:r>
          <a:endParaRPr lang="en-US" dirty="0">
            <a:solidFill>
              <a:schemeClr val="bg1"/>
            </a:solidFill>
          </a:endParaRPr>
        </a:p>
      </dgm:t>
    </dgm:pt>
    <dgm:pt modelId="{7261DE4E-3DD5-4ABB-9942-A7ADCB915E1F}" type="parTrans" cxnId="{5343FFD4-EF54-4F00-80F5-C6ED281111F7}">
      <dgm:prSet/>
      <dgm:spPr/>
      <dgm:t>
        <a:bodyPr/>
        <a:lstStyle/>
        <a:p>
          <a:endParaRPr lang="en-US"/>
        </a:p>
      </dgm:t>
    </dgm:pt>
    <dgm:pt modelId="{9341DD38-CC81-4C43-91D3-7BC3FF8FCD41}" type="sibTrans" cxnId="{5343FFD4-EF54-4F00-80F5-C6ED281111F7}">
      <dgm:prSet phldrT="3" phldr="0"/>
      <dgm:spPr/>
      <dgm:t>
        <a:bodyPr/>
        <a:lstStyle/>
        <a:p>
          <a:endParaRPr lang="en-US"/>
        </a:p>
      </dgm:t>
    </dgm:pt>
    <dgm:pt modelId="{1DE1732C-C362-4ACF-A181-F6F40F59B88C}">
      <dgm:prSet/>
      <dgm:spPr/>
      <dgm:t>
        <a:bodyPr/>
        <a:lstStyle/>
        <a:p>
          <a:pPr>
            <a:lnSpc>
              <a:spcPct val="100000"/>
            </a:lnSpc>
          </a:pPr>
          <a:r>
            <a:rPr lang="en-US" dirty="0">
              <a:solidFill>
                <a:schemeClr val="bg1"/>
              </a:solidFill>
              <a:latin typeface="Times New Roman" panose="02020603050405020304" pitchFamily="18" charset="0"/>
              <a:cs typeface="Times New Roman" panose="02020603050405020304" pitchFamily="18" charset="0"/>
            </a:rPr>
            <a:t>Communicate regularly with the USF community and their constituents.</a:t>
          </a:r>
        </a:p>
      </dgm:t>
    </dgm:pt>
    <dgm:pt modelId="{3DCCE045-D73A-4DCE-A8DC-16FC72A67817}" type="parTrans" cxnId="{DE310F13-1505-4A78-A2F8-302E301E34B2}">
      <dgm:prSet/>
      <dgm:spPr/>
      <dgm:t>
        <a:bodyPr/>
        <a:lstStyle/>
        <a:p>
          <a:endParaRPr lang="en-US"/>
        </a:p>
      </dgm:t>
    </dgm:pt>
    <dgm:pt modelId="{B60C77FF-F132-41F0-8FC9-87D5BB67E927}" type="sibTrans" cxnId="{DE310F13-1505-4A78-A2F8-302E301E34B2}">
      <dgm:prSet phldrT="4" phldr="0"/>
      <dgm:spPr/>
      <dgm:t>
        <a:bodyPr/>
        <a:lstStyle/>
        <a:p>
          <a:endParaRPr lang="en-US"/>
        </a:p>
      </dgm:t>
    </dgm:pt>
    <dgm:pt modelId="{122D75EE-95AB-4E0E-AB55-89311D3B9852}" type="pres">
      <dgm:prSet presAssocID="{92F1E586-7AC5-484B-9980-94FA3B0309CE}" presName="root" presStyleCnt="0">
        <dgm:presLayoutVars>
          <dgm:dir/>
          <dgm:resizeHandles val="exact"/>
        </dgm:presLayoutVars>
      </dgm:prSet>
      <dgm:spPr/>
    </dgm:pt>
    <dgm:pt modelId="{4637ADA6-493A-4BAD-9FB2-7E6F4E2B7E5D}" type="pres">
      <dgm:prSet presAssocID="{92F1E586-7AC5-484B-9980-94FA3B0309CE}" presName="container" presStyleCnt="0">
        <dgm:presLayoutVars>
          <dgm:dir/>
          <dgm:resizeHandles val="exact"/>
        </dgm:presLayoutVars>
      </dgm:prSet>
      <dgm:spPr/>
    </dgm:pt>
    <dgm:pt modelId="{933D053F-4D26-4D37-9150-02DFA4FD6E0F}" type="pres">
      <dgm:prSet presAssocID="{448EC63C-5ACD-4BDC-90C6-327CB4FC3760}" presName="compNode" presStyleCnt="0"/>
      <dgm:spPr/>
    </dgm:pt>
    <dgm:pt modelId="{624AED31-C921-4DBC-96AC-A3A0D0FAC0CF}" type="pres">
      <dgm:prSet presAssocID="{448EC63C-5ACD-4BDC-90C6-327CB4FC3760}" presName="iconBgRect" presStyleLbl="bgShp" presStyleIdx="0" presStyleCnt="4"/>
      <dgm:spPr/>
    </dgm:pt>
    <dgm:pt modelId="{73D6B97C-394E-4F00-A8F6-3D7A153994DD}" type="pres">
      <dgm:prSet presAssocID="{448EC63C-5ACD-4BDC-90C6-327CB4FC376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94C74E53-5252-428D-82D6-CB6E6237CEC1}" type="pres">
      <dgm:prSet presAssocID="{448EC63C-5ACD-4BDC-90C6-327CB4FC3760}" presName="spaceRect" presStyleCnt="0"/>
      <dgm:spPr/>
    </dgm:pt>
    <dgm:pt modelId="{A03B647E-5C6E-4443-AE20-38FF75FB6D28}" type="pres">
      <dgm:prSet presAssocID="{448EC63C-5ACD-4BDC-90C6-327CB4FC3760}" presName="textRect" presStyleLbl="revTx" presStyleIdx="0" presStyleCnt="4">
        <dgm:presLayoutVars>
          <dgm:chMax val="1"/>
          <dgm:chPref val="1"/>
        </dgm:presLayoutVars>
      </dgm:prSet>
      <dgm:spPr/>
    </dgm:pt>
    <dgm:pt modelId="{98E54CE3-9109-4FF4-A3C2-9E967A0113A1}" type="pres">
      <dgm:prSet presAssocID="{5FDA2375-7B36-435F-998D-80D1B9CDA1B4}" presName="sibTrans" presStyleLbl="sibTrans2D1" presStyleIdx="0" presStyleCnt="0"/>
      <dgm:spPr/>
    </dgm:pt>
    <dgm:pt modelId="{509D5E61-25C3-4626-BB17-8C172BF1DFC7}" type="pres">
      <dgm:prSet presAssocID="{7F6ECAF0-D768-42B9-B8C5-A1963AA74194}" presName="compNode" presStyleCnt="0"/>
      <dgm:spPr/>
    </dgm:pt>
    <dgm:pt modelId="{AAA0FF1B-C9CE-4C1B-A54A-B359F911ABF0}" type="pres">
      <dgm:prSet presAssocID="{7F6ECAF0-D768-42B9-B8C5-A1963AA74194}" presName="iconBgRect" presStyleLbl="bgShp" presStyleIdx="1" presStyleCnt="4"/>
      <dgm:spPr/>
    </dgm:pt>
    <dgm:pt modelId="{1170FC81-92B0-4C8F-B470-128E19EDF12A}" type="pres">
      <dgm:prSet presAssocID="{7F6ECAF0-D768-42B9-B8C5-A1963AA7419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930C3605-8E65-416C-A985-8E4200F7F7B5}" type="pres">
      <dgm:prSet presAssocID="{7F6ECAF0-D768-42B9-B8C5-A1963AA74194}" presName="spaceRect" presStyleCnt="0"/>
      <dgm:spPr/>
    </dgm:pt>
    <dgm:pt modelId="{B0E8BB30-98BB-4514-AD23-62E3CB1D389C}" type="pres">
      <dgm:prSet presAssocID="{7F6ECAF0-D768-42B9-B8C5-A1963AA74194}" presName="textRect" presStyleLbl="revTx" presStyleIdx="1" presStyleCnt="4" custScaleX="100560" custScaleY="125604">
        <dgm:presLayoutVars>
          <dgm:chMax val="1"/>
          <dgm:chPref val="1"/>
        </dgm:presLayoutVars>
      </dgm:prSet>
      <dgm:spPr/>
    </dgm:pt>
    <dgm:pt modelId="{DC307C0A-4034-41DB-A630-D8267963E688}" type="pres">
      <dgm:prSet presAssocID="{B95BB21F-5BDB-4E74-83F2-50C925A470EB}" presName="sibTrans" presStyleLbl="sibTrans2D1" presStyleIdx="0" presStyleCnt="0"/>
      <dgm:spPr/>
    </dgm:pt>
    <dgm:pt modelId="{437FD8F2-1165-4971-9A0B-1291AF3A6909}" type="pres">
      <dgm:prSet presAssocID="{03243F19-33B1-4941-8899-7D7A63B36B38}" presName="compNode" presStyleCnt="0"/>
      <dgm:spPr/>
    </dgm:pt>
    <dgm:pt modelId="{46C72FDE-8BE2-4495-A68A-42B8EAC36FBE}" type="pres">
      <dgm:prSet presAssocID="{03243F19-33B1-4941-8899-7D7A63B36B38}" presName="iconBgRect" presStyleLbl="bgShp" presStyleIdx="2" presStyleCnt="4"/>
      <dgm:spPr/>
    </dgm:pt>
    <dgm:pt modelId="{9D2DA78D-C5B3-48CF-B21D-7D6EFD372796}" type="pres">
      <dgm:prSet presAssocID="{03243F19-33B1-4941-8899-7D7A63B36B3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5DE1B828-5EB7-4815-B1A3-1666972B9B30}" type="pres">
      <dgm:prSet presAssocID="{03243F19-33B1-4941-8899-7D7A63B36B38}" presName="spaceRect" presStyleCnt="0"/>
      <dgm:spPr/>
    </dgm:pt>
    <dgm:pt modelId="{B1DF24D0-FC19-45A0-A1B5-99A790D89AAF}" type="pres">
      <dgm:prSet presAssocID="{03243F19-33B1-4941-8899-7D7A63B36B38}" presName="textRect" presStyleLbl="revTx" presStyleIdx="2" presStyleCnt="4" custScaleX="108053" custScaleY="105376">
        <dgm:presLayoutVars>
          <dgm:chMax val="1"/>
          <dgm:chPref val="1"/>
        </dgm:presLayoutVars>
      </dgm:prSet>
      <dgm:spPr/>
    </dgm:pt>
    <dgm:pt modelId="{9CBA8616-1194-401D-AAB6-C698C02E0AAC}" type="pres">
      <dgm:prSet presAssocID="{9341DD38-CC81-4C43-91D3-7BC3FF8FCD41}" presName="sibTrans" presStyleLbl="sibTrans2D1" presStyleIdx="0" presStyleCnt="0"/>
      <dgm:spPr/>
    </dgm:pt>
    <dgm:pt modelId="{3A6A2014-C7CE-4E1D-8F45-942069128330}" type="pres">
      <dgm:prSet presAssocID="{1DE1732C-C362-4ACF-A181-F6F40F59B88C}" presName="compNode" presStyleCnt="0"/>
      <dgm:spPr/>
    </dgm:pt>
    <dgm:pt modelId="{5896E785-3201-4094-BB1A-1F636A73AE66}" type="pres">
      <dgm:prSet presAssocID="{1DE1732C-C362-4ACF-A181-F6F40F59B88C}" presName="iconBgRect" presStyleLbl="bgShp" presStyleIdx="3" presStyleCnt="4"/>
      <dgm:spPr/>
    </dgm:pt>
    <dgm:pt modelId="{337A99E6-23DB-4574-9DA0-C807E2B9F9A4}" type="pres">
      <dgm:prSet presAssocID="{1DE1732C-C362-4ACF-A181-F6F40F59B88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FD516113-8B75-4BC9-87FE-66B84F16F8B7}" type="pres">
      <dgm:prSet presAssocID="{1DE1732C-C362-4ACF-A181-F6F40F59B88C}" presName="spaceRect" presStyleCnt="0"/>
      <dgm:spPr/>
    </dgm:pt>
    <dgm:pt modelId="{4907BDEA-6C2C-4AD0-95ED-7D6FF02975E6}" type="pres">
      <dgm:prSet presAssocID="{1DE1732C-C362-4ACF-A181-F6F40F59B88C}" presName="textRect" presStyleLbl="revTx" presStyleIdx="3" presStyleCnt="4">
        <dgm:presLayoutVars>
          <dgm:chMax val="1"/>
          <dgm:chPref val="1"/>
        </dgm:presLayoutVars>
      </dgm:prSet>
      <dgm:spPr/>
    </dgm:pt>
  </dgm:ptLst>
  <dgm:cxnLst>
    <dgm:cxn modelId="{DE310F13-1505-4A78-A2F8-302E301E34B2}" srcId="{92F1E586-7AC5-484B-9980-94FA3B0309CE}" destId="{1DE1732C-C362-4ACF-A181-F6F40F59B88C}" srcOrd="3" destOrd="0" parTransId="{3DCCE045-D73A-4DCE-A8DC-16FC72A67817}" sibTransId="{B60C77FF-F132-41F0-8FC9-87D5BB67E927}"/>
    <dgm:cxn modelId="{E92F7523-C02A-E04E-A564-1598097B7772}" type="presOf" srcId="{5FDA2375-7B36-435F-998D-80D1B9CDA1B4}" destId="{98E54CE3-9109-4FF4-A3C2-9E967A0113A1}" srcOrd="0" destOrd="0" presId="urn:microsoft.com/office/officeart/2018/2/layout/IconCircleList"/>
    <dgm:cxn modelId="{BEE37F5A-C3AB-7E4D-961E-AA94C0243B2E}" type="presOf" srcId="{92F1E586-7AC5-484B-9980-94FA3B0309CE}" destId="{122D75EE-95AB-4E0E-AB55-89311D3B9852}" srcOrd="0" destOrd="0" presId="urn:microsoft.com/office/officeart/2018/2/layout/IconCircleList"/>
    <dgm:cxn modelId="{79AF2570-D1D9-0949-9561-EE43DC622127}" type="presOf" srcId="{448EC63C-5ACD-4BDC-90C6-327CB4FC3760}" destId="{A03B647E-5C6E-4443-AE20-38FF75FB6D28}" srcOrd="0" destOrd="0" presId="urn:microsoft.com/office/officeart/2018/2/layout/IconCircleList"/>
    <dgm:cxn modelId="{7377A070-A673-7444-9955-FB5DE99005DB}" type="presOf" srcId="{1DE1732C-C362-4ACF-A181-F6F40F59B88C}" destId="{4907BDEA-6C2C-4AD0-95ED-7D6FF02975E6}" srcOrd="0" destOrd="0" presId="urn:microsoft.com/office/officeart/2018/2/layout/IconCircleList"/>
    <dgm:cxn modelId="{BBB0CA9E-B35F-624A-A5FB-B71C7D9B40AC}" type="presOf" srcId="{03243F19-33B1-4941-8899-7D7A63B36B38}" destId="{B1DF24D0-FC19-45A0-A1B5-99A790D89AAF}" srcOrd="0" destOrd="0" presId="urn:microsoft.com/office/officeart/2018/2/layout/IconCircleList"/>
    <dgm:cxn modelId="{794B54A1-CBA3-0946-B3FA-30310846515B}" type="presOf" srcId="{9341DD38-CC81-4C43-91D3-7BC3FF8FCD41}" destId="{9CBA8616-1194-401D-AAB6-C698C02E0AAC}" srcOrd="0" destOrd="0" presId="urn:microsoft.com/office/officeart/2018/2/layout/IconCircleList"/>
    <dgm:cxn modelId="{5343FFD4-EF54-4F00-80F5-C6ED281111F7}" srcId="{92F1E586-7AC5-484B-9980-94FA3B0309CE}" destId="{03243F19-33B1-4941-8899-7D7A63B36B38}" srcOrd="2" destOrd="0" parTransId="{7261DE4E-3DD5-4ABB-9942-A7ADCB915E1F}" sibTransId="{9341DD38-CC81-4C43-91D3-7BC3FF8FCD41}"/>
    <dgm:cxn modelId="{20DA4CF4-D44E-234E-908A-BE14057CEDA9}" type="presOf" srcId="{B95BB21F-5BDB-4E74-83F2-50C925A470EB}" destId="{DC307C0A-4034-41DB-A630-D8267963E688}" srcOrd="0" destOrd="0" presId="urn:microsoft.com/office/officeart/2018/2/layout/IconCircleList"/>
    <dgm:cxn modelId="{32F6C6F4-F5E9-4EC6-9755-1333E7E736E0}" srcId="{92F1E586-7AC5-484B-9980-94FA3B0309CE}" destId="{448EC63C-5ACD-4BDC-90C6-327CB4FC3760}" srcOrd="0" destOrd="0" parTransId="{994C89F8-5EC0-4F1B-A545-C0D8EFDC4667}" sibTransId="{5FDA2375-7B36-435F-998D-80D1B9CDA1B4}"/>
    <dgm:cxn modelId="{E986DCF4-19BA-424A-B0FC-734CAEFF1C66}" srcId="{92F1E586-7AC5-484B-9980-94FA3B0309CE}" destId="{7F6ECAF0-D768-42B9-B8C5-A1963AA74194}" srcOrd="1" destOrd="0" parTransId="{D26DBA6E-EA1D-4707-B5D1-0B14DE838D12}" sibTransId="{B95BB21F-5BDB-4E74-83F2-50C925A470EB}"/>
    <dgm:cxn modelId="{FAF9C0FB-E100-3044-B2C2-E24F74209898}" type="presOf" srcId="{7F6ECAF0-D768-42B9-B8C5-A1963AA74194}" destId="{B0E8BB30-98BB-4514-AD23-62E3CB1D389C}" srcOrd="0" destOrd="0" presId="urn:microsoft.com/office/officeart/2018/2/layout/IconCircleList"/>
    <dgm:cxn modelId="{AA7A6F04-60DD-5345-999C-B01BEEDBC783}" type="presParOf" srcId="{122D75EE-95AB-4E0E-AB55-89311D3B9852}" destId="{4637ADA6-493A-4BAD-9FB2-7E6F4E2B7E5D}" srcOrd="0" destOrd="0" presId="urn:microsoft.com/office/officeart/2018/2/layout/IconCircleList"/>
    <dgm:cxn modelId="{C8CC14B5-3A9B-2F4D-959E-4A79FA1EAF46}" type="presParOf" srcId="{4637ADA6-493A-4BAD-9FB2-7E6F4E2B7E5D}" destId="{933D053F-4D26-4D37-9150-02DFA4FD6E0F}" srcOrd="0" destOrd="0" presId="urn:microsoft.com/office/officeart/2018/2/layout/IconCircleList"/>
    <dgm:cxn modelId="{BC828DFD-B69F-A14B-8F22-32B94CE94B97}" type="presParOf" srcId="{933D053F-4D26-4D37-9150-02DFA4FD6E0F}" destId="{624AED31-C921-4DBC-96AC-A3A0D0FAC0CF}" srcOrd="0" destOrd="0" presId="urn:microsoft.com/office/officeart/2018/2/layout/IconCircleList"/>
    <dgm:cxn modelId="{94F92923-FEC9-6745-9C03-8EB7905A24BE}" type="presParOf" srcId="{933D053F-4D26-4D37-9150-02DFA4FD6E0F}" destId="{73D6B97C-394E-4F00-A8F6-3D7A153994DD}" srcOrd="1" destOrd="0" presId="urn:microsoft.com/office/officeart/2018/2/layout/IconCircleList"/>
    <dgm:cxn modelId="{3513E1F7-6A52-184B-9C5E-38B7D78E391D}" type="presParOf" srcId="{933D053F-4D26-4D37-9150-02DFA4FD6E0F}" destId="{94C74E53-5252-428D-82D6-CB6E6237CEC1}" srcOrd="2" destOrd="0" presId="urn:microsoft.com/office/officeart/2018/2/layout/IconCircleList"/>
    <dgm:cxn modelId="{33E8EC16-1272-D54D-BAF2-1C2FE295CF61}" type="presParOf" srcId="{933D053F-4D26-4D37-9150-02DFA4FD6E0F}" destId="{A03B647E-5C6E-4443-AE20-38FF75FB6D28}" srcOrd="3" destOrd="0" presId="urn:microsoft.com/office/officeart/2018/2/layout/IconCircleList"/>
    <dgm:cxn modelId="{887AE3B6-DF3D-7246-AC8E-DE5F5B94ADDE}" type="presParOf" srcId="{4637ADA6-493A-4BAD-9FB2-7E6F4E2B7E5D}" destId="{98E54CE3-9109-4FF4-A3C2-9E967A0113A1}" srcOrd="1" destOrd="0" presId="urn:microsoft.com/office/officeart/2018/2/layout/IconCircleList"/>
    <dgm:cxn modelId="{FB936841-A973-554F-9660-EC12259E112C}" type="presParOf" srcId="{4637ADA6-493A-4BAD-9FB2-7E6F4E2B7E5D}" destId="{509D5E61-25C3-4626-BB17-8C172BF1DFC7}" srcOrd="2" destOrd="0" presId="urn:microsoft.com/office/officeart/2018/2/layout/IconCircleList"/>
    <dgm:cxn modelId="{A50EFDC7-3A15-7D40-91EB-D37B7888AC49}" type="presParOf" srcId="{509D5E61-25C3-4626-BB17-8C172BF1DFC7}" destId="{AAA0FF1B-C9CE-4C1B-A54A-B359F911ABF0}" srcOrd="0" destOrd="0" presId="urn:microsoft.com/office/officeart/2018/2/layout/IconCircleList"/>
    <dgm:cxn modelId="{9EC10E56-C9DF-1248-A46F-72B1505E179C}" type="presParOf" srcId="{509D5E61-25C3-4626-BB17-8C172BF1DFC7}" destId="{1170FC81-92B0-4C8F-B470-128E19EDF12A}" srcOrd="1" destOrd="0" presId="urn:microsoft.com/office/officeart/2018/2/layout/IconCircleList"/>
    <dgm:cxn modelId="{100C6774-ABC8-9747-B2B0-A4A088734EEF}" type="presParOf" srcId="{509D5E61-25C3-4626-BB17-8C172BF1DFC7}" destId="{930C3605-8E65-416C-A985-8E4200F7F7B5}" srcOrd="2" destOrd="0" presId="urn:microsoft.com/office/officeart/2018/2/layout/IconCircleList"/>
    <dgm:cxn modelId="{9B5280B3-D17B-3044-B4DE-E374A7CE6EEC}" type="presParOf" srcId="{509D5E61-25C3-4626-BB17-8C172BF1DFC7}" destId="{B0E8BB30-98BB-4514-AD23-62E3CB1D389C}" srcOrd="3" destOrd="0" presId="urn:microsoft.com/office/officeart/2018/2/layout/IconCircleList"/>
    <dgm:cxn modelId="{6B48B42F-21A1-504F-9B4C-C6BF5C448C33}" type="presParOf" srcId="{4637ADA6-493A-4BAD-9FB2-7E6F4E2B7E5D}" destId="{DC307C0A-4034-41DB-A630-D8267963E688}" srcOrd="3" destOrd="0" presId="urn:microsoft.com/office/officeart/2018/2/layout/IconCircleList"/>
    <dgm:cxn modelId="{52D129EC-A465-4045-8260-7CEEF96ADFB5}" type="presParOf" srcId="{4637ADA6-493A-4BAD-9FB2-7E6F4E2B7E5D}" destId="{437FD8F2-1165-4971-9A0B-1291AF3A6909}" srcOrd="4" destOrd="0" presId="urn:microsoft.com/office/officeart/2018/2/layout/IconCircleList"/>
    <dgm:cxn modelId="{17906D2F-7607-5946-9CA7-C211A6FC434E}" type="presParOf" srcId="{437FD8F2-1165-4971-9A0B-1291AF3A6909}" destId="{46C72FDE-8BE2-4495-A68A-42B8EAC36FBE}" srcOrd="0" destOrd="0" presId="urn:microsoft.com/office/officeart/2018/2/layout/IconCircleList"/>
    <dgm:cxn modelId="{E0D181B9-93B8-FF42-BCF8-93B66D0D1D97}" type="presParOf" srcId="{437FD8F2-1165-4971-9A0B-1291AF3A6909}" destId="{9D2DA78D-C5B3-48CF-B21D-7D6EFD372796}" srcOrd="1" destOrd="0" presId="urn:microsoft.com/office/officeart/2018/2/layout/IconCircleList"/>
    <dgm:cxn modelId="{569781E7-3F53-8A4A-BEA5-7A50405D31CA}" type="presParOf" srcId="{437FD8F2-1165-4971-9A0B-1291AF3A6909}" destId="{5DE1B828-5EB7-4815-B1A3-1666972B9B30}" srcOrd="2" destOrd="0" presId="urn:microsoft.com/office/officeart/2018/2/layout/IconCircleList"/>
    <dgm:cxn modelId="{13CBA687-5EBF-D14C-8D42-2615B8487A57}" type="presParOf" srcId="{437FD8F2-1165-4971-9A0B-1291AF3A6909}" destId="{B1DF24D0-FC19-45A0-A1B5-99A790D89AAF}" srcOrd="3" destOrd="0" presId="urn:microsoft.com/office/officeart/2018/2/layout/IconCircleList"/>
    <dgm:cxn modelId="{8A599085-4080-9B44-AB66-206714C014FC}" type="presParOf" srcId="{4637ADA6-493A-4BAD-9FB2-7E6F4E2B7E5D}" destId="{9CBA8616-1194-401D-AAB6-C698C02E0AAC}" srcOrd="5" destOrd="0" presId="urn:microsoft.com/office/officeart/2018/2/layout/IconCircleList"/>
    <dgm:cxn modelId="{76EF5162-2637-4D4F-8125-35D59B79C809}" type="presParOf" srcId="{4637ADA6-493A-4BAD-9FB2-7E6F4E2B7E5D}" destId="{3A6A2014-C7CE-4E1D-8F45-942069128330}" srcOrd="6" destOrd="0" presId="urn:microsoft.com/office/officeart/2018/2/layout/IconCircleList"/>
    <dgm:cxn modelId="{086C6E17-EF5A-6C47-873A-6B9E3BCDD6B0}" type="presParOf" srcId="{3A6A2014-C7CE-4E1D-8F45-942069128330}" destId="{5896E785-3201-4094-BB1A-1F636A73AE66}" srcOrd="0" destOrd="0" presId="urn:microsoft.com/office/officeart/2018/2/layout/IconCircleList"/>
    <dgm:cxn modelId="{2C26BC68-2235-4343-86C4-7BACEF76ECE8}" type="presParOf" srcId="{3A6A2014-C7CE-4E1D-8F45-942069128330}" destId="{337A99E6-23DB-4574-9DA0-C807E2B9F9A4}" srcOrd="1" destOrd="0" presId="urn:microsoft.com/office/officeart/2018/2/layout/IconCircleList"/>
    <dgm:cxn modelId="{B020B6DD-FEA9-984B-B257-24D38D337FE6}" type="presParOf" srcId="{3A6A2014-C7CE-4E1D-8F45-942069128330}" destId="{FD516113-8B75-4BC9-87FE-66B84F16F8B7}" srcOrd="2" destOrd="0" presId="urn:microsoft.com/office/officeart/2018/2/layout/IconCircleList"/>
    <dgm:cxn modelId="{6195826B-088D-5044-8A33-625C1DA1D172}" type="presParOf" srcId="{3A6A2014-C7CE-4E1D-8F45-942069128330}" destId="{4907BDEA-6C2C-4AD0-95ED-7D6FF02975E6}"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F1E586-7AC5-484B-9980-94FA3B0309CE}" type="doc">
      <dgm:prSet loTypeId="urn:microsoft.com/office/officeart/2018/2/layout/IconCircleList" loCatId="icon" qsTypeId="urn:microsoft.com/office/officeart/2005/8/quickstyle/simple1" qsCatId="simple" csTypeId="urn:microsoft.com/office/officeart/2018/5/colors/Iconchunking_coloredtext_colorful5" csCatId="colorful" phldr="1"/>
      <dgm:spPr/>
      <dgm:t>
        <a:bodyPr/>
        <a:lstStyle/>
        <a:p>
          <a:endParaRPr lang="en-US"/>
        </a:p>
      </dgm:t>
    </dgm:pt>
    <dgm:pt modelId="{448EC63C-5ACD-4BDC-90C6-327CB4FC3760}">
      <dgm:prSet/>
      <dgm:spPr/>
      <dgm:t>
        <a:bodyPr/>
        <a:lstStyle/>
        <a:p>
          <a:pPr>
            <a:lnSpc>
              <a:spcPct val="100000"/>
            </a:lnSpc>
          </a:pPr>
          <a:r>
            <a:rPr lang="en-US" dirty="0">
              <a:solidFill>
                <a:schemeClr val="bg1"/>
              </a:solidFill>
              <a:latin typeface="Times New Roman" panose="02020603050405020304" pitchFamily="18" charset="0"/>
              <a:cs typeface="Times New Roman" panose="02020603050405020304" pitchFamily="18" charset="0"/>
            </a:rPr>
            <a:t>Senators MUST attend Tuesday night senate meetings (typically 6pm-10pm). </a:t>
          </a:r>
          <a:endParaRPr lang="en-US" dirty="0">
            <a:solidFill>
              <a:schemeClr val="bg1"/>
            </a:solidFill>
          </a:endParaRPr>
        </a:p>
      </dgm:t>
    </dgm:pt>
    <dgm:pt modelId="{994C89F8-5EC0-4F1B-A545-C0D8EFDC4667}" type="parTrans" cxnId="{32F6C6F4-F5E9-4EC6-9755-1333E7E736E0}">
      <dgm:prSet/>
      <dgm:spPr/>
      <dgm:t>
        <a:bodyPr/>
        <a:lstStyle/>
        <a:p>
          <a:endParaRPr lang="en-US"/>
        </a:p>
      </dgm:t>
    </dgm:pt>
    <dgm:pt modelId="{5FDA2375-7B36-435F-998D-80D1B9CDA1B4}" type="sibTrans" cxnId="{32F6C6F4-F5E9-4EC6-9755-1333E7E736E0}">
      <dgm:prSet phldrT="1" phldr="0"/>
      <dgm:spPr/>
      <dgm:t>
        <a:bodyPr/>
        <a:lstStyle/>
        <a:p>
          <a:endParaRPr lang="en-US"/>
        </a:p>
      </dgm:t>
    </dgm:pt>
    <dgm:pt modelId="{7F6ECAF0-D768-42B9-B8C5-A1963AA74194}">
      <dgm:prSet/>
      <dgm:spPr/>
      <dgm:t>
        <a:bodyPr/>
        <a:lstStyle/>
        <a:p>
          <a:pPr>
            <a:lnSpc>
              <a:spcPct val="100000"/>
            </a:lnSpc>
          </a:pPr>
          <a:r>
            <a:rPr lang="en-US" dirty="0">
              <a:solidFill>
                <a:schemeClr val="bg1"/>
              </a:solidFill>
              <a:latin typeface="Times New Roman" panose="02020603050405020304" pitchFamily="18" charset="0"/>
              <a:cs typeface="Times New Roman" panose="02020603050405020304" pitchFamily="18" charset="0"/>
            </a:rPr>
            <a:t>This position will be allotted a maximum of 10-20 hours per week depending on prospective leadership role.</a:t>
          </a:r>
          <a:endParaRPr lang="en-US" dirty="0">
            <a:solidFill>
              <a:schemeClr val="bg1"/>
            </a:solidFill>
          </a:endParaRPr>
        </a:p>
      </dgm:t>
    </dgm:pt>
    <dgm:pt modelId="{D26DBA6E-EA1D-4707-B5D1-0B14DE838D12}" type="parTrans" cxnId="{E986DCF4-19BA-424A-B0FC-734CAEFF1C66}">
      <dgm:prSet/>
      <dgm:spPr/>
      <dgm:t>
        <a:bodyPr/>
        <a:lstStyle/>
        <a:p>
          <a:endParaRPr lang="en-US"/>
        </a:p>
      </dgm:t>
    </dgm:pt>
    <dgm:pt modelId="{B95BB21F-5BDB-4E74-83F2-50C925A470EB}" type="sibTrans" cxnId="{E986DCF4-19BA-424A-B0FC-734CAEFF1C66}">
      <dgm:prSet phldrT="2" phldr="0"/>
      <dgm:spPr/>
      <dgm:t>
        <a:bodyPr/>
        <a:lstStyle/>
        <a:p>
          <a:endParaRPr lang="en-US"/>
        </a:p>
      </dgm:t>
    </dgm:pt>
    <dgm:pt modelId="{03243F19-33B1-4941-8899-7D7A63B36B38}">
      <dgm:prSet/>
      <dgm:spPr/>
      <dgm:t>
        <a:bodyPr/>
        <a:lstStyle/>
        <a:p>
          <a:pPr>
            <a:lnSpc>
              <a:spcPct val="100000"/>
            </a:lnSpc>
          </a:pPr>
          <a:r>
            <a:rPr lang="en-US" dirty="0">
              <a:solidFill>
                <a:schemeClr val="bg1"/>
              </a:solidFill>
              <a:latin typeface="Times New Roman" panose="02020603050405020304" pitchFamily="18" charset="0"/>
              <a:cs typeface="Times New Roman" panose="02020603050405020304" pitchFamily="18" charset="0"/>
            </a:rPr>
            <a:t>Some exceptions may be made for exams and class conflicts that require late arrival/early departure.</a:t>
          </a:r>
          <a:endParaRPr lang="en-US" dirty="0">
            <a:solidFill>
              <a:schemeClr val="bg1"/>
            </a:solidFill>
          </a:endParaRPr>
        </a:p>
      </dgm:t>
    </dgm:pt>
    <dgm:pt modelId="{7261DE4E-3DD5-4ABB-9942-A7ADCB915E1F}" type="parTrans" cxnId="{5343FFD4-EF54-4F00-80F5-C6ED281111F7}">
      <dgm:prSet/>
      <dgm:spPr/>
      <dgm:t>
        <a:bodyPr/>
        <a:lstStyle/>
        <a:p>
          <a:endParaRPr lang="en-US"/>
        </a:p>
      </dgm:t>
    </dgm:pt>
    <dgm:pt modelId="{9341DD38-CC81-4C43-91D3-7BC3FF8FCD41}" type="sibTrans" cxnId="{5343FFD4-EF54-4F00-80F5-C6ED281111F7}">
      <dgm:prSet phldrT="3" phldr="0"/>
      <dgm:spPr/>
      <dgm:t>
        <a:bodyPr/>
        <a:lstStyle/>
        <a:p>
          <a:endParaRPr lang="en-US"/>
        </a:p>
      </dgm:t>
    </dgm:pt>
    <dgm:pt modelId="{1DE1732C-C362-4ACF-A181-F6F40F59B88C}">
      <dgm:prSet/>
      <dgm:spPr/>
      <dgm:t>
        <a:bodyPr/>
        <a:lstStyle/>
        <a:p>
          <a:pPr>
            <a:lnSpc>
              <a:spcPct val="100000"/>
            </a:lnSpc>
          </a:pPr>
          <a:r>
            <a:rPr lang="en-US" dirty="0">
              <a:solidFill>
                <a:schemeClr val="bg1"/>
              </a:solidFill>
              <a:latin typeface="Times New Roman" panose="02020603050405020304" pitchFamily="18" charset="0"/>
              <a:cs typeface="Times New Roman" panose="02020603050405020304" pitchFamily="18" charset="0"/>
            </a:rPr>
            <a:t>Perform all other duties as necessary to the position.</a:t>
          </a:r>
        </a:p>
      </dgm:t>
    </dgm:pt>
    <dgm:pt modelId="{3DCCE045-D73A-4DCE-A8DC-16FC72A67817}" type="parTrans" cxnId="{DE310F13-1505-4A78-A2F8-302E301E34B2}">
      <dgm:prSet/>
      <dgm:spPr/>
      <dgm:t>
        <a:bodyPr/>
        <a:lstStyle/>
        <a:p>
          <a:endParaRPr lang="en-US"/>
        </a:p>
      </dgm:t>
    </dgm:pt>
    <dgm:pt modelId="{B60C77FF-F132-41F0-8FC9-87D5BB67E927}" type="sibTrans" cxnId="{DE310F13-1505-4A78-A2F8-302E301E34B2}">
      <dgm:prSet phldrT="4" phldr="0"/>
      <dgm:spPr/>
      <dgm:t>
        <a:bodyPr/>
        <a:lstStyle/>
        <a:p>
          <a:endParaRPr lang="en-US"/>
        </a:p>
      </dgm:t>
    </dgm:pt>
    <dgm:pt modelId="{122D75EE-95AB-4E0E-AB55-89311D3B9852}" type="pres">
      <dgm:prSet presAssocID="{92F1E586-7AC5-484B-9980-94FA3B0309CE}" presName="root" presStyleCnt="0">
        <dgm:presLayoutVars>
          <dgm:dir/>
          <dgm:resizeHandles val="exact"/>
        </dgm:presLayoutVars>
      </dgm:prSet>
      <dgm:spPr/>
    </dgm:pt>
    <dgm:pt modelId="{4637ADA6-493A-4BAD-9FB2-7E6F4E2B7E5D}" type="pres">
      <dgm:prSet presAssocID="{92F1E586-7AC5-484B-9980-94FA3B0309CE}" presName="container" presStyleCnt="0">
        <dgm:presLayoutVars>
          <dgm:dir/>
          <dgm:resizeHandles val="exact"/>
        </dgm:presLayoutVars>
      </dgm:prSet>
      <dgm:spPr/>
    </dgm:pt>
    <dgm:pt modelId="{933D053F-4D26-4D37-9150-02DFA4FD6E0F}" type="pres">
      <dgm:prSet presAssocID="{448EC63C-5ACD-4BDC-90C6-327CB4FC3760}" presName="compNode" presStyleCnt="0"/>
      <dgm:spPr/>
    </dgm:pt>
    <dgm:pt modelId="{624AED31-C921-4DBC-96AC-A3A0D0FAC0CF}" type="pres">
      <dgm:prSet presAssocID="{448EC63C-5ACD-4BDC-90C6-327CB4FC3760}" presName="iconBgRect" presStyleLbl="bgShp" presStyleIdx="0" presStyleCnt="4"/>
      <dgm:spPr/>
    </dgm:pt>
    <dgm:pt modelId="{73D6B97C-394E-4F00-A8F6-3D7A153994DD}" type="pres">
      <dgm:prSet presAssocID="{448EC63C-5ACD-4BDC-90C6-327CB4FC376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94C74E53-5252-428D-82D6-CB6E6237CEC1}" type="pres">
      <dgm:prSet presAssocID="{448EC63C-5ACD-4BDC-90C6-327CB4FC3760}" presName="spaceRect" presStyleCnt="0"/>
      <dgm:spPr/>
    </dgm:pt>
    <dgm:pt modelId="{A03B647E-5C6E-4443-AE20-38FF75FB6D28}" type="pres">
      <dgm:prSet presAssocID="{448EC63C-5ACD-4BDC-90C6-327CB4FC3760}" presName="textRect" presStyleLbl="revTx" presStyleIdx="0" presStyleCnt="4">
        <dgm:presLayoutVars>
          <dgm:chMax val="1"/>
          <dgm:chPref val="1"/>
        </dgm:presLayoutVars>
      </dgm:prSet>
      <dgm:spPr/>
    </dgm:pt>
    <dgm:pt modelId="{98E54CE3-9109-4FF4-A3C2-9E967A0113A1}" type="pres">
      <dgm:prSet presAssocID="{5FDA2375-7B36-435F-998D-80D1B9CDA1B4}" presName="sibTrans" presStyleLbl="sibTrans2D1" presStyleIdx="0" presStyleCnt="0"/>
      <dgm:spPr/>
    </dgm:pt>
    <dgm:pt modelId="{509D5E61-25C3-4626-BB17-8C172BF1DFC7}" type="pres">
      <dgm:prSet presAssocID="{7F6ECAF0-D768-42B9-B8C5-A1963AA74194}" presName="compNode" presStyleCnt="0"/>
      <dgm:spPr/>
    </dgm:pt>
    <dgm:pt modelId="{AAA0FF1B-C9CE-4C1B-A54A-B359F911ABF0}" type="pres">
      <dgm:prSet presAssocID="{7F6ECAF0-D768-42B9-B8C5-A1963AA74194}" presName="iconBgRect" presStyleLbl="bgShp" presStyleIdx="1" presStyleCnt="4"/>
      <dgm:spPr/>
    </dgm:pt>
    <dgm:pt modelId="{1170FC81-92B0-4C8F-B470-128E19EDF12A}" type="pres">
      <dgm:prSet presAssocID="{7F6ECAF0-D768-42B9-B8C5-A1963AA7419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930C3605-8E65-416C-A985-8E4200F7F7B5}" type="pres">
      <dgm:prSet presAssocID="{7F6ECAF0-D768-42B9-B8C5-A1963AA74194}" presName="spaceRect" presStyleCnt="0"/>
      <dgm:spPr/>
    </dgm:pt>
    <dgm:pt modelId="{B0E8BB30-98BB-4514-AD23-62E3CB1D389C}" type="pres">
      <dgm:prSet presAssocID="{7F6ECAF0-D768-42B9-B8C5-A1963AA74194}" presName="textRect" presStyleLbl="revTx" presStyleIdx="1" presStyleCnt="4">
        <dgm:presLayoutVars>
          <dgm:chMax val="1"/>
          <dgm:chPref val="1"/>
        </dgm:presLayoutVars>
      </dgm:prSet>
      <dgm:spPr/>
    </dgm:pt>
    <dgm:pt modelId="{DC307C0A-4034-41DB-A630-D8267963E688}" type="pres">
      <dgm:prSet presAssocID="{B95BB21F-5BDB-4E74-83F2-50C925A470EB}" presName="sibTrans" presStyleLbl="sibTrans2D1" presStyleIdx="0" presStyleCnt="0"/>
      <dgm:spPr/>
    </dgm:pt>
    <dgm:pt modelId="{437FD8F2-1165-4971-9A0B-1291AF3A6909}" type="pres">
      <dgm:prSet presAssocID="{03243F19-33B1-4941-8899-7D7A63B36B38}" presName="compNode" presStyleCnt="0"/>
      <dgm:spPr/>
    </dgm:pt>
    <dgm:pt modelId="{46C72FDE-8BE2-4495-A68A-42B8EAC36FBE}" type="pres">
      <dgm:prSet presAssocID="{03243F19-33B1-4941-8899-7D7A63B36B38}" presName="iconBgRect" presStyleLbl="bgShp" presStyleIdx="2" presStyleCnt="4"/>
      <dgm:spPr/>
    </dgm:pt>
    <dgm:pt modelId="{9D2DA78D-C5B3-48CF-B21D-7D6EFD372796}" type="pres">
      <dgm:prSet presAssocID="{03243F19-33B1-4941-8899-7D7A63B36B3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5DE1B828-5EB7-4815-B1A3-1666972B9B30}" type="pres">
      <dgm:prSet presAssocID="{03243F19-33B1-4941-8899-7D7A63B36B38}" presName="spaceRect" presStyleCnt="0"/>
      <dgm:spPr/>
    </dgm:pt>
    <dgm:pt modelId="{B1DF24D0-FC19-45A0-A1B5-99A790D89AAF}" type="pres">
      <dgm:prSet presAssocID="{03243F19-33B1-4941-8899-7D7A63B36B38}" presName="textRect" presStyleLbl="revTx" presStyleIdx="2" presStyleCnt="4" custScaleX="108053" custScaleY="105376">
        <dgm:presLayoutVars>
          <dgm:chMax val="1"/>
          <dgm:chPref val="1"/>
        </dgm:presLayoutVars>
      </dgm:prSet>
      <dgm:spPr/>
    </dgm:pt>
    <dgm:pt modelId="{9CBA8616-1194-401D-AAB6-C698C02E0AAC}" type="pres">
      <dgm:prSet presAssocID="{9341DD38-CC81-4C43-91D3-7BC3FF8FCD41}" presName="sibTrans" presStyleLbl="sibTrans2D1" presStyleIdx="0" presStyleCnt="0"/>
      <dgm:spPr/>
    </dgm:pt>
    <dgm:pt modelId="{3A6A2014-C7CE-4E1D-8F45-942069128330}" type="pres">
      <dgm:prSet presAssocID="{1DE1732C-C362-4ACF-A181-F6F40F59B88C}" presName="compNode" presStyleCnt="0"/>
      <dgm:spPr/>
    </dgm:pt>
    <dgm:pt modelId="{5896E785-3201-4094-BB1A-1F636A73AE66}" type="pres">
      <dgm:prSet presAssocID="{1DE1732C-C362-4ACF-A181-F6F40F59B88C}" presName="iconBgRect" presStyleLbl="bgShp" presStyleIdx="3" presStyleCnt="4"/>
      <dgm:spPr/>
    </dgm:pt>
    <dgm:pt modelId="{337A99E6-23DB-4574-9DA0-C807E2B9F9A4}" type="pres">
      <dgm:prSet presAssocID="{1DE1732C-C362-4ACF-A181-F6F40F59B88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FD516113-8B75-4BC9-87FE-66B84F16F8B7}" type="pres">
      <dgm:prSet presAssocID="{1DE1732C-C362-4ACF-A181-F6F40F59B88C}" presName="spaceRect" presStyleCnt="0"/>
      <dgm:spPr/>
    </dgm:pt>
    <dgm:pt modelId="{4907BDEA-6C2C-4AD0-95ED-7D6FF02975E6}" type="pres">
      <dgm:prSet presAssocID="{1DE1732C-C362-4ACF-A181-F6F40F59B88C}" presName="textRect" presStyleLbl="revTx" presStyleIdx="3" presStyleCnt="4">
        <dgm:presLayoutVars>
          <dgm:chMax val="1"/>
          <dgm:chPref val="1"/>
        </dgm:presLayoutVars>
      </dgm:prSet>
      <dgm:spPr/>
    </dgm:pt>
  </dgm:ptLst>
  <dgm:cxnLst>
    <dgm:cxn modelId="{DE310F13-1505-4A78-A2F8-302E301E34B2}" srcId="{92F1E586-7AC5-484B-9980-94FA3B0309CE}" destId="{1DE1732C-C362-4ACF-A181-F6F40F59B88C}" srcOrd="3" destOrd="0" parTransId="{3DCCE045-D73A-4DCE-A8DC-16FC72A67817}" sibTransId="{B60C77FF-F132-41F0-8FC9-87D5BB67E927}"/>
    <dgm:cxn modelId="{E92F7523-C02A-E04E-A564-1598097B7772}" type="presOf" srcId="{5FDA2375-7B36-435F-998D-80D1B9CDA1B4}" destId="{98E54CE3-9109-4FF4-A3C2-9E967A0113A1}" srcOrd="0" destOrd="0" presId="urn:microsoft.com/office/officeart/2018/2/layout/IconCircleList"/>
    <dgm:cxn modelId="{BEE37F5A-C3AB-7E4D-961E-AA94C0243B2E}" type="presOf" srcId="{92F1E586-7AC5-484B-9980-94FA3B0309CE}" destId="{122D75EE-95AB-4E0E-AB55-89311D3B9852}" srcOrd="0" destOrd="0" presId="urn:microsoft.com/office/officeart/2018/2/layout/IconCircleList"/>
    <dgm:cxn modelId="{79AF2570-D1D9-0949-9561-EE43DC622127}" type="presOf" srcId="{448EC63C-5ACD-4BDC-90C6-327CB4FC3760}" destId="{A03B647E-5C6E-4443-AE20-38FF75FB6D28}" srcOrd="0" destOrd="0" presId="urn:microsoft.com/office/officeart/2018/2/layout/IconCircleList"/>
    <dgm:cxn modelId="{7377A070-A673-7444-9955-FB5DE99005DB}" type="presOf" srcId="{1DE1732C-C362-4ACF-A181-F6F40F59B88C}" destId="{4907BDEA-6C2C-4AD0-95ED-7D6FF02975E6}" srcOrd="0" destOrd="0" presId="urn:microsoft.com/office/officeart/2018/2/layout/IconCircleList"/>
    <dgm:cxn modelId="{BBB0CA9E-B35F-624A-A5FB-B71C7D9B40AC}" type="presOf" srcId="{03243F19-33B1-4941-8899-7D7A63B36B38}" destId="{B1DF24D0-FC19-45A0-A1B5-99A790D89AAF}" srcOrd="0" destOrd="0" presId="urn:microsoft.com/office/officeart/2018/2/layout/IconCircleList"/>
    <dgm:cxn modelId="{794B54A1-CBA3-0946-B3FA-30310846515B}" type="presOf" srcId="{9341DD38-CC81-4C43-91D3-7BC3FF8FCD41}" destId="{9CBA8616-1194-401D-AAB6-C698C02E0AAC}" srcOrd="0" destOrd="0" presId="urn:microsoft.com/office/officeart/2018/2/layout/IconCircleList"/>
    <dgm:cxn modelId="{5343FFD4-EF54-4F00-80F5-C6ED281111F7}" srcId="{92F1E586-7AC5-484B-9980-94FA3B0309CE}" destId="{03243F19-33B1-4941-8899-7D7A63B36B38}" srcOrd="2" destOrd="0" parTransId="{7261DE4E-3DD5-4ABB-9942-A7ADCB915E1F}" sibTransId="{9341DD38-CC81-4C43-91D3-7BC3FF8FCD41}"/>
    <dgm:cxn modelId="{20DA4CF4-D44E-234E-908A-BE14057CEDA9}" type="presOf" srcId="{B95BB21F-5BDB-4E74-83F2-50C925A470EB}" destId="{DC307C0A-4034-41DB-A630-D8267963E688}" srcOrd="0" destOrd="0" presId="urn:microsoft.com/office/officeart/2018/2/layout/IconCircleList"/>
    <dgm:cxn modelId="{32F6C6F4-F5E9-4EC6-9755-1333E7E736E0}" srcId="{92F1E586-7AC5-484B-9980-94FA3B0309CE}" destId="{448EC63C-5ACD-4BDC-90C6-327CB4FC3760}" srcOrd="0" destOrd="0" parTransId="{994C89F8-5EC0-4F1B-A545-C0D8EFDC4667}" sibTransId="{5FDA2375-7B36-435F-998D-80D1B9CDA1B4}"/>
    <dgm:cxn modelId="{E986DCF4-19BA-424A-B0FC-734CAEFF1C66}" srcId="{92F1E586-7AC5-484B-9980-94FA3B0309CE}" destId="{7F6ECAF0-D768-42B9-B8C5-A1963AA74194}" srcOrd="1" destOrd="0" parTransId="{D26DBA6E-EA1D-4707-B5D1-0B14DE838D12}" sibTransId="{B95BB21F-5BDB-4E74-83F2-50C925A470EB}"/>
    <dgm:cxn modelId="{FAF9C0FB-E100-3044-B2C2-E24F74209898}" type="presOf" srcId="{7F6ECAF0-D768-42B9-B8C5-A1963AA74194}" destId="{B0E8BB30-98BB-4514-AD23-62E3CB1D389C}" srcOrd="0" destOrd="0" presId="urn:microsoft.com/office/officeart/2018/2/layout/IconCircleList"/>
    <dgm:cxn modelId="{AA7A6F04-60DD-5345-999C-B01BEEDBC783}" type="presParOf" srcId="{122D75EE-95AB-4E0E-AB55-89311D3B9852}" destId="{4637ADA6-493A-4BAD-9FB2-7E6F4E2B7E5D}" srcOrd="0" destOrd="0" presId="urn:microsoft.com/office/officeart/2018/2/layout/IconCircleList"/>
    <dgm:cxn modelId="{C8CC14B5-3A9B-2F4D-959E-4A79FA1EAF46}" type="presParOf" srcId="{4637ADA6-493A-4BAD-9FB2-7E6F4E2B7E5D}" destId="{933D053F-4D26-4D37-9150-02DFA4FD6E0F}" srcOrd="0" destOrd="0" presId="urn:microsoft.com/office/officeart/2018/2/layout/IconCircleList"/>
    <dgm:cxn modelId="{BC828DFD-B69F-A14B-8F22-32B94CE94B97}" type="presParOf" srcId="{933D053F-4D26-4D37-9150-02DFA4FD6E0F}" destId="{624AED31-C921-4DBC-96AC-A3A0D0FAC0CF}" srcOrd="0" destOrd="0" presId="urn:microsoft.com/office/officeart/2018/2/layout/IconCircleList"/>
    <dgm:cxn modelId="{94F92923-FEC9-6745-9C03-8EB7905A24BE}" type="presParOf" srcId="{933D053F-4D26-4D37-9150-02DFA4FD6E0F}" destId="{73D6B97C-394E-4F00-A8F6-3D7A153994DD}" srcOrd="1" destOrd="0" presId="urn:microsoft.com/office/officeart/2018/2/layout/IconCircleList"/>
    <dgm:cxn modelId="{3513E1F7-6A52-184B-9C5E-38B7D78E391D}" type="presParOf" srcId="{933D053F-4D26-4D37-9150-02DFA4FD6E0F}" destId="{94C74E53-5252-428D-82D6-CB6E6237CEC1}" srcOrd="2" destOrd="0" presId="urn:microsoft.com/office/officeart/2018/2/layout/IconCircleList"/>
    <dgm:cxn modelId="{33E8EC16-1272-D54D-BAF2-1C2FE295CF61}" type="presParOf" srcId="{933D053F-4D26-4D37-9150-02DFA4FD6E0F}" destId="{A03B647E-5C6E-4443-AE20-38FF75FB6D28}" srcOrd="3" destOrd="0" presId="urn:microsoft.com/office/officeart/2018/2/layout/IconCircleList"/>
    <dgm:cxn modelId="{887AE3B6-DF3D-7246-AC8E-DE5F5B94ADDE}" type="presParOf" srcId="{4637ADA6-493A-4BAD-9FB2-7E6F4E2B7E5D}" destId="{98E54CE3-9109-4FF4-A3C2-9E967A0113A1}" srcOrd="1" destOrd="0" presId="urn:microsoft.com/office/officeart/2018/2/layout/IconCircleList"/>
    <dgm:cxn modelId="{FB936841-A973-554F-9660-EC12259E112C}" type="presParOf" srcId="{4637ADA6-493A-4BAD-9FB2-7E6F4E2B7E5D}" destId="{509D5E61-25C3-4626-BB17-8C172BF1DFC7}" srcOrd="2" destOrd="0" presId="urn:microsoft.com/office/officeart/2018/2/layout/IconCircleList"/>
    <dgm:cxn modelId="{A50EFDC7-3A15-7D40-91EB-D37B7888AC49}" type="presParOf" srcId="{509D5E61-25C3-4626-BB17-8C172BF1DFC7}" destId="{AAA0FF1B-C9CE-4C1B-A54A-B359F911ABF0}" srcOrd="0" destOrd="0" presId="urn:microsoft.com/office/officeart/2018/2/layout/IconCircleList"/>
    <dgm:cxn modelId="{9EC10E56-C9DF-1248-A46F-72B1505E179C}" type="presParOf" srcId="{509D5E61-25C3-4626-BB17-8C172BF1DFC7}" destId="{1170FC81-92B0-4C8F-B470-128E19EDF12A}" srcOrd="1" destOrd="0" presId="urn:microsoft.com/office/officeart/2018/2/layout/IconCircleList"/>
    <dgm:cxn modelId="{100C6774-ABC8-9747-B2B0-A4A088734EEF}" type="presParOf" srcId="{509D5E61-25C3-4626-BB17-8C172BF1DFC7}" destId="{930C3605-8E65-416C-A985-8E4200F7F7B5}" srcOrd="2" destOrd="0" presId="urn:microsoft.com/office/officeart/2018/2/layout/IconCircleList"/>
    <dgm:cxn modelId="{9B5280B3-D17B-3044-B4DE-E374A7CE6EEC}" type="presParOf" srcId="{509D5E61-25C3-4626-BB17-8C172BF1DFC7}" destId="{B0E8BB30-98BB-4514-AD23-62E3CB1D389C}" srcOrd="3" destOrd="0" presId="urn:microsoft.com/office/officeart/2018/2/layout/IconCircleList"/>
    <dgm:cxn modelId="{6B48B42F-21A1-504F-9B4C-C6BF5C448C33}" type="presParOf" srcId="{4637ADA6-493A-4BAD-9FB2-7E6F4E2B7E5D}" destId="{DC307C0A-4034-41DB-A630-D8267963E688}" srcOrd="3" destOrd="0" presId="urn:microsoft.com/office/officeart/2018/2/layout/IconCircleList"/>
    <dgm:cxn modelId="{52D129EC-A465-4045-8260-7CEEF96ADFB5}" type="presParOf" srcId="{4637ADA6-493A-4BAD-9FB2-7E6F4E2B7E5D}" destId="{437FD8F2-1165-4971-9A0B-1291AF3A6909}" srcOrd="4" destOrd="0" presId="urn:microsoft.com/office/officeart/2018/2/layout/IconCircleList"/>
    <dgm:cxn modelId="{17906D2F-7607-5946-9CA7-C211A6FC434E}" type="presParOf" srcId="{437FD8F2-1165-4971-9A0B-1291AF3A6909}" destId="{46C72FDE-8BE2-4495-A68A-42B8EAC36FBE}" srcOrd="0" destOrd="0" presId="urn:microsoft.com/office/officeart/2018/2/layout/IconCircleList"/>
    <dgm:cxn modelId="{E0D181B9-93B8-FF42-BCF8-93B66D0D1D97}" type="presParOf" srcId="{437FD8F2-1165-4971-9A0B-1291AF3A6909}" destId="{9D2DA78D-C5B3-48CF-B21D-7D6EFD372796}" srcOrd="1" destOrd="0" presId="urn:microsoft.com/office/officeart/2018/2/layout/IconCircleList"/>
    <dgm:cxn modelId="{569781E7-3F53-8A4A-BEA5-7A50405D31CA}" type="presParOf" srcId="{437FD8F2-1165-4971-9A0B-1291AF3A6909}" destId="{5DE1B828-5EB7-4815-B1A3-1666972B9B30}" srcOrd="2" destOrd="0" presId="urn:microsoft.com/office/officeart/2018/2/layout/IconCircleList"/>
    <dgm:cxn modelId="{13CBA687-5EBF-D14C-8D42-2615B8487A57}" type="presParOf" srcId="{437FD8F2-1165-4971-9A0B-1291AF3A6909}" destId="{B1DF24D0-FC19-45A0-A1B5-99A790D89AAF}" srcOrd="3" destOrd="0" presId="urn:microsoft.com/office/officeart/2018/2/layout/IconCircleList"/>
    <dgm:cxn modelId="{8A599085-4080-9B44-AB66-206714C014FC}" type="presParOf" srcId="{4637ADA6-493A-4BAD-9FB2-7E6F4E2B7E5D}" destId="{9CBA8616-1194-401D-AAB6-C698C02E0AAC}" srcOrd="5" destOrd="0" presId="urn:microsoft.com/office/officeart/2018/2/layout/IconCircleList"/>
    <dgm:cxn modelId="{76EF5162-2637-4D4F-8125-35D59B79C809}" type="presParOf" srcId="{4637ADA6-493A-4BAD-9FB2-7E6F4E2B7E5D}" destId="{3A6A2014-C7CE-4E1D-8F45-942069128330}" srcOrd="6" destOrd="0" presId="urn:microsoft.com/office/officeart/2018/2/layout/IconCircleList"/>
    <dgm:cxn modelId="{086C6E17-EF5A-6C47-873A-6B9E3BCDD6B0}" type="presParOf" srcId="{3A6A2014-C7CE-4E1D-8F45-942069128330}" destId="{5896E785-3201-4094-BB1A-1F636A73AE66}" srcOrd="0" destOrd="0" presId="urn:microsoft.com/office/officeart/2018/2/layout/IconCircleList"/>
    <dgm:cxn modelId="{2C26BC68-2235-4343-86C4-7BACEF76ECE8}" type="presParOf" srcId="{3A6A2014-C7CE-4E1D-8F45-942069128330}" destId="{337A99E6-23DB-4574-9DA0-C807E2B9F9A4}" srcOrd="1" destOrd="0" presId="urn:microsoft.com/office/officeart/2018/2/layout/IconCircleList"/>
    <dgm:cxn modelId="{B020B6DD-FEA9-984B-B257-24D38D337FE6}" type="presParOf" srcId="{3A6A2014-C7CE-4E1D-8F45-942069128330}" destId="{FD516113-8B75-4BC9-87FE-66B84F16F8B7}" srcOrd="2" destOrd="0" presId="urn:microsoft.com/office/officeart/2018/2/layout/IconCircleList"/>
    <dgm:cxn modelId="{6195826B-088D-5044-8A33-625C1DA1D172}" type="presParOf" srcId="{3A6A2014-C7CE-4E1D-8F45-942069128330}" destId="{4907BDEA-6C2C-4AD0-95ED-7D6FF02975E6}"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F1E586-7AC5-484B-9980-94FA3B0309CE}" type="doc">
      <dgm:prSet loTypeId="urn:microsoft.com/office/officeart/2018/2/layout/IconCircleList" loCatId="icon" qsTypeId="urn:microsoft.com/office/officeart/2005/8/quickstyle/simple1" qsCatId="simple" csTypeId="urn:microsoft.com/office/officeart/2018/5/colors/Iconchunking_coloredtext_colorful5" csCatId="colorful" phldr="1"/>
      <dgm:spPr/>
      <dgm:t>
        <a:bodyPr/>
        <a:lstStyle/>
        <a:p>
          <a:endParaRPr lang="en-US"/>
        </a:p>
      </dgm:t>
    </dgm:pt>
    <dgm:pt modelId="{448EC63C-5ACD-4BDC-90C6-327CB4FC3760}">
      <dgm:prSet/>
      <dgm:spPr/>
      <dgm:t>
        <a:bodyPr/>
        <a:lstStyle/>
        <a:p>
          <a:pPr>
            <a:lnSpc>
              <a:spcPct val="100000"/>
            </a:lnSpc>
          </a:pPr>
          <a:r>
            <a:rPr lang="en-US" dirty="0">
              <a:solidFill>
                <a:schemeClr val="bg1"/>
              </a:solidFill>
              <a:latin typeface="Times New Roman" panose="02020603050405020304" pitchFamily="18" charset="0"/>
              <a:cs typeface="Times New Roman" panose="02020603050405020304" pitchFamily="18" charset="0"/>
            </a:rPr>
            <a:t>Travel mostly consists of local campus events/meetings with the occasional trips to the other two campuses as needed. </a:t>
          </a:r>
        </a:p>
      </dgm:t>
    </dgm:pt>
    <dgm:pt modelId="{994C89F8-5EC0-4F1B-A545-C0D8EFDC4667}" type="parTrans" cxnId="{32F6C6F4-F5E9-4EC6-9755-1333E7E736E0}">
      <dgm:prSet/>
      <dgm:spPr/>
      <dgm:t>
        <a:bodyPr/>
        <a:lstStyle/>
        <a:p>
          <a:endParaRPr lang="en-US"/>
        </a:p>
      </dgm:t>
    </dgm:pt>
    <dgm:pt modelId="{5FDA2375-7B36-435F-998D-80D1B9CDA1B4}" type="sibTrans" cxnId="{32F6C6F4-F5E9-4EC6-9755-1333E7E736E0}">
      <dgm:prSet phldrT="1" phldr="0"/>
      <dgm:spPr/>
      <dgm:t>
        <a:bodyPr/>
        <a:lstStyle/>
        <a:p>
          <a:endParaRPr lang="en-US"/>
        </a:p>
      </dgm:t>
    </dgm:pt>
    <dgm:pt modelId="{7F6ECAF0-D768-42B9-B8C5-A1963AA74194}">
      <dgm:prSet/>
      <dgm:spPr/>
      <dgm:t>
        <a:bodyPr/>
        <a:lstStyle/>
        <a:p>
          <a:pPr>
            <a:lnSpc>
              <a:spcPct val="100000"/>
            </a:lnSpc>
          </a:pPr>
          <a:r>
            <a:rPr lang="en-US" dirty="0">
              <a:solidFill>
                <a:schemeClr val="bg1"/>
              </a:solidFill>
              <a:latin typeface="Times New Roman" panose="02020603050405020304" pitchFamily="18" charset="0"/>
              <a:cs typeface="Times New Roman" panose="02020603050405020304" pitchFamily="18" charset="0"/>
            </a:rPr>
            <a:t>This position will be allotted a maximum of 10 hours per week.</a:t>
          </a:r>
        </a:p>
      </dgm:t>
    </dgm:pt>
    <dgm:pt modelId="{D26DBA6E-EA1D-4707-B5D1-0B14DE838D12}" type="parTrans" cxnId="{E986DCF4-19BA-424A-B0FC-734CAEFF1C66}">
      <dgm:prSet/>
      <dgm:spPr/>
      <dgm:t>
        <a:bodyPr/>
        <a:lstStyle/>
        <a:p>
          <a:endParaRPr lang="en-US"/>
        </a:p>
      </dgm:t>
    </dgm:pt>
    <dgm:pt modelId="{B95BB21F-5BDB-4E74-83F2-50C925A470EB}" type="sibTrans" cxnId="{E986DCF4-19BA-424A-B0FC-734CAEFF1C66}">
      <dgm:prSet phldrT="2" phldr="0"/>
      <dgm:spPr/>
      <dgm:t>
        <a:bodyPr/>
        <a:lstStyle/>
        <a:p>
          <a:endParaRPr lang="en-US"/>
        </a:p>
      </dgm:t>
    </dgm:pt>
    <dgm:pt modelId="{03243F19-33B1-4941-8899-7D7A63B36B38}">
      <dgm:prSet/>
      <dgm:spPr/>
      <dgm:t>
        <a:bodyPr/>
        <a:lstStyle/>
        <a:p>
          <a:pPr>
            <a:lnSpc>
              <a:spcPct val="100000"/>
            </a:lnSpc>
          </a:pPr>
          <a:r>
            <a:rPr lang="en-US" dirty="0">
              <a:solidFill>
                <a:schemeClr val="bg1"/>
              </a:solidFill>
              <a:latin typeface="Times New Roman" panose="02020603050405020304" pitchFamily="18" charset="0"/>
              <a:cs typeface="Times New Roman" panose="02020603050405020304" pitchFamily="18" charset="0"/>
            </a:rPr>
            <a:t>Oversee all local items such as: funding, approval of Rules of Procedure (ROP’s) and Standards of Procedure (SOP’s). </a:t>
          </a:r>
        </a:p>
      </dgm:t>
    </dgm:pt>
    <dgm:pt modelId="{7261DE4E-3DD5-4ABB-9942-A7ADCB915E1F}" type="parTrans" cxnId="{5343FFD4-EF54-4F00-80F5-C6ED281111F7}">
      <dgm:prSet/>
      <dgm:spPr/>
      <dgm:t>
        <a:bodyPr/>
        <a:lstStyle/>
        <a:p>
          <a:endParaRPr lang="en-US"/>
        </a:p>
      </dgm:t>
    </dgm:pt>
    <dgm:pt modelId="{9341DD38-CC81-4C43-91D3-7BC3FF8FCD41}" type="sibTrans" cxnId="{5343FFD4-EF54-4F00-80F5-C6ED281111F7}">
      <dgm:prSet phldrT="3" phldr="0"/>
      <dgm:spPr/>
      <dgm:t>
        <a:bodyPr/>
        <a:lstStyle/>
        <a:p>
          <a:endParaRPr lang="en-US"/>
        </a:p>
      </dgm:t>
    </dgm:pt>
    <dgm:pt modelId="{1DE1732C-C362-4ACF-A181-F6F40F59B88C}">
      <dgm:prSet/>
      <dgm:spPr/>
      <dgm:t>
        <a:bodyPr/>
        <a:lstStyle/>
        <a:p>
          <a:pPr>
            <a:lnSpc>
              <a:spcPct val="100000"/>
            </a:lnSpc>
          </a:pPr>
          <a:r>
            <a:rPr lang="en-US" dirty="0">
              <a:solidFill>
                <a:schemeClr val="bg1"/>
              </a:solidFill>
              <a:latin typeface="Times New Roman" panose="02020603050405020304" pitchFamily="18" charset="0"/>
              <a:cs typeface="Times New Roman" panose="02020603050405020304" pitchFamily="18" charset="0"/>
            </a:rPr>
            <a:t>Perform all other duties as necessary to the position.</a:t>
          </a:r>
        </a:p>
      </dgm:t>
    </dgm:pt>
    <dgm:pt modelId="{3DCCE045-D73A-4DCE-A8DC-16FC72A67817}" type="parTrans" cxnId="{DE310F13-1505-4A78-A2F8-302E301E34B2}">
      <dgm:prSet/>
      <dgm:spPr/>
      <dgm:t>
        <a:bodyPr/>
        <a:lstStyle/>
        <a:p>
          <a:endParaRPr lang="en-US"/>
        </a:p>
      </dgm:t>
    </dgm:pt>
    <dgm:pt modelId="{B60C77FF-F132-41F0-8FC9-87D5BB67E927}" type="sibTrans" cxnId="{DE310F13-1505-4A78-A2F8-302E301E34B2}">
      <dgm:prSet phldrT="4" phldr="0"/>
      <dgm:spPr/>
      <dgm:t>
        <a:bodyPr/>
        <a:lstStyle/>
        <a:p>
          <a:endParaRPr lang="en-US"/>
        </a:p>
      </dgm:t>
    </dgm:pt>
    <dgm:pt modelId="{122D75EE-95AB-4E0E-AB55-89311D3B9852}" type="pres">
      <dgm:prSet presAssocID="{92F1E586-7AC5-484B-9980-94FA3B0309CE}" presName="root" presStyleCnt="0">
        <dgm:presLayoutVars>
          <dgm:dir/>
          <dgm:resizeHandles val="exact"/>
        </dgm:presLayoutVars>
      </dgm:prSet>
      <dgm:spPr/>
    </dgm:pt>
    <dgm:pt modelId="{4637ADA6-493A-4BAD-9FB2-7E6F4E2B7E5D}" type="pres">
      <dgm:prSet presAssocID="{92F1E586-7AC5-484B-9980-94FA3B0309CE}" presName="container" presStyleCnt="0">
        <dgm:presLayoutVars>
          <dgm:dir/>
          <dgm:resizeHandles val="exact"/>
        </dgm:presLayoutVars>
      </dgm:prSet>
      <dgm:spPr/>
    </dgm:pt>
    <dgm:pt modelId="{933D053F-4D26-4D37-9150-02DFA4FD6E0F}" type="pres">
      <dgm:prSet presAssocID="{448EC63C-5ACD-4BDC-90C6-327CB4FC3760}" presName="compNode" presStyleCnt="0"/>
      <dgm:spPr/>
    </dgm:pt>
    <dgm:pt modelId="{624AED31-C921-4DBC-96AC-A3A0D0FAC0CF}" type="pres">
      <dgm:prSet presAssocID="{448EC63C-5ACD-4BDC-90C6-327CB4FC3760}" presName="iconBgRect" presStyleLbl="bgShp" presStyleIdx="0" presStyleCnt="4"/>
      <dgm:spPr/>
    </dgm:pt>
    <dgm:pt modelId="{73D6B97C-394E-4F00-A8F6-3D7A153994DD}" type="pres">
      <dgm:prSet presAssocID="{448EC63C-5ACD-4BDC-90C6-327CB4FC376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94C74E53-5252-428D-82D6-CB6E6237CEC1}" type="pres">
      <dgm:prSet presAssocID="{448EC63C-5ACD-4BDC-90C6-327CB4FC3760}" presName="spaceRect" presStyleCnt="0"/>
      <dgm:spPr/>
    </dgm:pt>
    <dgm:pt modelId="{A03B647E-5C6E-4443-AE20-38FF75FB6D28}" type="pres">
      <dgm:prSet presAssocID="{448EC63C-5ACD-4BDC-90C6-327CB4FC3760}" presName="textRect" presStyleLbl="revTx" presStyleIdx="0" presStyleCnt="4">
        <dgm:presLayoutVars>
          <dgm:chMax val="1"/>
          <dgm:chPref val="1"/>
        </dgm:presLayoutVars>
      </dgm:prSet>
      <dgm:spPr/>
    </dgm:pt>
    <dgm:pt modelId="{98E54CE3-9109-4FF4-A3C2-9E967A0113A1}" type="pres">
      <dgm:prSet presAssocID="{5FDA2375-7B36-435F-998D-80D1B9CDA1B4}" presName="sibTrans" presStyleLbl="sibTrans2D1" presStyleIdx="0" presStyleCnt="0"/>
      <dgm:spPr/>
    </dgm:pt>
    <dgm:pt modelId="{509D5E61-25C3-4626-BB17-8C172BF1DFC7}" type="pres">
      <dgm:prSet presAssocID="{7F6ECAF0-D768-42B9-B8C5-A1963AA74194}" presName="compNode" presStyleCnt="0"/>
      <dgm:spPr/>
    </dgm:pt>
    <dgm:pt modelId="{AAA0FF1B-C9CE-4C1B-A54A-B359F911ABF0}" type="pres">
      <dgm:prSet presAssocID="{7F6ECAF0-D768-42B9-B8C5-A1963AA74194}" presName="iconBgRect" presStyleLbl="bgShp" presStyleIdx="1" presStyleCnt="4"/>
      <dgm:spPr/>
    </dgm:pt>
    <dgm:pt modelId="{1170FC81-92B0-4C8F-B470-128E19EDF12A}" type="pres">
      <dgm:prSet presAssocID="{7F6ECAF0-D768-42B9-B8C5-A1963AA7419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930C3605-8E65-416C-A985-8E4200F7F7B5}" type="pres">
      <dgm:prSet presAssocID="{7F6ECAF0-D768-42B9-B8C5-A1963AA74194}" presName="spaceRect" presStyleCnt="0"/>
      <dgm:spPr/>
    </dgm:pt>
    <dgm:pt modelId="{B0E8BB30-98BB-4514-AD23-62E3CB1D389C}" type="pres">
      <dgm:prSet presAssocID="{7F6ECAF0-D768-42B9-B8C5-A1963AA74194}" presName="textRect" presStyleLbl="revTx" presStyleIdx="1" presStyleCnt="4">
        <dgm:presLayoutVars>
          <dgm:chMax val="1"/>
          <dgm:chPref val="1"/>
        </dgm:presLayoutVars>
      </dgm:prSet>
      <dgm:spPr/>
    </dgm:pt>
    <dgm:pt modelId="{DC307C0A-4034-41DB-A630-D8267963E688}" type="pres">
      <dgm:prSet presAssocID="{B95BB21F-5BDB-4E74-83F2-50C925A470EB}" presName="sibTrans" presStyleLbl="sibTrans2D1" presStyleIdx="0" presStyleCnt="0"/>
      <dgm:spPr/>
    </dgm:pt>
    <dgm:pt modelId="{437FD8F2-1165-4971-9A0B-1291AF3A6909}" type="pres">
      <dgm:prSet presAssocID="{03243F19-33B1-4941-8899-7D7A63B36B38}" presName="compNode" presStyleCnt="0"/>
      <dgm:spPr/>
    </dgm:pt>
    <dgm:pt modelId="{46C72FDE-8BE2-4495-A68A-42B8EAC36FBE}" type="pres">
      <dgm:prSet presAssocID="{03243F19-33B1-4941-8899-7D7A63B36B38}" presName="iconBgRect" presStyleLbl="bgShp" presStyleIdx="2" presStyleCnt="4"/>
      <dgm:spPr/>
    </dgm:pt>
    <dgm:pt modelId="{9D2DA78D-C5B3-48CF-B21D-7D6EFD372796}" type="pres">
      <dgm:prSet presAssocID="{03243F19-33B1-4941-8899-7D7A63B36B3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5DE1B828-5EB7-4815-B1A3-1666972B9B30}" type="pres">
      <dgm:prSet presAssocID="{03243F19-33B1-4941-8899-7D7A63B36B38}" presName="spaceRect" presStyleCnt="0"/>
      <dgm:spPr/>
    </dgm:pt>
    <dgm:pt modelId="{B1DF24D0-FC19-45A0-A1B5-99A790D89AAF}" type="pres">
      <dgm:prSet presAssocID="{03243F19-33B1-4941-8899-7D7A63B36B38}" presName="textRect" presStyleLbl="revTx" presStyleIdx="2" presStyleCnt="4" custScaleX="108053" custScaleY="105376">
        <dgm:presLayoutVars>
          <dgm:chMax val="1"/>
          <dgm:chPref val="1"/>
        </dgm:presLayoutVars>
      </dgm:prSet>
      <dgm:spPr/>
    </dgm:pt>
    <dgm:pt modelId="{9CBA8616-1194-401D-AAB6-C698C02E0AAC}" type="pres">
      <dgm:prSet presAssocID="{9341DD38-CC81-4C43-91D3-7BC3FF8FCD41}" presName="sibTrans" presStyleLbl="sibTrans2D1" presStyleIdx="0" presStyleCnt="0"/>
      <dgm:spPr/>
    </dgm:pt>
    <dgm:pt modelId="{3A6A2014-C7CE-4E1D-8F45-942069128330}" type="pres">
      <dgm:prSet presAssocID="{1DE1732C-C362-4ACF-A181-F6F40F59B88C}" presName="compNode" presStyleCnt="0"/>
      <dgm:spPr/>
    </dgm:pt>
    <dgm:pt modelId="{5896E785-3201-4094-BB1A-1F636A73AE66}" type="pres">
      <dgm:prSet presAssocID="{1DE1732C-C362-4ACF-A181-F6F40F59B88C}" presName="iconBgRect" presStyleLbl="bgShp" presStyleIdx="3" presStyleCnt="4"/>
      <dgm:spPr/>
    </dgm:pt>
    <dgm:pt modelId="{337A99E6-23DB-4574-9DA0-C807E2B9F9A4}" type="pres">
      <dgm:prSet presAssocID="{1DE1732C-C362-4ACF-A181-F6F40F59B88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FD516113-8B75-4BC9-87FE-66B84F16F8B7}" type="pres">
      <dgm:prSet presAssocID="{1DE1732C-C362-4ACF-A181-F6F40F59B88C}" presName="spaceRect" presStyleCnt="0"/>
      <dgm:spPr/>
    </dgm:pt>
    <dgm:pt modelId="{4907BDEA-6C2C-4AD0-95ED-7D6FF02975E6}" type="pres">
      <dgm:prSet presAssocID="{1DE1732C-C362-4ACF-A181-F6F40F59B88C}" presName="textRect" presStyleLbl="revTx" presStyleIdx="3" presStyleCnt="4">
        <dgm:presLayoutVars>
          <dgm:chMax val="1"/>
          <dgm:chPref val="1"/>
        </dgm:presLayoutVars>
      </dgm:prSet>
      <dgm:spPr/>
    </dgm:pt>
  </dgm:ptLst>
  <dgm:cxnLst>
    <dgm:cxn modelId="{DE310F13-1505-4A78-A2F8-302E301E34B2}" srcId="{92F1E586-7AC5-484B-9980-94FA3B0309CE}" destId="{1DE1732C-C362-4ACF-A181-F6F40F59B88C}" srcOrd="3" destOrd="0" parTransId="{3DCCE045-D73A-4DCE-A8DC-16FC72A67817}" sibTransId="{B60C77FF-F132-41F0-8FC9-87D5BB67E927}"/>
    <dgm:cxn modelId="{E92F7523-C02A-E04E-A564-1598097B7772}" type="presOf" srcId="{5FDA2375-7B36-435F-998D-80D1B9CDA1B4}" destId="{98E54CE3-9109-4FF4-A3C2-9E967A0113A1}" srcOrd="0" destOrd="0" presId="urn:microsoft.com/office/officeart/2018/2/layout/IconCircleList"/>
    <dgm:cxn modelId="{BEE37F5A-C3AB-7E4D-961E-AA94C0243B2E}" type="presOf" srcId="{92F1E586-7AC5-484B-9980-94FA3B0309CE}" destId="{122D75EE-95AB-4E0E-AB55-89311D3B9852}" srcOrd="0" destOrd="0" presId="urn:microsoft.com/office/officeart/2018/2/layout/IconCircleList"/>
    <dgm:cxn modelId="{79AF2570-D1D9-0949-9561-EE43DC622127}" type="presOf" srcId="{448EC63C-5ACD-4BDC-90C6-327CB4FC3760}" destId="{A03B647E-5C6E-4443-AE20-38FF75FB6D28}" srcOrd="0" destOrd="0" presId="urn:microsoft.com/office/officeart/2018/2/layout/IconCircleList"/>
    <dgm:cxn modelId="{7377A070-A673-7444-9955-FB5DE99005DB}" type="presOf" srcId="{1DE1732C-C362-4ACF-A181-F6F40F59B88C}" destId="{4907BDEA-6C2C-4AD0-95ED-7D6FF02975E6}" srcOrd="0" destOrd="0" presId="urn:microsoft.com/office/officeart/2018/2/layout/IconCircleList"/>
    <dgm:cxn modelId="{BBB0CA9E-B35F-624A-A5FB-B71C7D9B40AC}" type="presOf" srcId="{03243F19-33B1-4941-8899-7D7A63B36B38}" destId="{B1DF24D0-FC19-45A0-A1B5-99A790D89AAF}" srcOrd="0" destOrd="0" presId="urn:microsoft.com/office/officeart/2018/2/layout/IconCircleList"/>
    <dgm:cxn modelId="{794B54A1-CBA3-0946-B3FA-30310846515B}" type="presOf" srcId="{9341DD38-CC81-4C43-91D3-7BC3FF8FCD41}" destId="{9CBA8616-1194-401D-AAB6-C698C02E0AAC}" srcOrd="0" destOrd="0" presId="urn:microsoft.com/office/officeart/2018/2/layout/IconCircleList"/>
    <dgm:cxn modelId="{5343FFD4-EF54-4F00-80F5-C6ED281111F7}" srcId="{92F1E586-7AC5-484B-9980-94FA3B0309CE}" destId="{03243F19-33B1-4941-8899-7D7A63B36B38}" srcOrd="2" destOrd="0" parTransId="{7261DE4E-3DD5-4ABB-9942-A7ADCB915E1F}" sibTransId="{9341DD38-CC81-4C43-91D3-7BC3FF8FCD41}"/>
    <dgm:cxn modelId="{20DA4CF4-D44E-234E-908A-BE14057CEDA9}" type="presOf" srcId="{B95BB21F-5BDB-4E74-83F2-50C925A470EB}" destId="{DC307C0A-4034-41DB-A630-D8267963E688}" srcOrd="0" destOrd="0" presId="urn:microsoft.com/office/officeart/2018/2/layout/IconCircleList"/>
    <dgm:cxn modelId="{32F6C6F4-F5E9-4EC6-9755-1333E7E736E0}" srcId="{92F1E586-7AC5-484B-9980-94FA3B0309CE}" destId="{448EC63C-5ACD-4BDC-90C6-327CB4FC3760}" srcOrd="0" destOrd="0" parTransId="{994C89F8-5EC0-4F1B-A545-C0D8EFDC4667}" sibTransId="{5FDA2375-7B36-435F-998D-80D1B9CDA1B4}"/>
    <dgm:cxn modelId="{E986DCF4-19BA-424A-B0FC-734CAEFF1C66}" srcId="{92F1E586-7AC5-484B-9980-94FA3B0309CE}" destId="{7F6ECAF0-D768-42B9-B8C5-A1963AA74194}" srcOrd="1" destOrd="0" parTransId="{D26DBA6E-EA1D-4707-B5D1-0B14DE838D12}" sibTransId="{B95BB21F-5BDB-4E74-83F2-50C925A470EB}"/>
    <dgm:cxn modelId="{FAF9C0FB-E100-3044-B2C2-E24F74209898}" type="presOf" srcId="{7F6ECAF0-D768-42B9-B8C5-A1963AA74194}" destId="{B0E8BB30-98BB-4514-AD23-62E3CB1D389C}" srcOrd="0" destOrd="0" presId="urn:microsoft.com/office/officeart/2018/2/layout/IconCircleList"/>
    <dgm:cxn modelId="{AA7A6F04-60DD-5345-999C-B01BEEDBC783}" type="presParOf" srcId="{122D75EE-95AB-4E0E-AB55-89311D3B9852}" destId="{4637ADA6-493A-4BAD-9FB2-7E6F4E2B7E5D}" srcOrd="0" destOrd="0" presId="urn:microsoft.com/office/officeart/2018/2/layout/IconCircleList"/>
    <dgm:cxn modelId="{C8CC14B5-3A9B-2F4D-959E-4A79FA1EAF46}" type="presParOf" srcId="{4637ADA6-493A-4BAD-9FB2-7E6F4E2B7E5D}" destId="{933D053F-4D26-4D37-9150-02DFA4FD6E0F}" srcOrd="0" destOrd="0" presId="urn:microsoft.com/office/officeart/2018/2/layout/IconCircleList"/>
    <dgm:cxn modelId="{BC828DFD-B69F-A14B-8F22-32B94CE94B97}" type="presParOf" srcId="{933D053F-4D26-4D37-9150-02DFA4FD6E0F}" destId="{624AED31-C921-4DBC-96AC-A3A0D0FAC0CF}" srcOrd="0" destOrd="0" presId="urn:microsoft.com/office/officeart/2018/2/layout/IconCircleList"/>
    <dgm:cxn modelId="{94F92923-FEC9-6745-9C03-8EB7905A24BE}" type="presParOf" srcId="{933D053F-4D26-4D37-9150-02DFA4FD6E0F}" destId="{73D6B97C-394E-4F00-A8F6-3D7A153994DD}" srcOrd="1" destOrd="0" presId="urn:microsoft.com/office/officeart/2018/2/layout/IconCircleList"/>
    <dgm:cxn modelId="{3513E1F7-6A52-184B-9C5E-38B7D78E391D}" type="presParOf" srcId="{933D053F-4D26-4D37-9150-02DFA4FD6E0F}" destId="{94C74E53-5252-428D-82D6-CB6E6237CEC1}" srcOrd="2" destOrd="0" presId="urn:microsoft.com/office/officeart/2018/2/layout/IconCircleList"/>
    <dgm:cxn modelId="{33E8EC16-1272-D54D-BAF2-1C2FE295CF61}" type="presParOf" srcId="{933D053F-4D26-4D37-9150-02DFA4FD6E0F}" destId="{A03B647E-5C6E-4443-AE20-38FF75FB6D28}" srcOrd="3" destOrd="0" presId="urn:microsoft.com/office/officeart/2018/2/layout/IconCircleList"/>
    <dgm:cxn modelId="{887AE3B6-DF3D-7246-AC8E-DE5F5B94ADDE}" type="presParOf" srcId="{4637ADA6-493A-4BAD-9FB2-7E6F4E2B7E5D}" destId="{98E54CE3-9109-4FF4-A3C2-9E967A0113A1}" srcOrd="1" destOrd="0" presId="urn:microsoft.com/office/officeart/2018/2/layout/IconCircleList"/>
    <dgm:cxn modelId="{FB936841-A973-554F-9660-EC12259E112C}" type="presParOf" srcId="{4637ADA6-493A-4BAD-9FB2-7E6F4E2B7E5D}" destId="{509D5E61-25C3-4626-BB17-8C172BF1DFC7}" srcOrd="2" destOrd="0" presId="urn:microsoft.com/office/officeart/2018/2/layout/IconCircleList"/>
    <dgm:cxn modelId="{A50EFDC7-3A15-7D40-91EB-D37B7888AC49}" type="presParOf" srcId="{509D5E61-25C3-4626-BB17-8C172BF1DFC7}" destId="{AAA0FF1B-C9CE-4C1B-A54A-B359F911ABF0}" srcOrd="0" destOrd="0" presId="urn:microsoft.com/office/officeart/2018/2/layout/IconCircleList"/>
    <dgm:cxn modelId="{9EC10E56-C9DF-1248-A46F-72B1505E179C}" type="presParOf" srcId="{509D5E61-25C3-4626-BB17-8C172BF1DFC7}" destId="{1170FC81-92B0-4C8F-B470-128E19EDF12A}" srcOrd="1" destOrd="0" presId="urn:microsoft.com/office/officeart/2018/2/layout/IconCircleList"/>
    <dgm:cxn modelId="{100C6774-ABC8-9747-B2B0-A4A088734EEF}" type="presParOf" srcId="{509D5E61-25C3-4626-BB17-8C172BF1DFC7}" destId="{930C3605-8E65-416C-A985-8E4200F7F7B5}" srcOrd="2" destOrd="0" presId="urn:microsoft.com/office/officeart/2018/2/layout/IconCircleList"/>
    <dgm:cxn modelId="{9B5280B3-D17B-3044-B4DE-E374A7CE6EEC}" type="presParOf" srcId="{509D5E61-25C3-4626-BB17-8C172BF1DFC7}" destId="{B0E8BB30-98BB-4514-AD23-62E3CB1D389C}" srcOrd="3" destOrd="0" presId="urn:microsoft.com/office/officeart/2018/2/layout/IconCircleList"/>
    <dgm:cxn modelId="{6B48B42F-21A1-504F-9B4C-C6BF5C448C33}" type="presParOf" srcId="{4637ADA6-493A-4BAD-9FB2-7E6F4E2B7E5D}" destId="{DC307C0A-4034-41DB-A630-D8267963E688}" srcOrd="3" destOrd="0" presId="urn:microsoft.com/office/officeart/2018/2/layout/IconCircleList"/>
    <dgm:cxn modelId="{52D129EC-A465-4045-8260-7CEEF96ADFB5}" type="presParOf" srcId="{4637ADA6-493A-4BAD-9FB2-7E6F4E2B7E5D}" destId="{437FD8F2-1165-4971-9A0B-1291AF3A6909}" srcOrd="4" destOrd="0" presId="urn:microsoft.com/office/officeart/2018/2/layout/IconCircleList"/>
    <dgm:cxn modelId="{17906D2F-7607-5946-9CA7-C211A6FC434E}" type="presParOf" srcId="{437FD8F2-1165-4971-9A0B-1291AF3A6909}" destId="{46C72FDE-8BE2-4495-A68A-42B8EAC36FBE}" srcOrd="0" destOrd="0" presId="urn:microsoft.com/office/officeart/2018/2/layout/IconCircleList"/>
    <dgm:cxn modelId="{E0D181B9-93B8-FF42-BCF8-93B66D0D1D97}" type="presParOf" srcId="{437FD8F2-1165-4971-9A0B-1291AF3A6909}" destId="{9D2DA78D-C5B3-48CF-B21D-7D6EFD372796}" srcOrd="1" destOrd="0" presId="urn:microsoft.com/office/officeart/2018/2/layout/IconCircleList"/>
    <dgm:cxn modelId="{569781E7-3F53-8A4A-BEA5-7A50405D31CA}" type="presParOf" srcId="{437FD8F2-1165-4971-9A0B-1291AF3A6909}" destId="{5DE1B828-5EB7-4815-B1A3-1666972B9B30}" srcOrd="2" destOrd="0" presId="urn:microsoft.com/office/officeart/2018/2/layout/IconCircleList"/>
    <dgm:cxn modelId="{13CBA687-5EBF-D14C-8D42-2615B8487A57}" type="presParOf" srcId="{437FD8F2-1165-4971-9A0B-1291AF3A6909}" destId="{B1DF24D0-FC19-45A0-A1B5-99A790D89AAF}" srcOrd="3" destOrd="0" presId="urn:microsoft.com/office/officeart/2018/2/layout/IconCircleList"/>
    <dgm:cxn modelId="{8A599085-4080-9B44-AB66-206714C014FC}" type="presParOf" srcId="{4637ADA6-493A-4BAD-9FB2-7E6F4E2B7E5D}" destId="{9CBA8616-1194-401D-AAB6-C698C02E0AAC}" srcOrd="5" destOrd="0" presId="urn:microsoft.com/office/officeart/2018/2/layout/IconCircleList"/>
    <dgm:cxn modelId="{76EF5162-2637-4D4F-8125-35D59B79C809}" type="presParOf" srcId="{4637ADA6-493A-4BAD-9FB2-7E6F4E2B7E5D}" destId="{3A6A2014-C7CE-4E1D-8F45-942069128330}" srcOrd="6" destOrd="0" presId="urn:microsoft.com/office/officeart/2018/2/layout/IconCircleList"/>
    <dgm:cxn modelId="{086C6E17-EF5A-6C47-873A-6B9E3BCDD6B0}" type="presParOf" srcId="{3A6A2014-C7CE-4E1D-8F45-942069128330}" destId="{5896E785-3201-4094-BB1A-1F636A73AE66}" srcOrd="0" destOrd="0" presId="urn:microsoft.com/office/officeart/2018/2/layout/IconCircleList"/>
    <dgm:cxn modelId="{2C26BC68-2235-4343-86C4-7BACEF76ECE8}" type="presParOf" srcId="{3A6A2014-C7CE-4E1D-8F45-942069128330}" destId="{337A99E6-23DB-4574-9DA0-C807E2B9F9A4}" srcOrd="1" destOrd="0" presId="urn:microsoft.com/office/officeart/2018/2/layout/IconCircleList"/>
    <dgm:cxn modelId="{B020B6DD-FEA9-984B-B257-24D38D337FE6}" type="presParOf" srcId="{3A6A2014-C7CE-4E1D-8F45-942069128330}" destId="{FD516113-8B75-4BC9-87FE-66B84F16F8B7}" srcOrd="2" destOrd="0" presId="urn:microsoft.com/office/officeart/2018/2/layout/IconCircleList"/>
    <dgm:cxn modelId="{6195826B-088D-5044-8A33-625C1DA1D172}" type="presParOf" srcId="{3A6A2014-C7CE-4E1D-8F45-942069128330}" destId="{4907BDEA-6C2C-4AD0-95ED-7D6FF02975E6}"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AED31-C921-4DBC-96AC-A3A0D0FAC0CF}">
      <dsp:nvSpPr>
        <dsp:cNvPr id="0" name=""/>
        <dsp:cNvSpPr/>
      </dsp:nvSpPr>
      <dsp:spPr>
        <a:xfrm>
          <a:off x="185130" y="396235"/>
          <a:ext cx="1355063" cy="135506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D6B97C-394E-4F00-A8F6-3D7A153994DD}">
      <dsp:nvSpPr>
        <dsp:cNvPr id="0" name=""/>
        <dsp:cNvSpPr/>
      </dsp:nvSpPr>
      <dsp:spPr>
        <a:xfrm>
          <a:off x="469693" y="680799"/>
          <a:ext cx="785936" cy="7859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3B647E-5C6E-4443-AE20-38FF75FB6D28}">
      <dsp:nvSpPr>
        <dsp:cNvPr id="0" name=""/>
        <dsp:cNvSpPr/>
      </dsp:nvSpPr>
      <dsp:spPr>
        <a:xfrm>
          <a:off x="1830564" y="396235"/>
          <a:ext cx="3194078" cy="1355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1"/>
              </a:solidFill>
              <a:latin typeface="Times New Roman" panose="02020603050405020304" pitchFamily="18" charset="0"/>
              <a:cs typeface="Times New Roman" panose="02020603050405020304" pitchFamily="18" charset="0"/>
            </a:rPr>
            <a:t>A senator’s role is to responsibly serve and represent ALL students at USF.</a:t>
          </a:r>
          <a:endParaRPr lang="en-US" sz="2000" kern="1200" dirty="0">
            <a:solidFill>
              <a:schemeClr val="bg1"/>
            </a:solidFill>
          </a:endParaRPr>
        </a:p>
      </dsp:txBody>
      <dsp:txXfrm>
        <a:off x="1830564" y="396235"/>
        <a:ext cx="3194078" cy="1355063"/>
      </dsp:txXfrm>
    </dsp:sp>
    <dsp:sp modelId="{AAA0FF1B-C9CE-4C1B-A54A-B359F911ABF0}">
      <dsp:nvSpPr>
        <dsp:cNvPr id="0" name=""/>
        <dsp:cNvSpPr/>
      </dsp:nvSpPr>
      <dsp:spPr>
        <a:xfrm>
          <a:off x="5581186" y="396235"/>
          <a:ext cx="1355063" cy="1355063"/>
        </a:xfrm>
        <a:prstGeom prst="ellipse">
          <a:avLst/>
        </a:prstGeom>
        <a:solidFill>
          <a:schemeClr val="accent5">
            <a:hueOff val="138169"/>
            <a:satOff val="13165"/>
            <a:lumOff val="-5490"/>
            <a:alphaOff val="0"/>
          </a:schemeClr>
        </a:solidFill>
        <a:ln>
          <a:noFill/>
        </a:ln>
        <a:effectLst/>
      </dsp:spPr>
      <dsp:style>
        <a:lnRef idx="0">
          <a:scrgbClr r="0" g="0" b="0"/>
        </a:lnRef>
        <a:fillRef idx="1">
          <a:scrgbClr r="0" g="0" b="0"/>
        </a:fillRef>
        <a:effectRef idx="0">
          <a:scrgbClr r="0" g="0" b="0"/>
        </a:effectRef>
        <a:fontRef idx="minor"/>
      </dsp:style>
    </dsp:sp>
    <dsp:sp modelId="{1170FC81-92B0-4C8F-B470-128E19EDF12A}">
      <dsp:nvSpPr>
        <dsp:cNvPr id="0" name=""/>
        <dsp:cNvSpPr/>
      </dsp:nvSpPr>
      <dsp:spPr>
        <a:xfrm>
          <a:off x="5865749" y="680799"/>
          <a:ext cx="785936" cy="7859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E8BB30-98BB-4514-AD23-62E3CB1D389C}">
      <dsp:nvSpPr>
        <dsp:cNvPr id="0" name=""/>
        <dsp:cNvSpPr/>
      </dsp:nvSpPr>
      <dsp:spPr>
        <a:xfrm>
          <a:off x="7217677" y="222760"/>
          <a:ext cx="3211964" cy="1702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1"/>
              </a:solidFill>
              <a:latin typeface="Times New Roman" panose="02020603050405020304" pitchFamily="18" charset="0"/>
              <a:cs typeface="Times New Roman" panose="02020603050405020304" pitchFamily="18" charset="0"/>
            </a:rPr>
            <a:t>Complete the number of audits per semester as required by statutes. Write and approve all system-wide legislation.</a:t>
          </a:r>
          <a:endParaRPr lang="en-US" sz="2000" kern="1200" dirty="0">
            <a:solidFill>
              <a:schemeClr val="bg1"/>
            </a:solidFill>
          </a:endParaRPr>
        </a:p>
      </dsp:txBody>
      <dsp:txXfrm>
        <a:off x="7217677" y="222760"/>
        <a:ext cx="3211964" cy="1702013"/>
      </dsp:txXfrm>
    </dsp:sp>
    <dsp:sp modelId="{46C72FDE-8BE2-4495-A68A-42B8EAC36FBE}">
      <dsp:nvSpPr>
        <dsp:cNvPr id="0" name=""/>
        <dsp:cNvSpPr/>
      </dsp:nvSpPr>
      <dsp:spPr>
        <a:xfrm>
          <a:off x="185130" y="2693518"/>
          <a:ext cx="1355063" cy="1355063"/>
        </a:xfrm>
        <a:prstGeom prst="ellipse">
          <a:avLst/>
        </a:prstGeom>
        <a:solidFill>
          <a:schemeClr val="accent5">
            <a:hueOff val="276338"/>
            <a:satOff val="26330"/>
            <a:lumOff val="-10981"/>
            <a:alphaOff val="0"/>
          </a:schemeClr>
        </a:solidFill>
        <a:ln>
          <a:noFill/>
        </a:ln>
        <a:effectLst/>
      </dsp:spPr>
      <dsp:style>
        <a:lnRef idx="0">
          <a:scrgbClr r="0" g="0" b="0"/>
        </a:lnRef>
        <a:fillRef idx="1">
          <a:scrgbClr r="0" g="0" b="0"/>
        </a:fillRef>
        <a:effectRef idx="0">
          <a:scrgbClr r="0" g="0" b="0"/>
        </a:effectRef>
        <a:fontRef idx="minor"/>
      </dsp:style>
    </dsp:sp>
    <dsp:sp modelId="{9D2DA78D-C5B3-48CF-B21D-7D6EFD372796}">
      <dsp:nvSpPr>
        <dsp:cNvPr id="0" name=""/>
        <dsp:cNvSpPr/>
      </dsp:nvSpPr>
      <dsp:spPr>
        <a:xfrm>
          <a:off x="469693" y="2978082"/>
          <a:ext cx="785936" cy="7859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DF24D0-FC19-45A0-A1B5-99A790D89AAF}">
      <dsp:nvSpPr>
        <dsp:cNvPr id="0" name=""/>
        <dsp:cNvSpPr/>
      </dsp:nvSpPr>
      <dsp:spPr>
        <a:xfrm>
          <a:off x="1701955" y="2657094"/>
          <a:ext cx="3451297" cy="1427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1"/>
              </a:solidFill>
              <a:latin typeface="Times New Roman" panose="02020603050405020304" pitchFamily="18" charset="0"/>
              <a:cs typeface="Times New Roman" panose="02020603050405020304" pitchFamily="18" charset="0"/>
            </a:rPr>
            <a:t>Senators help decide how the Activity and Service Fee (A&amp;S) revenue is distributed among University entities and organizations.</a:t>
          </a:r>
          <a:endParaRPr lang="en-US" sz="2000" kern="1200" dirty="0">
            <a:solidFill>
              <a:schemeClr val="bg1"/>
            </a:solidFill>
          </a:endParaRPr>
        </a:p>
      </dsp:txBody>
      <dsp:txXfrm>
        <a:off x="1701955" y="2657094"/>
        <a:ext cx="3451297" cy="1427911"/>
      </dsp:txXfrm>
    </dsp:sp>
    <dsp:sp modelId="{5896E785-3201-4094-BB1A-1F636A73AE66}">
      <dsp:nvSpPr>
        <dsp:cNvPr id="0" name=""/>
        <dsp:cNvSpPr/>
      </dsp:nvSpPr>
      <dsp:spPr>
        <a:xfrm>
          <a:off x="5709796" y="2693518"/>
          <a:ext cx="1355063" cy="1355063"/>
        </a:xfrm>
        <a:prstGeom prst="ellipse">
          <a:avLst/>
        </a:prstGeom>
        <a:solidFill>
          <a:schemeClr val="accent5">
            <a:hueOff val="414507"/>
            <a:satOff val="39495"/>
            <a:lumOff val="-16471"/>
            <a:alphaOff val="0"/>
          </a:schemeClr>
        </a:solidFill>
        <a:ln>
          <a:noFill/>
        </a:ln>
        <a:effectLst/>
      </dsp:spPr>
      <dsp:style>
        <a:lnRef idx="0">
          <a:scrgbClr r="0" g="0" b="0"/>
        </a:lnRef>
        <a:fillRef idx="1">
          <a:scrgbClr r="0" g="0" b="0"/>
        </a:fillRef>
        <a:effectRef idx="0">
          <a:scrgbClr r="0" g="0" b="0"/>
        </a:effectRef>
        <a:fontRef idx="minor"/>
      </dsp:style>
    </dsp:sp>
    <dsp:sp modelId="{337A99E6-23DB-4574-9DA0-C807E2B9F9A4}">
      <dsp:nvSpPr>
        <dsp:cNvPr id="0" name=""/>
        <dsp:cNvSpPr/>
      </dsp:nvSpPr>
      <dsp:spPr>
        <a:xfrm>
          <a:off x="5994359" y="2978082"/>
          <a:ext cx="785936" cy="7859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07BDEA-6C2C-4AD0-95ED-7D6FF02975E6}">
      <dsp:nvSpPr>
        <dsp:cNvPr id="0" name=""/>
        <dsp:cNvSpPr/>
      </dsp:nvSpPr>
      <dsp:spPr>
        <a:xfrm>
          <a:off x="7355230" y="2693518"/>
          <a:ext cx="3194078" cy="1355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1"/>
              </a:solidFill>
              <a:latin typeface="Times New Roman" panose="02020603050405020304" pitchFamily="18" charset="0"/>
              <a:cs typeface="Times New Roman" panose="02020603050405020304" pitchFamily="18" charset="0"/>
            </a:rPr>
            <a:t>Communicate regularly with the USF community and their constituents.</a:t>
          </a:r>
        </a:p>
      </dsp:txBody>
      <dsp:txXfrm>
        <a:off x="7355230" y="2693518"/>
        <a:ext cx="3194078" cy="1355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AED31-C921-4DBC-96AC-A3A0D0FAC0CF}">
      <dsp:nvSpPr>
        <dsp:cNvPr id="0" name=""/>
        <dsp:cNvSpPr/>
      </dsp:nvSpPr>
      <dsp:spPr>
        <a:xfrm>
          <a:off x="185130" y="396235"/>
          <a:ext cx="1355063" cy="135506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D6B97C-394E-4F00-A8F6-3D7A153994DD}">
      <dsp:nvSpPr>
        <dsp:cNvPr id="0" name=""/>
        <dsp:cNvSpPr/>
      </dsp:nvSpPr>
      <dsp:spPr>
        <a:xfrm>
          <a:off x="469693" y="680799"/>
          <a:ext cx="785936" cy="7859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3B647E-5C6E-4443-AE20-38FF75FB6D28}">
      <dsp:nvSpPr>
        <dsp:cNvPr id="0" name=""/>
        <dsp:cNvSpPr/>
      </dsp:nvSpPr>
      <dsp:spPr>
        <a:xfrm>
          <a:off x="1830564" y="396235"/>
          <a:ext cx="3194078" cy="1355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dirty="0">
              <a:solidFill>
                <a:schemeClr val="bg1"/>
              </a:solidFill>
              <a:latin typeface="Times New Roman" panose="02020603050405020304" pitchFamily="18" charset="0"/>
              <a:cs typeface="Times New Roman" panose="02020603050405020304" pitchFamily="18" charset="0"/>
            </a:rPr>
            <a:t>Senators MUST attend Tuesday night senate meetings (typically 6pm-10pm). </a:t>
          </a:r>
          <a:endParaRPr lang="en-US" sz="2100" kern="1200" dirty="0">
            <a:solidFill>
              <a:schemeClr val="bg1"/>
            </a:solidFill>
          </a:endParaRPr>
        </a:p>
      </dsp:txBody>
      <dsp:txXfrm>
        <a:off x="1830564" y="396235"/>
        <a:ext cx="3194078" cy="1355063"/>
      </dsp:txXfrm>
    </dsp:sp>
    <dsp:sp modelId="{AAA0FF1B-C9CE-4C1B-A54A-B359F911ABF0}">
      <dsp:nvSpPr>
        <dsp:cNvPr id="0" name=""/>
        <dsp:cNvSpPr/>
      </dsp:nvSpPr>
      <dsp:spPr>
        <a:xfrm>
          <a:off x="5581186" y="396235"/>
          <a:ext cx="1355063" cy="1355063"/>
        </a:xfrm>
        <a:prstGeom prst="ellipse">
          <a:avLst/>
        </a:prstGeom>
        <a:solidFill>
          <a:schemeClr val="accent5">
            <a:hueOff val="138169"/>
            <a:satOff val="13165"/>
            <a:lumOff val="-5490"/>
            <a:alphaOff val="0"/>
          </a:schemeClr>
        </a:solidFill>
        <a:ln>
          <a:noFill/>
        </a:ln>
        <a:effectLst/>
      </dsp:spPr>
      <dsp:style>
        <a:lnRef idx="0">
          <a:scrgbClr r="0" g="0" b="0"/>
        </a:lnRef>
        <a:fillRef idx="1">
          <a:scrgbClr r="0" g="0" b="0"/>
        </a:fillRef>
        <a:effectRef idx="0">
          <a:scrgbClr r="0" g="0" b="0"/>
        </a:effectRef>
        <a:fontRef idx="minor"/>
      </dsp:style>
    </dsp:sp>
    <dsp:sp modelId="{1170FC81-92B0-4C8F-B470-128E19EDF12A}">
      <dsp:nvSpPr>
        <dsp:cNvPr id="0" name=""/>
        <dsp:cNvSpPr/>
      </dsp:nvSpPr>
      <dsp:spPr>
        <a:xfrm>
          <a:off x="5865749" y="680799"/>
          <a:ext cx="785936" cy="7859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E8BB30-98BB-4514-AD23-62E3CB1D389C}">
      <dsp:nvSpPr>
        <dsp:cNvPr id="0" name=""/>
        <dsp:cNvSpPr/>
      </dsp:nvSpPr>
      <dsp:spPr>
        <a:xfrm>
          <a:off x="7226620" y="396235"/>
          <a:ext cx="3194078" cy="1355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dirty="0">
              <a:solidFill>
                <a:schemeClr val="bg1"/>
              </a:solidFill>
              <a:latin typeface="Times New Roman" panose="02020603050405020304" pitchFamily="18" charset="0"/>
              <a:cs typeface="Times New Roman" panose="02020603050405020304" pitchFamily="18" charset="0"/>
            </a:rPr>
            <a:t>This position will be allotted a maximum of 10-20 hours per week depending on prospective leadership role.</a:t>
          </a:r>
          <a:endParaRPr lang="en-US" sz="2100" kern="1200" dirty="0">
            <a:solidFill>
              <a:schemeClr val="bg1"/>
            </a:solidFill>
          </a:endParaRPr>
        </a:p>
      </dsp:txBody>
      <dsp:txXfrm>
        <a:off x="7226620" y="396235"/>
        <a:ext cx="3194078" cy="1355063"/>
      </dsp:txXfrm>
    </dsp:sp>
    <dsp:sp modelId="{46C72FDE-8BE2-4495-A68A-42B8EAC36FBE}">
      <dsp:nvSpPr>
        <dsp:cNvPr id="0" name=""/>
        <dsp:cNvSpPr/>
      </dsp:nvSpPr>
      <dsp:spPr>
        <a:xfrm>
          <a:off x="185130" y="2520043"/>
          <a:ext cx="1355063" cy="1355063"/>
        </a:xfrm>
        <a:prstGeom prst="ellipse">
          <a:avLst/>
        </a:prstGeom>
        <a:solidFill>
          <a:schemeClr val="accent5">
            <a:hueOff val="276338"/>
            <a:satOff val="26330"/>
            <a:lumOff val="-10981"/>
            <a:alphaOff val="0"/>
          </a:schemeClr>
        </a:solidFill>
        <a:ln>
          <a:noFill/>
        </a:ln>
        <a:effectLst/>
      </dsp:spPr>
      <dsp:style>
        <a:lnRef idx="0">
          <a:scrgbClr r="0" g="0" b="0"/>
        </a:lnRef>
        <a:fillRef idx="1">
          <a:scrgbClr r="0" g="0" b="0"/>
        </a:fillRef>
        <a:effectRef idx="0">
          <a:scrgbClr r="0" g="0" b="0"/>
        </a:effectRef>
        <a:fontRef idx="minor"/>
      </dsp:style>
    </dsp:sp>
    <dsp:sp modelId="{9D2DA78D-C5B3-48CF-B21D-7D6EFD372796}">
      <dsp:nvSpPr>
        <dsp:cNvPr id="0" name=""/>
        <dsp:cNvSpPr/>
      </dsp:nvSpPr>
      <dsp:spPr>
        <a:xfrm>
          <a:off x="469693" y="2804607"/>
          <a:ext cx="785936" cy="7859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DF24D0-FC19-45A0-A1B5-99A790D89AAF}">
      <dsp:nvSpPr>
        <dsp:cNvPr id="0" name=""/>
        <dsp:cNvSpPr/>
      </dsp:nvSpPr>
      <dsp:spPr>
        <a:xfrm>
          <a:off x="1701955" y="2483619"/>
          <a:ext cx="3451297" cy="1427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dirty="0">
              <a:solidFill>
                <a:schemeClr val="bg1"/>
              </a:solidFill>
              <a:latin typeface="Times New Roman" panose="02020603050405020304" pitchFamily="18" charset="0"/>
              <a:cs typeface="Times New Roman" panose="02020603050405020304" pitchFamily="18" charset="0"/>
            </a:rPr>
            <a:t>Some exceptions may be made for exams and class conflicts that require late arrival/early departure.</a:t>
          </a:r>
          <a:endParaRPr lang="en-US" sz="2100" kern="1200" dirty="0">
            <a:solidFill>
              <a:schemeClr val="bg1"/>
            </a:solidFill>
          </a:endParaRPr>
        </a:p>
      </dsp:txBody>
      <dsp:txXfrm>
        <a:off x="1701955" y="2483619"/>
        <a:ext cx="3451297" cy="1427911"/>
      </dsp:txXfrm>
    </dsp:sp>
    <dsp:sp modelId="{5896E785-3201-4094-BB1A-1F636A73AE66}">
      <dsp:nvSpPr>
        <dsp:cNvPr id="0" name=""/>
        <dsp:cNvSpPr/>
      </dsp:nvSpPr>
      <dsp:spPr>
        <a:xfrm>
          <a:off x="5709796" y="2520043"/>
          <a:ext cx="1355063" cy="1355063"/>
        </a:xfrm>
        <a:prstGeom prst="ellipse">
          <a:avLst/>
        </a:prstGeom>
        <a:solidFill>
          <a:schemeClr val="accent5">
            <a:hueOff val="414507"/>
            <a:satOff val="39495"/>
            <a:lumOff val="-16471"/>
            <a:alphaOff val="0"/>
          </a:schemeClr>
        </a:solidFill>
        <a:ln>
          <a:noFill/>
        </a:ln>
        <a:effectLst/>
      </dsp:spPr>
      <dsp:style>
        <a:lnRef idx="0">
          <a:scrgbClr r="0" g="0" b="0"/>
        </a:lnRef>
        <a:fillRef idx="1">
          <a:scrgbClr r="0" g="0" b="0"/>
        </a:fillRef>
        <a:effectRef idx="0">
          <a:scrgbClr r="0" g="0" b="0"/>
        </a:effectRef>
        <a:fontRef idx="minor"/>
      </dsp:style>
    </dsp:sp>
    <dsp:sp modelId="{337A99E6-23DB-4574-9DA0-C807E2B9F9A4}">
      <dsp:nvSpPr>
        <dsp:cNvPr id="0" name=""/>
        <dsp:cNvSpPr/>
      </dsp:nvSpPr>
      <dsp:spPr>
        <a:xfrm>
          <a:off x="5994359" y="2804607"/>
          <a:ext cx="785936" cy="7859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07BDEA-6C2C-4AD0-95ED-7D6FF02975E6}">
      <dsp:nvSpPr>
        <dsp:cNvPr id="0" name=""/>
        <dsp:cNvSpPr/>
      </dsp:nvSpPr>
      <dsp:spPr>
        <a:xfrm>
          <a:off x="7355230" y="2520043"/>
          <a:ext cx="3194078" cy="1355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dirty="0">
              <a:solidFill>
                <a:schemeClr val="bg1"/>
              </a:solidFill>
              <a:latin typeface="Times New Roman" panose="02020603050405020304" pitchFamily="18" charset="0"/>
              <a:cs typeface="Times New Roman" panose="02020603050405020304" pitchFamily="18" charset="0"/>
            </a:rPr>
            <a:t>Perform all other duties as necessary to the position.</a:t>
          </a:r>
        </a:p>
      </dsp:txBody>
      <dsp:txXfrm>
        <a:off x="7355230" y="2520043"/>
        <a:ext cx="3194078" cy="13550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AED31-C921-4DBC-96AC-A3A0D0FAC0CF}">
      <dsp:nvSpPr>
        <dsp:cNvPr id="0" name=""/>
        <dsp:cNvSpPr/>
      </dsp:nvSpPr>
      <dsp:spPr>
        <a:xfrm>
          <a:off x="185130" y="396235"/>
          <a:ext cx="1355063" cy="135506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D6B97C-394E-4F00-A8F6-3D7A153994DD}">
      <dsp:nvSpPr>
        <dsp:cNvPr id="0" name=""/>
        <dsp:cNvSpPr/>
      </dsp:nvSpPr>
      <dsp:spPr>
        <a:xfrm>
          <a:off x="469693" y="680799"/>
          <a:ext cx="785936" cy="7859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3B647E-5C6E-4443-AE20-38FF75FB6D28}">
      <dsp:nvSpPr>
        <dsp:cNvPr id="0" name=""/>
        <dsp:cNvSpPr/>
      </dsp:nvSpPr>
      <dsp:spPr>
        <a:xfrm>
          <a:off x="1830564" y="396235"/>
          <a:ext cx="3194078" cy="1355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bg1"/>
              </a:solidFill>
              <a:latin typeface="Times New Roman" panose="02020603050405020304" pitchFamily="18" charset="0"/>
              <a:cs typeface="Times New Roman" panose="02020603050405020304" pitchFamily="18" charset="0"/>
            </a:rPr>
            <a:t>Travel mostly consists of local campus events/meetings with the occasional trips to the other two campuses as needed. </a:t>
          </a:r>
        </a:p>
      </dsp:txBody>
      <dsp:txXfrm>
        <a:off x="1830564" y="396235"/>
        <a:ext cx="3194078" cy="1355063"/>
      </dsp:txXfrm>
    </dsp:sp>
    <dsp:sp modelId="{AAA0FF1B-C9CE-4C1B-A54A-B359F911ABF0}">
      <dsp:nvSpPr>
        <dsp:cNvPr id="0" name=""/>
        <dsp:cNvSpPr/>
      </dsp:nvSpPr>
      <dsp:spPr>
        <a:xfrm>
          <a:off x="5581186" y="396235"/>
          <a:ext cx="1355063" cy="1355063"/>
        </a:xfrm>
        <a:prstGeom prst="ellipse">
          <a:avLst/>
        </a:prstGeom>
        <a:solidFill>
          <a:schemeClr val="accent5">
            <a:hueOff val="138169"/>
            <a:satOff val="13165"/>
            <a:lumOff val="-5490"/>
            <a:alphaOff val="0"/>
          </a:schemeClr>
        </a:solidFill>
        <a:ln>
          <a:noFill/>
        </a:ln>
        <a:effectLst/>
      </dsp:spPr>
      <dsp:style>
        <a:lnRef idx="0">
          <a:scrgbClr r="0" g="0" b="0"/>
        </a:lnRef>
        <a:fillRef idx="1">
          <a:scrgbClr r="0" g="0" b="0"/>
        </a:fillRef>
        <a:effectRef idx="0">
          <a:scrgbClr r="0" g="0" b="0"/>
        </a:effectRef>
        <a:fontRef idx="minor"/>
      </dsp:style>
    </dsp:sp>
    <dsp:sp modelId="{1170FC81-92B0-4C8F-B470-128E19EDF12A}">
      <dsp:nvSpPr>
        <dsp:cNvPr id="0" name=""/>
        <dsp:cNvSpPr/>
      </dsp:nvSpPr>
      <dsp:spPr>
        <a:xfrm>
          <a:off x="5865749" y="680799"/>
          <a:ext cx="785936" cy="7859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E8BB30-98BB-4514-AD23-62E3CB1D389C}">
      <dsp:nvSpPr>
        <dsp:cNvPr id="0" name=""/>
        <dsp:cNvSpPr/>
      </dsp:nvSpPr>
      <dsp:spPr>
        <a:xfrm>
          <a:off x="7226620" y="396235"/>
          <a:ext cx="3194078" cy="1355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bg1"/>
              </a:solidFill>
              <a:latin typeface="Times New Roman" panose="02020603050405020304" pitchFamily="18" charset="0"/>
              <a:cs typeface="Times New Roman" panose="02020603050405020304" pitchFamily="18" charset="0"/>
            </a:rPr>
            <a:t>This position will be allotted a maximum of 10 hours per week.</a:t>
          </a:r>
        </a:p>
      </dsp:txBody>
      <dsp:txXfrm>
        <a:off x="7226620" y="396235"/>
        <a:ext cx="3194078" cy="1355063"/>
      </dsp:txXfrm>
    </dsp:sp>
    <dsp:sp modelId="{46C72FDE-8BE2-4495-A68A-42B8EAC36FBE}">
      <dsp:nvSpPr>
        <dsp:cNvPr id="0" name=""/>
        <dsp:cNvSpPr/>
      </dsp:nvSpPr>
      <dsp:spPr>
        <a:xfrm>
          <a:off x="185130" y="2520043"/>
          <a:ext cx="1355063" cy="1355063"/>
        </a:xfrm>
        <a:prstGeom prst="ellipse">
          <a:avLst/>
        </a:prstGeom>
        <a:solidFill>
          <a:schemeClr val="accent5">
            <a:hueOff val="276338"/>
            <a:satOff val="26330"/>
            <a:lumOff val="-10981"/>
            <a:alphaOff val="0"/>
          </a:schemeClr>
        </a:solidFill>
        <a:ln>
          <a:noFill/>
        </a:ln>
        <a:effectLst/>
      </dsp:spPr>
      <dsp:style>
        <a:lnRef idx="0">
          <a:scrgbClr r="0" g="0" b="0"/>
        </a:lnRef>
        <a:fillRef idx="1">
          <a:scrgbClr r="0" g="0" b="0"/>
        </a:fillRef>
        <a:effectRef idx="0">
          <a:scrgbClr r="0" g="0" b="0"/>
        </a:effectRef>
        <a:fontRef idx="minor"/>
      </dsp:style>
    </dsp:sp>
    <dsp:sp modelId="{9D2DA78D-C5B3-48CF-B21D-7D6EFD372796}">
      <dsp:nvSpPr>
        <dsp:cNvPr id="0" name=""/>
        <dsp:cNvSpPr/>
      </dsp:nvSpPr>
      <dsp:spPr>
        <a:xfrm>
          <a:off x="469693" y="2804607"/>
          <a:ext cx="785936" cy="7859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DF24D0-FC19-45A0-A1B5-99A790D89AAF}">
      <dsp:nvSpPr>
        <dsp:cNvPr id="0" name=""/>
        <dsp:cNvSpPr/>
      </dsp:nvSpPr>
      <dsp:spPr>
        <a:xfrm>
          <a:off x="1701955" y="2483619"/>
          <a:ext cx="3451297" cy="1427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bg1"/>
              </a:solidFill>
              <a:latin typeface="Times New Roman" panose="02020603050405020304" pitchFamily="18" charset="0"/>
              <a:cs typeface="Times New Roman" panose="02020603050405020304" pitchFamily="18" charset="0"/>
            </a:rPr>
            <a:t>Oversee all local items such as: funding, approval of Rules of Procedure (ROP’s) and Standards of Procedure (SOP’s). </a:t>
          </a:r>
        </a:p>
      </dsp:txBody>
      <dsp:txXfrm>
        <a:off x="1701955" y="2483619"/>
        <a:ext cx="3451297" cy="1427911"/>
      </dsp:txXfrm>
    </dsp:sp>
    <dsp:sp modelId="{5896E785-3201-4094-BB1A-1F636A73AE66}">
      <dsp:nvSpPr>
        <dsp:cNvPr id="0" name=""/>
        <dsp:cNvSpPr/>
      </dsp:nvSpPr>
      <dsp:spPr>
        <a:xfrm>
          <a:off x="5709796" y="2520043"/>
          <a:ext cx="1355063" cy="1355063"/>
        </a:xfrm>
        <a:prstGeom prst="ellipse">
          <a:avLst/>
        </a:prstGeom>
        <a:solidFill>
          <a:schemeClr val="accent5">
            <a:hueOff val="414507"/>
            <a:satOff val="39495"/>
            <a:lumOff val="-16471"/>
            <a:alphaOff val="0"/>
          </a:schemeClr>
        </a:solidFill>
        <a:ln>
          <a:noFill/>
        </a:ln>
        <a:effectLst/>
      </dsp:spPr>
      <dsp:style>
        <a:lnRef idx="0">
          <a:scrgbClr r="0" g="0" b="0"/>
        </a:lnRef>
        <a:fillRef idx="1">
          <a:scrgbClr r="0" g="0" b="0"/>
        </a:fillRef>
        <a:effectRef idx="0">
          <a:scrgbClr r="0" g="0" b="0"/>
        </a:effectRef>
        <a:fontRef idx="minor"/>
      </dsp:style>
    </dsp:sp>
    <dsp:sp modelId="{337A99E6-23DB-4574-9DA0-C807E2B9F9A4}">
      <dsp:nvSpPr>
        <dsp:cNvPr id="0" name=""/>
        <dsp:cNvSpPr/>
      </dsp:nvSpPr>
      <dsp:spPr>
        <a:xfrm>
          <a:off x="5994359" y="2804607"/>
          <a:ext cx="785936" cy="7859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07BDEA-6C2C-4AD0-95ED-7D6FF02975E6}">
      <dsp:nvSpPr>
        <dsp:cNvPr id="0" name=""/>
        <dsp:cNvSpPr/>
      </dsp:nvSpPr>
      <dsp:spPr>
        <a:xfrm>
          <a:off x="7355230" y="2520043"/>
          <a:ext cx="3194078" cy="1355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bg1"/>
              </a:solidFill>
              <a:latin typeface="Times New Roman" panose="02020603050405020304" pitchFamily="18" charset="0"/>
              <a:cs typeface="Times New Roman" panose="02020603050405020304" pitchFamily="18" charset="0"/>
            </a:rPr>
            <a:t>Perform all other duties as necessary to the position.</a:t>
          </a:r>
        </a:p>
      </dsp:txBody>
      <dsp:txXfrm>
        <a:off x="7355230" y="2520043"/>
        <a:ext cx="3194078" cy="135506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0EA0B-BF77-C248-92BC-AB9C8CAE9F06}" type="datetimeFigureOut">
              <a:rPr lang="en-US" smtClean="0"/>
              <a:t>9/3/20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73026C-0E7C-8949-B930-C903F11EA3BE}" type="slidenum">
              <a:rPr lang="en-US" smtClean="0"/>
              <a:t>‹#›</a:t>
            </a:fld>
            <a:endParaRPr lang="en-US"/>
          </a:p>
        </p:txBody>
      </p:sp>
    </p:spTree>
    <p:extLst>
      <p:ext uri="{BB962C8B-B14F-4D97-AF65-F5344CB8AC3E}">
        <p14:creationId xmlns:p14="http://schemas.microsoft.com/office/powerpoint/2010/main" val="1532082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73026C-0E7C-8949-B930-C903F11EA3BE}" type="slidenum">
              <a:rPr lang="en-US" smtClean="0"/>
              <a:t>4</a:t>
            </a:fld>
            <a:endParaRPr lang="en-US"/>
          </a:p>
        </p:txBody>
      </p:sp>
    </p:spTree>
    <p:extLst>
      <p:ext uri="{BB962C8B-B14F-4D97-AF65-F5344CB8AC3E}">
        <p14:creationId xmlns:p14="http://schemas.microsoft.com/office/powerpoint/2010/main" val="1183437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73026C-0E7C-8949-B930-C903F11EA3BE}" type="slidenum">
              <a:rPr lang="en-US" smtClean="0"/>
              <a:t>28</a:t>
            </a:fld>
            <a:endParaRPr lang="en-US"/>
          </a:p>
        </p:txBody>
      </p:sp>
    </p:spTree>
    <p:extLst>
      <p:ext uri="{BB962C8B-B14F-4D97-AF65-F5344CB8AC3E}">
        <p14:creationId xmlns:p14="http://schemas.microsoft.com/office/powerpoint/2010/main" val="3107533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73026C-0E7C-8949-B930-C903F11EA3BE}" type="slidenum">
              <a:rPr lang="en-US" smtClean="0"/>
              <a:t>29</a:t>
            </a:fld>
            <a:endParaRPr lang="en-US"/>
          </a:p>
        </p:txBody>
      </p:sp>
    </p:spTree>
    <p:extLst>
      <p:ext uri="{BB962C8B-B14F-4D97-AF65-F5344CB8AC3E}">
        <p14:creationId xmlns:p14="http://schemas.microsoft.com/office/powerpoint/2010/main" val="3237201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73026C-0E7C-8949-B930-C903F11EA3BE}" type="slidenum">
              <a:rPr lang="en-US" smtClean="0"/>
              <a:t>30</a:t>
            </a:fld>
            <a:endParaRPr lang="en-US"/>
          </a:p>
        </p:txBody>
      </p:sp>
    </p:spTree>
    <p:extLst>
      <p:ext uri="{BB962C8B-B14F-4D97-AF65-F5344CB8AC3E}">
        <p14:creationId xmlns:p14="http://schemas.microsoft.com/office/powerpoint/2010/main" val="2439107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73026C-0E7C-8949-B930-C903F11EA3BE}" type="slidenum">
              <a:rPr lang="en-US" smtClean="0"/>
              <a:t>31</a:t>
            </a:fld>
            <a:endParaRPr lang="en-US"/>
          </a:p>
        </p:txBody>
      </p:sp>
    </p:spTree>
    <p:extLst>
      <p:ext uri="{BB962C8B-B14F-4D97-AF65-F5344CB8AC3E}">
        <p14:creationId xmlns:p14="http://schemas.microsoft.com/office/powerpoint/2010/main" val="2072047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73026C-0E7C-8949-B930-C903F11EA3BE}" type="slidenum">
              <a:rPr lang="en-US" smtClean="0"/>
              <a:t>32</a:t>
            </a:fld>
            <a:endParaRPr lang="en-US"/>
          </a:p>
        </p:txBody>
      </p:sp>
    </p:spTree>
    <p:extLst>
      <p:ext uri="{BB962C8B-B14F-4D97-AF65-F5344CB8AC3E}">
        <p14:creationId xmlns:p14="http://schemas.microsoft.com/office/powerpoint/2010/main" val="2917883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73026C-0E7C-8949-B930-C903F11EA3BE}" type="slidenum">
              <a:rPr lang="en-US" smtClean="0"/>
              <a:t>33</a:t>
            </a:fld>
            <a:endParaRPr lang="en-US"/>
          </a:p>
        </p:txBody>
      </p:sp>
    </p:spTree>
    <p:extLst>
      <p:ext uri="{BB962C8B-B14F-4D97-AF65-F5344CB8AC3E}">
        <p14:creationId xmlns:p14="http://schemas.microsoft.com/office/powerpoint/2010/main" val="332588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73026C-0E7C-8949-B930-C903F11EA3BE}" type="slidenum">
              <a:rPr lang="en-US" smtClean="0"/>
              <a:t>34</a:t>
            </a:fld>
            <a:endParaRPr lang="en-US"/>
          </a:p>
        </p:txBody>
      </p:sp>
    </p:spTree>
    <p:extLst>
      <p:ext uri="{BB962C8B-B14F-4D97-AF65-F5344CB8AC3E}">
        <p14:creationId xmlns:p14="http://schemas.microsoft.com/office/powerpoint/2010/main" val="3562324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73026C-0E7C-8949-B930-C903F11EA3BE}" type="slidenum">
              <a:rPr lang="en-US" smtClean="0"/>
              <a:t>5</a:t>
            </a:fld>
            <a:endParaRPr lang="en-US"/>
          </a:p>
        </p:txBody>
      </p:sp>
    </p:spTree>
    <p:extLst>
      <p:ext uri="{BB962C8B-B14F-4D97-AF65-F5344CB8AC3E}">
        <p14:creationId xmlns:p14="http://schemas.microsoft.com/office/powerpoint/2010/main" val="4220446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73026C-0E7C-8949-B930-C903F11EA3BE}" type="slidenum">
              <a:rPr lang="en-US" smtClean="0"/>
              <a:t>7</a:t>
            </a:fld>
            <a:endParaRPr lang="en-US"/>
          </a:p>
        </p:txBody>
      </p:sp>
    </p:spTree>
    <p:extLst>
      <p:ext uri="{BB962C8B-B14F-4D97-AF65-F5344CB8AC3E}">
        <p14:creationId xmlns:p14="http://schemas.microsoft.com/office/powerpoint/2010/main" val="4190263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73026C-0E7C-8949-B930-C903F11EA3BE}" type="slidenum">
              <a:rPr lang="en-US" smtClean="0"/>
              <a:t>19</a:t>
            </a:fld>
            <a:endParaRPr lang="en-US"/>
          </a:p>
        </p:txBody>
      </p:sp>
    </p:spTree>
    <p:extLst>
      <p:ext uri="{BB962C8B-B14F-4D97-AF65-F5344CB8AC3E}">
        <p14:creationId xmlns:p14="http://schemas.microsoft.com/office/powerpoint/2010/main" val="4157498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73026C-0E7C-8949-B930-C903F11EA3BE}" type="slidenum">
              <a:rPr lang="en-US" smtClean="0"/>
              <a:t>23</a:t>
            </a:fld>
            <a:endParaRPr lang="en-US"/>
          </a:p>
        </p:txBody>
      </p:sp>
    </p:spTree>
    <p:extLst>
      <p:ext uri="{BB962C8B-B14F-4D97-AF65-F5344CB8AC3E}">
        <p14:creationId xmlns:p14="http://schemas.microsoft.com/office/powerpoint/2010/main" val="1806991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73026C-0E7C-8949-B930-C903F11EA3BE}" type="slidenum">
              <a:rPr lang="en-US" smtClean="0"/>
              <a:t>24</a:t>
            </a:fld>
            <a:endParaRPr lang="en-US"/>
          </a:p>
        </p:txBody>
      </p:sp>
    </p:spTree>
    <p:extLst>
      <p:ext uri="{BB962C8B-B14F-4D97-AF65-F5344CB8AC3E}">
        <p14:creationId xmlns:p14="http://schemas.microsoft.com/office/powerpoint/2010/main" val="3186160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73026C-0E7C-8949-B930-C903F11EA3BE}" type="slidenum">
              <a:rPr lang="en-US" smtClean="0"/>
              <a:t>25</a:t>
            </a:fld>
            <a:endParaRPr lang="en-US"/>
          </a:p>
        </p:txBody>
      </p:sp>
    </p:spTree>
    <p:extLst>
      <p:ext uri="{BB962C8B-B14F-4D97-AF65-F5344CB8AC3E}">
        <p14:creationId xmlns:p14="http://schemas.microsoft.com/office/powerpoint/2010/main" val="3378480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73026C-0E7C-8949-B930-C903F11EA3BE}" type="slidenum">
              <a:rPr lang="en-US" smtClean="0"/>
              <a:t>26</a:t>
            </a:fld>
            <a:endParaRPr lang="en-US"/>
          </a:p>
        </p:txBody>
      </p:sp>
    </p:spTree>
    <p:extLst>
      <p:ext uri="{BB962C8B-B14F-4D97-AF65-F5344CB8AC3E}">
        <p14:creationId xmlns:p14="http://schemas.microsoft.com/office/powerpoint/2010/main" val="312328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73026C-0E7C-8949-B930-C903F11EA3BE}" type="slidenum">
              <a:rPr lang="en-US" smtClean="0"/>
              <a:t>27</a:t>
            </a:fld>
            <a:endParaRPr lang="en-US"/>
          </a:p>
        </p:txBody>
      </p:sp>
    </p:spTree>
    <p:extLst>
      <p:ext uri="{BB962C8B-B14F-4D97-AF65-F5344CB8AC3E}">
        <p14:creationId xmlns:p14="http://schemas.microsoft.com/office/powerpoint/2010/main" val="2778563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9/2/20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640211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9/2/20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9363727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9/2/20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308405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9/2/20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95334726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9/2/20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0839033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D6E9DEC-419B-4CC5-A080-3B06BD5A8291}" type="datetimeFigureOut">
              <a:rPr lang="en-US" smtClean="0"/>
              <a:t>9/2/20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7726898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D6E9DEC-419B-4CC5-A080-3B06BD5A8291}" type="datetimeFigureOut">
              <a:rPr lang="en-US" smtClean="0"/>
              <a:t>9/2/20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865922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9/2/20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7104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9/2/20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37828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9/2/20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98481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9/2/20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994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9/2/20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595597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9/2/20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885731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9/2/20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18862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9/2/20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261982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9/2/20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9773454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9/2/20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819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9/2/20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78718656"/>
      </p:ext>
    </p:extLst>
  </p:cSld>
  <p:clrMap bg1="dk1" tx1="lt1" bg2="dk2" tx2="lt2" accent1="accent1" accent2="accent2" accent3="accent3" accent4="accent4" accent5="accent5" accent6="accent6" hlink="hlink" folHlink="folHlink"/>
  <p:sldLayoutIdLst>
    <p:sldLayoutId id="2147485134" r:id="rId1"/>
    <p:sldLayoutId id="2147485135" r:id="rId2"/>
    <p:sldLayoutId id="2147485136" r:id="rId3"/>
    <p:sldLayoutId id="2147485137" r:id="rId4"/>
    <p:sldLayoutId id="2147485138" r:id="rId5"/>
    <p:sldLayoutId id="2147485139" r:id="rId6"/>
    <p:sldLayoutId id="2147485140" r:id="rId7"/>
    <p:sldLayoutId id="2147485141" r:id="rId8"/>
    <p:sldLayoutId id="2147485142" r:id="rId9"/>
    <p:sldLayoutId id="2147485143" r:id="rId10"/>
    <p:sldLayoutId id="2147485144" r:id="rId11"/>
    <p:sldLayoutId id="2147485145" r:id="rId12"/>
    <p:sldLayoutId id="2147485146" r:id="rId13"/>
    <p:sldLayoutId id="2147485147" r:id="rId14"/>
    <p:sldLayoutId id="2147485148" r:id="rId15"/>
    <p:sldLayoutId id="2147485149" r:id="rId16"/>
    <p:sldLayoutId id="2147485150"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usf.edu/bullsync" TargetMode="External"/><Relationship Id="rId2" Type="http://schemas.openxmlformats.org/officeDocument/2006/relationships/hyperlink" Target="https://usf.campuslabs.com/engage/submitter/form/start/387799"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3.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4.png"/><Relationship Id="rId4" Type="http://schemas.openxmlformats.org/officeDocument/2006/relationships/image" Target="../media/image3.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4.png"/><Relationship Id="rId4" Type="http://schemas.openxmlformats.org/officeDocument/2006/relationships/image" Target="../media/image3.png"/><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8ECF6E53-BD29-4C0D-9AD3-3E1708826A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4" name="Rectangle 23">
              <a:extLst>
                <a:ext uri="{FF2B5EF4-FFF2-40B4-BE49-F238E27FC236}">
                  <a16:creationId xmlns:a16="http://schemas.microsoft.com/office/drawing/2014/main" id="{353D341A-76E2-4E18-9186-A23AB8AF9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AADD72CF-72AC-41C3-AC1A-1C864D3110F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27" name="Rectangle 26">
            <a:extLst>
              <a:ext uri="{FF2B5EF4-FFF2-40B4-BE49-F238E27FC236}">
                <a16:creationId xmlns:a16="http://schemas.microsoft.com/office/drawing/2014/main" id="{51B680D3-33DA-4AED-8452-A96B49AAA8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34098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783080" y="5477792"/>
            <a:ext cx="6156960" cy="406566"/>
          </a:xfrm>
        </p:spPr>
        <p:txBody>
          <a:bodyPr>
            <a:noAutofit/>
          </a:bodyPr>
          <a:lstStyle/>
          <a:p>
            <a:r>
              <a:rPr lang="en-US" sz="1900" b="1" dirty="0">
                <a:gradFill>
                  <a:gsLst>
                    <a:gs pos="69000">
                      <a:schemeClr val="bg2">
                        <a:tint val="96000"/>
                        <a:shade val="100000"/>
                        <a:hueMod val="270000"/>
                        <a:satMod val="200000"/>
                        <a:lumMod val="128000"/>
                      </a:schemeClr>
                    </a:gs>
                    <a:gs pos="77000">
                      <a:schemeClr val="bg2">
                        <a:shade val="100000"/>
                        <a:hueMod val="100000"/>
                        <a:satMod val="110000"/>
                        <a:lumMod val="130000"/>
                      </a:schemeClr>
                    </a:gs>
                    <a:gs pos="87000">
                      <a:schemeClr val="bg2">
                        <a:shade val="78000"/>
                        <a:hueMod val="44000"/>
                        <a:satMod val="200000"/>
                        <a:lumMod val="69000"/>
                      </a:schemeClr>
                    </a:gs>
                  </a:gsLst>
                  <a:lin ang="2520000" scaled="0"/>
                </a:gradFill>
                <a:latin typeface="Times New Roman" panose="02020603050405020304" pitchFamily="18" charset="0"/>
                <a:ea typeface="Adobe Gothic Std B" panose="020B0800000000000000" pitchFamily="34" charset="-128"/>
                <a:cs typeface="Times New Roman" panose="02020603050405020304" pitchFamily="18" charset="0"/>
              </a:rPr>
              <a:t>This meeting is </a:t>
            </a:r>
            <a:r>
              <a:rPr lang="en-US" sz="1900" b="1" u="sng" dirty="0">
                <a:gradFill>
                  <a:gsLst>
                    <a:gs pos="69000">
                      <a:schemeClr val="bg2">
                        <a:tint val="96000"/>
                        <a:shade val="100000"/>
                        <a:hueMod val="270000"/>
                        <a:satMod val="200000"/>
                        <a:lumMod val="128000"/>
                      </a:schemeClr>
                    </a:gs>
                    <a:gs pos="77000">
                      <a:schemeClr val="bg2">
                        <a:shade val="100000"/>
                        <a:hueMod val="100000"/>
                        <a:satMod val="110000"/>
                        <a:lumMod val="130000"/>
                      </a:schemeClr>
                    </a:gs>
                    <a:gs pos="87000">
                      <a:schemeClr val="bg2">
                        <a:shade val="78000"/>
                        <a:hueMod val="44000"/>
                        <a:satMod val="200000"/>
                        <a:lumMod val="69000"/>
                      </a:schemeClr>
                    </a:gs>
                  </a:gsLst>
                  <a:lin ang="2520000" scaled="0"/>
                </a:gradFill>
                <a:latin typeface="Times New Roman" panose="02020603050405020304" pitchFamily="18" charset="0"/>
                <a:ea typeface="Adobe Gothic Std B" panose="020B0800000000000000" pitchFamily="34" charset="-128"/>
                <a:cs typeface="Times New Roman" panose="02020603050405020304" pitchFamily="18" charset="0"/>
              </a:rPr>
              <a:t>mandatory</a:t>
            </a:r>
            <a:r>
              <a:rPr lang="en-US" sz="1900" b="1" dirty="0">
                <a:gradFill>
                  <a:gsLst>
                    <a:gs pos="69000">
                      <a:schemeClr val="bg2">
                        <a:tint val="96000"/>
                        <a:shade val="100000"/>
                        <a:hueMod val="270000"/>
                        <a:satMod val="200000"/>
                        <a:lumMod val="128000"/>
                      </a:schemeClr>
                    </a:gs>
                    <a:gs pos="77000">
                      <a:schemeClr val="bg2">
                        <a:shade val="100000"/>
                        <a:hueMod val="100000"/>
                        <a:satMod val="110000"/>
                        <a:lumMod val="130000"/>
                      </a:schemeClr>
                    </a:gs>
                    <a:gs pos="87000">
                      <a:schemeClr val="bg2">
                        <a:shade val="78000"/>
                        <a:hueMod val="44000"/>
                        <a:satMod val="200000"/>
                        <a:lumMod val="69000"/>
                      </a:schemeClr>
                    </a:gs>
                  </a:gsLst>
                  <a:lin ang="2520000" scaled="0"/>
                </a:gradFill>
                <a:latin typeface="Times New Roman" panose="02020603050405020304" pitchFamily="18" charset="0"/>
                <a:ea typeface="Adobe Gothic Std B" panose="020B0800000000000000" pitchFamily="34" charset="-128"/>
                <a:cs typeface="Times New Roman" panose="02020603050405020304" pitchFamily="18" charset="0"/>
              </a:rPr>
              <a:t> to maintain your candidacy</a:t>
            </a:r>
            <a:r>
              <a:rPr lang="en-US" sz="1900" dirty="0">
                <a:gradFill>
                  <a:gsLst>
                    <a:gs pos="90000">
                      <a:schemeClr val="bg2">
                        <a:tint val="96000"/>
                        <a:shade val="100000"/>
                        <a:hueMod val="270000"/>
                        <a:satMod val="200000"/>
                        <a:lumMod val="128000"/>
                      </a:schemeClr>
                    </a:gs>
                    <a:gs pos="85000">
                      <a:schemeClr val="bg2">
                        <a:shade val="100000"/>
                        <a:hueMod val="100000"/>
                        <a:satMod val="110000"/>
                        <a:lumMod val="130000"/>
                      </a:schemeClr>
                    </a:gs>
                    <a:gs pos="100000">
                      <a:schemeClr val="bg2">
                        <a:shade val="78000"/>
                        <a:hueMod val="44000"/>
                        <a:satMod val="200000"/>
                        <a:lumMod val="69000"/>
                      </a:schemeClr>
                    </a:gs>
                  </a:gsLst>
                  <a:lin ang="2520000" scaled="0"/>
                </a:gradFill>
                <a:latin typeface="Times New Roman" panose="02020603050405020304" pitchFamily="18" charset="0"/>
                <a:ea typeface="Adobe Gothic Std B" panose="020B0800000000000000" pitchFamily="34" charset="-128"/>
                <a:cs typeface="Times New Roman" panose="02020603050405020304" pitchFamily="18" charset="0"/>
              </a:rPr>
              <a:t>. </a:t>
            </a:r>
          </a:p>
        </p:txBody>
      </p:sp>
      <p:pic>
        <p:nvPicPr>
          <p:cNvPr id="4" name="Picture 3" descr="A close up of a sign&#10;&#10;Description automatically generated"/>
          <p:cNvPicPr>
            <a:picLocks noChangeAspect="1"/>
          </p:cNvPicPr>
          <p:nvPr/>
        </p:nvPicPr>
        <p:blipFill>
          <a:blip r:embed="rId3"/>
          <a:srcRect/>
          <a:stretch/>
        </p:blipFill>
        <p:spPr>
          <a:xfrm>
            <a:off x="1137077" y="0"/>
            <a:ext cx="7092524" cy="4231585"/>
          </a:xfrm>
          <a:prstGeom prst="rect">
            <a:avLst/>
          </a:prstGeom>
          <a:ln>
            <a:noFill/>
          </a:ln>
          <a:effectLst>
            <a:outerShdw blurRad="76200" dist="63500" dir="5040000" algn="tl" rotWithShape="0">
              <a:srgbClr val="000000">
                <a:alpha val="41000"/>
              </a:srgbClr>
            </a:outerShdw>
          </a:effectLst>
        </p:spPr>
      </p:pic>
      <p:sp>
        <p:nvSpPr>
          <p:cNvPr id="29" name="Rectangle 28">
            <a:extLst>
              <a:ext uri="{FF2B5EF4-FFF2-40B4-BE49-F238E27FC236}">
                <a16:creationId xmlns:a16="http://schemas.microsoft.com/office/drawing/2014/main" id="{AB854EE0-7215-4BC8-8518-42D6DB206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34098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2170F728-C2F1-46CE-BA22-F8F0CDF9C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9375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12791CF-354A-4144-A3C0-4AC897843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9375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3F1B803-0701-644A-B85D-B9A0ABBCDB92}"/>
              </a:ext>
            </a:extLst>
          </p:cNvPr>
          <p:cNvSpPr txBox="1"/>
          <p:nvPr/>
        </p:nvSpPr>
        <p:spPr>
          <a:xfrm>
            <a:off x="9046816" y="4340980"/>
            <a:ext cx="3142008" cy="1676063"/>
          </a:xfrm>
          <a:prstGeom prst="rect">
            <a:avLst/>
          </a:prstGeom>
          <a:solidFill>
            <a:srgbClr val="131210"/>
          </a:solidFill>
        </p:spPr>
        <p:txBody>
          <a:bodyPr wrap="square" rtlCol="0">
            <a:spAutoFit/>
          </a:bodyPr>
          <a:lstStyle/>
          <a:p>
            <a:pPr algn="ctr">
              <a:spcAft>
                <a:spcPts val="600"/>
              </a:spcAft>
            </a:pPr>
            <a:r>
              <a:rPr lang="en-US" sz="2400" b="1" dirty="0">
                <a:gradFill>
                  <a:gsLst>
                    <a:gs pos="58000">
                      <a:schemeClr val="bg2">
                        <a:tint val="96000"/>
                        <a:shade val="100000"/>
                        <a:hueMod val="270000"/>
                        <a:satMod val="200000"/>
                        <a:lumMod val="128000"/>
                      </a:schemeClr>
                    </a:gs>
                    <a:gs pos="73000">
                      <a:schemeClr val="bg2">
                        <a:shade val="100000"/>
                        <a:hueMod val="100000"/>
                        <a:satMod val="110000"/>
                        <a:lumMod val="130000"/>
                      </a:schemeClr>
                    </a:gs>
                    <a:gs pos="100000">
                      <a:schemeClr val="bg2">
                        <a:shade val="78000"/>
                        <a:hueMod val="44000"/>
                        <a:satMod val="200000"/>
                        <a:lumMod val="69000"/>
                      </a:schemeClr>
                    </a:gs>
                  </a:gsLst>
                  <a:lin ang="2520000" scaled="0"/>
                </a:gradFill>
                <a:latin typeface="+mj-lt"/>
                <a:cs typeface="Times New Roman" panose="02020603050405020304" pitchFamily="18" charset="0"/>
              </a:rPr>
              <a:t>Next meeting: September 10, 2020 10:00 am- 11:00 am </a:t>
            </a:r>
          </a:p>
          <a:p>
            <a:pPr algn="ctr">
              <a:spcAft>
                <a:spcPts val="600"/>
              </a:spcAft>
            </a:pPr>
            <a:r>
              <a:rPr lang="en-US" sz="2400" b="1" dirty="0">
                <a:gradFill>
                  <a:gsLst>
                    <a:gs pos="58000">
                      <a:schemeClr val="bg2">
                        <a:tint val="96000"/>
                        <a:shade val="100000"/>
                        <a:hueMod val="270000"/>
                        <a:satMod val="200000"/>
                        <a:lumMod val="128000"/>
                      </a:schemeClr>
                    </a:gs>
                    <a:gs pos="73000">
                      <a:schemeClr val="bg2">
                        <a:shade val="100000"/>
                        <a:hueMod val="100000"/>
                        <a:satMod val="110000"/>
                        <a:lumMod val="130000"/>
                      </a:schemeClr>
                    </a:gs>
                    <a:gs pos="100000">
                      <a:schemeClr val="bg2">
                        <a:shade val="78000"/>
                        <a:hueMod val="44000"/>
                        <a:satMod val="200000"/>
                        <a:lumMod val="69000"/>
                      </a:schemeClr>
                    </a:gs>
                  </a:gsLst>
                  <a:lin ang="2520000" scaled="0"/>
                </a:gradFill>
                <a:latin typeface="+mj-lt"/>
                <a:cs typeface="Times New Roman" panose="02020603050405020304" pitchFamily="18" charset="0"/>
              </a:rPr>
              <a:t>Via Teams </a:t>
            </a:r>
          </a:p>
        </p:txBody>
      </p:sp>
      <p:sp>
        <p:nvSpPr>
          <p:cNvPr id="8" name="TextBox 7">
            <a:extLst>
              <a:ext uri="{FF2B5EF4-FFF2-40B4-BE49-F238E27FC236}">
                <a16:creationId xmlns:a16="http://schemas.microsoft.com/office/drawing/2014/main" id="{4B635D87-7AC3-DA44-BE89-926341674B5C}"/>
              </a:ext>
            </a:extLst>
          </p:cNvPr>
          <p:cNvSpPr txBox="1"/>
          <p:nvPr/>
        </p:nvSpPr>
        <p:spPr>
          <a:xfrm>
            <a:off x="78730" y="4465214"/>
            <a:ext cx="8810624" cy="1077218"/>
          </a:xfrm>
          <a:prstGeom prst="rect">
            <a:avLst/>
          </a:prstGeom>
          <a:noFill/>
        </p:spPr>
        <p:txBody>
          <a:bodyPr wrap="square" rtlCol="0">
            <a:spAutoFit/>
          </a:bodyPr>
          <a:lstStyle/>
          <a:p>
            <a:r>
              <a:rPr lang="en-US" sz="3200" b="1" dirty="0">
                <a:gradFill>
                  <a:gsLst>
                    <a:gs pos="54000">
                      <a:schemeClr val="bg2">
                        <a:tint val="96000"/>
                        <a:shade val="100000"/>
                        <a:hueMod val="270000"/>
                        <a:satMod val="200000"/>
                        <a:lumMod val="128000"/>
                      </a:schemeClr>
                    </a:gs>
                    <a:gs pos="71000">
                      <a:schemeClr val="bg2">
                        <a:shade val="100000"/>
                        <a:hueMod val="100000"/>
                        <a:satMod val="110000"/>
                        <a:lumMod val="130000"/>
                      </a:schemeClr>
                    </a:gs>
                    <a:gs pos="100000">
                      <a:schemeClr val="bg2">
                        <a:shade val="78000"/>
                        <a:hueMod val="44000"/>
                        <a:satMod val="200000"/>
                        <a:lumMod val="69000"/>
                      </a:schemeClr>
                    </a:gs>
                  </a:gsLst>
                  <a:lin ang="2520000" scaled="0"/>
                </a:gradFill>
                <a:latin typeface="+mj-lt"/>
              </a:rPr>
              <a:t>Expeditated Mid-Term Elections Candidate Elections </a:t>
            </a:r>
          </a:p>
        </p:txBody>
      </p:sp>
    </p:spTree>
    <p:extLst>
      <p:ext uri="{BB962C8B-B14F-4D97-AF65-F5344CB8AC3E}">
        <p14:creationId xmlns:p14="http://schemas.microsoft.com/office/powerpoint/2010/main" val="960051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753228"/>
            <a:ext cx="10294182" cy="1080938"/>
          </a:xfrm>
        </p:spPr>
        <p:txBody>
          <a:bodyPr>
            <a:normAutofit/>
          </a:bodyPr>
          <a:lstStyle/>
          <a:p>
            <a:r>
              <a:rPr lang="en-US"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a typeface="Adobe Gothic Std B" panose="020B0800000000000000" pitchFamily="34" charset="-128"/>
              </a:rPr>
              <a:t>Campaigning (Chapter 706 in SG Statutes)</a:t>
            </a:r>
          </a:p>
        </p:txBody>
      </p:sp>
      <p:sp>
        <p:nvSpPr>
          <p:cNvPr id="3" name="Content Placeholder 2"/>
          <p:cNvSpPr>
            <a:spLocks noGrp="1"/>
          </p:cNvSpPr>
          <p:nvPr>
            <p:ph idx="1"/>
          </p:nvPr>
        </p:nvSpPr>
        <p:spPr>
          <a:xfrm>
            <a:off x="680320" y="2072640"/>
            <a:ext cx="11283080" cy="4617720"/>
          </a:xfrm>
        </p:spPr>
        <p:txBody>
          <a:bodyPr>
            <a:noAutofit/>
          </a:bodyPr>
          <a:lstStyle/>
          <a:p>
            <a:pPr marL="0" indent="0">
              <a:lnSpc>
                <a:spcPct val="150000"/>
              </a:lnSpc>
              <a:buNone/>
            </a:pPr>
            <a:r>
              <a:rPr lang="en-US" sz="2200" b="1" dirty="0">
                <a:solidFill>
                  <a:schemeClr val="bg1"/>
                </a:solidFill>
                <a:latin typeface="Times New Roman" panose="02020603050405020304" pitchFamily="18" charset="0"/>
                <a:cs typeface="Times New Roman" panose="02020603050405020304" pitchFamily="18" charset="0"/>
              </a:rPr>
              <a:t>Contribution Statement</a:t>
            </a:r>
          </a:p>
          <a:p>
            <a:pPr>
              <a:lnSpc>
                <a:spcPct val="150000"/>
              </a:lnSpc>
            </a:pPr>
            <a:r>
              <a:rPr lang="en-US" sz="2200" dirty="0">
                <a:solidFill>
                  <a:schemeClr val="bg1"/>
                </a:solidFill>
                <a:latin typeface="Times New Roman" panose="02020603050405020304" pitchFamily="18" charset="0"/>
                <a:cs typeface="Times New Roman" panose="02020603050405020304" pitchFamily="18" charset="0"/>
              </a:rPr>
              <a:t>All of the money / resources being used or spent to campaign, whether donated from an outside sources or personal “out-of-pocket”.</a:t>
            </a:r>
          </a:p>
          <a:p>
            <a:pPr marL="0" indent="0">
              <a:lnSpc>
                <a:spcPct val="150000"/>
              </a:lnSpc>
              <a:buNone/>
            </a:pPr>
            <a:r>
              <a:rPr lang="en-US" sz="2200" b="1" dirty="0">
                <a:solidFill>
                  <a:schemeClr val="bg1"/>
                </a:solidFill>
                <a:latin typeface="Times New Roman" panose="02020603050405020304" pitchFamily="18" charset="0"/>
                <a:cs typeface="Times New Roman" panose="02020603050405020304" pitchFamily="18" charset="0"/>
              </a:rPr>
              <a:t>Expense Statement</a:t>
            </a:r>
          </a:p>
          <a:p>
            <a:pPr>
              <a:lnSpc>
                <a:spcPct val="150000"/>
              </a:lnSpc>
            </a:pPr>
            <a:r>
              <a:rPr lang="en-US" sz="2200" dirty="0">
                <a:solidFill>
                  <a:schemeClr val="bg1"/>
                </a:solidFill>
                <a:latin typeface="Times New Roman" panose="02020603050405020304" pitchFamily="18" charset="0"/>
                <a:cs typeface="Times New Roman" panose="02020603050405020304" pitchFamily="18" charset="0"/>
              </a:rPr>
              <a:t>Record of how your contributions were allocated, what you spent money on. This statement shall include receipts attached.</a:t>
            </a:r>
          </a:p>
          <a:p>
            <a:pPr>
              <a:lnSpc>
                <a:spcPct val="150000"/>
              </a:lnSpc>
            </a:pPr>
            <a:r>
              <a:rPr lang="en-US" sz="2200" b="1" dirty="0">
                <a:solidFill>
                  <a:schemeClr val="bg1"/>
                </a:solidFill>
                <a:latin typeface="Times New Roman" panose="02020603050405020304" pitchFamily="18" charset="0"/>
                <a:cs typeface="Times New Roman" panose="02020603050405020304" pitchFamily="18" charset="0"/>
              </a:rPr>
              <a:t> </a:t>
            </a:r>
            <a:r>
              <a:rPr lang="en-US" sz="2200" dirty="0">
                <a:solidFill>
                  <a:schemeClr val="bg1"/>
                </a:solidFill>
                <a:latin typeface="Times New Roman" panose="02020603050405020304" pitchFamily="18" charset="0"/>
                <a:cs typeface="Times New Roman" panose="02020603050405020304" pitchFamily="18" charset="0"/>
              </a:rPr>
              <a:t>A Campaign Ticket shall submit an amended expense form to the Election Rules Commission the Friday before voting begins and the Monday after voting ends, if changes have been made. </a:t>
            </a:r>
          </a:p>
          <a:p>
            <a:pPr>
              <a:lnSpc>
                <a:spcPct val="150000"/>
              </a:lnSpc>
            </a:pPr>
            <a:endParaRPr lang="en-US" sz="2000"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0579B06-3031-0D42-BBC2-137DE197FF6B}"/>
              </a:ext>
            </a:extLst>
          </p:cNvPr>
          <p:cNvPicPr>
            <a:picLocks noChangeAspect="1"/>
          </p:cNvPicPr>
          <p:nvPr/>
        </p:nvPicPr>
        <p:blipFill>
          <a:blip r:embed="rId2"/>
          <a:srcRect/>
          <a:stretch/>
        </p:blipFill>
        <p:spPr>
          <a:xfrm>
            <a:off x="8938402" y="811695"/>
            <a:ext cx="1571645" cy="964003"/>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409879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753228"/>
            <a:ext cx="10294182" cy="1080938"/>
          </a:xfrm>
        </p:spPr>
        <p:txBody>
          <a:bodyPr>
            <a:normAutofit/>
          </a:bodyPr>
          <a:lstStyle/>
          <a:p>
            <a:r>
              <a:rPr lang="en-US"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a typeface="Adobe Gothic Std B" panose="020B0800000000000000" pitchFamily="34" charset="-128"/>
              </a:rPr>
              <a:t>Campaign Materials</a:t>
            </a:r>
          </a:p>
        </p:txBody>
      </p:sp>
      <p:sp>
        <p:nvSpPr>
          <p:cNvPr id="3" name="Content Placeholder 2"/>
          <p:cNvSpPr>
            <a:spLocks noGrp="1"/>
          </p:cNvSpPr>
          <p:nvPr>
            <p:ph idx="1"/>
          </p:nvPr>
        </p:nvSpPr>
        <p:spPr>
          <a:xfrm>
            <a:off x="680320" y="2072640"/>
            <a:ext cx="11283080" cy="4617720"/>
          </a:xfrm>
        </p:spPr>
        <p:txBody>
          <a:bodyPr>
            <a:noAutofit/>
          </a:bodyPr>
          <a:lstStyle/>
          <a:p>
            <a:pPr>
              <a:lnSpc>
                <a:spcPct val="150000"/>
              </a:lnSpc>
            </a:pPr>
            <a:r>
              <a:rPr lang="en-US" sz="2200" dirty="0">
                <a:solidFill>
                  <a:schemeClr val="bg1"/>
                </a:solidFill>
                <a:latin typeface="Times New Roman" panose="02020603050405020304" pitchFamily="18" charset="0"/>
                <a:cs typeface="Times New Roman" panose="02020603050405020304" pitchFamily="18" charset="0"/>
              </a:rPr>
              <a:t>All print and electronic graphics / materials used by a campaign to further a candidate or campaign ticket.</a:t>
            </a:r>
          </a:p>
          <a:p>
            <a:pPr>
              <a:lnSpc>
                <a:spcPct val="150000"/>
              </a:lnSpc>
            </a:pPr>
            <a:r>
              <a:rPr lang="en-US" sz="2200" dirty="0">
                <a:solidFill>
                  <a:schemeClr val="bg1"/>
                </a:solidFill>
                <a:latin typeface="Times New Roman" panose="02020603050405020304" pitchFamily="18" charset="0"/>
                <a:cs typeface="Times New Roman" panose="02020603050405020304" pitchFamily="18" charset="0"/>
              </a:rPr>
              <a:t>Must follow guidelines under 706.2</a:t>
            </a:r>
          </a:p>
          <a:p>
            <a:pPr>
              <a:lnSpc>
                <a:spcPct val="150000"/>
              </a:lnSpc>
            </a:pPr>
            <a:r>
              <a:rPr lang="en-US" sz="2200" dirty="0">
                <a:solidFill>
                  <a:schemeClr val="bg1"/>
                </a:solidFill>
                <a:latin typeface="Times New Roman" panose="02020603050405020304" pitchFamily="18" charset="0"/>
                <a:cs typeface="Times New Roman" panose="02020603050405020304" pitchFamily="18" charset="0"/>
              </a:rPr>
              <a:t>Include candidate name on material</a:t>
            </a:r>
          </a:p>
          <a:p>
            <a:pPr>
              <a:lnSpc>
                <a:spcPct val="150000"/>
              </a:lnSpc>
            </a:pPr>
            <a:r>
              <a:rPr lang="en-US" sz="2200" dirty="0">
                <a:solidFill>
                  <a:schemeClr val="bg1"/>
                </a:solidFill>
                <a:latin typeface="Times New Roman" panose="02020603050405020304" pitchFamily="18" charset="0"/>
                <a:cs typeface="Times New Roman" panose="02020603050405020304" pitchFamily="18" charset="0"/>
              </a:rPr>
              <a:t>May not use USF or Student Government logos or trademarks</a:t>
            </a:r>
          </a:p>
          <a:p>
            <a:pPr>
              <a:lnSpc>
                <a:spcPct val="150000"/>
              </a:lnSpc>
            </a:pPr>
            <a:r>
              <a:rPr lang="en-US" sz="2200" dirty="0">
                <a:solidFill>
                  <a:schemeClr val="bg1"/>
                </a:solidFill>
                <a:latin typeface="Times New Roman" panose="02020603050405020304" pitchFamily="18" charset="0"/>
                <a:cs typeface="Times New Roman" panose="02020603050405020304" pitchFamily="18" charset="0"/>
              </a:rPr>
              <a:t>May not use University endorsements from or images of University administrators, USF departments, USF Spirit Squad, current NCAA Division I athletes, and/or any current non-student University Employee as an endorsement.</a:t>
            </a:r>
          </a:p>
          <a:p>
            <a:pPr>
              <a:lnSpc>
                <a:spcPct val="150000"/>
              </a:lnSpc>
            </a:pPr>
            <a:endParaRPr lang="en-US" sz="2000"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0579B06-3031-0D42-BBC2-137DE197FF6B}"/>
              </a:ext>
            </a:extLst>
          </p:cNvPr>
          <p:cNvPicPr>
            <a:picLocks noChangeAspect="1"/>
          </p:cNvPicPr>
          <p:nvPr/>
        </p:nvPicPr>
        <p:blipFill>
          <a:blip r:embed="rId2"/>
          <a:srcRect/>
          <a:stretch/>
        </p:blipFill>
        <p:spPr>
          <a:xfrm>
            <a:off x="8326209" y="690147"/>
            <a:ext cx="1967974" cy="120710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563169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753228"/>
            <a:ext cx="10294182" cy="1080938"/>
          </a:xfrm>
        </p:spPr>
        <p:txBody>
          <a:bodyPr>
            <a:normAutofit/>
          </a:bodyPr>
          <a:lstStyle/>
          <a:p>
            <a:r>
              <a:rPr lang="en-US"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a typeface="Adobe Gothic Std B" panose="020B0800000000000000" pitchFamily="34" charset="-128"/>
              </a:rPr>
              <a:t>Campaign Materials Tampa-Campus</a:t>
            </a:r>
          </a:p>
        </p:txBody>
      </p:sp>
      <p:sp>
        <p:nvSpPr>
          <p:cNvPr id="3" name="Content Placeholder 2"/>
          <p:cNvSpPr>
            <a:spLocks noGrp="1"/>
          </p:cNvSpPr>
          <p:nvPr>
            <p:ph idx="1"/>
          </p:nvPr>
        </p:nvSpPr>
        <p:spPr>
          <a:xfrm>
            <a:off x="680320" y="2072640"/>
            <a:ext cx="11283080" cy="4785360"/>
          </a:xfrm>
        </p:spPr>
        <p:txBody>
          <a:bodyPr>
            <a:noAutofit/>
          </a:bodyPr>
          <a:lstStyle/>
          <a:p>
            <a:pPr>
              <a:lnSpc>
                <a:spcPct val="150000"/>
              </a:lnSpc>
            </a:pPr>
            <a:r>
              <a:rPr lang="en-US" dirty="0">
                <a:solidFill>
                  <a:schemeClr val="bg1"/>
                </a:solidFill>
                <a:latin typeface="Times New Roman" panose="02020603050405020304" pitchFamily="18" charset="0"/>
                <a:cs typeface="Times New Roman" panose="02020603050405020304" pitchFamily="18" charset="0"/>
              </a:rPr>
              <a:t>*If you are planning on using signs, they must be approved using the “Temporary Signage Request Form” on Bull sync. All Forms are processed by Center of Leadership and Civic Engagement (CLCE). </a:t>
            </a:r>
          </a:p>
          <a:p>
            <a:pPr marL="285750">
              <a:lnSpc>
                <a:spcPct val="150000"/>
              </a:lnSpc>
              <a:spcAft>
                <a:spcPts val="600"/>
              </a:spcAft>
            </a:pPr>
            <a:r>
              <a:rPr lang="en-US" dirty="0">
                <a:solidFill>
                  <a:schemeClr val="bg1"/>
                </a:solidFill>
                <a:latin typeface="Times New Roman" panose="02020603050405020304" pitchFamily="18" charset="0"/>
                <a:cs typeface="Times New Roman" panose="02020603050405020304" pitchFamily="18" charset="0"/>
              </a:rPr>
              <a:t>All signage on campus must be approved through CLCE. If approved, may post to </a:t>
            </a:r>
            <a:r>
              <a:rPr lang="en-US" b="1" u="sng" dirty="0">
                <a:solidFill>
                  <a:schemeClr val="bg1"/>
                </a:solidFill>
                <a:latin typeface="Times New Roman" panose="02020603050405020304" pitchFamily="18" charset="0"/>
                <a:cs typeface="Times New Roman" panose="02020603050405020304" pitchFamily="18" charset="0"/>
              </a:rPr>
              <a:t>up to three (3)</a:t>
            </a:r>
            <a:r>
              <a:rPr lang="en-US" dirty="0">
                <a:solidFill>
                  <a:schemeClr val="bg1"/>
                </a:solidFill>
                <a:latin typeface="Times New Roman" panose="02020603050405020304" pitchFamily="18" charset="0"/>
                <a:cs typeface="Times New Roman" panose="02020603050405020304" pitchFamily="18" charset="0"/>
              </a:rPr>
              <a:t> locations. </a:t>
            </a:r>
            <a:endParaRPr lang="en-US" b="1" dirty="0">
              <a:solidFill>
                <a:schemeClr val="bg1"/>
              </a:solidFill>
              <a:highlight>
                <a:srgbClr val="FFFF00"/>
              </a:highlight>
              <a:latin typeface="Times New Roman" panose="02020603050405020304" pitchFamily="18" charset="0"/>
              <a:cs typeface="Times New Roman" panose="02020603050405020304" pitchFamily="18" charset="0"/>
            </a:endParaRPr>
          </a:p>
          <a:p>
            <a:pPr marL="57150" indent="0">
              <a:lnSpc>
                <a:spcPct val="150000"/>
              </a:lnSpc>
              <a:spcAft>
                <a:spcPts val="600"/>
              </a:spcAft>
              <a:buNone/>
            </a:pPr>
            <a:r>
              <a:rPr lang="en-US" b="1" dirty="0">
                <a:solidFill>
                  <a:schemeClr val="bg1"/>
                </a:solidFill>
                <a:highlight>
                  <a:srgbClr val="FFFF00"/>
                </a:highlight>
                <a:latin typeface="Times New Roman" panose="02020603050405020304" pitchFamily="18" charset="0"/>
                <a:cs typeface="Times New Roman" panose="02020603050405020304" pitchFamily="18" charset="0"/>
              </a:rPr>
              <a:t>Please Note: It is the candidate responsibility to get permission prior to posting any material.</a:t>
            </a:r>
          </a:p>
          <a:p>
            <a:pPr>
              <a:lnSpc>
                <a:spcPct val="200000"/>
              </a:lnSpc>
            </a:pPr>
            <a:endParaRPr lang="en-US" sz="2000" b="1" dirty="0">
              <a:solidFill>
                <a:schemeClr val="bg1"/>
              </a:solidFill>
              <a:highlight>
                <a:srgbClr val="FFFF00"/>
              </a:highlight>
              <a:latin typeface="Times New Roman" panose="02020603050405020304" pitchFamily="18" charset="0"/>
              <a:cs typeface="Times New Roman" panose="02020603050405020304" pitchFamily="18" charset="0"/>
            </a:endParaRPr>
          </a:p>
          <a:p>
            <a:pPr>
              <a:lnSpc>
                <a:spcPct val="150000"/>
              </a:lnSpc>
            </a:pPr>
            <a:endParaRPr lang="en-US" sz="2000"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0579B06-3031-0D42-BBC2-137DE197FF6B}"/>
              </a:ext>
            </a:extLst>
          </p:cNvPr>
          <p:cNvPicPr>
            <a:picLocks noChangeAspect="1"/>
          </p:cNvPicPr>
          <p:nvPr/>
        </p:nvPicPr>
        <p:blipFill>
          <a:blip r:embed="rId2"/>
          <a:srcRect/>
          <a:stretch/>
        </p:blipFill>
        <p:spPr>
          <a:xfrm>
            <a:off x="8014226" y="627066"/>
            <a:ext cx="1967974" cy="120710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367754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753228"/>
            <a:ext cx="10294182" cy="1080938"/>
          </a:xfrm>
        </p:spPr>
        <p:txBody>
          <a:bodyPr>
            <a:normAutofit/>
          </a:bodyPr>
          <a:lstStyle/>
          <a:p>
            <a:r>
              <a:rPr lang="en-US"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a typeface="Adobe Gothic Std B" panose="020B0800000000000000" pitchFamily="34" charset="-128"/>
              </a:rPr>
              <a:t>Steps to request Signage Tampa-Campus: </a:t>
            </a:r>
          </a:p>
        </p:txBody>
      </p:sp>
      <p:sp>
        <p:nvSpPr>
          <p:cNvPr id="3" name="Content Placeholder 2"/>
          <p:cNvSpPr>
            <a:spLocks noGrp="1"/>
          </p:cNvSpPr>
          <p:nvPr>
            <p:ph idx="1"/>
          </p:nvPr>
        </p:nvSpPr>
        <p:spPr>
          <a:xfrm>
            <a:off x="649840" y="1834166"/>
            <a:ext cx="11283080" cy="5023834"/>
          </a:xfrm>
        </p:spPr>
        <p:txBody>
          <a:bodyPr>
            <a:noAutofit/>
          </a:bodyPr>
          <a:lstStyle/>
          <a:p>
            <a:pPr marL="0" indent="0">
              <a:lnSpc>
                <a:spcPct val="150000"/>
              </a:lnSpc>
              <a:spcAft>
                <a:spcPts val="600"/>
              </a:spcAft>
              <a:buNone/>
            </a:pPr>
            <a:r>
              <a:rPr lang="en-US" sz="1800" b="1" dirty="0">
                <a:solidFill>
                  <a:schemeClr val="bg1"/>
                </a:solidFill>
                <a:latin typeface="Times New Roman" panose="02020603050405020304" pitchFamily="18" charset="0"/>
                <a:cs typeface="Times New Roman" panose="02020603050405020304" pitchFamily="18" charset="0"/>
              </a:rPr>
              <a:t>Direct link to form:</a:t>
            </a:r>
          </a:p>
          <a:p>
            <a:pPr marL="342900" lvl="0">
              <a:lnSpc>
                <a:spcPct val="150000"/>
              </a:lnSpc>
              <a:spcBef>
                <a:spcPts val="0"/>
              </a:spcBef>
              <a:spcAft>
                <a:spcPts val="600"/>
              </a:spcAft>
            </a:pPr>
            <a:r>
              <a:rPr lang="en-US" sz="1800" dirty="0">
                <a:solidFill>
                  <a:schemeClr val="bg1"/>
                </a:solidFill>
                <a:latin typeface="Times New Roman" panose="02020603050405020304" pitchFamily="18" charset="0"/>
                <a:cs typeface="Times New Roman" panose="02020603050405020304" pitchFamily="18" charset="0"/>
              </a:rPr>
              <a:t>Click </a:t>
            </a:r>
            <a:r>
              <a:rPr lang="en-US" sz="1800" u="sng" dirty="0">
                <a:solidFill>
                  <a:schemeClr val="bg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https://usf.campuslabs.com/engage/submitter/form/start/387799</a:t>
            </a:r>
            <a:endParaRPr lang="en-US" sz="1800" dirty="0">
              <a:solidFill>
                <a:schemeClr val="bg1"/>
              </a:solidFill>
              <a:latin typeface="Times New Roman" panose="02020603050405020304" pitchFamily="18" charset="0"/>
              <a:cs typeface="Times New Roman" panose="02020603050405020304" pitchFamily="18" charset="0"/>
            </a:endParaRPr>
          </a:p>
          <a:p>
            <a:pPr marL="342900" lvl="0">
              <a:lnSpc>
                <a:spcPct val="150000"/>
              </a:lnSpc>
              <a:spcBef>
                <a:spcPts val="0"/>
              </a:spcBef>
              <a:spcAft>
                <a:spcPts val="600"/>
              </a:spcAft>
            </a:pPr>
            <a:r>
              <a:rPr lang="en-US" sz="1800" dirty="0">
                <a:solidFill>
                  <a:schemeClr val="bg1"/>
                </a:solidFill>
                <a:latin typeface="Times New Roman" panose="02020603050405020304" pitchFamily="18" charset="0"/>
                <a:cs typeface="Times New Roman" panose="02020603050405020304" pitchFamily="18" charset="0"/>
              </a:rPr>
              <a:t>Login to </a:t>
            </a:r>
            <a:r>
              <a:rPr lang="en-US" sz="1800" dirty="0" err="1">
                <a:solidFill>
                  <a:schemeClr val="bg1"/>
                </a:solidFill>
                <a:latin typeface="Times New Roman" panose="02020603050405020304" pitchFamily="18" charset="0"/>
                <a:cs typeface="Times New Roman" panose="02020603050405020304" pitchFamily="18" charset="0"/>
              </a:rPr>
              <a:t>BullSync</a:t>
            </a:r>
            <a:r>
              <a:rPr lang="en-US" sz="1800" dirty="0">
                <a:solidFill>
                  <a:schemeClr val="bg1"/>
                </a:solidFill>
                <a:latin typeface="Times New Roman" panose="02020603050405020304" pitchFamily="18" charset="0"/>
                <a:cs typeface="Times New Roman" panose="02020603050405020304" pitchFamily="18" charset="0"/>
              </a:rPr>
              <a:t>: </a:t>
            </a:r>
            <a:r>
              <a:rPr lang="en-US" sz="1800" u="sng" dirty="0">
                <a:solidFill>
                  <a:schemeClr val="bg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https://www.usf.edu/bullsync</a:t>
            </a:r>
            <a:endParaRPr lang="en-US" sz="1800" dirty="0">
              <a:solidFill>
                <a:schemeClr val="bg1"/>
              </a:solidFill>
              <a:latin typeface="Times New Roman" panose="02020603050405020304" pitchFamily="18" charset="0"/>
              <a:cs typeface="Times New Roman" panose="02020603050405020304" pitchFamily="18" charset="0"/>
            </a:endParaRPr>
          </a:p>
          <a:p>
            <a:pPr marL="342900" lvl="0">
              <a:lnSpc>
                <a:spcPct val="150000"/>
              </a:lnSpc>
              <a:spcBef>
                <a:spcPts val="0"/>
              </a:spcBef>
              <a:spcAft>
                <a:spcPts val="600"/>
              </a:spcAft>
            </a:pPr>
            <a:r>
              <a:rPr lang="en-US" sz="1800" dirty="0">
                <a:solidFill>
                  <a:schemeClr val="bg1"/>
                </a:solidFill>
                <a:latin typeface="Times New Roman" panose="02020603050405020304" pitchFamily="18" charset="0"/>
                <a:cs typeface="Times New Roman" panose="02020603050405020304" pitchFamily="18" charset="0"/>
              </a:rPr>
              <a:t>Click ‘start’</a:t>
            </a:r>
          </a:p>
          <a:p>
            <a:pPr marL="0" indent="0">
              <a:lnSpc>
                <a:spcPct val="150000"/>
              </a:lnSpc>
              <a:spcAft>
                <a:spcPts val="600"/>
              </a:spcAft>
              <a:buNone/>
            </a:pPr>
            <a:r>
              <a:rPr lang="en-US" sz="1800" b="1" dirty="0">
                <a:solidFill>
                  <a:schemeClr val="bg1"/>
                </a:solidFill>
                <a:latin typeface="Times New Roman" panose="02020603050405020304" pitchFamily="18" charset="0"/>
                <a:cs typeface="Times New Roman" panose="02020603050405020304" pitchFamily="18" charset="0"/>
              </a:rPr>
              <a:t>To search for the form:</a:t>
            </a:r>
          </a:p>
          <a:p>
            <a:pPr marL="342900" lvl="0">
              <a:lnSpc>
                <a:spcPct val="150000"/>
              </a:lnSpc>
              <a:spcBef>
                <a:spcPts val="0"/>
              </a:spcBef>
              <a:spcAft>
                <a:spcPts val="600"/>
              </a:spcAft>
            </a:pPr>
            <a:r>
              <a:rPr lang="en-US" sz="1800" dirty="0">
                <a:solidFill>
                  <a:schemeClr val="bg1"/>
                </a:solidFill>
                <a:latin typeface="Times New Roman" panose="02020603050405020304" pitchFamily="18" charset="0"/>
                <a:cs typeface="Times New Roman" panose="02020603050405020304" pitchFamily="18" charset="0"/>
              </a:rPr>
              <a:t>Login to </a:t>
            </a:r>
            <a:r>
              <a:rPr lang="en-US" sz="1800" dirty="0" err="1">
                <a:solidFill>
                  <a:schemeClr val="bg1"/>
                </a:solidFill>
                <a:latin typeface="Times New Roman" panose="02020603050405020304" pitchFamily="18" charset="0"/>
                <a:cs typeface="Times New Roman" panose="02020603050405020304" pitchFamily="18" charset="0"/>
              </a:rPr>
              <a:t>BullSync</a:t>
            </a:r>
            <a:r>
              <a:rPr lang="en-US" sz="1800" dirty="0">
                <a:solidFill>
                  <a:schemeClr val="bg1"/>
                </a:solidFill>
                <a:latin typeface="Times New Roman" panose="02020603050405020304" pitchFamily="18" charset="0"/>
                <a:cs typeface="Times New Roman" panose="02020603050405020304" pitchFamily="18" charset="0"/>
              </a:rPr>
              <a:t>: </a:t>
            </a:r>
            <a:r>
              <a:rPr lang="en-US" sz="1800" u="sng" dirty="0">
                <a:solidFill>
                  <a:schemeClr val="bg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https://www.usf.edu/bullsync</a:t>
            </a:r>
            <a:endParaRPr lang="en-US" sz="1800" dirty="0">
              <a:solidFill>
                <a:schemeClr val="bg1"/>
              </a:solidFill>
              <a:latin typeface="Times New Roman" panose="02020603050405020304" pitchFamily="18" charset="0"/>
              <a:cs typeface="Times New Roman" panose="02020603050405020304" pitchFamily="18" charset="0"/>
            </a:endParaRPr>
          </a:p>
          <a:p>
            <a:pPr marL="342900" lvl="0">
              <a:lnSpc>
                <a:spcPct val="150000"/>
              </a:lnSpc>
              <a:spcBef>
                <a:spcPts val="0"/>
              </a:spcBef>
              <a:spcAft>
                <a:spcPts val="600"/>
              </a:spcAft>
            </a:pPr>
            <a:r>
              <a:rPr lang="en-US" sz="1800" dirty="0">
                <a:solidFill>
                  <a:schemeClr val="bg1"/>
                </a:solidFill>
                <a:latin typeface="Times New Roman" panose="02020603050405020304" pitchFamily="18" charset="0"/>
                <a:cs typeface="Times New Roman" panose="02020603050405020304" pitchFamily="18" charset="0"/>
              </a:rPr>
              <a:t>Click the ‘forms’ tab</a:t>
            </a:r>
          </a:p>
          <a:p>
            <a:pPr marL="342900" lvl="0">
              <a:lnSpc>
                <a:spcPct val="150000"/>
              </a:lnSpc>
              <a:spcBef>
                <a:spcPts val="0"/>
              </a:spcBef>
              <a:spcAft>
                <a:spcPts val="600"/>
              </a:spcAft>
            </a:pPr>
            <a:r>
              <a:rPr lang="en-US" sz="1800" dirty="0">
                <a:solidFill>
                  <a:schemeClr val="bg1"/>
                </a:solidFill>
                <a:latin typeface="Times New Roman" panose="02020603050405020304" pitchFamily="18" charset="0"/>
                <a:cs typeface="Times New Roman" panose="02020603050405020304" pitchFamily="18" charset="0"/>
              </a:rPr>
              <a:t>Search ‘signage’ in the search field</a:t>
            </a:r>
          </a:p>
          <a:p>
            <a:pPr marL="342900" lvl="0">
              <a:lnSpc>
                <a:spcPct val="150000"/>
              </a:lnSpc>
              <a:spcBef>
                <a:spcPts val="0"/>
              </a:spcBef>
              <a:spcAft>
                <a:spcPts val="600"/>
              </a:spcAft>
            </a:pPr>
            <a:r>
              <a:rPr lang="en-US" sz="1800" dirty="0">
                <a:solidFill>
                  <a:schemeClr val="bg1"/>
                </a:solidFill>
                <a:latin typeface="Times New Roman" panose="02020603050405020304" pitchFamily="18" charset="0"/>
                <a:cs typeface="Times New Roman" panose="02020603050405020304" pitchFamily="18" charset="0"/>
              </a:rPr>
              <a:t>Select ‘SG Election Temporary Campus Signage Request Form’ </a:t>
            </a:r>
          </a:p>
          <a:p>
            <a:pPr marL="342900" lvl="0">
              <a:lnSpc>
                <a:spcPct val="150000"/>
              </a:lnSpc>
              <a:spcBef>
                <a:spcPts val="0"/>
              </a:spcBef>
              <a:spcAft>
                <a:spcPts val="600"/>
              </a:spcAft>
            </a:pPr>
            <a:r>
              <a:rPr lang="en-US" sz="1800" dirty="0">
                <a:solidFill>
                  <a:schemeClr val="bg1"/>
                </a:solidFill>
                <a:latin typeface="Times New Roman" panose="02020603050405020304" pitchFamily="18" charset="0"/>
                <a:cs typeface="Times New Roman" panose="02020603050405020304" pitchFamily="18" charset="0"/>
              </a:rPr>
              <a:t>Click ‘start’</a:t>
            </a:r>
          </a:p>
          <a:p>
            <a:pPr>
              <a:lnSpc>
                <a:spcPct val="200000"/>
              </a:lnSpc>
            </a:pPr>
            <a:endParaRPr lang="en-US" sz="2000" b="1" dirty="0">
              <a:solidFill>
                <a:schemeClr val="bg1"/>
              </a:solidFill>
              <a:highlight>
                <a:srgbClr val="FFFF00"/>
              </a:highlight>
              <a:latin typeface="Times New Roman" panose="02020603050405020304" pitchFamily="18" charset="0"/>
              <a:cs typeface="Times New Roman" panose="02020603050405020304" pitchFamily="18" charset="0"/>
            </a:endParaRPr>
          </a:p>
          <a:p>
            <a:pPr>
              <a:lnSpc>
                <a:spcPct val="150000"/>
              </a:lnSpc>
            </a:pPr>
            <a:endParaRPr lang="en-US" sz="2000"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0579B06-3031-0D42-BBC2-137DE197FF6B}"/>
              </a:ext>
            </a:extLst>
          </p:cNvPr>
          <p:cNvPicPr>
            <a:picLocks noChangeAspect="1"/>
          </p:cNvPicPr>
          <p:nvPr/>
        </p:nvPicPr>
        <p:blipFill>
          <a:blip r:embed="rId4"/>
          <a:srcRect/>
          <a:stretch/>
        </p:blipFill>
        <p:spPr>
          <a:xfrm>
            <a:off x="8715266" y="753228"/>
            <a:ext cx="1762288" cy="1080938"/>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775671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753228"/>
            <a:ext cx="10294182" cy="1080938"/>
          </a:xfrm>
        </p:spPr>
        <p:txBody>
          <a:bodyPr>
            <a:normAutofit/>
          </a:bodyPr>
          <a:lstStyle/>
          <a:p>
            <a:r>
              <a:rPr lang="en-US"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a typeface="Adobe Gothic Std B" panose="020B0800000000000000" pitchFamily="34" charset="-128"/>
              </a:rPr>
              <a:t>Campaign Materials St. Pete-Campus</a:t>
            </a:r>
          </a:p>
        </p:txBody>
      </p:sp>
      <p:sp>
        <p:nvSpPr>
          <p:cNvPr id="3" name="Content Placeholder 2"/>
          <p:cNvSpPr>
            <a:spLocks noGrp="1"/>
          </p:cNvSpPr>
          <p:nvPr>
            <p:ph idx="1"/>
          </p:nvPr>
        </p:nvSpPr>
        <p:spPr>
          <a:xfrm>
            <a:off x="680320" y="2072640"/>
            <a:ext cx="11283080" cy="4617720"/>
          </a:xfrm>
        </p:spPr>
        <p:txBody>
          <a:bodyPr>
            <a:noAutofit/>
          </a:bodyPr>
          <a:lstStyle/>
          <a:p>
            <a:pPr>
              <a:lnSpc>
                <a:spcPct val="150000"/>
              </a:lnSpc>
            </a:pPr>
            <a:r>
              <a:rPr lang="en-US" dirty="0">
                <a:solidFill>
                  <a:schemeClr val="bg1"/>
                </a:solidFill>
                <a:latin typeface="Times New Roman" panose="02020603050405020304" pitchFamily="18" charset="0"/>
                <a:cs typeface="Times New Roman" panose="02020603050405020304" pitchFamily="18" charset="0"/>
              </a:rPr>
              <a:t>Postings on anything other than bulletin boards, inside or outside, are not permitted.  </a:t>
            </a:r>
          </a:p>
          <a:p>
            <a:pPr>
              <a:lnSpc>
                <a:spcPct val="150000"/>
              </a:lnSpc>
            </a:pPr>
            <a:r>
              <a:rPr lang="en-US" dirty="0">
                <a:solidFill>
                  <a:schemeClr val="bg1"/>
                </a:solidFill>
                <a:latin typeface="Times New Roman" panose="02020603050405020304" pitchFamily="18" charset="0"/>
                <a:cs typeface="Times New Roman" panose="02020603050405020304" pitchFamily="18" charset="0"/>
              </a:rPr>
              <a:t>Fliers should be approved by whomever manages the bulletin boards in non-academic space. </a:t>
            </a:r>
          </a:p>
          <a:p>
            <a:pPr>
              <a:lnSpc>
                <a:spcPct val="150000"/>
              </a:lnSpc>
            </a:pPr>
            <a:r>
              <a:rPr lang="en-US" dirty="0">
                <a:solidFill>
                  <a:schemeClr val="bg1"/>
                </a:solidFill>
                <a:latin typeface="Times New Roman" panose="02020603050405020304" pitchFamily="18" charset="0"/>
                <a:cs typeface="Times New Roman" panose="02020603050405020304" pitchFamily="18" charset="0"/>
              </a:rPr>
              <a:t>Yard signs are permitted on campus, as long as they are professionally made. .</a:t>
            </a:r>
          </a:p>
          <a:p>
            <a:pPr marL="0" indent="0">
              <a:lnSpc>
                <a:spcPct val="150000"/>
              </a:lnSpc>
              <a:buNone/>
            </a:pPr>
            <a:r>
              <a:rPr lang="en-US" b="1" dirty="0">
                <a:solidFill>
                  <a:schemeClr val="bg1"/>
                </a:solidFill>
                <a:highlight>
                  <a:srgbClr val="FFFF00"/>
                </a:highlight>
                <a:latin typeface="Times New Roman" panose="02020603050405020304" pitchFamily="18" charset="0"/>
                <a:cs typeface="Times New Roman" panose="02020603050405020304" pitchFamily="18" charset="0"/>
              </a:rPr>
              <a:t>Please Note: It is the candidate responsibility to get permission prior to posting any material.</a:t>
            </a:r>
          </a:p>
          <a:p>
            <a:pPr>
              <a:lnSpc>
                <a:spcPct val="150000"/>
              </a:lnSpc>
            </a:pPr>
            <a:endParaRPr lang="en-US" dirty="0">
              <a:solidFill>
                <a:schemeClr val="bg1"/>
              </a:solidFill>
              <a:latin typeface="Times New Roman" panose="02020603050405020304" pitchFamily="18" charset="0"/>
              <a:cs typeface="Times New Roman" panose="02020603050405020304" pitchFamily="18" charset="0"/>
            </a:endParaRPr>
          </a:p>
          <a:p>
            <a:endParaRPr lang="en-US" dirty="0"/>
          </a:p>
          <a:p>
            <a:pPr>
              <a:lnSpc>
                <a:spcPct val="150000"/>
              </a:lnSpc>
            </a:pPr>
            <a:endParaRPr lang="en-US" sz="2000"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0579B06-3031-0D42-BBC2-137DE197FF6B}"/>
              </a:ext>
            </a:extLst>
          </p:cNvPr>
          <p:cNvPicPr>
            <a:picLocks noChangeAspect="1"/>
          </p:cNvPicPr>
          <p:nvPr/>
        </p:nvPicPr>
        <p:blipFill>
          <a:blip r:embed="rId2"/>
          <a:srcRect/>
          <a:stretch/>
        </p:blipFill>
        <p:spPr>
          <a:xfrm>
            <a:off x="8014226" y="627066"/>
            <a:ext cx="1967974" cy="120710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499700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753228"/>
            <a:ext cx="10294182" cy="1080938"/>
          </a:xfrm>
        </p:spPr>
        <p:txBody>
          <a:bodyPr>
            <a:normAutofit/>
          </a:bodyPr>
          <a:lstStyle/>
          <a:p>
            <a:r>
              <a:rPr lang="en-US"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a typeface="Adobe Gothic Std B" panose="020B0800000000000000" pitchFamily="34" charset="-128"/>
              </a:rPr>
              <a:t>Campaign Materials Sarasota-Campus</a:t>
            </a:r>
          </a:p>
        </p:txBody>
      </p:sp>
      <p:sp>
        <p:nvSpPr>
          <p:cNvPr id="3" name="Content Placeholder 2"/>
          <p:cNvSpPr>
            <a:spLocks noGrp="1"/>
          </p:cNvSpPr>
          <p:nvPr>
            <p:ph idx="1"/>
          </p:nvPr>
        </p:nvSpPr>
        <p:spPr>
          <a:xfrm>
            <a:off x="680320" y="2072640"/>
            <a:ext cx="11283080" cy="4617720"/>
          </a:xfrm>
        </p:spPr>
        <p:txBody>
          <a:bodyPr>
            <a:noAutofit/>
          </a:bodyPr>
          <a:lstStyle/>
          <a:p>
            <a:pPr>
              <a:lnSpc>
                <a:spcPct val="150000"/>
              </a:lnSpc>
            </a:pPr>
            <a:r>
              <a:rPr lang="en-US" dirty="0">
                <a:solidFill>
                  <a:schemeClr val="bg1"/>
                </a:solidFill>
                <a:latin typeface="Times New Roman" panose="02020603050405020304" pitchFamily="18" charset="0"/>
                <a:cs typeface="Times New Roman" panose="02020603050405020304" pitchFamily="18" charset="0"/>
              </a:rPr>
              <a:t>Students must email the ERC Chair for signage approval. </a:t>
            </a:r>
            <a:r>
              <a:rPr lang="en-US" dirty="0">
                <a:solidFill>
                  <a:schemeClr val="bg1"/>
                </a:solidFill>
                <a:highlight>
                  <a:srgbClr val="FFFF00"/>
                </a:highlight>
                <a:latin typeface="Times New Roman" panose="02020603050405020304" pitchFamily="18" charset="0"/>
                <a:cs typeface="Times New Roman" panose="02020603050405020304" pitchFamily="18" charset="0"/>
              </a:rPr>
              <a:t>Dahlia Martinez</a:t>
            </a:r>
            <a:r>
              <a:rPr lang="en-US" b="1" i="1" dirty="0">
                <a:solidFill>
                  <a:schemeClr val="bg1"/>
                </a:solidFill>
                <a:highlight>
                  <a:srgbClr val="FFFF00"/>
                </a:highlight>
                <a:latin typeface="Times New Roman" panose="02020603050405020304" pitchFamily="18" charset="0"/>
                <a:cs typeface="Times New Roman" panose="02020603050405020304" pitchFamily="18" charset="0"/>
              </a:rPr>
              <a:t>, </a:t>
            </a:r>
            <a:r>
              <a:rPr lang="en-US" b="1" i="1" dirty="0" err="1">
                <a:solidFill>
                  <a:schemeClr val="bg1"/>
                </a:solidFill>
                <a:highlight>
                  <a:srgbClr val="FFFF00"/>
                </a:highlight>
                <a:latin typeface="Times New Roman" panose="02020603050405020304" pitchFamily="18" charset="0"/>
                <a:cs typeface="Times New Roman" panose="02020603050405020304" pitchFamily="18" charset="0"/>
              </a:rPr>
              <a:t>djmartinez@usf.edu</a:t>
            </a:r>
            <a:endParaRPr lang="en-US" dirty="0">
              <a:solidFill>
                <a:schemeClr val="bg1"/>
              </a:solidFill>
              <a:latin typeface="Times New Roman" panose="02020603050405020304" pitchFamily="18" charset="0"/>
              <a:cs typeface="Times New Roman" panose="02020603050405020304" pitchFamily="18" charset="0"/>
            </a:endParaRPr>
          </a:p>
          <a:p>
            <a:pPr>
              <a:lnSpc>
                <a:spcPct val="150000"/>
              </a:lnSpc>
            </a:pPr>
            <a:r>
              <a:rPr lang="en-US" dirty="0">
                <a:solidFill>
                  <a:schemeClr val="bg1"/>
                </a:solidFill>
                <a:latin typeface="Times New Roman" panose="02020603050405020304" pitchFamily="18" charset="0"/>
                <a:cs typeface="Times New Roman" panose="02020603050405020304" pitchFamily="18" charset="0"/>
              </a:rPr>
              <a:t>Students are permitted to hang signs anywhere in the Student Commons but only on bulletin boards throughout the rest of campus. </a:t>
            </a:r>
          </a:p>
          <a:p>
            <a:pPr>
              <a:lnSpc>
                <a:spcPct val="150000"/>
              </a:lnSpc>
            </a:pPr>
            <a:r>
              <a:rPr lang="en-US" dirty="0">
                <a:solidFill>
                  <a:schemeClr val="bg1"/>
                </a:solidFill>
                <a:latin typeface="Times New Roman" panose="02020603050405020304" pitchFamily="18" charset="0"/>
                <a:cs typeface="Times New Roman" panose="02020603050405020304" pitchFamily="18" charset="0"/>
              </a:rPr>
              <a:t>Yard signs must be "approved" by Facilities. </a:t>
            </a:r>
          </a:p>
          <a:p>
            <a:pPr marL="0" indent="0">
              <a:lnSpc>
                <a:spcPct val="150000"/>
              </a:lnSpc>
              <a:buNone/>
            </a:pPr>
            <a:r>
              <a:rPr lang="en-US" b="1" dirty="0">
                <a:solidFill>
                  <a:schemeClr val="bg1"/>
                </a:solidFill>
                <a:highlight>
                  <a:srgbClr val="FFFF00"/>
                </a:highlight>
                <a:latin typeface="Times New Roman" panose="02020603050405020304" pitchFamily="18" charset="0"/>
                <a:cs typeface="Times New Roman" panose="02020603050405020304" pitchFamily="18" charset="0"/>
              </a:rPr>
              <a:t>Please Note: It is the candidate responsibility to get permission prior to posting any material.</a:t>
            </a:r>
          </a:p>
          <a:p>
            <a:pPr>
              <a:lnSpc>
                <a:spcPct val="150000"/>
              </a:lnSpc>
            </a:pPr>
            <a:endParaRPr lang="en-US" dirty="0">
              <a:solidFill>
                <a:schemeClr val="bg1"/>
              </a:solidFill>
              <a:latin typeface="Times New Roman" panose="02020603050405020304" pitchFamily="18" charset="0"/>
              <a:cs typeface="Times New Roman" panose="02020603050405020304" pitchFamily="18" charset="0"/>
            </a:endParaRPr>
          </a:p>
          <a:p>
            <a:endParaRPr lang="en-US" dirty="0"/>
          </a:p>
          <a:p>
            <a:pPr>
              <a:lnSpc>
                <a:spcPct val="150000"/>
              </a:lnSpc>
            </a:pPr>
            <a:endParaRPr lang="en-US" sz="2000"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0579B06-3031-0D42-BBC2-137DE197FF6B}"/>
              </a:ext>
            </a:extLst>
          </p:cNvPr>
          <p:cNvPicPr>
            <a:picLocks noChangeAspect="1"/>
          </p:cNvPicPr>
          <p:nvPr/>
        </p:nvPicPr>
        <p:blipFill>
          <a:blip r:embed="rId2"/>
          <a:srcRect/>
          <a:stretch/>
        </p:blipFill>
        <p:spPr>
          <a:xfrm>
            <a:off x="8326209" y="627066"/>
            <a:ext cx="1967974" cy="120710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491003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753228"/>
            <a:ext cx="10294182" cy="1080938"/>
          </a:xfrm>
        </p:spPr>
        <p:txBody>
          <a:bodyPr>
            <a:normAutofit/>
          </a:bodyPr>
          <a:lstStyle/>
          <a:p>
            <a:r>
              <a:rPr lang="en-US"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a typeface="Adobe Gothic Std B" panose="020B0800000000000000" pitchFamily="34" charset="-128"/>
              </a:rPr>
              <a:t>    Polling Locations </a:t>
            </a:r>
          </a:p>
        </p:txBody>
      </p:sp>
      <p:sp>
        <p:nvSpPr>
          <p:cNvPr id="3" name="Content Placeholder 2"/>
          <p:cNvSpPr>
            <a:spLocks noGrp="1"/>
          </p:cNvSpPr>
          <p:nvPr>
            <p:ph idx="1"/>
          </p:nvPr>
        </p:nvSpPr>
        <p:spPr>
          <a:xfrm>
            <a:off x="680320" y="2072640"/>
            <a:ext cx="11283080" cy="4617720"/>
          </a:xfrm>
        </p:spPr>
        <p:txBody>
          <a:bodyPr>
            <a:noAutofit/>
          </a:bodyPr>
          <a:lstStyle/>
          <a:p>
            <a:pPr>
              <a:lnSpc>
                <a:spcPct val="150000"/>
              </a:lnSpc>
            </a:pPr>
            <a:endParaRPr lang="en-US" dirty="0"/>
          </a:p>
          <a:p>
            <a:r>
              <a:rPr lang="en-US" dirty="0">
                <a:solidFill>
                  <a:schemeClr val="bg1"/>
                </a:solidFill>
                <a:latin typeface="Times New Roman" panose="02020603050405020304" pitchFamily="18" charset="0"/>
                <a:cs typeface="Times New Roman" panose="02020603050405020304" pitchFamily="18" charset="0"/>
              </a:rPr>
              <a:t>Voting will take place from </a:t>
            </a:r>
            <a:r>
              <a:rPr lang="en-US" b="1" dirty="0">
                <a:solidFill>
                  <a:schemeClr val="bg1"/>
                </a:solidFill>
                <a:latin typeface="Times New Roman" panose="02020603050405020304" pitchFamily="18" charset="0"/>
                <a:cs typeface="Times New Roman" panose="02020603050405020304" pitchFamily="18" charset="0"/>
              </a:rPr>
              <a:t>Tuesday, September 22</a:t>
            </a:r>
            <a:r>
              <a:rPr lang="en-US" b="1" baseline="30000" dirty="0">
                <a:solidFill>
                  <a:schemeClr val="bg1"/>
                </a:solidFill>
                <a:latin typeface="Times New Roman" panose="02020603050405020304" pitchFamily="18" charset="0"/>
                <a:cs typeface="Times New Roman" panose="02020603050405020304" pitchFamily="18" charset="0"/>
              </a:rPr>
              <a:t>nd</a:t>
            </a:r>
            <a:r>
              <a:rPr lang="en-US" b="1" dirty="0">
                <a:solidFill>
                  <a:schemeClr val="bg1"/>
                </a:solidFill>
                <a:latin typeface="Times New Roman" panose="02020603050405020304" pitchFamily="18" charset="0"/>
                <a:cs typeface="Times New Roman" panose="02020603050405020304" pitchFamily="18" charset="0"/>
              </a:rPr>
              <a:t> through, September 23</a:t>
            </a:r>
            <a:r>
              <a:rPr lang="en-US" b="1" baseline="30000" dirty="0">
                <a:solidFill>
                  <a:schemeClr val="bg1"/>
                </a:solidFill>
                <a:latin typeface="Times New Roman" panose="02020603050405020304" pitchFamily="18" charset="0"/>
                <a:cs typeface="Times New Roman" panose="02020603050405020304" pitchFamily="18" charset="0"/>
              </a:rPr>
              <a:t>rd</a:t>
            </a:r>
            <a:endParaRPr lang="en-US"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en-US" sz="4000" b="1" dirty="0">
              <a:solidFill>
                <a:schemeClr val="bg1"/>
              </a:solidFill>
              <a:latin typeface="Times New Roman" panose="02020603050405020304" pitchFamily="18" charset="0"/>
              <a:cs typeface="Times New Roman" panose="02020603050405020304" pitchFamily="18" charset="0"/>
            </a:endParaRPr>
          </a:p>
          <a:p>
            <a:pPr marL="0" indent="0" algn="ctr">
              <a:buNone/>
            </a:pPr>
            <a:r>
              <a:rPr lang="en-US" sz="4000" b="1" dirty="0">
                <a:solidFill>
                  <a:schemeClr val="bg1"/>
                </a:solidFill>
                <a:latin typeface="Times New Roman" panose="02020603050405020304" pitchFamily="18" charset="0"/>
                <a:cs typeface="Times New Roman" panose="02020603050405020304" pitchFamily="18" charset="0"/>
              </a:rPr>
              <a:t>ALL VOTING WILL TAKE PLACE ONLINE </a:t>
            </a:r>
          </a:p>
          <a:p>
            <a:pPr>
              <a:lnSpc>
                <a:spcPct val="150000"/>
              </a:lnSpc>
            </a:pPr>
            <a:endParaRPr lang="en-US" dirty="0">
              <a:solidFill>
                <a:schemeClr val="bg1"/>
              </a:solidFill>
              <a:latin typeface="Times New Roman" panose="02020603050405020304" pitchFamily="18" charset="0"/>
              <a:cs typeface="Times New Roman" panose="02020603050405020304" pitchFamily="18" charset="0"/>
            </a:endParaRPr>
          </a:p>
          <a:p>
            <a:endParaRPr lang="en-US" dirty="0"/>
          </a:p>
          <a:p>
            <a:pPr>
              <a:lnSpc>
                <a:spcPct val="150000"/>
              </a:lnSpc>
            </a:pPr>
            <a:endParaRPr lang="en-US" sz="2000"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0579B06-3031-0D42-BBC2-137DE197FF6B}"/>
              </a:ext>
            </a:extLst>
          </p:cNvPr>
          <p:cNvPicPr>
            <a:picLocks noChangeAspect="1"/>
          </p:cNvPicPr>
          <p:nvPr/>
        </p:nvPicPr>
        <p:blipFill>
          <a:blip r:embed="rId2"/>
          <a:srcRect/>
          <a:stretch/>
        </p:blipFill>
        <p:spPr>
          <a:xfrm>
            <a:off x="8326209" y="627066"/>
            <a:ext cx="1967974" cy="120710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072385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753228"/>
            <a:ext cx="10294182" cy="1080938"/>
          </a:xfrm>
        </p:spPr>
        <p:txBody>
          <a:bodyPr>
            <a:normAutofit/>
          </a:bodyPr>
          <a:lstStyle/>
          <a:p>
            <a:r>
              <a:rPr lang="en-US"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a typeface="Adobe Gothic Std B" panose="020B0800000000000000" pitchFamily="34" charset="-128"/>
              </a:rPr>
              <a:t>    Minor Violation – 706.5.3 </a:t>
            </a:r>
          </a:p>
        </p:txBody>
      </p:sp>
      <p:sp>
        <p:nvSpPr>
          <p:cNvPr id="3" name="Content Placeholder 2"/>
          <p:cNvSpPr>
            <a:spLocks noGrp="1"/>
          </p:cNvSpPr>
          <p:nvPr>
            <p:ph idx="1"/>
          </p:nvPr>
        </p:nvSpPr>
        <p:spPr>
          <a:xfrm>
            <a:off x="680320" y="2072640"/>
            <a:ext cx="11283080" cy="4617720"/>
          </a:xfrm>
        </p:spPr>
        <p:txBody>
          <a:bodyPr>
            <a:noAutofit/>
          </a:bodyPr>
          <a:lstStyle/>
          <a:p>
            <a:pPr>
              <a:lnSpc>
                <a:spcPct val="200000"/>
              </a:lnSpc>
            </a:pPr>
            <a:r>
              <a:rPr lang="en-US" dirty="0">
                <a:solidFill>
                  <a:schemeClr val="bg1"/>
                </a:solidFill>
                <a:latin typeface="Times New Roman" panose="02020603050405020304" pitchFamily="18" charset="0"/>
                <a:cs typeface="Times New Roman" panose="02020603050405020304" pitchFamily="18" charset="0"/>
              </a:rPr>
              <a:t>First violation is a warning. Assessed by the ERC. 7 minor violations = disqualification</a:t>
            </a:r>
          </a:p>
          <a:p>
            <a:pPr>
              <a:lnSpc>
                <a:spcPct val="200000"/>
              </a:lnSpc>
            </a:pPr>
            <a:r>
              <a:rPr lang="en-US" dirty="0">
                <a:solidFill>
                  <a:schemeClr val="bg1"/>
                </a:solidFill>
                <a:latin typeface="Times New Roman" panose="02020603050405020304" pitchFamily="18" charset="0"/>
                <a:cs typeface="Times New Roman" panose="02020603050405020304" pitchFamily="18" charset="0"/>
              </a:rPr>
              <a:t>706.5.6. For each minor violation after the first violation and, a nominal of $25 will be levied against a Senate candidate, Campus Council ticket, or referendum campaign certified to take part in a USF Student Government election.</a:t>
            </a:r>
          </a:p>
          <a:p>
            <a:pPr>
              <a:lnSpc>
                <a:spcPct val="200000"/>
              </a:lnSpc>
            </a:pPr>
            <a:r>
              <a:rPr lang="en-US" dirty="0">
                <a:solidFill>
                  <a:schemeClr val="bg1"/>
                </a:solidFill>
                <a:latin typeface="Times New Roman" panose="02020603050405020304" pitchFamily="18" charset="0"/>
                <a:cs typeface="Times New Roman" panose="02020603050405020304" pitchFamily="18" charset="0"/>
              </a:rPr>
              <a:t>706.5.7.1. If fines are not paid within fifteen (15) business days, the candidate, or campaign ticket shall be disqualified from the current election.</a:t>
            </a:r>
          </a:p>
          <a:p>
            <a:pPr>
              <a:lnSpc>
                <a:spcPct val="150000"/>
              </a:lnSpc>
            </a:pPr>
            <a:endParaRPr lang="en-US" dirty="0">
              <a:solidFill>
                <a:schemeClr val="bg1"/>
              </a:solidFill>
              <a:latin typeface="Times New Roman" panose="02020603050405020304" pitchFamily="18" charset="0"/>
              <a:cs typeface="Times New Roman" panose="02020603050405020304" pitchFamily="18" charset="0"/>
            </a:endParaRPr>
          </a:p>
          <a:p>
            <a:endParaRPr lang="en-US" dirty="0"/>
          </a:p>
          <a:p>
            <a:pPr>
              <a:lnSpc>
                <a:spcPct val="150000"/>
              </a:lnSpc>
            </a:pPr>
            <a:endParaRPr lang="en-US" sz="2000"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0579B06-3031-0D42-BBC2-137DE197FF6B}"/>
              </a:ext>
            </a:extLst>
          </p:cNvPr>
          <p:cNvPicPr>
            <a:picLocks noChangeAspect="1"/>
          </p:cNvPicPr>
          <p:nvPr/>
        </p:nvPicPr>
        <p:blipFill>
          <a:blip r:embed="rId2"/>
          <a:srcRect/>
          <a:stretch/>
        </p:blipFill>
        <p:spPr>
          <a:xfrm>
            <a:off x="8204289" y="690147"/>
            <a:ext cx="1967974" cy="120710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393773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753228"/>
            <a:ext cx="10294182" cy="1080938"/>
          </a:xfrm>
        </p:spPr>
        <p:txBody>
          <a:bodyPr>
            <a:normAutofit/>
          </a:bodyPr>
          <a:lstStyle/>
          <a:p>
            <a:r>
              <a:rPr lang="en-US"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a typeface="Adobe Gothic Std B" panose="020B0800000000000000" pitchFamily="34" charset="-128"/>
              </a:rPr>
              <a:t>    Minor Violation – 706.5.3 </a:t>
            </a:r>
          </a:p>
        </p:txBody>
      </p:sp>
      <p:sp>
        <p:nvSpPr>
          <p:cNvPr id="3" name="Content Placeholder 2"/>
          <p:cNvSpPr>
            <a:spLocks noGrp="1"/>
          </p:cNvSpPr>
          <p:nvPr>
            <p:ph idx="1"/>
          </p:nvPr>
        </p:nvSpPr>
        <p:spPr>
          <a:xfrm>
            <a:off x="680320" y="2072640"/>
            <a:ext cx="11283080" cy="4617720"/>
          </a:xfrm>
        </p:spPr>
        <p:txBody>
          <a:bodyPr>
            <a:noAutofit/>
          </a:bodyPr>
          <a:lstStyle/>
          <a:p>
            <a:pPr>
              <a:lnSpc>
                <a:spcPct val="150000"/>
              </a:lnSpc>
            </a:pPr>
            <a:r>
              <a:rPr lang="en-US" dirty="0">
                <a:solidFill>
                  <a:schemeClr val="bg1"/>
                </a:solidFill>
                <a:latin typeface="Times New Roman" panose="02020603050405020304" pitchFamily="18" charset="0"/>
                <a:cs typeface="Times New Roman" panose="02020603050405020304" pitchFamily="18" charset="0"/>
              </a:rPr>
              <a:t>Using A&amp;S funded materials to further their campaign (with the exception of anything printed via the free printing locations listed on the USF Information Technology website).</a:t>
            </a:r>
          </a:p>
          <a:p>
            <a:pPr>
              <a:lnSpc>
                <a:spcPct val="150000"/>
              </a:lnSpc>
            </a:pPr>
            <a:r>
              <a:rPr lang="en-US" dirty="0">
                <a:solidFill>
                  <a:schemeClr val="bg1"/>
                </a:solidFill>
                <a:latin typeface="Times New Roman" panose="02020603050405020304" pitchFamily="18" charset="0"/>
                <a:cs typeface="Times New Roman" panose="02020603050405020304" pitchFamily="18" charset="0"/>
              </a:rPr>
              <a:t>Sliding campaign materials under doors of residence halls </a:t>
            </a:r>
          </a:p>
          <a:p>
            <a:pPr>
              <a:lnSpc>
                <a:spcPct val="150000"/>
              </a:lnSpc>
            </a:pPr>
            <a:r>
              <a:rPr lang="en-US" dirty="0">
                <a:solidFill>
                  <a:schemeClr val="bg1"/>
                </a:solidFill>
                <a:latin typeface="Times New Roman" panose="02020603050405020304" pitchFamily="18" charset="0"/>
                <a:cs typeface="Times New Roman" panose="02020603050405020304" pitchFamily="18" charset="0"/>
              </a:rPr>
              <a:t>Posting signs in unauthorized locations</a:t>
            </a:r>
          </a:p>
          <a:p>
            <a:pPr>
              <a:lnSpc>
                <a:spcPct val="150000"/>
              </a:lnSpc>
            </a:pPr>
            <a:r>
              <a:rPr lang="en-US" dirty="0">
                <a:solidFill>
                  <a:schemeClr val="bg1"/>
                </a:solidFill>
                <a:latin typeface="Times New Roman" panose="02020603050405020304" pitchFamily="18" charset="0"/>
                <a:cs typeface="Times New Roman" panose="02020603050405020304" pitchFamily="18" charset="0"/>
              </a:rPr>
              <a:t>Chalking in unauthorized locations</a:t>
            </a:r>
          </a:p>
          <a:p>
            <a:pPr>
              <a:lnSpc>
                <a:spcPct val="150000"/>
              </a:lnSpc>
            </a:pPr>
            <a:r>
              <a:rPr lang="en-US" dirty="0">
                <a:solidFill>
                  <a:schemeClr val="bg1"/>
                </a:solidFill>
                <a:latin typeface="Times New Roman" panose="02020603050405020304" pitchFamily="18" charset="0"/>
                <a:cs typeface="Times New Roman" panose="02020603050405020304" pitchFamily="18" charset="0"/>
              </a:rPr>
              <a:t>Campaigning in any Student Government Agency or Bureau</a:t>
            </a:r>
          </a:p>
          <a:p>
            <a:pPr>
              <a:lnSpc>
                <a:spcPct val="150000"/>
              </a:lnSpc>
            </a:pPr>
            <a:endParaRPr lang="en-US" dirty="0">
              <a:solidFill>
                <a:schemeClr val="bg1"/>
              </a:solidFill>
              <a:latin typeface="Times New Roman" panose="02020603050405020304" pitchFamily="18" charset="0"/>
              <a:cs typeface="Times New Roman" panose="02020603050405020304" pitchFamily="18" charset="0"/>
            </a:endParaRPr>
          </a:p>
          <a:p>
            <a:endParaRPr lang="en-US" dirty="0"/>
          </a:p>
          <a:p>
            <a:pPr>
              <a:lnSpc>
                <a:spcPct val="150000"/>
              </a:lnSpc>
            </a:pPr>
            <a:endParaRPr lang="en-US" sz="2000"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0579B06-3031-0D42-BBC2-137DE197FF6B}"/>
              </a:ext>
            </a:extLst>
          </p:cNvPr>
          <p:cNvPicPr>
            <a:picLocks noChangeAspect="1"/>
          </p:cNvPicPr>
          <p:nvPr/>
        </p:nvPicPr>
        <p:blipFill>
          <a:blip r:embed="rId2"/>
          <a:srcRect/>
          <a:stretch/>
        </p:blipFill>
        <p:spPr>
          <a:xfrm>
            <a:off x="8189049" y="627066"/>
            <a:ext cx="1967974" cy="120710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529197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753228"/>
            <a:ext cx="10294182" cy="1080938"/>
          </a:xfrm>
        </p:spPr>
        <p:txBody>
          <a:bodyPr>
            <a:normAutofit/>
          </a:bodyPr>
          <a:lstStyle/>
          <a:p>
            <a:r>
              <a:rPr lang="en-US"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a typeface="Adobe Gothic Std B" panose="020B0800000000000000" pitchFamily="34" charset="-128"/>
              </a:rPr>
              <a:t>    Minor Violation – 706.5.3 </a:t>
            </a:r>
          </a:p>
        </p:txBody>
      </p:sp>
      <p:sp>
        <p:nvSpPr>
          <p:cNvPr id="3" name="Content Placeholder 2"/>
          <p:cNvSpPr>
            <a:spLocks noGrp="1"/>
          </p:cNvSpPr>
          <p:nvPr>
            <p:ph idx="1"/>
          </p:nvPr>
        </p:nvSpPr>
        <p:spPr>
          <a:xfrm>
            <a:off x="680320" y="1834166"/>
            <a:ext cx="11283080" cy="5221954"/>
          </a:xfrm>
        </p:spPr>
        <p:txBody>
          <a:bodyPr>
            <a:noAutofit/>
          </a:bodyPr>
          <a:lstStyle/>
          <a:p>
            <a:pPr>
              <a:lnSpc>
                <a:spcPct val="150000"/>
              </a:lnSpc>
            </a:pPr>
            <a:r>
              <a:rPr lang="en-US" dirty="0">
                <a:solidFill>
                  <a:schemeClr val="bg1"/>
                </a:solidFill>
                <a:latin typeface="Times New Roman" panose="02020603050405020304" pitchFamily="18" charset="0"/>
                <a:cs typeface="Times New Roman" panose="02020603050405020304" pitchFamily="18" charset="0"/>
              </a:rPr>
              <a:t>Campaigning while wearing any USF Department uniform, nametag, or polo given as a result of a position in that department</a:t>
            </a:r>
          </a:p>
          <a:p>
            <a:pPr>
              <a:lnSpc>
                <a:spcPct val="150000"/>
              </a:lnSpc>
            </a:pPr>
            <a:r>
              <a:rPr lang="en-US" dirty="0">
                <a:solidFill>
                  <a:schemeClr val="bg1"/>
                </a:solidFill>
                <a:latin typeface="Times New Roman" panose="02020603050405020304" pitchFamily="18" charset="0"/>
                <a:cs typeface="Times New Roman" panose="02020603050405020304" pitchFamily="18" charset="0"/>
              </a:rPr>
              <a:t>Early campaigning</a:t>
            </a:r>
          </a:p>
          <a:p>
            <a:pPr>
              <a:lnSpc>
                <a:spcPct val="150000"/>
              </a:lnSpc>
            </a:pPr>
            <a:r>
              <a:rPr lang="en-US" dirty="0">
                <a:solidFill>
                  <a:schemeClr val="bg1"/>
                </a:solidFill>
                <a:latin typeface="Times New Roman" panose="02020603050405020304" pitchFamily="18" charset="0"/>
                <a:cs typeface="Times New Roman" panose="02020603050405020304" pitchFamily="18" charset="0"/>
              </a:rPr>
              <a:t>Using University administrators, USF Spirit Squad, current NCAA athletes, Division 1 athletes, or any current non-student University employee as endorsement of a campaign</a:t>
            </a:r>
          </a:p>
          <a:p>
            <a:pPr>
              <a:lnSpc>
                <a:spcPct val="150000"/>
              </a:lnSpc>
            </a:pPr>
            <a:r>
              <a:rPr lang="en-US" dirty="0">
                <a:solidFill>
                  <a:schemeClr val="bg1"/>
                </a:solidFill>
                <a:latin typeface="Times New Roman" panose="02020603050405020304" pitchFamily="18" charset="0"/>
                <a:cs typeface="Times New Roman" panose="02020603050405020304" pitchFamily="18" charset="0"/>
              </a:rPr>
              <a:t>Placing campaign materials on vehicles parked on-campus</a:t>
            </a:r>
          </a:p>
          <a:p>
            <a:pPr>
              <a:lnSpc>
                <a:spcPct val="150000"/>
              </a:lnSpc>
            </a:pPr>
            <a:r>
              <a:rPr lang="en-US" dirty="0">
                <a:solidFill>
                  <a:schemeClr val="bg1"/>
                </a:solidFill>
                <a:latin typeface="Times New Roman" panose="02020603050405020304" pitchFamily="18" charset="0"/>
                <a:cs typeface="Times New Roman" panose="02020603050405020304" pitchFamily="18" charset="0"/>
              </a:rPr>
              <a:t>Any violation of the Election Code of Ethics</a:t>
            </a:r>
          </a:p>
          <a:p>
            <a:pPr>
              <a:lnSpc>
                <a:spcPct val="150000"/>
              </a:lnSpc>
            </a:pPr>
            <a:r>
              <a:rPr lang="en-US" dirty="0">
                <a:solidFill>
                  <a:schemeClr val="bg1"/>
                </a:solidFill>
                <a:latin typeface="Times New Roman" panose="02020603050405020304" pitchFamily="18" charset="0"/>
                <a:cs typeface="Times New Roman" panose="02020603050405020304" pitchFamily="18" charset="0"/>
              </a:rPr>
              <a:t>Condoning others to commit these acts</a:t>
            </a:r>
          </a:p>
          <a:p>
            <a:pPr>
              <a:lnSpc>
                <a:spcPct val="150000"/>
              </a:lnSpc>
            </a:pPr>
            <a:endParaRPr lang="en-US" dirty="0">
              <a:solidFill>
                <a:schemeClr val="bg1"/>
              </a:solidFill>
              <a:latin typeface="Times New Roman" panose="02020603050405020304" pitchFamily="18" charset="0"/>
              <a:cs typeface="Times New Roman" panose="02020603050405020304" pitchFamily="18" charset="0"/>
            </a:endParaRPr>
          </a:p>
          <a:p>
            <a:endParaRPr lang="en-US" dirty="0"/>
          </a:p>
          <a:p>
            <a:pPr>
              <a:lnSpc>
                <a:spcPct val="150000"/>
              </a:lnSpc>
            </a:pPr>
            <a:endParaRPr lang="en-US" sz="2000"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0579B06-3031-0D42-BBC2-137DE197FF6B}"/>
              </a:ext>
            </a:extLst>
          </p:cNvPr>
          <p:cNvPicPr>
            <a:picLocks noChangeAspect="1"/>
          </p:cNvPicPr>
          <p:nvPr/>
        </p:nvPicPr>
        <p:blipFill>
          <a:blip r:embed="rId3"/>
          <a:srcRect/>
          <a:stretch/>
        </p:blipFill>
        <p:spPr>
          <a:xfrm>
            <a:off x="7792809" y="627066"/>
            <a:ext cx="1967974" cy="120710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420770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9613861" cy="1080938"/>
          </a:xfrm>
        </p:spPr>
        <p:txBody>
          <a:bodyPr>
            <a:normAutofit/>
          </a:bodyPr>
          <a:lstStyle/>
          <a:p>
            <a:r>
              <a:rPr lang="en-US"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a typeface="Adobe Gothic Std B" panose="020B0800000000000000" pitchFamily="34" charset="-128"/>
              </a:rPr>
              <a:t>Elections Rules Commission</a:t>
            </a:r>
          </a:p>
        </p:txBody>
      </p:sp>
      <p:sp>
        <p:nvSpPr>
          <p:cNvPr id="3" name="Content Placeholder 2"/>
          <p:cNvSpPr>
            <a:spLocks noGrp="1"/>
          </p:cNvSpPr>
          <p:nvPr>
            <p:ph idx="1"/>
          </p:nvPr>
        </p:nvSpPr>
        <p:spPr>
          <a:xfrm>
            <a:off x="680320" y="2072640"/>
            <a:ext cx="11283080" cy="4617720"/>
          </a:xfrm>
        </p:spPr>
        <p:txBody>
          <a:bodyPr>
            <a:noAutofit/>
          </a:bodyPr>
          <a:lstStyle/>
          <a:p>
            <a:pPr marL="0" indent="0">
              <a:lnSpc>
                <a:spcPct val="150000"/>
              </a:lnSpc>
              <a:buNone/>
            </a:pPr>
            <a:r>
              <a:rPr lang="en-US" sz="2000" b="1" dirty="0">
                <a:solidFill>
                  <a:schemeClr val="bg1"/>
                </a:solidFill>
                <a:latin typeface="Times New Roman" panose="02020603050405020304" pitchFamily="18" charset="0"/>
                <a:cs typeface="Times New Roman" panose="02020603050405020304" pitchFamily="18" charset="0"/>
              </a:rPr>
              <a:t>Supervisor of Elections </a:t>
            </a:r>
            <a:r>
              <a:rPr lang="en-US" sz="2000" dirty="0">
                <a:solidFill>
                  <a:schemeClr val="bg1"/>
                </a:solidFill>
                <a:latin typeface="Times New Roman" panose="02020603050405020304" pitchFamily="18" charset="0"/>
                <a:cs typeface="Times New Roman" panose="02020603050405020304" pitchFamily="18" charset="0"/>
              </a:rPr>
              <a:t>– Shemar Mckoy, </a:t>
            </a:r>
            <a:r>
              <a:rPr lang="en-US" sz="2000" dirty="0" err="1">
                <a:solidFill>
                  <a:schemeClr val="bg1"/>
                </a:solidFill>
                <a:latin typeface="Times New Roman" panose="02020603050405020304" pitchFamily="18" charset="0"/>
                <a:cs typeface="Times New Roman" panose="02020603050405020304" pitchFamily="18" charset="0"/>
              </a:rPr>
              <a:t>shemarmckoy@usf.edu</a:t>
            </a:r>
            <a:r>
              <a:rPr lang="en-US" sz="2000" dirty="0">
                <a:solidFill>
                  <a:schemeClr val="bg1"/>
                </a:solidFill>
                <a:latin typeface="Times New Roman" panose="02020603050405020304" pitchFamily="18" charset="0"/>
                <a:cs typeface="Times New Roman" panose="02020603050405020304" pitchFamily="18" charset="0"/>
              </a:rPr>
              <a:t>	</a:t>
            </a:r>
          </a:p>
          <a:p>
            <a:pPr marL="0" indent="0">
              <a:lnSpc>
                <a:spcPct val="150000"/>
              </a:lnSpc>
              <a:buNone/>
            </a:pPr>
            <a:r>
              <a:rPr lang="en-US" sz="2000" b="1" dirty="0">
                <a:solidFill>
                  <a:schemeClr val="bg1"/>
                </a:solidFill>
                <a:latin typeface="Times New Roman" panose="02020603050405020304" pitchFamily="18" charset="0"/>
                <a:cs typeface="Times New Roman" panose="02020603050405020304" pitchFamily="18" charset="0"/>
              </a:rPr>
              <a:t>SG Advisors </a:t>
            </a:r>
            <a:r>
              <a:rPr lang="en-US" sz="2000" dirty="0">
                <a:solidFill>
                  <a:schemeClr val="bg1"/>
                </a:solidFill>
                <a:latin typeface="Times New Roman" panose="02020603050405020304" pitchFamily="18" charset="0"/>
                <a:cs typeface="Times New Roman" panose="02020603050405020304" pitchFamily="18" charset="0"/>
              </a:rPr>
              <a:t>– Jennifer </a:t>
            </a:r>
            <a:r>
              <a:rPr lang="en-US" sz="2000" dirty="0" err="1">
                <a:solidFill>
                  <a:schemeClr val="bg1"/>
                </a:solidFill>
                <a:latin typeface="Times New Roman" panose="02020603050405020304" pitchFamily="18" charset="0"/>
                <a:cs typeface="Times New Roman" panose="02020603050405020304" pitchFamily="18" charset="0"/>
              </a:rPr>
              <a:t>Bielen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bielenj@usf.edu</a:t>
            </a:r>
            <a:r>
              <a:rPr lang="en-US" sz="2000" dirty="0">
                <a:solidFill>
                  <a:schemeClr val="bg1"/>
                </a:solidFill>
                <a:latin typeface="Times New Roman" panose="02020603050405020304" pitchFamily="18" charset="0"/>
                <a:cs typeface="Times New Roman" panose="02020603050405020304" pitchFamily="18" charset="0"/>
              </a:rPr>
              <a:t> </a:t>
            </a:r>
            <a:r>
              <a:rPr lang="en-US" sz="2000" b="1" dirty="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Bart Stucker, </a:t>
            </a:r>
            <a:r>
              <a:rPr lang="en-US" sz="2000" dirty="0" err="1">
                <a:solidFill>
                  <a:schemeClr val="bg1"/>
                </a:solidFill>
                <a:latin typeface="Times New Roman" panose="02020603050405020304" pitchFamily="18" charset="0"/>
                <a:cs typeface="Times New Roman" panose="02020603050405020304" pitchFamily="18" charset="0"/>
              </a:rPr>
              <a:t>bstucker@usf.edu</a:t>
            </a:r>
            <a:r>
              <a:rPr lang="en-US" sz="2000" dirty="0">
                <a:solidFill>
                  <a:schemeClr val="bg1"/>
                </a:solidFill>
                <a:latin typeface="Times New Roman" panose="02020603050405020304" pitchFamily="18" charset="0"/>
                <a:cs typeface="Times New Roman" panose="02020603050405020304" pitchFamily="18" charset="0"/>
              </a:rPr>
              <a:t> </a:t>
            </a:r>
            <a:r>
              <a:rPr lang="en-US" sz="2000" b="1" dirty="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Robert Herron, </a:t>
            </a:r>
            <a:r>
              <a:rPr lang="en-US" sz="2000" dirty="0" err="1">
                <a:solidFill>
                  <a:schemeClr val="bg1"/>
                </a:solidFill>
                <a:latin typeface="Times New Roman" panose="02020603050405020304" pitchFamily="18" charset="0"/>
                <a:cs typeface="Times New Roman" panose="02020603050405020304" pitchFamily="18" charset="0"/>
              </a:rPr>
              <a:t>robertherron@usf.edu</a:t>
            </a:r>
            <a:endParaRPr lang="en-US" sz="2000" dirty="0">
              <a:solidFill>
                <a:schemeClr val="bg1"/>
              </a:solidFill>
              <a:latin typeface="Times New Roman" panose="02020603050405020304" pitchFamily="18" charset="0"/>
              <a:cs typeface="Times New Roman" panose="02020603050405020304" pitchFamily="18" charset="0"/>
            </a:endParaRPr>
          </a:p>
          <a:p>
            <a:pPr marL="0" indent="0">
              <a:lnSpc>
                <a:spcPct val="150000"/>
              </a:lnSpc>
              <a:buNone/>
            </a:pPr>
            <a:r>
              <a:rPr lang="en-US" sz="2000" b="1" dirty="0">
                <a:solidFill>
                  <a:schemeClr val="bg1"/>
                </a:solidFill>
                <a:latin typeface="Times New Roman" panose="02020603050405020304" pitchFamily="18" charset="0"/>
                <a:cs typeface="Times New Roman" panose="02020603050405020304" pitchFamily="18" charset="0"/>
              </a:rPr>
              <a:t>Responsibilities:</a:t>
            </a:r>
          </a:p>
          <a:p>
            <a:pPr lvl="2">
              <a:lnSpc>
                <a:spcPct val="150000"/>
              </a:lnSpc>
            </a:pPr>
            <a:r>
              <a:rPr lang="en-US" sz="2000" dirty="0">
                <a:solidFill>
                  <a:schemeClr val="bg1"/>
                </a:solidFill>
                <a:latin typeface="Times New Roman" panose="02020603050405020304" pitchFamily="18" charset="0"/>
                <a:cs typeface="Times New Roman" panose="02020603050405020304" pitchFamily="18" charset="0"/>
              </a:rPr>
              <a:t>Responsible for ensuring the education of candidates and tickets and holding them accountable to all relevant SG rules and policies.</a:t>
            </a:r>
          </a:p>
          <a:p>
            <a:pPr lvl="2">
              <a:lnSpc>
                <a:spcPct val="150000"/>
              </a:lnSpc>
            </a:pPr>
            <a:r>
              <a:rPr lang="en-US" sz="2000" dirty="0">
                <a:solidFill>
                  <a:schemeClr val="bg1"/>
                </a:solidFill>
                <a:latin typeface="Times New Roman" panose="02020603050405020304" pitchFamily="18" charset="0"/>
                <a:cs typeface="Times New Roman" panose="02020603050405020304" pitchFamily="18" charset="0"/>
              </a:rPr>
              <a:t>Clarification of any questions you may have regarding rules and procedures.</a:t>
            </a:r>
          </a:p>
          <a:p>
            <a:pPr lvl="2">
              <a:lnSpc>
                <a:spcPct val="150000"/>
              </a:lnSpc>
            </a:pPr>
            <a:r>
              <a:rPr lang="en-US" sz="2000" dirty="0">
                <a:solidFill>
                  <a:schemeClr val="bg1"/>
                </a:solidFill>
                <a:latin typeface="Times New Roman" panose="02020603050405020304" pitchFamily="18" charset="0"/>
                <a:cs typeface="Times New Roman" panose="02020603050405020304" pitchFamily="18" charset="0"/>
              </a:rPr>
              <a:t>Ensuring a fair election, operating official polling stations, resolving minor violation.</a:t>
            </a:r>
          </a:p>
          <a:p>
            <a:pPr lvl="2">
              <a:lnSpc>
                <a:spcPct val="150000"/>
              </a:lnSpc>
            </a:pPr>
            <a:r>
              <a:rPr lang="en-US" sz="2000" dirty="0">
                <a:solidFill>
                  <a:schemeClr val="bg1"/>
                </a:solidFill>
                <a:latin typeface="Times New Roman" panose="02020603050405020304" pitchFamily="18" charset="0"/>
                <a:cs typeface="Times New Roman" panose="02020603050405020304" pitchFamily="18" charset="0"/>
              </a:rPr>
              <a:t>The ERC is advised by Student Government Advising,(SG Advising) </a:t>
            </a:r>
          </a:p>
        </p:txBody>
      </p:sp>
      <p:pic>
        <p:nvPicPr>
          <p:cNvPr id="4" name="Picture 3">
            <a:extLst>
              <a:ext uri="{FF2B5EF4-FFF2-40B4-BE49-F238E27FC236}">
                <a16:creationId xmlns:a16="http://schemas.microsoft.com/office/drawing/2014/main" id="{D0579B06-3031-0D42-BBC2-137DE197FF6B}"/>
              </a:ext>
            </a:extLst>
          </p:cNvPr>
          <p:cNvPicPr>
            <a:picLocks noChangeAspect="1"/>
          </p:cNvPicPr>
          <p:nvPr/>
        </p:nvPicPr>
        <p:blipFill>
          <a:blip r:embed="rId2"/>
          <a:srcRect/>
          <a:stretch/>
        </p:blipFill>
        <p:spPr>
          <a:xfrm>
            <a:off x="7393683" y="732527"/>
            <a:ext cx="1796037" cy="110163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752410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23794" y="126124"/>
            <a:ext cx="6317906" cy="6612878"/>
          </a:xfrm>
          <a:prstGeom prst="rect">
            <a:avLst/>
          </a:prstGeom>
        </p:spPr>
      </p:pic>
      <p:sp>
        <p:nvSpPr>
          <p:cNvPr id="3" name="TextBox 2"/>
          <p:cNvSpPr txBox="1"/>
          <p:nvPr/>
        </p:nvSpPr>
        <p:spPr>
          <a:xfrm>
            <a:off x="389299" y="126124"/>
            <a:ext cx="4291343" cy="1938992"/>
          </a:xfrm>
          <a:prstGeom prst="rect">
            <a:avLst/>
          </a:prstGeom>
          <a:noFill/>
        </p:spPr>
        <p:txBody>
          <a:bodyPr wrap="square" rtlCol="0">
            <a:spAutoFit/>
          </a:bodyPr>
          <a:lstStyle/>
          <a:p>
            <a:pPr algn="ctr"/>
            <a:r>
              <a:rPr lang="en-US" sz="4000" b="1" dirty="0">
                <a:solidFill>
                  <a:schemeClr val="bg1"/>
                </a:solidFill>
                <a:latin typeface="+mj-lt"/>
                <a:ea typeface="Adobe Gothic Std B" panose="020B0800000000000000" pitchFamily="34" charset="-128"/>
              </a:rPr>
              <a:t>Tampa Campus</a:t>
            </a:r>
          </a:p>
          <a:p>
            <a:pPr algn="ctr"/>
            <a:r>
              <a:rPr lang="en-US" sz="4000" b="1" dirty="0">
                <a:solidFill>
                  <a:schemeClr val="bg1"/>
                </a:solidFill>
                <a:latin typeface="+mj-lt"/>
                <a:ea typeface="Adobe Gothic Std B" panose="020B0800000000000000" pitchFamily="34" charset="-128"/>
              </a:rPr>
              <a:t>Chalking Guidelines</a:t>
            </a:r>
          </a:p>
        </p:txBody>
      </p:sp>
      <p:sp>
        <p:nvSpPr>
          <p:cNvPr id="4" name="Content Placeholder 2"/>
          <p:cNvSpPr txBox="1">
            <a:spLocks/>
          </p:cNvSpPr>
          <p:nvPr/>
        </p:nvSpPr>
        <p:spPr>
          <a:xfrm>
            <a:off x="528630" y="3068664"/>
            <a:ext cx="4291343" cy="2302891"/>
          </a:xfrm>
          <a:prstGeom prst="rect">
            <a:avLst/>
          </a:prstGeom>
          <a:noFill/>
          <a:ln>
            <a:noFill/>
          </a:ln>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nSpc>
                <a:spcPct val="170000"/>
              </a:lnSpc>
            </a:pPr>
            <a:r>
              <a:rPr lang="en-US" sz="2800" dirty="0">
                <a:solidFill>
                  <a:schemeClr val="bg1"/>
                </a:solidFill>
                <a:latin typeface="Times New Roman" panose="02020603050405020304" pitchFamily="18" charset="0"/>
                <a:cs typeface="Times New Roman" panose="02020603050405020304" pitchFamily="18" charset="0"/>
              </a:rPr>
              <a:t>ONLY allowed to chalk where it will be washed away by rain</a:t>
            </a:r>
          </a:p>
          <a:p>
            <a:pPr>
              <a:lnSpc>
                <a:spcPct val="170000"/>
              </a:lnSpc>
            </a:pPr>
            <a:r>
              <a:rPr lang="en-US" sz="2800" dirty="0">
                <a:solidFill>
                  <a:schemeClr val="bg1"/>
                </a:solidFill>
                <a:latin typeface="Times New Roman" panose="02020603050405020304" pitchFamily="18" charset="0"/>
                <a:cs typeface="Times New Roman" panose="02020603050405020304" pitchFamily="18" charset="0"/>
              </a:rPr>
              <a:t>NO spray chalk please</a:t>
            </a:r>
          </a:p>
        </p:txBody>
      </p:sp>
    </p:spTree>
    <p:extLst>
      <p:ext uri="{BB962C8B-B14F-4D97-AF65-F5344CB8AC3E}">
        <p14:creationId xmlns:p14="http://schemas.microsoft.com/office/powerpoint/2010/main" val="2538442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a:stretch/>
        </p:blipFill>
        <p:spPr>
          <a:xfrm>
            <a:off x="5123793" y="991553"/>
            <a:ext cx="7052407" cy="5449587"/>
          </a:xfrm>
          <a:prstGeom prst="rect">
            <a:avLst/>
          </a:prstGeom>
        </p:spPr>
      </p:pic>
      <p:sp>
        <p:nvSpPr>
          <p:cNvPr id="3" name="TextBox 2"/>
          <p:cNvSpPr txBox="1"/>
          <p:nvPr/>
        </p:nvSpPr>
        <p:spPr>
          <a:xfrm>
            <a:off x="389299" y="126124"/>
            <a:ext cx="4291343" cy="2554545"/>
          </a:xfrm>
          <a:prstGeom prst="rect">
            <a:avLst/>
          </a:prstGeom>
          <a:noFill/>
        </p:spPr>
        <p:txBody>
          <a:bodyPr wrap="square" rtlCol="0">
            <a:spAutoFit/>
          </a:bodyPr>
          <a:lstStyle/>
          <a:p>
            <a:pPr algn="ctr"/>
            <a:r>
              <a:rPr lang="en-US" sz="4000" b="1" dirty="0">
                <a:solidFill>
                  <a:schemeClr val="bg1"/>
                </a:solidFill>
                <a:latin typeface="+mj-lt"/>
                <a:ea typeface="Adobe Gothic Std B" panose="020B0800000000000000" pitchFamily="34" charset="-128"/>
              </a:rPr>
              <a:t>St Petersburg Campus</a:t>
            </a:r>
          </a:p>
          <a:p>
            <a:pPr algn="ctr"/>
            <a:r>
              <a:rPr lang="en-US" sz="4000" b="1" dirty="0">
                <a:solidFill>
                  <a:schemeClr val="bg1"/>
                </a:solidFill>
                <a:latin typeface="+mj-lt"/>
                <a:ea typeface="Adobe Gothic Std B" panose="020B0800000000000000" pitchFamily="34" charset="-128"/>
              </a:rPr>
              <a:t>Chalking Guidelines</a:t>
            </a:r>
          </a:p>
        </p:txBody>
      </p:sp>
      <p:sp>
        <p:nvSpPr>
          <p:cNvPr id="4" name="Content Placeholder 2"/>
          <p:cNvSpPr txBox="1">
            <a:spLocks/>
          </p:cNvSpPr>
          <p:nvPr/>
        </p:nvSpPr>
        <p:spPr>
          <a:xfrm>
            <a:off x="528630" y="3068664"/>
            <a:ext cx="4291343" cy="2302891"/>
          </a:xfrm>
          <a:prstGeom prst="rect">
            <a:avLst/>
          </a:prstGeom>
          <a:noFill/>
          <a:ln>
            <a:noFill/>
          </a:ln>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nSpc>
                <a:spcPct val="170000"/>
              </a:lnSpc>
            </a:pPr>
            <a:r>
              <a:rPr lang="en-US" sz="2800" dirty="0">
                <a:solidFill>
                  <a:schemeClr val="bg1"/>
                </a:solidFill>
                <a:latin typeface="Times New Roman" panose="02020603050405020304" pitchFamily="18" charset="0"/>
                <a:cs typeface="Times New Roman" panose="02020603050405020304" pitchFamily="18" charset="0"/>
              </a:rPr>
              <a:t>ONLY allowed to chalk where it will be washed away by rain</a:t>
            </a:r>
          </a:p>
          <a:p>
            <a:pPr>
              <a:lnSpc>
                <a:spcPct val="170000"/>
              </a:lnSpc>
            </a:pPr>
            <a:r>
              <a:rPr lang="en-US" sz="2800" dirty="0">
                <a:solidFill>
                  <a:schemeClr val="bg1"/>
                </a:solidFill>
                <a:latin typeface="Times New Roman" panose="02020603050405020304" pitchFamily="18" charset="0"/>
                <a:cs typeface="Times New Roman" panose="02020603050405020304" pitchFamily="18" charset="0"/>
              </a:rPr>
              <a:t>NO spray chalk please</a:t>
            </a:r>
          </a:p>
        </p:txBody>
      </p:sp>
    </p:spTree>
    <p:extLst>
      <p:ext uri="{BB962C8B-B14F-4D97-AF65-F5344CB8AC3E}">
        <p14:creationId xmlns:p14="http://schemas.microsoft.com/office/powerpoint/2010/main" val="3993091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a:stretch/>
        </p:blipFill>
        <p:spPr>
          <a:xfrm>
            <a:off x="5424407" y="126124"/>
            <a:ext cx="5720988" cy="7096086"/>
          </a:xfrm>
          <a:prstGeom prst="rect">
            <a:avLst/>
          </a:prstGeom>
        </p:spPr>
      </p:pic>
      <p:sp>
        <p:nvSpPr>
          <p:cNvPr id="3" name="TextBox 2"/>
          <p:cNvSpPr txBox="1"/>
          <p:nvPr/>
        </p:nvSpPr>
        <p:spPr>
          <a:xfrm>
            <a:off x="389299" y="126124"/>
            <a:ext cx="5035108" cy="2554545"/>
          </a:xfrm>
          <a:prstGeom prst="rect">
            <a:avLst/>
          </a:prstGeom>
          <a:noFill/>
        </p:spPr>
        <p:txBody>
          <a:bodyPr wrap="square" rtlCol="0">
            <a:spAutoFit/>
          </a:bodyPr>
          <a:lstStyle/>
          <a:p>
            <a:pPr algn="ctr"/>
            <a:r>
              <a:rPr lang="en-US" sz="4000" b="1" dirty="0">
                <a:solidFill>
                  <a:schemeClr val="bg1"/>
                </a:solidFill>
                <a:latin typeface="+mj-lt"/>
                <a:ea typeface="Adobe Gothic Std B" panose="020B0800000000000000" pitchFamily="34" charset="-128"/>
              </a:rPr>
              <a:t>Sarasota-Manatee Campus</a:t>
            </a:r>
          </a:p>
          <a:p>
            <a:pPr algn="ctr"/>
            <a:r>
              <a:rPr lang="en-US" sz="4000" b="1" dirty="0">
                <a:solidFill>
                  <a:schemeClr val="bg1"/>
                </a:solidFill>
                <a:latin typeface="+mj-lt"/>
                <a:ea typeface="Adobe Gothic Std B" panose="020B0800000000000000" pitchFamily="34" charset="-128"/>
              </a:rPr>
              <a:t>Chalking Guidelines</a:t>
            </a:r>
          </a:p>
        </p:txBody>
      </p:sp>
      <p:sp>
        <p:nvSpPr>
          <p:cNvPr id="4" name="Content Placeholder 2"/>
          <p:cNvSpPr txBox="1">
            <a:spLocks/>
          </p:cNvSpPr>
          <p:nvPr/>
        </p:nvSpPr>
        <p:spPr>
          <a:xfrm>
            <a:off x="606122" y="3429000"/>
            <a:ext cx="4291343" cy="2302891"/>
          </a:xfrm>
          <a:prstGeom prst="rect">
            <a:avLst/>
          </a:prstGeom>
          <a:noFill/>
          <a:ln>
            <a:noFill/>
          </a:ln>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nSpc>
                <a:spcPct val="170000"/>
              </a:lnSpc>
            </a:pPr>
            <a:r>
              <a:rPr lang="en-US" sz="2800" dirty="0">
                <a:solidFill>
                  <a:schemeClr val="bg1"/>
                </a:solidFill>
                <a:latin typeface="Times New Roman" panose="02020603050405020304" pitchFamily="18" charset="0"/>
                <a:cs typeface="Times New Roman" panose="02020603050405020304" pitchFamily="18" charset="0"/>
              </a:rPr>
              <a:t>ONLY allowed to chalk where it will be washed away by rain</a:t>
            </a:r>
          </a:p>
          <a:p>
            <a:pPr>
              <a:lnSpc>
                <a:spcPct val="170000"/>
              </a:lnSpc>
            </a:pPr>
            <a:r>
              <a:rPr lang="en-US" sz="2800" dirty="0">
                <a:solidFill>
                  <a:schemeClr val="bg1"/>
                </a:solidFill>
                <a:latin typeface="Times New Roman" panose="02020603050405020304" pitchFamily="18" charset="0"/>
                <a:cs typeface="Times New Roman" panose="02020603050405020304" pitchFamily="18" charset="0"/>
              </a:rPr>
              <a:t>NO spray chalk please</a:t>
            </a:r>
          </a:p>
        </p:txBody>
      </p:sp>
    </p:spTree>
    <p:extLst>
      <p:ext uri="{BB962C8B-B14F-4D97-AF65-F5344CB8AC3E}">
        <p14:creationId xmlns:p14="http://schemas.microsoft.com/office/powerpoint/2010/main" val="3906301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753228"/>
            <a:ext cx="10294182" cy="1080938"/>
          </a:xfrm>
        </p:spPr>
        <p:txBody>
          <a:bodyPr>
            <a:normAutofit/>
          </a:bodyPr>
          <a:lstStyle/>
          <a:p>
            <a:r>
              <a:rPr lang="en-US"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a typeface="Adobe Gothic Std B" panose="020B0800000000000000" pitchFamily="34" charset="-128"/>
              </a:rPr>
              <a:t>Major Violations – 706.5.9</a:t>
            </a:r>
          </a:p>
        </p:txBody>
      </p:sp>
      <p:sp>
        <p:nvSpPr>
          <p:cNvPr id="3" name="Content Placeholder 2"/>
          <p:cNvSpPr>
            <a:spLocks noGrp="1"/>
          </p:cNvSpPr>
          <p:nvPr>
            <p:ph idx="1"/>
          </p:nvPr>
        </p:nvSpPr>
        <p:spPr>
          <a:xfrm>
            <a:off x="680320" y="1834166"/>
            <a:ext cx="11283080" cy="5221954"/>
          </a:xfrm>
        </p:spPr>
        <p:txBody>
          <a:bodyPr>
            <a:noAutofit/>
          </a:bodyPr>
          <a:lstStyle/>
          <a:p>
            <a:pPr>
              <a:lnSpc>
                <a:spcPct val="150000"/>
              </a:lnSpc>
            </a:pPr>
            <a:r>
              <a:rPr lang="en-US" dirty="0">
                <a:solidFill>
                  <a:schemeClr val="bg1"/>
                </a:solidFill>
                <a:latin typeface="Times New Roman" panose="02020603050405020304" pitchFamily="18" charset="0"/>
                <a:cs typeface="Times New Roman" panose="02020603050405020304" pitchFamily="18" charset="0"/>
              </a:rPr>
              <a:t>Violations are assessed by the Supreme Court</a:t>
            </a:r>
          </a:p>
          <a:p>
            <a:pPr>
              <a:lnSpc>
                <a:spcPct val="150000"/>
              </a:lnSpc>
            </a:pPr>
            <a:r>
              <a:rPr lang="en-US" dirty="0">
                <a:solidFill>
                  <a:schemeClr val="bg1"/>
                </a:solidFill>
                <a:latin typeface="Times New Roman" panose="02020603050405020304" pitchFamily="18" charset="0"/>
                <a:cs typeface="Times New Roman" panose="02020603050405020304" pitchFamily="18" charset="0"/>
              </a:rPr>
              <a:t>No warning given</a:t>
            </a:r>
          </a:p>
          <a:p>
            <a:pPr>
              <a:lnSpc>
                <a:spcPct val="150000"/>
              </a:lnSpc>
            </a:pPr>
            <a:r>
              <a:rPr lang="en-US" dirty="0">
                <a:solidFill>
                  <a:schemeClr val="bg1"/>
                </a:solidFill>
                <a:latin typeface="Times New Roman" panose="02020603050405020304" pitchFamily="18" charset="0"/>
                <a:cs typeface="Times New Roman" panose="02020603050405020304" pitchFamily="18" charset="0"/>
              </a:rPr>
              <a:t>One major violation will result in disqualification</a:t>
            </a:r>
          </a:p>
          <a:p>
            <a:pPr marL="0">
              <a:lnSpc>
                <a:spcPct val="150000"/>
              </a:lnSpc>
            </a:pPr>
            <a:r>
              <a:rPr lang="en-US" dirty="0">
                <a:solidFill>
                  <a:schemeClr val="bg1"/>
                </a:solidFill>
                <a:latin typeface="Times New Roman" panose="02020603050405020304" pitchFamily="18" charset="0"/>
                <a:cs typeface="Times New Roman" panose="02020603050405020304" pitchFamily="18" charset="0"/>
              </a:rPr>
              <a:t>Any attempt, successful or unsuccessful, to:</a:t>
            </a:r>
          </a:p>
          <a:p>
            <a:pPr>
              <a:lnSpc>
                <a:spcPct val="150000"/>
              </a:lnSpc>
            </a:pPr>
            <a:r>
              <a:rPr lang="en-US" dirty="0">
                <a:solidFill>
                  <a:schemeClr val="bg1"/>
                </a:solidFill>
                <a:latin typeface="Times New Roman" panose="02020603050405020304" pitchFamily="18" charset="0"/>
                <a:cs typeface="Times New Roman" panose="02020603050405020304" pitchFamily="18" charset="0"/>
              </a:rPr>
              <a:t>Use force or threats in any way, including for money, favors, or votes</a:t>
            </a:r>
          </a:p>
          <a:p>
            <a:pPr>
              <a:lnSpc>
                <a:spcPct val="150000"/>
              </a:lnSpc>
            </a:pPr>
            <a:r>
              <a:rPr lang="en-US" dirty="0">
                <a:solidFill>
                  <a:schemeClr val="bg1"/>
                </a:solidFill>
                <a:latin typeface="Times New Roman" panose="02020603050405020304" pitchFamily="18" charset="0"/>
                <a:cs typeface="Times New Roman" panose="02020603050405020304" pitchFamily="18" charset="0"/>
              </a:rPr>
              <a:t>Use money or favors to persuade a person or group to act in a certain way, not including purchases of goods or sponsorships</a:t>
            </a:r>
          </a:p>
          <a:p>
            <a:pPr>
              <a:lnSpc>
                <a:spcPct val="150000"/>
              </a:lnSpc>
            </a:pPr>
            <a:endParaRPr lang="en-US"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en-US" dirty="0">
              <a:solidFill>
                <a:schemeClr val="bg1"/>
              </a:solidFill>
              <a:latin typeface="Times New Roman" panose="02020603050405020304" pitchFamily="18" charset="0"/>
              <a:cs typeface="Times New Roman" panose="02020603050405020304" pitchFamily="18" charset="0"/>
            </a:endParaRPr>
          </a:p>
          <a:p>
            <a:endParaRPr lang="en-US" dirty="0"/>
          </a:p>
          <a:p>
            <a:pPr>
              <a:lnSpc>
                <a:spcPct val="150000"/>
              </a:lnSpc>
            </a:pPr>
            <a:endParaRPr lang="en-US" sz="2000"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0579B06-3031-0D42-BBC2-137DE197FF6B}"/>
              </a:ext>
            </a:extLst>
          </p:cNvPr>
          <p:cNvPicPr>
            <a:picLocks noChangeAspect="1"/>
          </p:cNvPicPr>
          <p:nvPr/>
        </p:nvPicPr>
        <p:blipFill>
          <a:blip r:embed="rId3"/>
          <a:srcRect/>
          <a:stretch/>
        </p:blipFill>
        <p:spPr>
          <a:xfrm>
            <a:off x="7792809" y="627066"/>
            <a:ext cx="1967974" cy="120710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216336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753228"/>
            <a:ext cx="10294182" cy="1080938"/>
          </a:xfrm>
        </p:spPr>
        <p:txBody>
          <a:bodyPr>
            <a:normAutofit/>
          </a:bodyPr>
          <a:lstStyle/>
          <a:p>
            <a:r>
              <a:rPr lang="en-US"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a typeface="Adobe Gothic Std B" panose="020B0800000000000000" pitchFamily="34" charset="-128"/>
              </a:rPr>
              <a:t>Major Violations – 706.5.9</a:t>
            </a:r>
          </a:p>
        </p:txBody>
      </p:sp>
      <p:sp>
        <p:nvSpPr>
          <p:cNvPr id="3" name="Content Placeholder 2"/>
          <p:cNvSpPr>
            <a:spLocks noGrp="1"/>
          </p:cNvSpPr>
          <p:nvPr>
            <p:ph idx="1"/>
          </p:nvPr>
        </p:nvSpPr>
        <p:spPr>
          <a:xfrm>
            <a:off x="680320" y="1834166"/>
            <a:ext cx="11283080" cy="5221954"/>
          </a:xfrm>
        </p:spPr>
        <p:txBody>
          <a:bodyPr>
            <a:noAutofit/>
          </a:bodyPr>
          <a:lstStyle/>
          <a:p>
            <a:pPr>
              <a:lnSpc>
                <a:spcPct val="150000"/>
              </a:lnSpc>
            </a:pPr>
            <a:endParaRPr lang="en-US" dirty="0">
              <a:solidFill>
                <a:schemeClr val="bg1"/>
              </a:solidFill>
              <a:latin typeface="Times New Roman" panose="02020603050405020304" pitchFamily="18" charset="0"/>
              <a:cs typeface="Times New Roman" panose="02020603050405020304" pitchFamily="18" charset="0"/>
            </a:endParaRPr>
          </a:p>
          <a:p>
            <a:pPr>
              <a:lnSpc>
                <a:spcPct val="150000"/>
              </a:lnSpc>
            </a:pPr>
            <a:r>
              <a:rPr lang="en-US" dirty="0">
                <a:solidFill>
                  <a:schemeClr val="bg1"/>
                </a:solidFill>
                <a:latin typeface="Times New Roman" panose="02020603050405020304" pitchFamily="18" charset="0"/>
                <a:cs typeface="Times New Roman" panose="02020603050405020304" pitchFamily="18" charset="0"/>
              </a:rPr>
              <a:t>Spread false, damaging statements against any person or group</a:t>
            </a:r>
          </a:p>
          <a:p>
            <a:pPr>
              <a:lnSpc>
                <a:spcPct val="150000"/>
              </a:lnSpc>
            </a:pPr>
            <a:r>
              <a:rPr lang="en-US" dirty="0">
                <a:solidFill>
                  <a:schemeClr val="bg1"/>
                </a:solidFill>
                <a:latin typeface="Times New Roman" panose="02020603050405020304" pitchFamily="18" charset="0"/>
                <a:cs typeface="Times New Roman" panose="02020603050405020304" pitchFamily="18" charset="0"/>
              </a:rPr>
              <a:t>Tamper with voting software</a:t>
            </a:r>
          </a:p>
          <a:p>
            <a:pPr>
              <a:lnSpc>
                <a:spcPct val="150000"/>
              </a:lnSpc>
            </a:pPr>
            <a:r>
              <a:rPr lang="en-US" dirty="0">
                <a:solidFill>
                  <a:schemeClr val="bg1"/>
                </a:solidFill>
                <a:latin typeface="Times New Roman" panose="02020603050405020304" pitchFamily="18" charset="0"/>
                <a:cs typeface="Times New Roman" panose="02020603050405020304" pitchFamily="18" charset="0"/>
              </a:rPr>
              <a:t>Condoning the commission of any of these actions by others</a:t>
            </a:r>
          </a:p>
          <a:p>
            <a:pPr>
              <a:lnSpc>
                <a:spcPct val="150000"/>
              </a:lnSpc>
            </a:pPr>
            <a:r>
              <a:rPr lang="en-US" dirty="0">
                <a:solidFill>
                  <a:schemeClr val="bg1"/>
                </a:solidFill>
                <a:latin typeface="Times New Roman" panose="02020603050405020304" pitchFamily="18" charset="0"/>
                <a:cs typeface="Times New Roman" panose="02020603050405020304" pitchFamily="18" charset="0"/>
              </a:rPr>
              <a:t>Campaigning in any Formal department business only group chat during campaigning 706.5.9.2.7.1</a:t>
            </a:r>
          </a:p>
          <a:p>
            <a:pPr>
              <a:lnSpc>
                <a:spcPct val="150000"/>
              </a:lnSpc>
            </a:pPr>
            <a:endParaRPr lang="en-US"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en-US" dirty="0">
              <a:solidFill>
                <a:schemeClr val="bg1"/>
              </a:solidFill>
              <a:latin typeface="Times New Roman" panose="02020603050405020304" pitchFamily="18" charset="0"/>
              <a:cs typeface="Times New Roman" panose="02020603050405020304" pitchFamily="18" charset="0"/>
            </a:endParaRPr>
          </a:p>
          <a:p>
            <a:endParaRPr lang="en-US" dirty="0"/>
          </a:p>
          <a:p>
            <a:pPr>
              <a:lnSpc>
                <a:spcPct val="150000"/>
              </a:lnSpc>
            </a:pPr>
            <a:endParaRPr lang="en-US" sz="2000"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0579B06-3031-0D42-BBC2-137DE197FF6B}"/>
              </a:ext>
            </a:extLst>
          </p:cNvPr>
          <p:cNvPicPr>
            <a:picLocks noChangeAspect="1"/>
          </p:cNvPicPr>
          <p:nvPr/>
        </p:nvPicPr>
        <p:blipFill>
          <a:blip r:embed="rId3"/>
          <a:srcRect/>
          <a:stretch/>
        </p:blipFill>
        <p:spPr>
          <a:xfrm>
            <a:off x="7792809" y="627066"/>
            <a:ext cx="1967974" cy="120710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91829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753228"/>
            <a:ext cx="10294182" cy="1080938"/>
          </a:xfrm>
        </p:spPr>
        <p:txBody>
          <a:bodyPr>
            <a:normAutofit/>
          </a:bodyPr>
          <a:lstStyle/>
          <a:p>
            <a:r>
              <a:rPr lang="en-US"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a typeface="Adobe Gothic Std B" panose="020B0800000000000000" pitchFamily="34" charset="-128"/>
              </a:rPr>
              <a:t>Major Violations – 706.5.9</a:t>
            </a:r>
          </a:p>
        </p:txBody>
      </p:sp>
      <p:sp>
        <p:nvSpPr>
          <p:cNvPr id="3" name="Content Placeholder 2"/>
          <p:cNvSpPr>
            <a:spLocks noGrp="1"/>
          </p:cNvSpPr>
          <p:nvPr>
            <p:ph idx="1"/>
          </p:nvPr>
        </p:nvSpPr>
        <p:spPr>
          <a:xfrm>
            <a:off x="680320" y="1834166"/>
            <a:ext cx="11283080" cy="5023834"/>
          </a:xfrm>
        </p:spPr>
        <p:txBody>
          <a:bodyPr>
            <a:noAutofit/>
          </a:bodyPr>
          <a:lstStyle/>
          <a:p>
            <a:pPr marL="0" indent="0">
              <a:lnSpc>
                <a:spcPct val="150000"/>
              </a:lnSpc>
              <a:buNone/>
            </a:pPr>
            <a:r>
              <a:rPr lang="en-US" sz="2300" dirty="0">
                <a:solidFill>
                  <a:schemeClr val="bg1"/>
                </a:solidFill>
                <a:latin typeface="Times New Roman" panose="02020603050405020304" pitchFamily="18" charset="0"/>
                <a:cs typeface="Times New Roman" panose="02020603050405020304" pitchFamily="18" charset="0"/>
              </a:rPr>
              <a:t>Any use of SG or USF resources to assist or harm a campaign, including:</a:t>
            </a:r>
          </a:p>
          <a:p>
            <a:pPr>
              <a:lnSpc>
                <a:spcPct val="150000"/>
              </a:lnSpc>
            </a:pPr>
            <a:r>
              <a:rPr lang="en-US" sz="2300" dirty="0">
                <a:solidFill>
                  <a:schemeClr val="bg1"/>
                </a:solidFill>
                <a:latin typeface="Times New Roman" panose="02020603050405020304" pitchFamily="18" charset="0"/>
                <a:cs typeface="Times New Roman" panose="02020603050405020304" pitchFamily="18" charset="0"/>
              </a:rPr>
              <a:t>Using social media pages that are otherwise primarily used for a position, department, or office</a:t>
            </a:r>
          </a:p>
          <a:p>
            <a:pPr>
              <a:lnSpc>
                <a:spcPct val="150000"/>
              </a:lnSpc>
            </a:pPr>
            <a:r>
              <a:rPr lang="en-US" sz="2300" dirty="0">
                <a:solidFill>
                  <a:schemeClr val="bg1"/>
                </a:solidFill>
                <a:latin typeface="Times New Roman" panose="02020603050405020304" pitchFamily="18" charset="0"/>
                <a:cs typeface="Times New Roman" panose="02020603050405020304" pitchFamily="18" charset="0"/>
              </a:rPr>
              <a:t>Using Listservs or other similar department/office email lists in any way</a:t>
            </a:r>
          </a:p>
          <a:p>
            <a:pPr>
              <a:lnSpc>
                <a:spcPct val="150000"/>
              </a:lnSpc>
            </a:pPr>
            <a:r>
              <a:rPr lang="en-US" sz="2300" dirty="0">
                <a:solidFill>
                  <a:schemeClr val="bg1"/>
                </a:solidFill>
                <a:latin typeface="Times New Roman" panose="02020603050405020304" pitchFamily="18" charset="0"/>
                <a:cs typeface="Times New Roman" panose="02020603050405020304" pitchFamily="18" charset="0"/>
              </a:rPr>
              <a:t>Using department/office tabling events</a:t>
            </a:r>
          </a:p>
          <a:p>
            <a:pPr>
              <a:lnSpc>
                <a:spcPct val="150000"/>
              </a:lnSpc>
            </a:pPr>
            <a:r>
              <a:rPr lang="en-US" sz="2300" dirty="0">
                <a:solidFill>
                  <a:schemeClr val="bg1"/>
                </a:solidFill>
                <a:latin typeface="Times New Roman" panose="02020603050405020304" pitchFamily="18" charset="0"/>
                <a:cs typeface="Times New Roman" panose="02020603050405020304" pitchFamily="18" charset="0"/>
              </a:rPr>
              <a:t>Seeking donors or volunteers while on the clock or in the workplace</a:t>
            </a:r>
          </a:p>
          <a:p>
            <a:pPr>
              <a:lnSpc>
                <a:spcPct val="150000"/>
              </a:lnSpc>
            </a:pPr>
            <a:r>
              <a:rPr lang="en-US" sz="2300" dirty="0">
                <a:solidFill>
                  <a:schemeClr val="bg1"/>
                </a:solidFill>
                <a:latin typeface="Times New Roman" panose="02020603050405020304" pitchFamily="18" charset="0"/>
                <a:cs typeface="Times New Roman" panose="02020603050405020304" pitchFamily="18" charset="0"/>
              </a:rPr>
              <a:t>Actively campaigning while on the clock or in the workplace</a:t>
            </a:r>
          </a:p>
          <a:p>
            <a:pPr>
              <a:lnSpc>
                <a:spcPct val="150000"/>
              </a:lnSpc>
            </a:pPr>
            <a:r>
              <a:rPr lang="en-US" sz="2300" dirty="0">
                <a:solidFill>
                  <a:schemeClr val="bg1"/>
                </a:solidFill>
                <a:latin typeface="Times New Roman" panose="02020603050405020304" pitchFamily="18" charset="0"/>
                <a:cs typeface="Times New Roman" panose="02020603050405020304" pitchFamily="18" charset="0"/>
              </a:rPr>
              <a:t>Condoning the commission of any of these actions by others</a:t>
            </a:r>
          </a:p>
          <a:p>
            <a:pPr>
              <a:lnSpc>
                <a:spcPct val="150000"/>
              </a:lnSpc>
            </a:pPr>
            <a:endParaRPr lang="en-US" sz="2300"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en-US" dirty="0">
              <a:solidFill>
                <a:schemeClr val="bg1"/>
              </a:solidFill>
              <a:latin typeface="Times New Roman" panose="02020603050405020304" pitchFamily="18" charset="0"/>
              <a:cs typeface="Times New Roman" panose="02020603050405020304" pitchFamily="18" charset="0"/>
            </a:endParaRPr>
          </a:p>
          <a:p>
            <a:endParaRPr lang="en-US" dirty="0"/>
          </a:p>
          <a:p>
            <a:pPr>
              <a:lnSpc>
                <a:spcPct val="150000"/>
              </a:lnSpc>
            </a:pPr>
            <a:endParaRPr lang="en-US" sz="2000"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0579B06-3031-0D42-BBC2-137DE197FF6B}"/>
              </a:ext>
            </a:extLst>
          </p:cNvPr>
          <p:cNvPicPr>
            <a:picLocks noChangeAspect="1"/>
          </p:cNvPicPr>
          <p:nvPr/>
        </p:nvPicPr>
        <p:blipFill>
          <a:blip r:embed="rId3"/>
          <a:srcRect/>
          <a:stretch/>
        </p:blipFill>
        <p:spPr>
          <a:xfrm>
            <a:off x="7792809" y="627066"/>
            <a:ext cx="1967974" cy="120710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859759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79" y="753228"/>
            <a:ext cx="10187503" cy="1080938"/>
          </a:xfrm>
        </p:spPr>
        <p:txBody>
          <a:bodyPr>
            <a:normAutofit/>
          </a:bodyPr>
          <a:lstStyle/>
          <a:p>
            <a:r>
              <a:rPr lang="en-US"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a typeface="Adobe Gothic Std B" panose="020B0800000000000000" pitchFamily="34" charset="-128"/>
              </a:rPr>
              <a:t>Major Violations – 706.5.9</a:t>
            </a:r>
          </a:p>
        </p:txBody>
      </p:sp>
      <p:sp>
        <p:nvSpPr>
          <p:cNvPr id="3" name="Content Placeholder 2"/>
          <p:cNvSpPr>
            <a:spLocks noGrp="1"/>
          </p:cNvSpPr>
          <p:nvPr>
            <p:ph idx="1"/>
          </p:nvPr>
        </p:nvSpPr>
        <p:spPr>
          <a:xfrm>
            <a:off x="680320" y="1965694"/>
            <a:ext cx="11283080" cy="5023834"/>
          </a:xfrm>
        </p:spPr>
        <p:txBody>
          <a:bodyPr>
            <a:noAutofit/>
          </a:bodyPr>
          <a:lstStyle/>
          <a:p>
            <a:pPr marL="0" indent="0">
              <a:lnSpc>
                <a:spcPct val="150000"/>
              </a:lnSpc>
              <a:buNone/>
            </a:pPr>
            <a:r>
              <a:rPr lang="en-US" sz="2000" dirty="0">
                <a:solidFill>
                  <a:schemeClr val="bg1"/>
                </a:solidFill>
                <a:latin typeface="Times New Roman" panose="02020603050405020304" pitchFamily="18" charset="0"/>
                <a:cs typeface="Times New Roman" panose="02020603050405020304" pitchFamily="18" charset="0"/>
              </a:rPr>
              <a:t>Any of the following other violations:</a:t>
            </a:r>
          </a:p>
          <a:p>
            <a:pPr>
              <a:lnSpc>
                <a:spcPct val="150000"/>
              </a:lnSpc>
            </a:pPr>
            <a:r>
              <a:rPr lang="en-US" sz="2000" dirty="0">
                <a:solidFill>
                  <a:schemeClr val="bg1"/>
                </a:solidFill>
                <a:latin typeface="Times New Roman" panose="02020603050405020304" pitchFamily="18" charset="0"/>
                <a:cs typeface="Times New Roman" panose="02020603050405020304" pitchFamily="18" charset="0"/>
              </a:rPr>
              <a:t>Receiving more than the caps specified in SG Statutes </a:t>
            </a:r>
            <a:r>
              <a:rPr lang="en-US" sz="2000" b="1" dirty="0">
                <a:solidFill>
                  <a:schemeClr val="bg1"/>
                </a:solidFill>
                <a:latin typeface="Times New Roman" panose="02020603050405020304" pitchFamily="18" charset="0"/>
                <a:cs typeface="Times New Roman" panose="02020603050405020304" pitchFamily="18" charset="0"/>
              </a:rPr>
              <a:t>706.3</a:t>
            </a:r>
          </a:p>
          <a:p>
            <a:pPr lvl="1">
              <a:lnSpc>
                <a:spcPct val="150000"/>
              </a:lnSpc>
            </a:pPr>
            <a:r>
              <a:rPr lang="en-US" b="1" dirty="0">
                <a:solidFill>
                  <a:schemeClr val="bg1"/>
                </a:solidFill>
                <a:latin typeface="Times New Roman" panose="02020603050405020304" pitchFamily="18" charset="0"/>
                <a:cs typeface="Times New Roman" panose="02020603050405020304" pitchFamily="18" charset="0"/>
              </a:rPr>
              <a:t>$250 per donor (Senate)</a:t>
            </a:r>
          </a:p>
          <a:p>
            <a:pPr>
              <a:lnSpc>
                <a:spcPct val="150000"/>
              </a:lnSpc>
            </a:pPr>
            <a:r>
              <a:rPr lang="en-US" sz="2000" dirty="0">
                <a:solidFill>
                  <a:schemeClr val="bg1"/>
                </a:solidFill>
                <a:latin typeface="Times New Roman" panose="02020603050405020304" pitchFamily="18" charset="0"/>
                <a:cs typeface="Times New Roman" panose="02020603050405020304" pitchFamily="18" charset="0"/>
              </a:rPr>
              <a:t>Knowingly providing false information to the Supreme Court, the ERC, and/or to SG Advising </a:t>
            </a:r>
          </a:p>
          <a:p>
            <a:pPr>
              <a:lnSpc>
                <a:spcPct val="150000"/>
              </a:lnSpc>
            </a:pPr>
            <a:r>
              <a:rPr lang="en-US" sz="2000" dirty="0">
                <a:solidFill>
                  <a:schemeClr val="bg1"/>
                </a:solidFill>
                <a:latin typeface="Times New Roman" panose="02020603050405020304" pitchFamily="18" charset="0"/>
                <a:cs typeface="Times New Roman" panose="02020603050405020304" pitchFamily="18" charset="0"/>
              </a:rPr>
              <a:t>Withholding any financial records or any updates to them</a:t>
            </a:r>
          </a:p>
          <a:p>
            <a:pPr>
              <a:lnSpc>
                <a:spcPct val="150000"/>
              </a:lnSpc>
            </a:pPr>
            <a:r>
              <a:rPr lang="en-US" sz="2000" dirty="0">
                <a:solidFill>
                  <a:schemeClr val="bg1"/>
                </a:solidFill>
                <a:latin typeface="Times New Roman" panose="02020603050405020304" pitchFamily="18" charset="0"/>
                <a:cs typeface="Times New Roman" panose="02020603050405020304" pitchFamily="18" charset="0"/>
              </a:rPr>
              <a:t>Damaging, destroying, or thieving a campaign’s materials</a:t>
            </a:r>
          </a:p>
          <a:p>
            <a:pPr>
              <a:lnSpc>
                <a:spcPct val="150000"/>
              </a:lnSpc>
            </a:pPr>
            <a:r>
              <a:rPr lang="en-US" sz="2000" dirty="0">
                <a:solidFill>
                  <a:schemeClr val="bg1"/>
                </a:solidFill>
                <a:latin typeface="Times New Roman" panose="02020603050405020304" pitchFamily="18" charset="0"/>
                <a:cs typeface="Times New Roman" panose="02020603050405020304" pitchFamily="18" charset="0"/>
              </a:rPr>
              <a:t>Setting up or operating an unauthorized polling station</a:t>
            </a:r>
          </a:p>
          <a:p>
            <a:pPr>
              <a:lnSpc>
                <a:spcPct val="150000"/>
              </a:lnSpc>
            </a:pPr>
            <a:r>
              <a:rPr lang="en-US" sz="2000" dirty="0">
                <a:solidFill>
                  <a:schemeClr val="bg1"/>
                </a:solidFill>
                <a:latin typeface="Times New Roman" panose="02020603050405020304" pitchFamily="18" charset="0"/>
                <a:cs typeface="Times New Roman" panose="02020603050405020304" pitchFamily="18" charset="0"/>
              </a:rPr>
              <a:t>Condoning the commission of any major violations by others</a:t>
            </a:r>
          </a:p>
          <a:p>
            <a:pPr>
              <a:lnSpc>
                <a:spcPct val="150000"/>
              </a:lnSpc>
            </a:pPr>
            <a:endParaRPr lang="en-US" sz="2300"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en-US" dirty="0">
              <a:solidFill>
                <a:schemeClr val="bg1"/>
              </a:solidFill>
              <a:latin typeface="Times New Roman" panose="02020603050405020304" pitchFamily="18" charset="0"/>
              <a:cs typeface="Times New Roman" panose="02020603050405020304" pitchFamily="18" charset="0"/>
            </a:endParaRPr>
          </a:p>
          <a:p>
            <a:endParaRPr lang="en-US" dirty="0"/>
          </a:p>
          <a:p>
            <a:pPr>
              <a:lnSpc>
                <a:spcPct val="150000"/>
              </a:lnSpc>
            </a:pPr>
            <a:endParaRPr lang="en-US" sz="2000"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0579B06-3031-0D42-BBC2-137DE197FF6B}"/>
              </a:ext>
            </a:extLst>
          </p:cNvPr>
          <p:cNvPicPr>
            <a:picLocks noChangeAspect="1"/>
          </p:cNvPicPr>
          <p:nvPr/>
        </p:nvPicPr>
        <p:blipFill>
          <a:blip r:embed="rId3"/>
          <a:srcRect/>
          <a:stretch/>
        </p:blipFill>
        <p:spPr>
          <a:xfrm>
            <a:off x="7792809" y="627066"/>
            <a:ext cx="1967974" cy="120710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386492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753228"/>
            <a:ext cx="10294182" cy="1080938"/>
          </a:xfrm>
        </p:spPr>
        <p:txBody>
          <a:bodyPr>
            <a:normAutofit/>
          </a:bodyPr>
          <a:lstStyle/>
          <a:p>
            <a:r>
              <a:rPr lang="en-US"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a typeface="Adobe Gothic Std B" panose="020B0800000000000000" pitchFamily="34" charset="-128"/>
              </a:rPr>
              <a:t>Grievances – 706.6</a:t>
            </a:r>
          </a:p>
        </p:txBody>
      </p:sp>
      <p:sp>
        <p:nvSpPr>
          <p:cNvPr id="3" name="Content Placeholder 2"/>
          <p:cNvSpPr>
            <a:spLocks noGrp="1"/>
          </p:cNvSpPr>
          <p:nvPr>
            <p:ph idx="1"/>
          </p:nvPr>
        </p:nvSpPr>
        <p:spPr>
          <a:xfrm>
            <a:off x="454460" y="1514126"/>
            <a:ext cx="11283080" cy="5023834"/>
          </a:xfrm>
        </p:spPr>
        <p:txBody>
          <a:bodyPr>
            <a:noAutofit/>
          </a:bodyPr>
          <a:lstStyle/>
          <a:p>
            <a:pPr>
              <a:lnSpc>
                <a:spcPct val="150000"/>
              </a:lnSpc>
            </a:pPr>
            <a:endParaRPr lang="en-US" sz="2200" dirty="0">
              <a:solidFill>
                <a:schemeClr val="bg1"/>
              </a:solidFill>
              <a:latin typeface="Times New Roman" panose="02020603050405020304" pitchFamily="18" charset="0"/>
              <a:cs typeface="Times New Roman" panose="02020603050405020304" pitchFamily="18" charset="0"/>
            </a:endParaRPr>
          </a:p>
          <a:p>
            <a:pPr marL="0" indent="0">
              <a:lnSpc>
                <a:spcPct val="200000"/>
              </a:lnSpc>
              <a:buNone/>
            </a:pPr>
            <a:r>
              <a:rPr lang="en-US" sz="2200" dirty="0">
                <a:solidFill>
                  <a:schemeClr val="bg1"/>
                </a:solidFill>
                <a:latin typeface="Times New Roman" panose="02020603050405020304" pitchFamily="18" charset="0"/>
                <a:cs typeface="Times New Roman" panose="02020603050405020304" pitchFamily="18" charset="0"/>
              </a:rPr>
              <a:t>Any complaint brought forth via the grievance form to the Election Rules Commission and can be submitted against a candidate certified to take part in a USF Student Government election.</a:t>
            </a:r>
          </a:p>
          <a:p>
            <a:pPr>
              <a:lnSpc>
                <a:spcPct val="200000"/>
              </a:lnSpc>
            </a:pPr>
            <a:r>
              <a:rPr lang="en-US" sz="2200" dirty="0">
                <a:solidFill>
                  <a:schemeClr val="bg1"/>
                </a:solidFill>
                <a:latin typeface="Times New Roman" panose="02020603050405020304" pitchFamily="18" charset="0"/>
                <a:cs typeface="Times New Roman" panose="02020603050405020304" pitchFamily="18" charset="0"/>
              </a:rPr>
              <a:t>If you believe that a violation has been committed, fill out an official campaign grievance form. This can be found on either the SG website or in the ERC office.</a:t>
            </a:r>
          </a:p>
          <a:p>
            <a:pPr>
              <a:lnSpc>
                <a:spcPct val="200000"/>
              </a:lnSpc>
            </a:pPr>
            <a:r>
              <a:rPr lang="en-US" sz="2200" dirty="0">
                <a:solidFill>
                  <a:schemeClr val="bg1"/>
                </a:solidFill>
                <a:latin typeface="Times New Roman" panose="02020603050405020304" pitchFamily="18" charset="0"/>
                <a:cs typeface="Times New Roman" panose="02020603050405020304" pitchFamily="18" charset="0"/>
              </a:rPr>
              <a:t>When filing a grievance you are responsible for providing all evidence against a campaign ticket.</a:t>
            </a:r>
          </a:p>
          <a:p>
            <a:pPr>
              <a:lnSpc>
                <a:spcPct val="150000"/>
              </a:lnSpc>
            </a:pPr>
            <a:endParaRPr lang="en-US" sz="2000"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0579B06-3031-0D42-BBC2-137DE197FF6B}"/>
              </a:ext>
            </a:extLst>
          </p:cNvPr>
          <p:cNvPicPr>
            <a:picLocks noChangeAspect="1"/>
          </p:cNvPicPr>
          <p:nvPr/>
        </p:nvPicPr>
        <p:blipFill>
          <a:blip r:embed="rId3"/>
          <a:srcRect/>
          <a:stretch/>
        </p:blipFill>
        <p:spPr>
          <a:xfrm>
            <a:off x="7792809" y="627066"/>
            <a:ext cx="1967974" cy="120710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967521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59" y="753228"/>
            <a:ext cx="10157023" cy="1080938"/>
          </a:xfrm>
        </p:spPr>
        <p:txBody>
          <a:bodyPr>
            <a:normAutofit/>
          </a:bodyPr>
          <a:lstStyle/>
          <a:p>
            <a:r>
              <a:rPr lang="en-US"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a typeface="Adobe Gothic Std B" panose="020B0800000000000000" pitchFamily="34" charset="-128"/>
              </a:rPr>
              <a:t>Grievances – 706.6</a:t>
            </a:r>
          </a:p>
        </p:txBody>
      </p:sp>
      <p:sp>
        <p:nvSpPr>
          <p:cNvPr id="3" name="Content Placeholder 2"/>
          <p:cNvSpPr>
            <a:spLocks noGrp="1"/>
          </p:cNvSpPr>
          <p:nvPr>
            <p:ph idx="1"/>
          </p:nvPr>
        </p:nvSpPr>
        <p:spPr>
          <a:xfrm>
            <a:off x="454460" y="1514126"/>
            <a:ext cx="11283080" cy="5023834"/>
          </a:xfrm>
        </p:spPr>
        <p:txBody>
          <a:bodyPr>
            <a:noAutofit/>
          </a:bodyPr>
          <a:lstStyle/>
          <a:p>
            <a:pPr>
              <a:lnSpc>
                <a:spcPct val="150000"/>
              </a:lnSpc>
            </a:pPr>
            <a:endParaRPr lang="en-US" sz="2200" dirty="0">
              <a:solidFill>
                <a:schemeClr val="bg1"/>
              </a:solidFill>
              <a:latin typeface="Times New Roman" panose="02020603050405020304" pitchFamily="18" charset="0"/>
              <a:cs typeface="Times New Roman" panose="02020603050405020304" pitchFamily="18" charset="0"/>
            </a:endParaRPr>
          </a:p>
          <a:p>
            <a:pPr>
              <a:lnSpc>
                <a:spcPct val="200000"/>
              </a:lnSpc>
            </a:pPr>
            <a:r>
              <a:rPr lang="en-US" dirty="0">
                <a:solidFill>
                  <a:schemeClr val="bg1"/>
                </a:solidFill>
                <a:latin typeface="Times New Roman" panose="02020603050405020304" pitchFamily="18" charset="0"/>
                <a:cs typeface="Times New Roman" panose="02020603050405020304" pitchFamily="18" charset="0"/>
              </a:rPr>
              <a:t>If a grievance has been filed against you, you will have the opportunity to defend yourself during a grievance hearing.</a:t>
            </a:r>
          </a:p>
          <a:p>
            <a:pPr lvl="1">
              <a:lnSpc>
                <a:spcPct val="200000"/>
              </a:lnSpc>
            </a:pPr>
            <a:r>
              <a:rPr lang="en-US" sz="2400" dirty="0">
                <a:solidFill>
                  <a:schemeClr val="bg1"/>
                </a:solidFill>
                <a:latin typeface="Times New Roman" panose="02020603050405020304" pitchFamily="18" charset="0"/>
                <a:cs typeface="Times New Roman" panose="02020603050405020304" pitchFamily="18" charset="0"/>
              </a:rPr>
              <a:t>Each party will be allowed to make a 5-minute statement.</a:t>
            </a:r>
          </a:p>
          <a:p>
            <a:pPr>
              <a:lnSpc>
                <a:spcPct val="200000"/>
              </a:lnSpc>
            </a:pPr>
            <a:r>
              <a:rPr lang="en-US" dirty="0">
                <a:solidFill>
                  <a:schemeClr val="bg1"/>
                </a:solidFill>
                <a:latin typeface="Times New Roman" panose="02020603050405020304" pitchFamily="18" charset="0"/>
                <a:cs typeface="Times New Roman" panose="02020603050405020304" pitchFamily="18" charset="0"/>
              </a:rPr>
              <a:t>More information on the grievance process can be found in section </a:t>
            </a:r>
            <a:r>
              <a:rPr lang="en-US" b="1" dirty="0">
                <a:solidFill>
                  <a:schemeClr val="bg1"/>
                </a:solidFill>
                <a:latin typeface="Times New Roman" panose="02020603050405020304" pitchFamily="18" charset="0"/>
                <a:cs typeface="Times New Roman" panose="02020603050405020304" pitchFamily="18" charset="0"/>
              </a:rPr>
              <a:t>706.6</a:t>
            </a:r>
            <a:r>
              <a:rPr lang="en-US" dirty="0">
                <a:solidFill>
                  <a:schemeClr val="bg1"/>
                </a:solidFill>
                <a:latin typeface="Times New Roman" panose="02020603050405020304" pitchFamily="18" charset="0"/>
                <a:cs typeface="Times New Roman" panose="02020603050405020304" pitchFamily="18" charset="0"/>
              </a:rPr>
              <a:t> of Statutes.</a:t>
            </a:r>
          </a:p>
          <a:p>
            <a:pPr marL="0" indent="0">
              <a:lnSpc>
                <a:spcPct val="200000"/>
              </a:lnSpc>
              <a:buNone/>
            </a:pPr>
            <a:endParaRPr lang="en-US" sz="2200"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en-US" sz="2000"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0579B06-3031-0D42-BBC2-137DE197FF6B}"/>
              </a:ext>
            </a:extLst>
          </p:cNvPr>
          <p:cNvPicPr>
            <a:picLocks noChangeAspect="1"/>
          </p:cNvPicPr>
          <p:nvPr/>
        </p:nvPicPr>
        <p:blipFill>
          <a:blip r:embed="rId3"/>
          <a:srcRect/>
          <a:stretch/>
        </p:blipFill>
        <p:spPr>
          <a:xfrm>
            <a:off x="7792809" y="627066"/>
            <a:ext cx="1967974" cy="120710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59675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59" y="753228"/>
            <a:ext cx="10157023" cy="1080938"/>
          </a:xfrm>
        </p:spPr>
        <p:txBody>
          <a:bodyPr>
            <a:normAutofit/>
          </a:bodyPr>
          <a:lstStyle/>
          <a:p>
            <a:r>
              <a:rPr lang="en-US"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a typeface="Adobe Gothic Std B" panose="020B0800000000000000" pitchFamily="34" charset="-128"/>
              </a:rPr>
              <a:t>Resources</a:t>
            </a:r>
          </a:p>
        </p:txBody>
      </p:sp>
      <p:sp>
        <p:nvSpPr>
          <p:cNvPr id="3" name="Content Placeholder 2"/>
          <p:cNvSpPr>
            <a:spLocks noGrp="1"/>
          </p:cNvSpPr>
          <p:nvPr>
            <p:ph idx="1"/>
          </p:nvPr>
        </p:nvSpPr>
        <p:spPr>
          <a:xfrm>
            <a:off x="454460" y="1514126"/>
            <a:ext cx="11283080" cy="5023834"/>
          </a:xfrm>
        </p:spPr>
        <p:txBody>
          <a:bodyPr>
            <a:noAutofit/>
          </a:bodyPr>
          <a:lstStyle/>
          <a:p>
            <a:pPr>
              <a:lnSpc>
                <a:spcPct val="150000"/>
              </a:lnSpc>
            </a:pPr>
            <a:endParaRPr lang="en-US" sz="2200" dirty="0">
              <a:solidFill>
                <a:schemeClr val="bg1"/>
              </a:solidFill>
              <a:latin typeface="Times New Roman" panose="02020603050405020304" pitchFamily="18" charset="0"/>
              <a:cs typeface="Times New Roman" panose="02020603050405020304" pitchFamily="18" charset="0"/>
            </a:endParaRPr>
          </a:p>
          <a:p>
            <a:pPr marL="0" indent="0">
              <a:lnSpc>
                <a:spcPct val="150000"/>
              </a:lnSpc>
              <a:buNone/>
            </a:pPr>
            <a:r>
              <a:rPr lang="en-US" b="1" dirty="0">
                <a:solidFill>
                  <a:schemeClr val="bg1"/>
                </a:solidFill>
                <a:latin typeface="Times New Roman" panose="02020603050405020304" pitchFamily="18" charset="0"/>
                <a:cs typeface="Times New Roman" panose="02020603050405020304" pitchFamily="18" charset="0"/>
              </a:rPr>
              <a:t>The Elections Rules Commission</a:t>
            </a:r>
          </a:p>
          <a:p>
            <a:pPr lvl="1">
              <a:lnSpc>
                <a:spcPct val="150000"/>
              </a:lnSpc>
            </a:pPr>
            <a:r>
              <a:rPr lang="en-US" sz="2400" dirty="0">
                <a:solidFill>
                  <a:schemeClr val="bg1"/>
                </a:solidFill>
                <a:latin typeface="Times New Roman" panose="02020603050405020304" pitchFamily="18" charset="0"/>
                <a:cs typeface="Times New Roman" panose="02020603050405020304" pitchFamily="18" charset="0"/>
              </a:rPr>
              <a:t>Feel free to stop by during our virtual office hours or send us an email if you have any questions. </a:t>
            </a:r>
          </a:p>
          <a:p>
            <a:pPr marL="0" indent="0">
              <a:lnSpc>
                <a:spcPct val="150000"/>
              </a:lnSpc>
              <a:buNone/>
            </a:pPr>
            <a:r>
              <a:rPr lang="en-US" sz="2600" b="1" dirty="0">
                <a:solidFill>
                  <a:schemeClr val="bg1"/>
                </a:solidFill>
                <a:latin typeface="Times New Roman" panose="02020603050405020304" pitchFamily="18" charset="0"/>
                <a:cs typeface="Times New Roman" panose="02020603050405020304" pitchFamily="18" charset="0"/>
              </a:rPr>
              <a:t>Student Government Statutes </a:t>
            </a:r>
          </a:p>
          <a:p>
            <a:pPr lvl="1">
              <a:lnSpc>
                <a:spcPct val="150000"/>
              </a:lnSpc>
            </a:pPr>
            <a:r>
              <a:rPr lang="en-US" sz="2600" dirty="0">
                <a:solidFill>
                  <a:schemeClr val="bg1"/>
                </a:solidFill>
                <a:latin typeface="Times New Roman" panose="02020603050405020304" pitchFamily="18" charset="0"/>
                <a:cs typeface="Times New Roman" panose="02020603050405020304" pitchFamily="18" charset="0"/>
              </a:rPr>
              <a:t>Available on Bull Sync and SG website</a:t>
            </a:r>
          </a:p>
          <a:p>
            <a:pPr lvl="1">
              <a:lnSpc>
                <a:spcPct val="150000"/>
              </a:lnSpc>
            </a:pPr>
            <a:r>
              <a:rPr lang="en-US" sz="2600" dirty="0">
                <a:solidFill>
                  <a:schemeClr val="bg1"/>
                </a:solidFill>
                <a:latin typeface="Times New Roman" panose="02020603050405020304" pitchFamily="18" charset="0"/>
                <a:cs typeface="Times New Roman" panose="02020603050405020304" pitchFamily="18" charset="0"/>
              </a:rPr>
              <a:t>Election procedures, rules, etc. can be found in Title 7</a:t>
            </a:r>
          </a:p>
          <a:p>
            <a:pPr marL="0" indent="0">
              <a:lnSpc>
                <a:spcPct val="150000"/>
              </a:lnSpc>
              <a:buNone/>
            </a:pPr>
            <a:endParaRPr lang="en-US" sz="2200"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en-US" sz="2000"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0579B06-3031-0D42-BBC2-137DE197FF6B}"/>
              </a:ext>
            </a:extLst>
          </p:cNvPr>
          <p:cNvPicPr>
            <a:picLocks noChangeAspect="1"/>
          </p:cNvPicPr>
          <p:nvPr/>
        </p:nvPicPr>
        <p:blipFill>
          <a:blip r:embed="rId3"/>
          <a:srcRect/>
          <a:stretch/>
        </p:blipFill>
        <p:spPr>
          <a:xfrm>
            <a:off x="7792809" y="627066"/>
            <a:ext cx="1967974" cy="120710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659068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28129C-E089-AB4F-9E3D-70594FF32DE9}"/>
              </a:ext>
            </a:extLst>
          </p:cNvPr>
          <p:cNvPicPr>
            <a:picLocks noChangeAspect="1"/>
          </p:cNvPicPr>
          <p:nvPr/>
        </p:nvPicPr>
        <p:blipFill rotWithShape="1">
          <a:blip r:embed="rId2"/>
          <a:srcRect l="1232" r="90"/>
          <a:stretch/>
        </p:blipFill>
        <p:spPr>
          <a:xfrm>
            <a:off x="1676400" y="0"/>
            <a:ext cx="7437120" cy="6873277"/>
          </a:xfrm>
          <a:prstGeom prst="rect">
            <a:avLst/>
          </a:prstGeom>
        </p:spPr>
      </p:pic>
    </p:spTree>
    <p:extLst>
      <p:ext uri="{BB962C8B-B14F-4D97-AF65-F5344CB8AC3E}">
        <p14:creationId xmlns:p14="http://schemas.microsoft.com/office/powerpoint/2010/main" val="1726760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59" y="753228"/>
            <a:ext cx="10157023" cy="1080938"/>
          </a:xfrm>
        </p:spPr>
        <p:txBody>
          <a:bodyPr>
            <a:normAutofit/>
          </a:bodyPr>
          <a:lstStyle/>
          <a:p>
            <a:r>
              <a:rPr lang="en-US"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a typeface="Adobe Gothic Std B" panose="020B0800000000000000" pitchFamily="34" charset="-128"/>
              </a:rPr>
              <a:t>What you need to turn/turned in:</a:t>
            </a:r>
          </a:p>
        </p:txBody>
      </p:sp>
      <p:sp>
        <p:nvSpPr>
          <p:cNvPr id="3" name="Content Placeholder 2"/>
          <p:cNvSpPr>
            <a:spLocks noGrp="1"/>
          </p:cNvSpPr>
          <p:nvPr>
            <p:ph idx="1"/>
          </p:nvPr>
        </p:nvSpPr>
        <p:spPr>
          <a:xfrm>
            <a:off x="454460" y="1514126"/>
            <a:ext cx="11283080" cy="5023834"/>
          </a:xfrm>
        </p:spPr>
        <p:txBody>
          <a:bodyPr>
            <a:noAutofit/>
          </a:bodyPr>
          <a:lstStyle/>
          <a:p>
            <a:pPr marL="0" indent="0">
              <a:lnSpc>
                <a:spcPct val="200000"/>
              </a:lnSpc>
              <a:buNone/>
            </a:pPr>
            <a:endParaRPr lang="en-US" sz="2300" dirty="0">
              <a:solidFill>
                <a:schemeClr val="bg1"/>
              </a:solidFill>
              <a:latin typeface="Times New Roman" panose="02020603050405020304" pitchFamily="18" charset="0"/>
              <a:cs typeface="Times New Roman" panose="02020603050405020304" pitchFamily="18" charset="0"/>
            </a:endParaRPr>
          </a:p>
          <a:p>
            <a:pPr>
              <a:lnSpc>
                <a:spcPct val="200000"/>
              </a:lnSpc>
            </a:pPr>
            <a:r>
              <a:rPr lang="en-US" sz="2300" dirty="0">
                <a:solidFill>
                  <a:schemeClr val="bg1"/>
                </a:solidFill>
                <a:latin typeface="Times New Roman" panose="02020603050405020304" pitchFamily="18" charset="0"/>
                <a:cs typeface="Times New Roman" panose="02020603050405020304" pitchFamily="18" charset="0"/>
              </a:rPr>
              <a:t>Declaration of Intent (before you leave)</a:t>
            </a:r>
          </a:p>
          <a:p>
            <a:pPr>
              <a:lnSpc>
                <a:spcPct val="200000"/>
              </a:lnSpc>
            </a:pPr>
            <a:r>
              <a:rPr lang="en-US" sz="2300" dirty="0">
                <a:solidFill>
                  <a:schemeClr val="bg1"/>
                </a:solidFill>
                <a:latin typeface="Times New Roman" panose="02020603050405020304" pitchFamily="18" charset="0"/>
                <a:cs typeface="Times New Roman" panose="02020603050405020304" pitchFamily="18" charset="0"/>
              </a:rPr>
              <a:t>Campaign staff list (if applicable)</a:t>
            </a:r>
          </a:p>
          <a:p>
            <a:pPr>
              <a:lnSpc>
                <a:spcPct val="200000"/>
              </a:lnSpc>
            </a:pPr>
            <a:r>
              <a:rPr lang="en-US" sz="2300" dirty="0">
                <a:solidFill>
                  <a:schemeClr val="bg1"/>
                </a:solidFill>
                <a:latin typeface="Times New Roman" panose="02020603050405020304" pitchFamily="18" charset="0"/>
                <a:cs typeface="Times New Roman" panose="02020603050405020304" pitchFamily="18" charset="0"/>
              </a:rPr>
              <a:t>Candidate expense sheet and contribution statement should be updated every Friday. The final statements are due on</a:t>
            </a:r>
            <a:r>
              <a:rPr lang="en-US" sz="2300" dirty="0">
                <a:solidFill>
                  <a:schemeClr val="bg1"/>
                </a:solidFill>
                <a:highlight>
                  <a:srgbClr val="FFFF00"/>
                </a:highlight>
                <a:latin typeface="Times New Roman" panose="02020603050405020304" pitchFamily="18" charset="0"/>
                <a:cs typeface="Times New Roman" panose="02020603050405020304" pitchFamily="18" charset="0"/>
              </a:rPr>
              <a:t> </a:t>
            </a:r>
            <a:r>
              <a:rPr lang="en-US" sz="2300" b="1" dirty="0">
                <a:solidFill>
                  <a:schemeClr val="bg1"/>
                </a:solidFill>
                <a:highlight>
                  <a:srgbClr val="FFFF00"/>
                </a:highlight>
                <a:latin typeface="Times New Roman" panose="02020603050405020304" pitchFamily="18" charset="0"/>
                <a:cs typeface="Times New Roman" panose="02020603050405020304" pitchFamily="18" charset="0"/>
              </a:rPr>
              <a:t>09/18/2020</a:t>
            </a:r>
            <a:r>
              <a:rPr lang="en-US" sz="2300" dirty="0">
                <a:solidFill>
                  <a:schemeClr val="bg1"/>
                </a:solidFill>
                <a:latin typeface="Times New Roman" panose="02020603050405020304" pitchFamily="18" charset="0"/>
                <a:cs typeface="Times New Roman" panose="02020603050405020304" pitchFamily="18" charset="0"/>
              </a:rPr>
              <a:t>.</a:t>
            </a:r>
          </a:p>
          <a:p>
            <a:pPr marL="0" indent="0">
              <a:lnSpc>
                <a:spcPct val="150000"/>
              </a:lnSpc>
              <a:buNone/>
            </a:pPr>
            <a:endParaRPr lang="en-US" sz="2200"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en-US" sz="2000"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0579B06-3031-0D42-BBC2-137DE197FF6B}"/>
              </a:ext>
            </a:extLst>
          </p:cNvPr>
          <p:cNvPicPr>
            <a:picLocks noChangeAspect="1"/>
          </p:cNvPicPr>
          <p:nvPr/>
        </p:nvPicPr>
        <p:blipFill>
          <a:blip r:embed="rId3"/>
          <a:srcRect/>
          <a:stretch/>
        </p:blipFill>
        <p:spPr>
          <a:xfrm>
            <a:off x="7792809" y="627066"/>
            <a:ext cx="1967974" cy="120710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122590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59" y="753228"/>
            <a:ext cx="10157023" cy="1080938"/>
          </a:xfrm>
        </p:spPr>
        <p:txBody>
          <a:bodyPr>
            <a:normAutofit/>
          </a:bodyPr>
          <a:lstStyle/>
          <a:p>
            <a:r>
              <a:rPr lang="en-US"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a typeface="Adobe Gothic Std B" panose="020B0800000000000000" pitchFamily="34" charset="-128"/>
              </a:rPr>
              <a:t>What you need to turn/turned in:</a:t>
            </a:r>
          </a:p>
        </p:txBody>
      </p:sp>
      <p:sp>
        <p:nvSpPr>
          <p:cNvPr id="3" name="Content Placeholder 2"/>
          <p:cNvSpPr>
            <a:spLocks noGrp="1"/>
          </p:cNvSpPr>
          <p:nvPr>
            <p:ph idx="1"/>
          </p:nvPr>
        </p:nvSpPr>
        <p:spPr>
          <a:xfrm>
            <a:off x="454460" y="1514126"/>
            <a:ext cx="11283080" cy="5023834"/>
          </a:xfrm>
        </p:spPr>
        <p:txBody>
          <a:bodyPr>
            <a:noAutofit/>
          </a:bodyPr>
          <a:lstStyle/>
          <a:p>
            <a:pPr marL="0" indent="0">
              <a:lnSpc>
                <a:spcPct val="200000"/>
              </a:lnSpc>
              <a:buNone/>
            </a:pPr>
            <a:endParaRPr lang="en-US" dirty="0">
              <a:solidFill>
                <a:schemeClr val="bg1"/>
              </a:solidFill>
              <a:latin typeface="Times New Roman" panose="02020603050405020304" pitchFamily="18" charset="0"/>
              <a:cs typeface="Times New Roman" panose="02020603050405020304" pitchFamily="18" charset="0"/>
            </a:endParaRPr>
          </a:p>
          <a:p>
            <a:pPr>
              <a:lnSpc>
                <a:spcPct val="200000"/>
              </a:lnSpc>
            </a:pPr>
            <a:r>
              <a:rPr lang="en-US" dirty="0">
                <a:solidFill>
                  <a:schemeClr val="bg1"/>
                </a:solidFill>
                <a:latin typeface="Times New Roman" panose="02020603050405020304" pitchFamily="18" charset="0"/>
                <a:cs typeface="Times New Roman" panose="02020603050405020304" pitchFamily="18" charset="0"/>
              </a:rPr>
              <a:t>Campaign bio and photo: Thursday, September 10</a:t>
            </a:r>
            <a:r>
              <a:rPr lang="en-US" baseline="30000" dirty="0">
                <a:solidFill>
                  <a:schemeClr val="bg1"/>
                </a:solidFill>
                <a:latin typeface="Times New Roman" panose="02020603050405020304" pitchFamily="18" charset="0"/>
                <a:cs typeface="Times New Roman" panose="02020603050405020304" pitchFamily="18" charset="0"/>
              </a:rPr>
              <a:t>th </a:t>
            </a:r>
            <a:r>
              <a:rPr lang="en-US" dirty="0">
                <a:solidFill>
                  <a:schemeClr val="bg1"/>
                </a:solidFill>
                <a:latin typeface="Times New Roman" panose="02020603050405020304" pitchFamily="18" charset="0"/>
                <a:cs typeface="Times New Roman" panose="02020603050405020304" pitchFamily="18" charset="0"/>
              </a:rPr>
              <a:t>by 11:59pm </a:t>
            </a:r>
          </a:p>
          <a:p>
            <a:pPr lvl="1">
              <a:lnSpc>
                <a:spcPct val="200000"/>
              </a:lnSpc>
            </a:pPr>
            <a:r>
              <a:rPr lang="en-US" sz="2400" dirty="0">
                <a:solidFill>
                  <a:schemeClr val="bg1"/>
                </a:solidFill>
                <a:latin typeface="Times New Roman" panose="02020603050405020304" pitchFamily="18" charset="0"/>
                <a:cs typeface="Times New Roman" panose="02020603050405020304" pitchFamily="18" charset="0"/>
              </a:rPr>
              <a:t>Supervisor of Elections: </a:t>
            </a:r>
            <a:r>
              <a:rPr lang="en-US" sz="2400" b="1" dirty="0" err="1">
                <a:solidFill>
                  <a:schemeClr val="bg1"/>
                </a:solidFill>
                <a:highlight>
                  <a:srgbClr val="FFFF00"/>
                </a:highlight>
                <a:latin typeface="Times New Roman" panose="02020603050405020304" pitchFamily="18" charset="0"/>
                <a:cs typeface="Times New Roman" panose="02020603050405020304" pitchFamily="18" charset="0"/>
              </a:rPr>
              <a:t>Shemarmckoy@usf.edu</a:t>
            </a:r>
            <a:endParaRPr lang="en-US" sz="2400" b="1" i="1" u="sng" dirty="0">
              <a:solidFill>
                <a:schemeClr val="bg1"/>
              </a:solidFill>
              <a:highlight>
                <a:srgbClr val="FFFF00"/>
              </a:highlight>
              <a:latin typeface="Times New Roman" panose="02020603050405020304" pitchFamily="18" charset="0"/>
              <a:cs typeface="Times New Roman" panose="02020603050405020304" pitchFamily="18" charset="0"/>
            </a:endParaRPr>
          </a:p>
          <a:p>
            <a:pPr>
              <a:lnSpc>
                <a:spcPct val="200000"/>
              </a:lnSpc>
            </a:pPr>
            <a:r>
              <a:rPr lang="en-US" dirty="0">
                <a:solidFill>
                  <a:schemeClr val="bg1"/>
                </a:solidFill>
                <a:latin typeface="Times New Roman" panose="02020603050405020304" pitchFamily="18" charset="0"/>
                <a:cs typeface="Times New Roman" panose="02020603050405020304" pitchFamily="18" charset="0"/>
              </a:rPr>
              <a:t>Please submit a photo and biography in a single PDF document. The photo must include only yourself and may not include any University or SG trademarks or logos. </a:t>
            </a:r>
          </a:p>
          <a:p>
            <a:pPr marL="0" indent="0">
              <a:lnSpc>
                <a:spcPct val="150000"/>
              </a:lnSpc>
              <a:buNone/>
            </a:pPr>
            <a:endParaRPr lang="en-US" sz="2200"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en-US" sz="2000"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0579B06-3031-0D42-BBC2-137DE197FF6B}"/>
              </a:ext>
            </a:extLst>
          </p:cNvPr>
          <p:cNvPicPr>
            <a:picLocks noChangeAspect="1"/>
          </p:cNvPicPr>
          <p:nvPr/>
        </p:nvPicPr>
        <p:blipFill>
          <a:blip r:embed="rId3"/>
          <a:srcRect/>
          <a:stretch/>
        </p:blipFill>
        <p:spPr>
          <a:xfrm>
            <a:off x="7792809" y="627066"/>
            <a:ext cx="1967974" cy="120710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488014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59" y="753228"/>
            <a:ext cx="10157023" cy="1080938"/>
          </a:xfrm>
        </p:spPr>
        <p:txBody>
          <a:bodyPr>
            <a:normAutofit/>
          </a:bodyPr>
          <a:lstStyle/>
          <a:p>
            <a:r>
              <a:rPr lang="en-US"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a typeface="Adobe Gothic Std B" panose="020B0800000000000000" pitchFamily="34" charset="-128"/>
              </a:rPr>
              <a:t>Do’s and Don’t of Campaigning</a:t>
            </a:r>
          </a:p>
        </p:txBody>
      </p:sp>
      <p:sp>
        <p:nvSpPr>
          <p:cNvPr id="3" name="Content Placeholder 2"/>
          <p:cNvSpPr>
            <a:spLocks noGrp="1"/>
          </p:cNvSpPr>
          <p:nvPr>
            <p:ph idx="1"/>
          </p:nvPr>
        </p:nvSpPr>
        <p:spPr>
          <a:xfrm>
            <a:off x="454460" y="1960328"/>
            <a:ext cx="11283080" cy="5023834"/>
          </a:xfrm>
        </p:spPr>
        <p:txBody>
          <a:bodyPr>
            <a:noAutofit/>
          </a:bodyPr>
          <a:lstStyle/>
          <a:p>
            <a:pPr>
              <a:lnSpc>
                <a:spcPct val="150000"/>
              </a:lnSpc>
            </a:pPr>
            <a:r>
              <a:rPr lang="en-US" b="1" dirty="0">
                <a:solidFill>
                  <a:schemeClr val="bg1"/>
                </a:solidFill>
                <a:highlight>
                  <a:srgbClr val="FF0000"/>
                </a:highlight>
                <a:latin typeface="Times New Roman" panose="02020603050405020304" pitchFamily="18" charset="0"/>
                <a:cs typeface="Times New Roman" panose="02020603050405020304" pitchFamily="18" charset="0"/>
              </a:rPr>
              <a:t>Do not </a:t>
            </a:r>
            <a:r>
              <a:rPr lang="en-US" dirty="0">
                <a:solidFill>
                  <a:schemeClr val="bg1"/>
                </a:solidFill>
                <a:latin typeface="Times New Roman" panose="02020603050405020304" pitchFamily="18" charset="0"/>
                <a:cs typeface="Times New Roman" panose="02020603050405020304" pitchFamily="18" charset="0"/>
              </a:rPr>
              <a:t>establish an unofficial polling station</a:t>
            </a:r>
          </a:p>
          <a:p>
            <a:pPr>
              <a:lnSpc>
                <a:spcPct val="150000"/>
              </a:lnSpc>
            </a:pPr>
            <a:r>
              <a:rPr lang="en-US" b="1" dirty="0">
                <a:solidFill>
                  <a:schemeClr val="bg1"/>
                </a:solidFill>
                <a:highlight>
                  <a:srgbClr val="FF0000"/>
                </a:highlight>
                <a:latin typeface="Times New Roman" panose="02020603050405020304" pitchFamily="18" charset="0"/>
                <a:cs typeface="Times New Roman" panose="02020603050405020304" pitchFamily="18" charset="0"/>
              </a:rPr>
              <a:t>Do not </a:t>
            </a:r>
            <a:r>
              <a:rPr lang="en-US" dirty="0">
                <a:solidFill>
                  <a:schemeClr val="bg1"/>
                </a:solidFill>
                <a:latin typeface="Times New Roman" panose="02020603050405020304" pitchFamily="18" charset="0"/>
                <a:cs typeface="Times New Roman" panose="02020603050405020304" pitchFamily="18" charset="0"/>
              </a:rPr>
              <a:t>commit slander or libel, or damage another candidate’s materials</a:t>
            </a:r>
          </a:p>
          <a:p>
            <a:pPr>
              <a:lnSpc>
                <a:spcPct val="150000"/>
              </a:lnSpc>
            </a:pPr>
            <a:r>
              <a:rPr lang="en-US" b="1" dirty="0">
                <a:solidFill>
                  <a:schemeClr val="bg1"/>
                </a:solidFill>
                <a:highlight>
                  <a:srgbClr val="FF0000"/>
                </a:highlight>
                <a:latin typeface="Times New Roman" panose="02020603050405020304" pitchFamily="18" charset="0"/>
                <a:cs typeface="Times New Roman" panose="02020603050405020304" pitchFamily="18" charset="0"/>
              </a:rPr>
              <a:t>Do not </a:t>
            </a:r>
            <a:r>
              <a:rPr lang="en-US" dirty="0">
                <a:solidFill>
                  <a:schemeClr val="bg1"/>
                </a:solidFill>
                <a:latin typeface="Times New Roman" panose="02020603050405020304" pitchFamily="18" charset="0"/>
                <a:cs typeface="Times New Roman" panose="02020603050405020304" pitchFamily="18" charset="0"/>
              </a:rPr>
              <a:t>use or solicit endorsement of university entities </a:t>
            </a:r>
          </a:p>
          <a:p>
            <a:pPr>
              <a:lnSpc>
                <a:spcPct val="150000"/>
              </a:lnSpc>
            </a:pPr>
            <a:r>
              <a:rPr lang="en-US" b="1" dirty="0">
                <a:solidFill>
                  <a:schemeClr val="bg1"/>
                </a:solidFill>
                <a:highlight>
                  <a:srgbClr val="FF0000"/>
                </a:highlight>
                <a:latin typeface="Times New Roman" panose="02020603050405020304" pitchFamily="18" charset="0"/>
                <a:cs typeface="Times New Roman" panose="02020603050405020304" pitchFamily="18" charset="0"/>
              </a:rPr>
              <a:t>Do not </a:t>
            </a:r>
            <a:r>
              <a:rPr lang="en-US" dirty="0">
                <a:solidFill>
                  <a:schemeClr val="bg1"/>
                </a:solidFill>
                <a:latin typeface="Times New Roman" panose="02020603050405020304" pitchFamily="18" charset="0"/>
                <a:cs typeface="Times New Roman" panose="02020603050405020304" pitchFamily="18" charset="0"/>
              </a:rPr>
              <a:t>double vote</a:t>
            </a:r>
          </a:p>
          <a:p>
            <a:pPr>
              <a:lnSpc>
                <a:spcPct val="150000"/>
              </a:lnSpc>
            </a:pPr>
            <a:r>
              <a:rPr lang="en-US" dirty="0">
                <a:solidFill>
                  <a:schemeClr val="bg1"/>
                </a:solidFill>
                <a:latin typeface="Times New Roman" panose="02020603050405020304" pitchFamily="18" charset="0"/>
                <a:cs typeface="Times New Roman" panose="02020603050405020304" pitchFamily="18" charset="0"/>
              </a:rPr>
              <a:t>Always follow the Election Code of Ethics</a:t>
            </a:r>
          </a:p>
          <a:p>
            <a:pPr>
              <a:lnSpc>
                <a:spcPct val="150000"/>
              </a:lnSpc>
            </a:pPr>
            <a:r>
              <a:rPr lang="en-US" dirty="0">
                <a:solidFill>
                  <a:schemeClr val="bg1"/>
                </a:solidFill>
                <a:latin typeface="Times New Roman" panose="02020603050405020304" pitchFamily="18" charset="0"/>
                <a:cs typeface="Times New Roman" panose="02020603050405020304" pitchFamily="18" charset="0"/>
              </a:rPr>
              <a:t>Familiarize yourselves with Title 7 Statutes</a:t>
            </a:r>
          </a:p>
          <a:p>
            <a:pPr>
              <a:lnSpc>
                <a:spcPct val="150000"/>
              </a:lnSpc>
            </a:pPr>
            <a:r>
              <a:rPr lang="en-US" dirty="0">
                <a:solidFill>
                  <a:schemeClr val="bg1"/>
                </a:solidFill>
                <a:latin typeface="Times New Roman" panose="02020603050405020304" pitchFamily="18" charset="0"/>
                <a:cs typeface="Times New Roman" panose="02020603050405020304" pitchFamily="18" charset="0"/>
              </a:rPr>
              <a:t>Always contact/email the ERC if you have a question or concern</a:t>
            </a:r>
          </a:p>
          <a:p>
            <a:pPr>
              <a:lnSpc>
                <a:spcPct val="150000"/>
              </a:lnSpc>
            </a:pPr>
            <a:endParaRPr lang="en-US" dirty="0">
              <a:solidFill>
                <a:schemeClr val="bg1"/>
              </a:solidFill>
              <a:latin typeface="Times New Roman" panose="02020603050405020304" pitchFamily="18" charset="0"/>
              <a:cs typeface="Times New Roman" panose="02020603050405020304" pitchFamily="18" charset="0"/>
            </a:endParaRPr>
          </a:p>
          <a:p>
            <a:pPr marL="0" indent="0">
              <a:lnSpc>
                <a:spcPct val="150000"/>
              </a:lnSpc>
              <a:buNone/>
            </a:pPr>
            <a:endParaRPr lang="en-US" sz="2200"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en-US" sz="2000"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0579B06-3031-0D42-BBC2-137DE197FF6B}"/>
              </a:ext>
            </a:extLst>
          </p:cNvPr>
          <p:cNvPicPr>
            <a:picLocks noChangeAspect="1"/>
          </p:cNvPicPr>
          <p:nvPr/>
        </p:nvPicPr>
        <p:blipFill>
          <a:blip r:embed="rId3"/>
          <a:srcRect/>
          <a:stretch/>
        </p:blipFill>
        <p:spPr>
          <a:xfrm>
            <a:off x="7792809" y="627066"/>
            <a:ext cx="1967974" cy="120710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626768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59" y="753228"/>
            <a:ext cx="10157023" cy="1080938"/>
          </a:xfrm>
        </p:spPr>
        <p:txBody>
          <a:bodyPr>
            <a:normAutofit/>
          </a:bodyPr>
          <a:lstStyle/>
          <a:p>
            <a:r>
              <a:rPr lang="en-US"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a typeface="Adobe Gothic Std B" panose="020B0800000000000000" pitchFamily="34" charset="-128"/>
              </a:rPr>
              <a:t>ERC Contact Information </a:t>
            </a:r>
          </a:p>
        </p:txBody>
      </p:sp>
      <p:sp>
        <p:nvSpPr>
          <p:cNvPr id="3" name="Content Placeholder 2"/>
          <p:cNvSpPr>
            <a:spLocks noGrp="1"/>
          </p:cNvSpPr>
          <p:nvPr>
            <p:ph idx="1"/>
          </p:nvPr>
        </p:nvSpPr>
        <p:spPr>
          <a:xfrm>
            <a:off x="454460" y="1960328"/>
            <a:ext cx="11283080" cy="5023834"/>
          </a:xfrm>
        </p:spPr>
        <p:txBody>
          <a:bodyPr>
            <a:noAutofit/>
          </a:bodyPr>
          <a:lstStyle/>
          <a:p>
            <a:pPr marL="0" indent="0">
              <a:lnSpc>
                <a:spcPct val="110000"/>
              </a:lnSpc>
              <a:spcAft>
                <a:spcPts val="600"/>
              </a:spcAft>
              <a:buNone/>
            </a:pPr>
            <a:r>
              <a:rPr lang="en-US" b="1" i="1" dirty="0">
                <a:solidFill>
                  <a:schemeClr val="bg1"/>
                </a:solidFill>
                <a:highlight>
                  <a:srgbClr val="FFFF00"/>
                </a:highlight>
                <a:latin typeface="Times New Roman" panose="02020603050405020304" pitchFamily="18" charset="0"/>
                <a:cs typeface="Times New Roman" panose="02020603050405020304" pitchFamily="18" charset="0"/>
              </a:rPr>
              <a:t>Shemar Mckoy, Supervisor of Elections: </a:t>
            </a:r>
            <a:r>
              <a:rPr lang="en-US" b="1" i="1" dirty="0" err="1">
                <a:solidFill>
                  <a:schemeClr val="bg1"/>
                </a:solidFill>
                <a:highlight>
                  <a:srgbClr val="FFFF00"/>
                </a:highlight>
                <a:latin typeface="Times New Roman" panose="02020603050405020304" pitchFamily="18" charset="0"/>
                <a:cs typeface="Times New Roman" panose="02020603050405020304" pitchFamily="18" charset="0"/>
              </a:rPr>
              <a:t>Shemarmckoy@usf.edu</a:t>
            </a:r>
            <a:endParaRPr lang="en-US" dirty="0">
              <a:solidFill>
                <a:schemeClr val="bg1"/>
              </a:solidFill>
              <a:latin typeface="Times New Roman" panose="02020603050405020304" pitchFamily="18" charset="0"/>
              <a:cs typeface="Times New Roman" panose="02020603050405020304" pitchFamily="18" charset="0"/>
            </a:endParaRPr>
          </a:p>
          <a:p>
            <a:pPr marL="0" indent="0">
              <a:lnSpc>
                <a:spcPct val="110000"/>
              </a:lnSpc>
              <a:spcAft>
                <a:spcPts val="600"/>
              </a:spcAft>
              <a:buNone/>
            </a:pPr>
            <a:r>
              <a:rPr lang="en-US" dirty="0">
                <a:solidFill>
                  <a:schemeClr val="bg1"/>
                </a:solidFill>
                <a:latin typeface="Times New Roman" panose="02020603050405020304" pitchFamily="18" charset="0"/>
                <a:cs typeface="Times New Roman" panose="02020603050405020304" pitchFamily="18" charset="0"/>
              </a:rPr>
              <a:t>Tampa Campus: Marshall Student Center (MSC), Suite 4300</a:t>
            </a:r>
          </a:p>
          <a:p>
            <a:pPr marL="342900">
              <a:lnSpc>
                <a:spcPct val="110000"/>
              </a:lnSpc>
              <a:spcAft>
                <a:spcPts val="600"/>
              </a:spcAft>
            </a:pPr>
            <a:r>
              <a:rPr lang="en-US" b="1" i="1" dirty="0" err="1">
                <a:solidFill>
                  <a:schemeClr val="bg1"/>
                </a:solidFill>
                <a:highlight>
                  <a:srgbClr val="FFFF00"/>
                </a:highlight>
                <a:latin typeface="Times New Roman" panose="02020603050405020304" pitchFamily="18" charset="0"/>
                <a:cs typeface="Times New Roman" panose="02020603050405020304" pitchFamily="18" charset="0"/>
              </a:rPr>
              <a:t>Atzin</a:t>
            </a:r>
            <a:r>
              <a:rPr lang="en-US" b="1" i="1" dirty="0">
                <a:solidFill>
                  <a:schemeClr val="bg1"/>
                </a:solidFill>
                <a:highlight>
                  <a:srgbClr val="FFFF00"/>
                </a:highlight>
                <a:latin typeface="Times New Roman" panose="02020603050405020304" pitchFamily="18" charset="0"/>
                <a:cs typeface="Times New Roman" panose="02020603050405020304" pitchFamily="18" charset="0"/>
              </a:rPr>
              <a:t> Santiago, Deputy Supervisor of Election: </a:t>
            </a:r>
            <a:r>
              <a:rPr lang="en-US" b="1" i="1" dirty="0" err="1">
                <a:solidFill>
                  <a:schemeClr val="bg1"/>
                </a:solidFill>
                <a:highlight>
                  <a:srgbClr val="FFFF00"/>
                </a:highlight>
                <a:latin typeface="Times New Roman" panose="02020603050405020304" pitchFamily="18" charset="0"/>
                <a:cs typeface="Times New Roman" panose="02020603050405020304" pitchFamily="18" charset="0"/>
              </a:rPr>
              <a:t>atzindtzoara@usf.edu</a:t>
            </a:r>
            <a:endParaRPr lang="en-US" b="1" i="1" dirty="0">
              <a:solidFill>
                <a:schemeClr val="bg1"/>
              </a:solidFill>
              <a:highlight>
                <a:srgbClr val="FFFF00"/>
              </a:highlight>
              <a:latin typeface="Times New Roman" panose="02020603050405020304" pitchFamily="18" charset="0"/>
              <a:cs typeface="Times New Roman" panose="02020603050405020304" pitchFamily="18" charset="0"/>
            </a:endParaRPr>
          </a:p>
          <a:p>
            <a:pPr marL="0" indent="0">
              <a:lnSpc>
                <a:spcPct val="110000"/>
              </a:lnSpc>
              <a:spcAft>
                <a:spcPts val="600"/>
              </a:spcAft>
              <a:buNone/>
            </a:pPr>
            <a:r>
              <a:rPr lang="en-US" dirty="0">
                <a:solidFill>
                  <a:schemeClr val="bg1"/>
                </a:solidFill>
                <a:latin typeface="Times New Roman" panose="02020603050405020304" pitchFamily="18" charset="0"/>
                <a:cs typeface="Times New Roman" panose="02020603050405020304" pitchFamily="18" charset="0"/>
              </a:rPr>
              <a:t>   St. Pete Campus: Student Life Center (SLC) 1500 </a:t>
            </a:r>
          </a:p>
          <a:p>
            <a:pPr marL="342900">
              <a:lnSpc>
                <a:spcPct val="110000"/>
              </a:lnSpc>
              <a:spcAft>
                <a:spcPts val="600"/>
              </a:spcAft>
            </a:pPr>
            <a:r>
              <a:rPr lang="en-US" b="1" i="1" dirty="0">
                <a:solidFill>
                  <a:schemeClr val="bg1"/>
                </a:solidFill>
                <a:highlight>
                  <a:srgbClr val="FFFF00"/>
                </a:highlight>
                <a:latin typeface="Times New Roman" panose="02020603050405020304" pitchFamily="18" charset="0"/>
                <a:cs typeface="Times New Roman" panose="02020603050405020304" pitchFamily="18" charset="0"/>
              </a:rPr>
              <a:t>Savannah </a:t>
            </a:r>
            <a:r>
              <a:rPr lang="en-US" b="1" i="1" dirty="0" err="1">
                <a:solidFill>
                  <a:schemeClr val="bg1"/>
                </a:solidFill>
                <a:highlight>
                  <a:srgbClr val="FFFF00"/>
                </a:highlight>
                <a:latin typeface="Times New Roman" panose="02020603050405020304" pitchFamily="18" charset="0"/>
                <a:cs typeface="Times New Roman" panose="02020603050405020304" pitchFamily="18" charset="0"/>
              </a:rPr>
              <a:t>Carr</a:t>
            </a:r>
            <a:r>
              <a:rPr lang="en-US" b="1" i="1" dirty="0">
                <a:solidFill>
                  <a:schemeClr val="bg1"/>
                </a:solidFill>
                <a:highlight>
                  <a:srgbClr val="FFFF00"/>
                </a:highlight>
                <a:latin typeface="Times New Roman" panose="02020603050405020304" pitchFamily="18" charset="0"/>
                <a:cs typeface="Times New Roman" panose="02020603050405020304" pitchFamily="18" charset="0"/>
              </a:rPr>
              <a:t>, Deputy Supervisor of Elections: savannahc4@usf.edu.usf.edu  </a:t>
            </a:r>
          </a:p>
          <a:p>
            <a:pPr marL="0" indent="0">
              <a:lnSpc>
                <a:spcPct val="110000"/>
              </a:lnSpc>
              <a:spcAft>
                <a:spcPts val="600"/>
              </a:spcAft>
              <a:buNone/>
            </a:pPr>
            <a:r>
              <a:rPr lang="en-US" dirty="0">
                <a:solidFill>
                  <a:schemeClr val="bg1"/>
                </a:solidFill>
                <a:latin typeface="Times New Roman" panose="02020603050405020304" pitchFamily="18" charset="0"/>
                <a:cs typeface="Times New Roman" panose="02020603050405020304" pitchFamily="18" charset="0"/>
              </a:rPr>
              <a:t>Sarasota/Manatee Campus: (SMC) A117</a:t>
            </a:r>
          </a:p>
          <a:p>
            <a:pPr>
              <a:lnSpc>
                <a:spcPct val="110000"/>
              </a:lnSpc>
              <a:spcAft>
                <a:spcPts val="600"/>
              </a:spcAft>
            </a:pPr>
            <a:r>
              <a:rPr lang="en-US" dirty="0">
                <a:solidFill>
                  <a:schemeClr val="bg1"/>
                </a:solidFill>
                <a:highlight>
                  <a:srgbClr val="FFFF00"/>
                </a:highlight>
                <a:latin typeface="Times New Roman" panose="02020603050405020304" pitchFamily="18" charset="0"/>
                <a:cs typeface="Times New Roman" panose="02020603050405020304" pitchFamily="18" charset="0"/>
              </a:rPr>
              <a:t>-</a:t>
            </a:r>
            <a:r>
              <a:rPr lang="en-US" b="1" i="1" dirty="0">
                <a:solidFill>
                  <a:schemeClr val="bg1"/>
                </a:solidFill>
                <a:highlight>
                  <a:srgbClr val="FFFF00"/>
                </a:highlight>
                <a:latin typeface="Times New Roman" panose="02020603050405020304" pitchFamily="18" charset="0"/>
                <a:cs typeface="Times New Roman" panose="02020603050405020304" pitchFamily="18" charset="0"/>
              </a:rPr>
              <a:t>Bart Stucker, Coordinator of Orientation &amp; Wellness Programs: </a:t>
            </a:r>
            <a:r>
              <a:rPr lang="en-US" b="1" i="1" dirty="0" err="1">
                <a:solidFill>
                  <a:schemeClr val="bg1"/>
                </a:solidFill>
                <a:highlight>
                  <a:srgbClr val="FFFF00"/>
                </a:highlight>
                <a:latin typeface="Times New Roman" panose="02020603050405020304" pitchFamily="18" charset="0"/>
                <a:cs typeface="Times New Roman" panose="02020603050405020304" pitchFamily="18" charset="0"/>
              </a:rPr>
              <a:t>bstucker@usf.edu</a:t>
            </a:r>
            <a:endParaRPr lang="en-US" b="1" i="1" dirty="0">
              <a:solidFill>
                <a:schemeClr val="bg1"/>
              </a:solidFill>
              <a:highlight>
                <a:srgbClr val="FFFF00"/>
              </a:highlight>
              <a:latin typeface="Times New Roman" panose="02020603050405020304" pitchFamily="18" charset="0"/>
              <a:cs typeface="Times New Roman" panose="02020603050405020304" pitchFamily="18" charset="0"/>
            </a:endParaRPr>
          </a:p>
          <a:p>
            <a:pPr>
              <a:lnSpc>
                <a:spcPct val="110000"/>
              </a:lnSpc>
              <a:spcAft>
                <a:spcPts val="600"/>
              </a:spcAft>
            </a:pPr>
            <a:r>
              <a:rPr lang="en-US" b="1" i="1" dirty="0">
                <a:solidFill>
                  <a:schemeClr val="bg1"/>
                </a:solidFill>
                <a:highlight>
                  <a:srgbClr val="FFFF00"/>
                </a:highlight>
                <a:latin typeface="Times New Roman" panose="02020603050405020304" pitchFamily="18" charset="0"/>
                <a:cs typeface="Times New Roman" panose="02020603050405020304" pitchFamily="18" charset="0"/>
              </a:rPr>
              <a:t>Dahlia Martinez, Deputy Supervisor of Elections: </a:t>
            </a:r>
            <a:r>
              <a:rPr lang="en-US" b="1" i="1" dirty="0" err="1">
                <a:solidFill>
                  <a:schemeClr val="bg1"/>
                </a:solidFill>
                <a:highlight>
                  <a:srgbClr val="FFFF00"/>
                </a:highlight>
                <a:latin typeface="Times New Roman" panose="02020603050405020304" pitchFamily="18" charset="0"/>
                <a:cs typeface="Times New Roman" panose="02020603050405020304" pitchFamily="18" charset="0"/>
              </a:rPr>
              <a:t>djmartinez@usf.edu</a:t>
            </a:r>
            <a:endParaRPr lang="en-US" b="1" i="1" dirty="0">
              <a:solidFill>
                <a:schemeClr val="bg1"/>
              </a:solidFill>
              <a:highlight>
                <a:srgbClr val="FFFF00"/>
              </a:highlight>
              <a:latin typeface="Times New Roman" panose="02020603050405020304" pitchFamily="18" charset="0"/>
              <a:cs typeface="Times New Roman" panose="02020603050405020304" pitchFamily="18" charset="0"/>
            </a:endParaRPr>
          </a:p>
          <a:p>
            <a:pPr>
              <a:lnSpc>
                <a:spcPct val="150000"/>
              </a:lnSpc>
            </a:pPr>
            <a:endParaRPr lang="en-US" dirty="0">
              <a:solidFill>
                <a:schemeClr val="bg1"/>
              </a:solidFill>
              <a:latin typeface="Times New Roman" panose="02020603050405020304" pitchFamily="18" charset="0"/>
              <a:cs typeface="Times New Roman" panose="02020603050405020304" pitchFamily="18" charset="0"/>
            </a:endParaRPr>
          </a:p>
          <a:p>
            <a:pPr marL="0" indent="0">
              <a:lnSpc>
                <a:spcPct val="150000"/>
              </a:lnSpc>
              <a:buNone/>
            </a:pPr>
            <a:endParaRPr lang="en-US" sz="2200"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en-US" sz="2000"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0579B06-3031-0D42-BBC2-137DE197FF6B}"/>
              </a:ext>
            </a:extLst>
          </p:cNvPr>
          <p:cNvPicPr>
            <a:picLocks noChangeAspect="1"/>
          </p:cNvPicPr>
          <p:nvPr/>
        </p:nvPicPr>
        <p:blipFill>
          <a:blip r:embed="rId3"/>
          <a:srcRect/>
          <a:stretch/>
        </p:blipFill>
        <p:spPr>
          <a:xfrm>
            <a:off x="7792809" y="627066"/>
            <a:ext cx="1967974" cy="120710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4180307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59" y="753228"/>
            <a:ext cx="10157023" cy="1080938"/>
          </a:xfrm>
        </p:spPr>
        <p:txBody>
          <a:bodyPr>
            <a:normAutofit/>
          </a:bodyPr>
          <a:lstStyle/>
          <a:p>
            <a:r>
              <a:rPr lang="en-US"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a typeface="Adobe Gothic Std B" panose="020B0800000000000000" pitchFamily="34" charset="-128"/>
              </a:rPr>
              <a:t>Human Resource Requirements </a:t>
            </a:r>
          </a:p>
        </p:txBody>
      </p:sp>
      <p:sp>
        <p:nvSpPr>
          <p:cNvPr id="3" name="Content Placeholder 2"/>
          <p:cNvSpPr>
            <a:spLocks noGrp="1"/>
          </p:cNvSpPr>
          <p:nvPr>
            <p:ph idx="1"/>
          </p:nvPr>
        </p:nvSpPr>
        <p:spPr>
          <a:xfrm>
            <a:off x="454460" y="1834166"/>
            <a:ext cx="11283080" cy="4907280"/>
          </a:xfrm>
        </p:spPr>
        <p:txBody>
          <a:bodyPr>
            <a:noAutofit/>
          </a:bodyPr>
          <a:lstStyle/>
          <a:p>
            <a:pPr marL="457200" indent="-457200">
              <a:lnSpc>
                <a:spcPct val="150000"/>
              </a:lnSpc>
              <a:spcAft>
                <a:spcPts val="600"/>
              </a:spcAft>
              <a:buFont typeface="+mj-lt"/>
              <a:buAutoNum type="arabicPeriod"/>
            </a:pPr>
            <a:r>
              <a:rPr lang="en-US" dirty="0">
                <a:solidFill>
                  <a:schemeClr val="bg1"/>
                </a:solidFill>
                <a:latin typeface="Times New Roman" panose="02020603050405020304" pitchFamily="18" charset="0"/>
                <a:cs typeface="Times New Roman" panose="02020603050405020304" pitchFamily="18" charset="0"/>
              </a:rPr>
              <a:t>An employee may not volunteer to perform the same types of duties that the individual is otherwise employed by USF to perform.</a:t>
            </a:r>
          </a:p>
          <a:p>
            <a:pPr marL="457200" indent="-457200">
              <a:lnSpc>
                <a:spcPct val="150000"/>
              </a:lnSpc>
              <a:spcAft>
                <a:spcPts val="600"/>
              </a:spcAft>
              <a:buFont typeface="+mj-lt"/>
              <a:buAutoNum type="arabicPeriod"/>
            </a:pPr>
            <a:r>
              <a:rPr lang="en-US" dirty="0">
                <a:solidFill>
                  <a:schemeClr val="bg1"/>
                </a:solidFill>
                <a:latin typeface="Times New Roman" panose="02020603050405020304" pitchFamily="18" charset="0"/>
                <a:cs typeface="Times New Roman" panose="02020603050405020304" pitchFamily="18" charset="0"/>
              </a:rPr>
              <a:t>Volunteer service may not displace a paid position. </a:t>
            </a:r>
          </a:p>
          <a:p>
            <a:pPr marL="457200" indent="-457200">
              <a:lnSpc>
                <a:spcPct val="150000"/>
              </a:lnSpc>
              <a:spcAft>
                <a:spcPts val="600"/>
              </a:spcAft>
              <a:buFont typeface="+mj-lt"/>
              <a:buAutoNum type="arabicPeriod"/>
            </a:pPr>
            <a:r>
              <a:rPr lang="en-US" dirty="0">
                <a:solidFill>
                  <a:schemeClr val="bg1"/>
                </a:solidFill>
                <a:latin typeface="Times New Roman" panose="02020603050405020304" pitchFamily="18" charset="0"/>
                <a:cs typeface="Times New Roman" panose="02020603050405020304" pitchFamily="18" charset="0"/>
              </a:rPr>
              <a:t>If a student has two paid student positions the students will have to choose between which paid appointment they would like to keep . A volunteer can’t work in a role that would otherwise be paid. </a:t>
            </a:r>
          </a:p>
          <a:p>
            <a:pPr marL="0" indent="0">
              <a:lnSpc>
                <a:spcPct val="150000"/>
              </a:lnSpc>
              <a:spcAft>
                <a:spcPts val="600"/>
              </a:spcAft>
              <a:buNone/>
            </a:pPr>
            <a:r>
              <a:rPr lang="en-US" b="1" dirty="0">
                <a:solidFill>
                  <a:schemeClr val="bg1"/>
                </a:solidFill>
                <a:highlight>
                  <a:srgbClr val="FFFF00"/>
                </a:highlight>
                <a:latin typeface="Times New Roman" panose="02020603050405020304" pitchFamily="18" charset="0"/>
                <a:cs typeface="Times New Roman" panose="02020603050405020304" pitchFamily="18" charset="0"/>
              </a:rPr>
              <a:t>Please Note</a:t>
            </a:r>
            <a:r>
              <a:rPr lang="en-US" dirty="0">
                <a:solidFill>
                  <a:schemeClr val="bg1"/>
                </a:solidFill>
                <a:highlight>
                  <a:srgbClr val="FFFF00"/>
                </a:highlight>
                <a:latin typeface="Times New Roman" panose="02020603050405020304" pitchFamily="18" charset="0"/>
                <a:cs typeface="Times New Roman" panose="02020603050405020304" pitchFamily="18" charset="0"/>
              </a:rPr>
              <a:t>:  Domestic students are limited to 40 hours per week and international students are limited to 20 hours per week</a:t>
            </a:r>
            <a:r>
              <a:rPr lang="en-US" dirty="0">
                <a:highlight>
                  <a:srgbClr val="FFFF00"/>
                </a:highlight>
                <a:latin typeface="Times New Roman" panose="02020603050405020304" pitchFamily="18" charset="0"/>
                <a:cs typeface="Times New Roman" panose="02020603050405020304" pitchFamily="18" charset="0"/>
              </a:rPr>
              <a:t>.</a:t>
            </a:r>
            <a:endParaRPr lang="en-US" dirty="0">
              <a:solidFill>
                <a:schemeClr val="bg1"/>
              </a:solidFill>
              <a:highlight>
                <a:srgbClr val="FFFF00"/>
              </a:highlight>
              <a:latin typeface="Times New Roman" panose="02020603050405020304" pitchFamily="18" charset="0"/>
              <a:cs typeface="Times New Roman" panose="02020603050405020304" pitchFamily="18" charset="0"/>
            </a:endParaRPr>
          </a:p>
          <a:p>
            <a:pPr marL="0" indent="0">
              <a:lnSpc>
                <a:spcPct val="150000"/>
              </a:lnSpc>
              <a:buNone/>
            </a:pPr>
            <a:endParaRPr lang="en-US" sz="2200"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en-US" sz="2000"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0579B06-3031-0D42-BBC2-137DE197FF6B}"/>
              </a:ext>
            </a:extLst>
          </p:cNvPr>
          <p:cNvPicPr>
            <a:picLocks noChangeAspect="1"/>
          </p:cNvPicPr>
          <p:nvPr/>
        </p:nvPicPr>
        <p:blipFill>
          <a:blip r:embed="rId3"/>
          <a:srcRect/>
          <a:stretch/>
        </p:blipFill>
        <p:spPr>
          <a:xfrm>
            <a:off x="7792809" y="627066"/>
            <a:ext cx="1967974" cy="120710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699104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4" name="Picture 32">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5" name="Picture 34">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56" name="Picture 36">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57" name="Rectangle 38">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Rectangle 40">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59" name="Rectangle 42">
            <a:extLst>
              <a:ext uri="{FF2B5EF4-FFF2-40B4-BE49-F238E27FC236}">
                <a16:creationId xmlns:a16="http://schemas.microsoft.com/office/drawing/2014/main" id="{91B25DDC-AC4A-4478-9284-72FAEFF9AA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44">
            <a:extLst>
              <a:ext uri="{FF2B5EF4-FFF2-40B4-BE49-F238E27FC236}">
                <a16:creationId xmlns:a16="http://schemas.microsoft.com/office/drawing/2014/main" id="{F2A4120A-6920-4A6A-A9F2-D985926CFA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1" name="Rectangle 46">
            <a:extLst>
              <a:ext uri="{FF2B5EF4-FFF2-40B4-BE49-F238E27FC236}">
                <a16:creationId xmlns:a16="http://schemas.microsoft.com/office/drawing/2014/main" id="{EF7F7E2B-AC04-431C-9F91-E8CC80AC2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3923159"/>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p:cNvSpPr txBox="1"/>
          <p:nvPr/>
        </p:nvSpPr>
        <p:spPr>
          <a:xfrm>
            <a:off x="680322" y="4076285"/>
            <a:ext cx="8133478" cy="940240"/>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800"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atin typeface="+mj-lt"/>
                <a:ea typeface="Adobe Gothic Std B" panose="020B0800000000000000" pitchFamily="34" charset="-128"/>
              </a:rPr>
              <a:t> Questions?</a:t>
            </a:r>
            <a:endParaRPr lang="en-US" sz="4800" b="1" dirty="0">
              <a:latin typeface="+mj-lt"/>
              <a:ea typeface="+mj-ea"/>
              <a:cs typeface="+mj-cs"/>
            </a:endParaRPr>
          </a:p>
        </p:txBody>
      </p:sp>
      <p:pic>
        <p:nvPicPr>
          <p:cNvPr id="3" name="Picture 2">
            <a:extLst>
              <a:ext uri="{FF2B5EF4-FFF2-40B4-BE49-F238E27FC236}">
                <a16:creationId xmlns:a16="http://schemas.microsoft.com/office/drawing/2014/main" id="{2B3C6E73-8C9F-0B49-8190-26EDAFA3F47F}"/>
              </a:ext>
            </a:extLst>
          </p:cNvPr>
          <p:cNvPicPr>
            <a:picLocks noChangeAspect="1"/>
          </p:cNvPicPr>
          <p:nvPr/>
        </p:nvPicPr>
        <p:blipFill>
          <a:blip r:embed="rId5"/>
          <a:stretch/>
        </p:blipFill>
        <p:spPr>
          <a:xfrm>
            <a:off x="660616" y="295107"/>
            <a:ext cx="5557303" cy="3408695"/>
          </a:xfrm>
          <a:prstGeom prst="rect">
            <a:avLst/>
          </a:prstGeom>
          <a:ln>
            <a:noFill/>
          </a:ln>
          <a:effectLst>
            <a:outerShdw blurRad="76200" dist="63500" dir="5040000" algn="tl" rotWithShape="0">
              <a:srgbClr val="000000">
                <a:alpha val="41000"/>
              </a:srgbClr>
            </a:outerShdw>
          </a:effectLst>
        </p:spPr>
      </p:pic>
      <p:sp>
        <p:nvSpPr>
          <p:cNvPr id="62" name="Rectangle 48">
            <a:extLst>
              <a:ext uri="{FF2B5EF4-FFF2-40B4-BE49-F238E27FC236}">
                <a16:creationId xmlns:a16="http://schemas.microsoft.com/office/drawing/2014/main" id="{A70D537E-6C9C-42A3-9B15-BB0F3D36C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3923159"/>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Rectangle 50">
            <a:extLst>
              <a:ext uri="{FF2B5EF4-FFF2-40B4-BE49-F238E27FC236}">
                <a16:creationId xmlns:a16="http://schemas.microsoft.com/office/drawing/2014/main" id="{BBA9CF82-B5D9-49C7-8190-015DC6E00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932"/>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02CF6BB-0147-4AA0-8473-07BB71B78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575932"/>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0829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7341052-73F2-435C-A1F0-70961D11B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A4D2D0F6-68B7-4A2F-B80D-B3AAC1F4D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29" name="Rectangle 28">
            <a:extLst>
              <a:ext uri="{FF2B5EF4-FFF2-40B4-BE49-F238E27FC236}">
                <a16:creationId xmlns:a16="http://schemas.microsoft.com/office/drawing/2014/main" id="{A0BCEF11-98AA-4EF8-91CF-8146F6479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99ACD4F-7AF9-4FB2-95BA-EE8377EF9E5A}"/>
              </a:ext>
            </a:extLst>
          </p:cNvPr>
          <p:cNvSpPr>
            <a:spLocks noGrp="1"/>
          </p:cNvSpPr>
          <p:nvPr>
            <p:ph type="title"/>
          </p:nvPr>
        </p:nvSpPr>
        <p:spPr>
          <a:xfrm>
            <a:off x="680321" y="753228"/>
            <a:ext cx="9613861" cy="1080938"/>
          </a:xfrm>
        </p:spPr>
        <p:txBody>
          <a:bodyPr>
            <a:normAutofit/>
          </a:bodyPr>
          <a:lstStyle/>
          <a:p>
            <a:r>
              <a:rPr lang="en-US"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a typeface="Adobe Gothic Std B" panose="020B0800000000000000" pitchFamily="34" charset="-128"/>
              </a:rPr>
              <a:t>What is it like to be a Senator?  </a:t>
            </a:r>
            <a:endParaRPr lang="en-US" b="1" dirty="0">
              <a:latin typeface="Adobe Gothic Std B"/>
            </a:endParaRPr>
          </a:p>
        </p:txBody>
      </p:sp>
      <p:pic>
        <p:nvPicPr>
          <p:cNvPr id="31" name="Picture 30">
            <a:extLst>
              <a:ext uri="{FF2B5EF4-FFF2-40B4-BE49-F238E27FC236}">
                <a16:creationId xmlns:a16="http://schemas.microsoft.com/office/drawing/2014/main" id="{DB816C00-E2A2-4A28-A8CB-2E9E10E9F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3" name="Rectangle 32">
            <a:extLst>
              <a:ext uri="{FF2B5EF4-FFF2-40B4-BE49-F238E27FC236}">
                <a16:creationId xmlns:a16="http://schemas.microsoft.com/office/drawing/2014/main" id="{B2892C6A-FAAA-49A9-B836-6ECC4D48D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4C9AE7DF-E149-437F-9D6D-1AC1C993C288}"/>
              </a:ext>
            </a:extLst>
          </p:cNvPr>
          <p:cNvGraphicFramePr>
            <a:graphicFrameLocks noGrp="1"/>
          </p:cNvGraphicFramePr>
          <p:nvPr>
            <p:ph idx="1"/>
            <p:extLst>
              <p:ext uri="{D42A27DB-BD31-4B8C-83A1-F6EECF244321}">
                <p14:modId xmlns:p14="http://schemas.microsoft.com/office/powerpoint/2010/main" val="403363858"/>
              </p:ext>
            </p:extLst>
          </p:nvPr>
        </p:nvGraphicFramePr>
        <p:xfrm>
          <a:off x="680321" y="2336872"/>
          <a:ext cx="10734439" cy="43077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7" name="Picture 16">
            <a:extLst>
              <a:ext uri="{FF2B5EF4-FFF2-40B4-BE49-F238E27FC236}">
                <a16:creationId xmlns:a16="http://schemas.microsoft.com/office/drawing/2014/main" id="{F5AC1504-912E-024C-83AE-87A32DA4A9BA}"/>
              </a:ext>
            </a:extLst>
          </p:cNvPr>
          <p:cNvPicPr>
            <a:picLocks noChangeAspect="1"/>
          </p:cNvPicPr>
          <p:nvPr/>
        </p:nvPicPr>
        <p:blipFill>
          <a:blip r:embed="rId10"/>
          <a:srcRect/>
          <a:stretch/>
        </p:blipFill>
        <p:spPr>
          <a:xfrm>
            <a:off x="7668003" y="753228"/>
            <a:ext cx="1796037" cy="110163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613404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7341052-73F2-435C-A1F0-70961D11B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A4D2D0F6-68B7-4A2F-B80D-B3AAC1F4D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29" name="Rectangle 28">
            <a:extLst>
              <a:ext uri="{FF2B5EF4-FFF2-40B4-BE49-F238E27FC236}">
                <a16:creationId xmlns:a16="http://schemas.microsoft.com/office/drawing/2014/main" id="{A0BCEF11-98AA-4EF8-91CF-8146F6479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99ACD4F-7AF9-4FB2-95BA-EE8377EF9E5A}"/>
              </a:ext>
            </a:extLst>
          </p:cNvPr>
          <p:cNvSpPr>
            <a:spLocks noGrp="1"/>
          </p:cNvSpPr>
          <p:nvPr>
            <p:ph type="title"/>
          </p:nvPr>
        </p:nvSpPr>
        <p:spPr>
          <a:xfrm>
            <a:off x="680321" y="753228"/>
            <a:ext cx="9613861" cy="1080938"/>
          </a:xfrm>
        </p:spPr>
        <p:txBody>
          <a:bodyPr>
            <a:normAutofit/>
          </a:bodyPr>
          <a:lstStyle/>
          <a:p>
            <a:r>
              <a:rPr lang="en-US"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a typeface="Adobe Gothic Std B" panose="020B0800000000000000" pitchFamily="34" charset="-128"/>
              </a:rPr>
              <a:t>What is it like to be a Senator?  </a:t>
            </a:r>
            <a:endParaRPr lang="en-US" b="1" dirty="0">
              <a:latin typeface="Adobe Gothic Std B"/>
            </a:endParaRPr>
          </a:p>
        </p:txBody>
      </p:sp>
      <p:pic>
        <p:nvPicPr>
          <p:cNvPr id="31" name="Picture 30">
            <a:extLst>
              <a:ext uri="{FF2B5EF4-FFF2-40B4-BE49-F238E27FC236}">
                <a16:creationId xmlns:a16="http://schemas.microsoft.com/office/drawing/2014/main" id="{DB816C00-E2A2-4A28-A8CB-2E9E10E9F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3" name="Rectangle 32">
            <a:extLst>
              <a:ext uri="{FF2B5EF4-FFF2-40B4-BE49-F238E27FC236}">
                <a16:creationId xmlns:a16="http://schemas.microsoft.com/office/drawing/2014/main" id="{B2892C6A-FAAA-49A9-B836-6ECC4D48D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4C9AE7DF-E149-437F-9D6D-1AC1C993C288}"/>
              </a:ext>
            </a:extLst>
          </p:cNvPr>
          <p:cNvGraphicFramePr>
            <a:graphicFrameLocks noGrp="1"/>
          </p:cNvGraphicFramePr>
          <p:nvPr>
            <p:ph idx="1"/>
            <p:extLst>
              <p:ext uri="{D42A27DB-BD31-4B8C-83A1-F6EECF244321}">
                <p14:modId xmlns:p14="http://schemas.microsoft.com/office/powerpoint/2010/main" val="2019173198"/>
              </p:ext>
            </p:extLst>
          </p:nvPr>
        </p:nvGraphicFramePr>
        <p:xfrm>
          <a:off x="680321" y="2336872"/>
          <a:ext cx="10734439" cy="43077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7" name="Picture 16">
            <a:extLst>
              <a:ext uri="{FF2B5EF4-FFF2-40B4-BE49-F238E27FC236}">
                <a16:creationId xmlns:a16="http://schemas.microsoft.com/office/drawing/2014/main" id="{F5AC1504-912E-024C-83AE-87A32DA4A9BA}"/>
              </a:ext>
            </a:extLst>
          </p:cNvPr>
          <p:cNvPicPr>
            <a:picLocks noChangeAspect="1"/>
          </p:cNvPicPr>
          <p:nvPr/>
        </p:nvPicPr>
        <p:blipFill>
          <a:blip r:embed="rId10"/>
          <a:srcRect/>
          <a:stretch/>
        </p:blipFill>
        <p:spPr>
          <a:xfrm>
            <a:off x="7668003" y="753228"/>
            <a:ext cx="1796037" cy="110163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425874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a typeface="Adobe Gothic Std B" panose="020B0800000000000000" pitchFamily="34" charset="-128"/>
              </a:rPr>
              <a:t>Open Senate Seats Per Campus</a:t>
            </a:r>
            <a:endParaRPr lang="en-US" b="1" dirty="0">
              <a:solidFill>
                <a:schemeClr val="accent1"/>
              </a:solidFill>
            </a:endParaRPr>
          </a:p>
        </p:txBody>
      </p:sp>
      <p:sp>
        <p:nvSpPr>
          <p:cNvPr id="6" name="Content Placeholder 2"/>
          <p:cNvSpPr txBox="1">
            <a:spLocks/>
          </p:cNvSpPr>
          <p:nvPr/>
        </p:nvSpPr>
        <p:spPr>
          <a:xfrm>
            <a:off x="-539835" y="5361227"/>
            <a:ext cx="4374033" cy="40233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sz="2400" dirty="0">
              <a:latin typeface="Agency FB" panose="020B0503020202020204" pitchFamily="34" charset="0"/>
            </a:endParaRPr>
          </a:p>
          <a:p>
            <a:pPr lvl="1"/>
            <a:endParaRPr lang="en-US" dirty="0"/>
          </a:p>
        </p:txBody>
      </p:sp>
      <p:sp>
        <p:nvSpPr>
          <p:cNvPr id="9" name="Rectangle 3"/>
          <p:cNvSpPr>
            <a:spLocks noChangeArrowheads="1"/>
          </p:cNvSpPr>
          <p:nvPr/>
        </p:nvSpPr>
        <p:spPr bwMode="auto">
          <a:xfrm>
            <a:off x="585079" y="6043957"/>
            <a:ext cx="480516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C6935E71-58AE-3B4C-8BD6-D594712B559E}"/>
              </a:ext>
            </a:extLst>
          </p:cNvPr>
          <p:cNvPicPr>
            <a:picLocks noChangeAspect="1"/>
          </p:cNvPicPr>
          <p:nvPr/>
        </p:nvPicPr>
        <p:blipFill>
          <a:blip r:embed="rId2"/>
          <a:srcRect/>
          <a:stretch/>
        </p:blipFill>
        <p:spPr>
          <a:xfrm>
            <a:off x="7759443" y="654926"/>
            <a:ext cx="1796037" cy="1101639"/>
          </a:xfrm>
          <a:prstGeom prst="rect">
            <a:avLst/>
          </a:prstGeom>
          <a:ln>
            <a:noFill/>
          </a:ln>
          <a:effectLst>
            <a:outerShdw blurRad="76200" dist="63500" dir="5040000" algn="tl" rotWithShape="0">
              <a:srgbClr val="000000">
                <a:alpha val="41000"/>
              </a:srgbClr>
            </a:outerShdw>
          </a:effectLst>
        </p:spPr>
      </p:pic>
      <p:graphicFrame>
        <p:nvGraphicFramePr>
          <p:cNvPr id="10" name="Table 9">
            <a:extLst>
              <a:ext uri="{FF2B5EF4-FFF2-40B4-BE49-F238E27FC236}">
                <a16:creationId xmlns:a16="http://schemas.microsoft.com/office/drawing/2014/main" id="{07638C84-EA0F-F346-BD2F-D91D054D7484}"/>
              </a:ext>
            </a:extLst>
          </p:cNvPr>
          <p:cNvGraphicFramePr>
            <a:graphicFrameLocks noGrp="1"/>
          </p:cNvGraphicFramePr>
          <p:nvPr>
            <p:extLst>
              <p:ext uri="{D42A27DB-BD31-4B8C-83A1-F6EECF244321}">
                <p14:modId xmlns:p14="http://schemas.microsoft.com/office/powerpoint/2010/main" val="2751059606"/>
              </p:ext>
            </p:extLst>
          </p:nvPr>
        </p:nvGraphicFramePr>
        <p:xfrm>
          <a:off x="1281866" y="2325682"/>
          <a:ext cx="5698054" cy="4023360"/>
        </p:xfrm>
        <a:graphic>
          <a:graphicData uri="http://schemas.openxmlformats.org/drawingml/2006/table">
            <a:tbl>
              <a:tblPr bandRow="1">
                <a:tableStyleId>{C4B1156A-380E-4F78-BDF5-A606A8083BF9}</a:tableStyleId>
              </a:tblPr>
              <a:tblGrid>
                <a:gridCol w="4382575">
                  <a:extLst>
                    <a:ext uri="{9D8B030D-6E8A-4147-A177-3AD203B41FA5}">
                      <a16:colId xmlns:a16="http://schemas.microsoft.com/office/drawing/2014/main" val="20000"/>
                    </a:ext>
                  </a:extLst>
                </a:gridCol>
                <a:gridCol w="1315479">
                  <a:extLst>
                    <a:ext uri="{9D8B030D-6E8A-4147-A177-3AD203B41FA5}">
                      <a16:colId xmlns:a16="http://schemas.microsoft.com/office/drawing/2014/main" val="20001"/>
                    </a:ext>
                  </a:extLst>
                </a:gridCol>
              </a:tblGrid>
              <a:tr h="1370860">
                <a:tc>
                  <a:txBody>
                    <a:bodyPr/>
                    <a:lstStyle/>
                    <a:p>
                      <a:pPr algn="ctr"/>
                      <a:r>
                        <a:rPr lang="en-US" sz="2000" dirty="0"/>
                        <a:t>Tampa</a:t>
                      </a:r>
                    </a:p>
                  </a:txBody>
                  <a:tcPr/>
                </a:tc>
                <a:tc>
                  <a:txBody>
                    <a:bodyPr/>
                    <a:lstStyle/>
                    <a:p>
                      <a:pPr algn="ctr"/>
                      <a:r>
                        <a:rPr lang="en-US" sz="2000" dirty="0"/>
                        <a:t>14</a:t>
                      </a:r>
                    </a:p>
                  </a:txBody>
                  <a:tcPr/>
                </a:tc>
                <a:extLst>
                  <a:ext uri="{0D108BD9-81ED-4DB2-BD59-A6C34878D82A}">
                    <a16:rowId xmlns:a16="http://schemas.microsoft.com/office/drawing/2014/main" val="10001"/>
                  </a:ext>
                </a:extLst>
              </a:tr>
              <a:tr h="1326250">
                <a:tc>
                  <a:txBody>
                    <a:bodyPr/>
                    <a:lstStyle/>
                    <a:p>
                      <a:pPr algn="ctr"/>
                      <a:r>
                        <a:rPr lang="en-US" sz="2000" dirty="0"/>
                        <a:t>St Petersburg</a:t>
                      </a:r>
                    </a:p>
                  </a:txBody>
                  <a:tcPr/>
                </a:tc>
                <a:tc>
                  <a:txBody>
                    <a:bodyPr/>
                    <a:lstStyle/>
                    <a:p>
                      <a:pPr algn="ctr"/>
                      <a:r>
                        <a:rPr lang="en-US" sz="2000" dirty="0">
                          <a:solidFill>
                            <a:schemeClr val="bg1"/>
                          </a:solidFill>
                        </a:rPr>
                        <a:t>4</a:t>
                      </a:r>
                    </a:p>
                  </a:txBody>
                  <a:tcPr/>
                </a:tc>
                <a:extLst>
                  <a:ext uri="{0D108BD9-81ED-4DB2-BD59-A6C34878D82A}">
                    <a16:rowId xmlns:a16="http://schemas.microsoft.com/office/drawing/2014/main" val="10002"/>
                  </a:ext>
                </a:extLst>
              </a:tr>
              <a:tr h="1326250">
                <a:tc>
                  <a:txBody>
                    <a:bodyPr/>
                    <a:lstStyle/>
                    <a:p>
                      <a:pPr algn="ctr"/>
                      <a:r>
                        <a:rPr lang="en-US" sz="2000" dirty="0"/>
                        <a:t>Sarasota-Manatee</a:t>
                      </a:r>
                    </a:p>
                  </a:txBody>
                  <a:tcPr/>
                </a:tc>
                <a:tc>
                  <a:txBody>
                    <a:bodyPr/>
                    <a:lstStyle/>
                    <a:p>
                      <a:pPr algn="ctr"/>
                      <a:r>
                        <a:rPr lang="en-US" sz="2000" dirty="0">
                          <a:solidFill>
                            <a:schemeClr val="bg1"/>
                          </a:solidFill>
                        </a:rPr>
                        <a:t>3</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27034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7341052-73F2-435C-A1F0-70961D11B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A4D2D0F6-68B7-4A2F-B80D-B3AAC1F4D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29" name="Rectangle 28">
            <a:extLst>
              <a:ext uri="{FF2B5EF4-FFF2-40B4-BE49-F238E27FC236}">
                <a16:creationId xmlns:a16="http://schemas.microsoft.com/office/drawing/2014/main" id="{A0BCEF11-98AA-4EF8-91CF-8146F6479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99ACD4F-7AF9-4FB2-95BA-EE8377EF9E5A}"/>
              </a:ext>
            </a:extLst>
          </p:cNvPr>
          <p:cNvSpPr>
            <a:spLocks noGrp="1"/>
          </p:cNvSpPr>
          <p:nvPr>
            <p:ph type="title"/>
          </p:nvPr>
        </p:nvSpPr>
        <p:spPr>
          <a:xfrm>
            <a:off x="680321" y="753228"/>
            <a:ext cx="9613861" cy="1080938"/>
          </a:xfrm>
        </p:spPr>
        <p:txBody>
          <a:bodyPr>
            <a:normAutofit fontScale="90000"/>
          </a:bodyPr>
          <a:lstStyle/>
          <a:p>
            <a:r>
              <a:rPr lang="en-US"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a typeface="Adobe Gothic Std B" panose="020B0800000000000000" pitchFamily="34" charset="-128"/>
              </a:rPr>
              <a:t>What is it like to be a Campus Council Representative?</a:t>
            </a:r>
            <a:endParaRPr lang="en-US" b="1" dirty="0">
              <a:latin typeface="Adobe Gothic Std B"/>
            </a:endParaRPr>
          </a:p>
        </p:txBody>
      </p:sp>
      <p:pic>
        <p:nvPicPr>
          <p:cNvPr id="31" name="Picture 30">
            <a:extLst>
              <a:ext uri="{FF2B5EF4-FFF2-40B4-BE49-F238E27FC236}">
                <a16:creationId xmlns:a16="http://schemas.microsoft.com/office/drawing/2014/main" id="{DB816C00-E2A2-4A28-A8CB-2E9E10E9F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3" name="Rectangle 32">
            <a:extLst>
              <a:ext uri="{FF2B5EF4-FFF2-40B4-BE49-F238E27FC236}">
                <a16:creationId xmlns:a16="http://schemas.microsoft.com/office/drawing/2014/main" id="{B2892C6A-FAAA-49A9-B836-6ECC4D48D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4C9AE7DF-E149-437F-9D6D-1AC1C993C288}"/>
              </a:ext>
            </a:extLst>
          </p:cNvPr>
          <p:cNvGraphicFramePr>
            <a:graphicFrameLocks noGrp="1"/>
          </p:cNvGraphicFramePr>
          <p:nvPr>
            <p:ph idx="1"/>
            <p:extLst>
              <p:ext uri="{D42A27DB-BD31-4B8C-83A1-F6EECF244321}">
                <p14:modId xmlns:p14="http://schemas.microsoft.com/office/powerpoint/2010/main" val="1114998289"/>
              </p:ext>
            </p:extLst>
          </p:nvPr>
        </p:nvGraphicFramePr>
        <p:xfrm>
          <a:off x="680321" y="2336872"/>
          <a:ext cx="10734439" cy="43077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7" name="Picture 16">
            <a:extLst>
              <a:ext uri="{FF2B5EF4-FFF2-40B4-BE49-F238E27FC236}">
                <a16:creationId xmlns:a16="http://schemas.microsoft.com/office/drawing/2014/main" id="{F5AC1504-912E-024C-83AE-87A32DA4A9BA}"/>
              </a:ext>
            </a:extLst>
          </p:cNvPr>
          <p:cNvPicPr>
            <a:picLocks noChangeAspect="1"/>
          </p:cNvPicPr>
          <p:nvPr/>
        </p:nvPicPr>
        <p:blipFill>
          <a:blip r:embed="rId10"/>
          <a:srcRect/>
          <a:stretch/>
        </p:blipFill>
        <p:spPr>
          <a:xfrm>
            <a:off x="8247123" y="729468"/>
            <a:ext cx="1796037" cy="110163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110637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4188"/>
            <a:ext cx="10302240" cy="1080938"/>
          </a:xfrm>
        </p:spPr>
        <p:txBody>
          <a:bodyPr/>
          <a:lstStyle/>
          <a:p>
            <a:r>
              <a:rPr lang="en-US"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a typeface="Adobe Gothic Std B" panose="020B0800000000000000" pitchFamily="34" charset="-128"/>
              </a:rPr>
              <a:t>Open Campus Council Seats Per Campus  </a:t>
            </a:r>
            <a:endParaRPr lang="en-US" b="1" dirty="0">
              <a:solidFill>
                <a:schemeClr val="accent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43481063"/>
              </p:ext>
            </p:extLst>
          </p:nvPr>
        </p:nvGraphicFramePr>
        <p:xfrm>
          <a:off x="1873388" y="2417308"/>
          <a:ext cx="5550454" cy="3376910"/>
        </p:xfrm>
        <a:graphic>
          <a:graphicData uri="http://schemas.openxmlformats.org/drawingml/2006/table">
            <a:tbl>
              <a:tblPr bandRow="1">
                <a:tableStyleId>{C4B1156A-380E-4F78-BDF5-A606A8083BF9}</a:tableStyleId>
              </a:tblPr>
              <a:tblGrid>
                <a:gridCol w="4269051">
                  <a:extLst>
                    <a:ext uri="{9D8B030D-6E8A-4147-A177-3AD203B41FA5}">
                      <a16:colId xmlns:a16="http://schemas.microsoft.com/office/drawing/2014/main" val="20000"/>
                    </a:ext>
                  </a:extLst>
                </a:gridCol>
                <a:gridCol w="1281403">
                  <a:extLst>
                    <a:ext uri="{9D8B030D-6E8A-4147-A177-3AD203B41FA5}">
                      <a16:colId xmlns:a16="http://schemas.microsoft.com/office/drawing/2014/main" val="20001"/>
                    </a:ext>
                  </a:extLst>
                </a:gridCol>
              </a:tblGrid>
              <a:tr h="1150598">
                <a:tc>
                  <a:txBody>
                    <a:bodyPr/>
                    <a:lstStyle/>
                    <a:p>
                      <a:pPr algn="ctr"/>
                      <a:r>
                        <a:rPr lang="en-US" sz="2000" dirty="0"/>
                        <a:t>Tampa</a:t>
                      </a:r>
                    </a:p>
                  </a:txBody>
                  <a:tcPr/>
                </a:tc>
                <a:tc>
                  <a:txBody>
                    <a:bodyPr/>
                    <a:lstStyle/>
                    <a:p>
                      <a:pPr algn="ctr"/>
                      <a:r>
                        <a:rPr lang="en-US" sz="2000" dirty="0"/>
                        <a:t>7</a:t>
                      </a:r>
                    </a:p>
                  </a:txBody>
                  <a:tcPr/>
                </a:tc>
                <a:extLst>
                  <a:ext uri="{0D108BD9-81ED-4DB2-BD59-A6C34878D82A}">
                    <a16:rowId xmlns:a16="http://schemas.microsoft.com/office/drawing/2014/main" val="10001"/>
                  </a:ext>
                </a:extLst>
              </a:tr>
              <a:tr h="1113156">
                <a:tc>
                  <a:txBody>
                    <a:bodyPr/>
                    <a:lstStyle/>
                    <a:p>
                      <a:pPr algn="ctr"/>
                      <a:r>
                        <a:rPr lang="en-US" sz="2000" dirty="0"/>
                        <a:t>St Petersburg</a:t>
                      </a:r>
                    </a:p>
                  </a:txBody>
                  <a:tcPr/>
                </a:tc>
                <a:tc>
                  <a:txBody>
                    <a:bodyPr/>
                    <a:lstStyle/>
                    <a:p>
                      <a:pPr algn="ctr"/>
                      <a:r>
                        <a:rPr lang="en-US" sz="2000" dirty="0">
                          <a:solidFill>
                            <a:schemeClr val="bg1"/>
                          </a:solidFill>
                        </a:rPr>
                        <a:t>9</a:t>
                      </a:r>
                    </a:p>
                  </a:txBody>
                  <a:tcPr/>
                </a:tc>
                <a:extLst>
                  <a:ext uri="{0D108BD9-81ED-4DB2-BD59-A6C34878D82A}">
                    <a16:rowId xmlns:a16="http://schemas.microsoft.com/office/drawing/2014/main" val="10002"/>
                  </a:ext>
                </a:extLst>
              </a:tr>
              <a:tr h="1113156">
                <a:tc>
                  <a:txBody>
                    <a:bodyPr/>
                    <a:lstStyle/>
                    <a:p>
                      <a:pPr algn="ctr"/>
                      <a:r>
                        <a:rPr lang="en-US" sz="2000" dirty="0"/>
                        <a:t>Sarasota-Manatee</a:t>
                      </a:r>
                    </a:p>
                  </a:txBody>
                  <a:tcPr/>
                </a:tc>
                <a:tc>
                  <a:txBody>
                    <a:bodyPr/>
                    <a:lstStyle/>
                    <a:p>
                      <a:pPr algn="ctr"/>
                      <a:r>
                        <a:rPr lang="en-US" sz="2000" dirty="0">
                          <a:solidFill>
                            <a:schemeClr val="bg1"/>
                          </a:solidFill>
                        </a:rPr>
                        <a:t>5</a:t>
                      </a:r>
                    </a:p>
                  </a:txBody>
                  <a:tcPr/>
                </a:tc>
                <a:extLst>
                  <a:ext uri="{0D108BD9-81ED-4DB2-BD59-A6C34878D82A}">
                    <a16:rowId xmlns:a16="http://schemas.microsoft.com/office/drawing/2014/main" val="10003"/>
                  </a:ext>
                </a:extLst>
              </a:tr>
            </a:tbl>
          </a:graphicData>
        </a:graphic>
      </p:graphicFrame>
      <p:sp>
        <p:nvSpPr>
          <p:cNvPr id="6" name="Content Placeholder 2"/>
          <p:cNvSpPr txBox="1">
            <a:spLocks/>
          </p:cNvSpPr>
          <p:nvPr/>
        </p:nvSpPr>
        <p:spPr>
          <a:xfrm>
            <a:off x="-539835" y="5361227"/>
            <a:ext cx="4374033" cy="40233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sz="2400" dirty="0">
              <a:latin typeface="Agency FB" panose="020B0503020202020204" pitchFamily="34" charset="0"/>
            </a:endParaRPr>
          </a:p>
          <a:p>
            <a:pPr lvl="1"/>
            <a:endParaRPr lang="en-US" dirty="0"/>
          </a:p>
        </p:txBody>
      </p:sp>
      <p:sp>
        <p:nvSpPr>
          <p:cNvPr id="9" name="Rectangle 3"/>
          <p:cNvSpPr>
            <a:spLocks noChangeArrowheads="1"/>
          </p:cNvSpPr>
          <p:nvPr/>
        </p:nvSpPr>
        <p:spPr bwMode="auto">
          <a:xfrm>
            <a:off x="585079" y="6043957"/>
            <a:ext cx="480516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035EA7F9-47D9-0244-BD3A-BBD62B658102}"/>
              </a:ext>
            </a:extLst>
          </p:cNvPr>
          <p:cNvPicPr>
            <a:picLocks noChangeAspect="1"/>
          </p:cNvPicPr>
          <p:nvPr/>
        </p:nvPicPr>
        <p:blipFill>
          <a:blip r:embed="rId2"/>
          <a:srcRect/>
          <a:stretch/>
        </p:blipFill>
        <p:spPr>
          <a:xfrm>
            <a:off x="8750044" y="793488"/>
            <a:ext cx="1762288" cy="1080938"/>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05248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753228"/>
            <a:ext cx="10294182" cy="1080938"/>
          </a:xfrm>
        </p:spPr>
        <p:txBody>
          <a:bodyPr>
            <a:normAutofit/>
          </a:bodyPr>
          <a:lstStyle/>
          <a:p>
            <a:r>
              <a:rPr lang="en-US"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a typeface="Adobe Gothic Std B" panose="020B0800000000000000" pitchFamily="34" charset="-128"/>
              </a:rPr>
              <a:t>Campaigning (Chapter 706 in SG Statutes)</a:t>
            </a:r>
          </a:p>
        </p:txBody>
      </p:sp>
      <p:sp>
        <p:nvSpPr>
          <p:cNvPr id="3" name="Content Placeholder 2"/>
          <p:cNvSpPr>
            <a:spLocks noGrp="1"/>
          </p:cNvSpPr>
          <p:nvPr>
            <p:ph idx="1"/>
          </p:nvPr>
        </p:nvSpPr>
        <p:spPr>
          <a:xfrm>
            <a:off x="680320" y="2072640"/>
            <a:ext cx="11283080" cy="4617720"/>
          </a:xfrm>
        </p:spPr>
        <p:txBody>
          <a:bodyPr>
            <a:noAutofit/>
          </a:bodyPr>
          <a:lstStyle/>
          <a:p>
            <a:pPr marL="0" indent="0">
              <a:lnSpc>
                <a:spcPct val="150000"/>
              </a:lnSpc>
              <a:buNone/>
            </a:pPr>
            <a:r>
              <a:rPr lang="en-US" sz="2000" b="1" dirty="0">
                <a:solidFill>
                  <a:schemeClr val="bg1"/>
                </a:solidFill>
                <a:latin typeface="Times New Roman" panose="02020603050405020304" pitchFamily="18" charset="0"/>
                <a:cs typeface="Times New Roman" panose="02020603050405020304" pitchFamily="18" charset="0"/>
              </a:rPr>
              <a:t>Campaign Staff </a:t>
            </a:r>
          </a:p>
          <a:p>
            <a:pPr>
              <a:lnSpc>
                <a:spcPct val="150000"/>
              </a:lnSpc>
            </a:pPr>
            <a:r>
              <a:rPr lang="en-US" sz="2000" dirty="0">
                <a:solidFill>
                  <a:schemeClr val="bg1"/>
                </a:solidFill>
                <a:latin typeface="Times New Roman" panose="02020603050405020304" pitchFamily="18" charset="0"/>
                <a:cs typeface="Times New Roman" panose="02020603050405020304" pitchFamily="18" charset="0"/>
              </a:rPr>
              <a:t>Any person who is helping a campaign ticket in any administrative capacity.</a:t>
            </a:r>
          </a:p>
          <a:p>
            <a:pPr>
              <a:lnSpc>
                <a:spcPct val="150000"/>
              </a:lnSpc>
            </a:pPr>
            <a:r>
              <a:rPr lang="en-US" sz="2000" dirty="0">
                <a:solidFill>
                  <a:schemeClr val="bg1"/>
                </a:solidFill>
                <a:latin typeface="Times New Roman" panose="02020603050405020304" pitchFamily="18" charset="0"/>
                <a:cs typeface="Times New Roman" panose="02020603050405020304" pitchFamily="18" charset="0"/>
              </a:rPr>
              <a:t>Updated Campaign Staff Lists must be submitted prior to campaigning and updated by 5PM every Friday until voting concludes. </a:t>
            </a:r>
          </a:p>
          <a:p>
            <a:pPr>
              <a:lnSpc>
                <a:spcPct val="150000"/>
              </a:lnSpc>
            </a:pPr>
            <a:r>
              <a:rPr lang="en-US" sz="2000" dirty="0">
                <a:solidFill>
                  <a:schemeClr val="bg1"/>
                </a:solidFill>
                <a:latin typeface="Times New Roman" panose="02020603050405020304" pitchFamily="18" charset="0"/>
                <a:cs typeface="Times New Roman" panose="02020603050405020304" pitchFamily="18" charset="0"/>
              </a:rPr>
              <a:t>Ensure that all Campaign Staff is familiar with campaign rules (Title VII).</a:t>
            </a:r>
          </a:p>
          <a:p>
            <a:pPr>
              <a:lnSpc>
                <a:spcPct val="150000"/>
              </a:lnSpc>
            </a:pPr>
            <a:r>
              <a:rPr lang="en-US" sz="2000" dirty="0">
                <a:solidFill>
                  <a:schemeClr val="bg1"/>
                </a:solidFill>
                <a:latin typeface="Times New Roman" panose="02020603050405020304" pitchFamily="18" charset="0"/>
                <a:cs typeface="Times New Roman" panose="02020603050405020304" pitchFamily="18" charset="0"/>
              </a:rPr>
              <a:t>Candidates and Campaign Tickets can be held liable for the actions of Campaign Staff.</a:t>
            </a:r>
          </a:p>
          <a:p>
            <a:pPr marL="0" indent="0">
              <a:lnSpc>
                <a:spcPct val="150000"/>
              </a:lnSpc>
              <a:buNone/>
            </a:pPr>
            <a:r>
              <a:rPr lang="en-US" sz="2000" dirty="0">
                <a:solidFill>
                  <a:schemeClr val="bg1"/>
                </a:solidFill>
                <a:latin typeface="Times New Roman" panose="02020603050405020304" pitchFamily="18" charset="0"/>
                <a:cs typeface="Times New Roman" panose="02020603050405020304" pitchFamily="18" charset="0"/>
              </a:rPr>
              <a:t> </a:t>
            </a:r>
            <a:r>
              <a:rPr lang="en-US" sz="2000" b="1" dirty="0">
                <a:solidFill>
                  <a:schemeClr val="bg1"/>
                </a:solidFill>
                <a:latin typeface="Times New Roman" panose="02020603050405020304" pitchFamily="18" charset="0"/>
                <a:cs typeface="Times New Roman" panose="02020603050405020304" pitchFamily="18" charset="0"/>
              </a:rPr>
              <a:t>Campaign Volunteers </a:t>
            </a:r>
          </a:p>
          <a:p>
            <a:pPr>
              <a:lnSpc>
                <a:spcPct val="150000"/>
              </a:lnSpc>
            </a:pPr>
            <a:r>
              <a:rPr lang="en-US" sz="2000" dirty="0">
                <a:solidFill>
                  <a:schemeClr val="bg1"/>
                </a:solidFill>
                <a:latin typeface="Times New Roman" panose="02020603050405020304" pitchFamily="18" charset="0"/>
                <a:cs typeface="Times New Roman" panose="02020603050405020304" pitchFamily="18" charset="0"/>
              </a:rPr>
              <a:t>Any person who is helping a campaign ticket in any non-administrative capacity</a:t>
            </a:r>
            <a:endParaRPr lang="en-US" sz="2000" dirty="0">
              <a:solidFill>
                <a:schemeClr val="bg1"/>
              </a:solidFill>
              <a:latin typeface="Agency FB" panose="020B0503020202020204" pitchFamily="34" charset="0"/>
            </a:endParaRPr>
          </a:p>
        </p:txBody>
      </p:sp>
      <p:pic>
        <p:nvPicPr>
          <p:cNvPr id="4" name="Picture 3">
            <a:extLst>
              <a:ext uri="{FF2B5EF4-FFF2-40B4-BE49-F238E27FC236}">
                <a16:creationId xmlns:a16="http://schemas.microsoft.com/office/drawing/2014/main" id="{D0579B06-3031-0D42-BBC2-137DE197FF6B}"/>
              </a:ext>
            </a:extLst>
          </p:cNvPr>
          <p:cNvPicPr>
            <a:picLocks noChangeAspect="1"/>
          </p:cNvPicPr>
          <p:nvPr/>
        </p:nvPicPr>
        <p:blipFill>
          <a:blip r:embed="rId2"/>
          <a:srcRect/>
          <a:stretch/>
        </p:blipFill>
        <p:spPr>
          <a:xfrm>
            <a:off x="8938402" y="811695"/>
            <a:ext cx="1571645" cy="964003"/>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294162258"/>
      </p:ext>
    </p:extLst>
  </p:cSld>
  <p:clrMapOvr>
    <a:masterClrMapping/>
  </p:clrMapOvr>
</p:sld>
</file>

<file path=ppt/theme/theme1.xml><?xml version="1.0" encoding="utf-8"?>
<a:theme xmlns:a="http://schemas.openxmlformats.org/drawingml/2006/main" name="Berli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2113</Words>
  <Application>Microsoft Macintosh PowerPoint</Application>
  <PresentationFormat>Widescreen</PresentationFormat>
  <Paragraphs>236</Paragraphs>
  <Slides>35</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Adobe Gothic Std B</vt:lpstr>
      <vt:lpstr>Agency FB</vt:lpstr>
      <vt:lpstr>Arial</vt:lpstr>
      <vt:lpstr>Calibri</vt:lpstr>
      <vt:lpstr>Constantia</vt:lpstr>
      <vt:lpstr>Franklin Gothic Book</vt:lpstr>
      <vt:lpstr>Times New Roman</vt:lpstr>
      <vt:lpstr>Berlin</vt:lpstr>
      <vt:lpstr>PowerPoint Presentation</vt:lpstr>
      <vt:lpstr>Elections Rules Commission</vt:lpstr>
      <vt:lpstr>PowerPoint Presentation</vt:lpstr>
      <vt:lpstr>What is it like to be a Senator?  </vt:lpstr>
      <vt:lpstr>What is it like to be a Senator?  </vt:lpstr>
      <vt:lpstr>Open Senate Seats Per Campus</vt:lpstr>
      <vt:lpstr>What is it like to be a Campus Council Representative?</vt:lpstr>
      <vt:lpstr>Open Campus Council Seats Per Campus  </vt:lpstr>
      <vt:lpstr>Campaigning (Chapter 706 in SG Statutes)</vt:lpstr>
      <vt:lpstr>Campaigning (Chapter 706 in SG Statutes)</vt:lpstr>
      <vt:lpstr>Campaign Materials</vt:lpstr>
      <vt:lpstr>Campaign Materials Tampa-Campus</vt:lpstr>
      <vt:lpstr>Steps to request Signage Tampa-Campus: </vt:lpstr>
      <vt:lpstr>Campaign Materials St. Pete-Campus</vt:lpstr>
      <vt:lpstr>Campaign Materials Sarasota-Campus</vt:lpstr>
      <vt:lpstr>    Polling Locations </vt:lpstr>
      <vt:lpstr>    Minor Violation – 706.5.3 </vt:lpstr>
      <vt:lpstr>    Minor Violation – 706.5.3 </vt:lpstr>
      <vt:lpstr>    Minor Violation – 706.5.3 </vt:lpstr>
      <vt:lpstr>PowerPoint Presentation</vt:lpstr>
      <vt:lpstr>PowerPoint Presentation</vt:lpstr>
      <vt:lpstr>PowerPoint Presentation</vt:lpstr>
      <vt:lpstr>Major Violations – 706.5.9</vt:lpstr>
      <vt:lpstr>Major Violations – 706.5.9</vt:lpstr>
      <vt:lpstr>Major Violations – 706.5.9</vt:lpstr>
      <vt:lpstr>Major Violations – 706.5.9</vt:lpstr>
      <vt:lpstr>Grievances – 706.6</vt:lpstr>
      <vt:lpstr>Grievances – 706.6</vt:lpstr>
      <vt:lpstr>Resources</vt:lpstr>
      <vt:lpstr>What you need to turn/turned in:</vt:lpstr>
      <vt:lpstr>What you need to turn/turned in:</vt:lpstr>
      <vt:lpstr>Do’s and Don’t of Campaigning</vt:lpstr>
      <vt:lpstr>ERC Contact Information </vt:lpstr>
      <vt:lpstr>Human Resource Requirements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Expeditated Mid-Term Election Candidate Meeting</dc:title>
  <dc:creator>Mckoy, Shemar</dc:creator>
  <cp:lastModifiedBy>Mckoy, Shemar</cp:lastModifiedBy>
  <cp:revision>5</cp:revision>
  <dcterms:created xsi:type="dcterms:W3CDTF">2020-09-03T07:31:20Z</dcterms:created>
  <dcterms:modified xsi:type="dcterms:W3CDTF">2020-09-03T08:18:20Z</dcterms:modified>
</cp:coreProperties>
</file>