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10"/>
    <p:restoredTop sz="94651"/>
  </p:normalViewPr>
  <p:slideViewPr>
    <p:cSldViewPr snapToGrid="0">
      <p:cViewPr varScale="1">
        <p:scale>
          <a:sx n="94" d="100"/>
          <a:sy n="94" d="100"/>
        </p:scale>
        <p:origin x="134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d233993c6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d233993c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d233993c6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d233993c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d233993c6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d233993c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JVZ</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d233993c6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d233993c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JVZ</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d3376eb4a_5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d3376eb4a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JVZ</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d233993c6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d233993c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JVZ</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d233993c6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8d233993c6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d233993c6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d233993c6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JVZ/AM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d233993c6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d233993c6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d350140b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d350140b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d233993c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d233993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Araiña (2min)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d350140b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d350140b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d233993c6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d233993c6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JVZ (2min- will go more into this when discussing elements)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d233993c6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d233993c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Araiña (3-5mins)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d233993c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d233993c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Araiña (3-5mins)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d233993c6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d233993c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Araiña (5 mins)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d233993c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d233993c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d233993c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d233993c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d233993c6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d233993c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AnRpoGSOkZs" TargetMode="External"/><Relationship Id="rId4"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usf.app.box.com/v/usfpolicy0-004" TargetMode="External"/><Relationship Id="rId4" Type="http://schemas.openxmlformats.org/officeDocument/2006/relationships/hyperlink" Target="https://usf.app.box.com/v/usfpolicy0-020" TargetMode="External"/><Relationship Id="rId5" Type="http://schemas.openxmlformats.org/officeDocument/2006/relationships/image" Target="../media/image1.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www2.ed.gov/about/offices/list/ocr/newsroom.html#:~:text=%E2%80%9CTitle%20IX%20makes%20clear%20that,inside%20and%20outside%20the%20classroom." TargetMode="External"/><Relationship Id="rId4" Type="http://schemas.openxmlformats.org/officeDocument/2006/relationships/hyperlink" Target="https://www.eeoc.gov/fact-sheet/facts-about-sexual-harassment#:~:text=Unwelcome%20sexual%20advances%2C%20requests%20for,an%20individual's%20work%20performance%20or" TargetMode="External"/><Relationship Id="rId5" Type="http://schemas.openxmlformats.org/officeDocument/2006/relationships/hyperlink" Target="https://www.acenet.edu/Documents/VAWA-Summary.pdf" TargetMode="External"/><Relationship Id="rId6" Type="http://schemas.openxmlformats.org/officeDocument/2006/relationships/hyperlink" Target="https://atixa.org/"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eeoc.gov/fact-sheet/facts-about-sexual-harassment#:~:text=Unwelcome%20sexual%20advances%2C%20requests%20for,an%20individual's%20work%20performance%20o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584675"/>
            <a:ext cx="8520600" cy="29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300">
                <a:solidFill>
                  <a:srgbClr val="38761D"/>
                </a:solidFill>
              </a:rPr>
              <a:t>University of South Florida</a:t>
            </a:r>
            <a:endParaRPr sz="5300">
              <a:solidFill>
                <a:srgbClr val="38761D"/>
              </a:solidFill>
            </a:endParaRPr>
          </a:p>
          <a:p>
            <a:pPr marL="0" lvl="0" indent="0" algn="ctr" rtl="0">
              <a:spcBef>
                <a:spcPts val="0"/>
              </a:spcBef>
              <a:spcAft>
                <a:spcPts val="0"/>
              </a:spcAft>
              <a:buNone/>
            </a:pPr>
            <a:endParaRPr/>
          </a:p>
          <a:p>
            <a:pPr marL="0" lvl="0" indent="0" algn="ctr" rtl="0">
              <a:spcBef>
                <a:spcPts val="0"/>
              </a:spcBef>
              <a:spcAft>
                <a:spcPts val="0"/>
              </a:spcAft>
              <a:buNone/>
            </a:pPr>
            <a:r>
              <a:rPr lang="en"/>
              <a:t>Title IX Investigator Training</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r" rtl="0">
              <a:spcBef>
                <a:spcPts val="0"/>
              </a:spcBef>
              <a:spcAft>
                <a:spcPts val="0"/>
              </a:spcAft>
              <a:buNone/>
            </a:pPr>
            <a:r>
              <a:rPr lang="en"/>
              <a:t>7/29/2020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 sz="1800" b="1">
                <a:solidFill>
                  <a:schemeClr val="dk2"/>
                </a:solidFill>
              </a:rPr>
              <a:t>Managing Expectations </a:t>
            </a:r>
            <a:endParaRPr sz="1800" b="1">
              <a:solidFill>
                <a:schemeClr val="dk2"/>
              </a:solidFill>
            </a:endParaRPr>
          </a:p>
          <a:p>
            <a:pPr marL="0" lvl="0" indent="0" algn="l" rtl="0">
              <a:spcBef>
                <a:spcPts val="1600"/>
              </a:spcBef>
              <a:spcAft>
                <a:spcPts val="0"/>
              </a:spcAft>
              <a:buNone/>
            </a:pPr>
            <a:endParaRPr/>
          </a:p>
        </p:txBody>
      </p:sp>
      <p:sp>
        <p:nvSpPr>
          <p:cNvPr id="113" name="Google Shape;113;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Role of advisor</a:t>
            </a:r>
            <a:endParaRPr/>
          </a:p>
          <a:p>
            <a:pPr marL="457200" lvl="0" indent="-342900" algn="l" rtl="0">
              <a:spcBef>
                <a:spcPts val="0"/>
              </a:spcBef>
              <a:spcAft>
                <a:spcPts val="0"/>
              </a:spcAft>
              <a:buSzPts val="1800"/>
              <a:buAutoNum type="arabicPeriod"/>
            </a:pPr>
            <a:r>
              <a:rPr lang="en"/>
              <a:t>Timeline</a:t>
            </a:r>
            <a:endParaRPr/>
          </a:p>
          <a:p>
            <a:pPr marL="457200" lvl="0" indent="-342900" algn="l" rtl="0">
              <a:spcBef>
                <a:spcPts val="0"/>
              </a:spcBef>
              <a:spcAft>
                <a:spcPts val="0"/>
              </a:spcAft>
              <a:buSzPts val="1800"/>
              <a:buAutoNum type="arabicPeriod"/>
            </a:pPr>
            <a:r>
              <a:rPr lang="en"/>
              <a:t>Process</a:t>
            </a:r>
            <a:endParaRPr/>
          </a:p>
          <a:p>
            <a:pPr marL="457200" lvl="0" indent="-342900" algn="l" rtl="0">
              <a:spcBef>
                <a:spcPts val="0"/>
              </a:spcBef>
              <a:spcAft>
                <a:spcPts val="0"/>
              </a:spcAft>
              <a:buSzPts val="1800"/>
              <a:buAutoNum type="arabicPeriod"/>
            </a:pPr>
            <a:r>
              <a:rPr lang="en"/>
              <a:t>Confidentiality/privacy</a:t>
            </a:r>
            <a:endParaRPr/>
          </a:p>
        </p:txBody>
      </p:sp>
      <p:pic>
        <p:nvPicPr>
          <p:cNvPr id="114" name="Google Shape;114;p22"/>
          <p:cNvPicPr preferRelativeResize="0"/>
          <p:nvPr/>
        </p:nvPicPr>
        <p:blipFill>
          <a:blip r:embed="rId3">
            <a:alphaModFix/>
          </a:blip>
          <a:stretch>
            <a:fillRect/>
          </a:stretch>
        </p:blipFill>
        <p:spPr>
          <a:xfrm>
            <a:off x="4572000" y="1456875"/>
            <a:ext cx="4287726" cy="3215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 sz="1800" b="1">
                <a:solidFill>
                  <a:schemeClr val="dk2"/>
                </a:solidFill>
              </a:rPr>
              <a:t>Investigative Interview </a:t>
            </a:r>
            <a:endParaRPr sz="1800" b="1">
              <a:solidFill>
                <a:schemeClr val="dk2"/>
              </a:solidFill>
            </a:endParaRPr>
          </a:p>
          <a:p>
            <a:pPr marL="0" lvl="0" indent="0" algn="l" rtl="0">
              <a:spcBef>
                <a:spcPts val="1600"/>
              </a:spcBef>
              <a:spcAft>
                <a:spcPts val="0"/>
              </a:spcAft>
              <a:buNone/>
            </a:pPr>
            <a:endParaRPr/>
          </a:p>
        </p:txBody>
      </p:sp>
      <p:sp>
        <p:nvSpPr>
          <p:cNvPr id="120" name="Google Shape;120;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Questioning:</a:t>
            </a:r>
            <a:endParaRPr/>
          </a:p>
          <a:p>
            <a:pPr marL="457200" lvl="0" indent="-342900" algn="l" rtl="0">
              <a:spcBef>
                <a:spcPts val="0"/>
              </a:spcBef>
              <a:spcAft>
                <a:spcPts val="0"/>
              </a:spcAft>
              <a:buSzPts val="1800"/>
              <a:buAutoNum type="arabicPeriod"/>
            </a:pPr>
            <a:r>
              <a:rPr lang="en"/>
              <a:t>Be Prepared!</a:t>
            </a:r>
            <a:endParaRPr/>
          </a:p>
          <a:p>
            <a:pPr marL="914400" lvl="1" indent="-317500" algn="l" rtl="0">
              <a:spcBef>
                <a:spcPts val="0"/>
              </a:spcBef>
              <a:spcAft>
                <a:spcPts val="0"/>
              </a:spcAft>
              <a:buSzPts val="1400"/>
              <a:buAutoNum type="alphaLcPeriod"/>
            </a:pPr>
            <a:r>
              <a:rPr lang="en"/>
              <a:t>Review case file in advance</a:t>
            </a:r>
            <a:endParaRPr/>
          </a:p>
          <a:p>
            <a:pPr marL="914400" lvl="1" indent="-317500" algn="l" rtl="0">
              <a:spcBef>
                <a:spcPts val="0"/>
              </a:spcBef>
              <a:spcAft>
                <a:spcPts val="0"/>
              </a:spcAft>
              <a:buSzPts val="1400"/>
              <a:buAutoNum type="alphaLcPeriod"/>
            </a:pPr>
            <a:r>
              <a:rPr lang="en"/>
              <a:t>Prepare questions in advance and review with co-investigator</a:t>
            </a:r>
            <a:endParaRPr/>
          </a:p>
          <a:p>
            <a:pPr marL="914400" lvl="1" indent="-317500" algn="l" rtl="0">
              <a:spcBef>
                <a:spcPts val="0"/>
              </a:spcBef>
              <a:spcAft>
                <a:spcPts val="0"/>
              </a:spcAft>
              <a:buSzPts val="1400"/>
              <a:buAutoNum type="alphaLcPeriod"/>
            </a:pPr>
            <a:r>
              <a:rPr lang="en"/>
              <a:t>Make sure note taker has questions in advance</a:t>
            </a:r>
            <a:endParaRPr/>
          </a:p>
          <a:p>
            <a:pPr marL="914400" lvl="1" indent="-317500" algn="l" rtl="0">
              <a:spcBef>
                <a:spcPts val="0"/>
              </a:spcBef>
              <a:spcAft>
                <a:spcPts val="0"/>
              </a:spcAft>
              <a:buSzPts val="1400"/>
              <a:buAutoNum type="alphaLcPeriod"/>
            </a:pPr>
            <a:r>
              <a:rPr lang="en"/>
              <a:t>Strategize who will ask what- with co-investigator</a:t>
            </a:r>
            <a:endParaRPr/>
          </a:p>
          <a:p>
            <a:pPr marL="914400" lvl="1" indent="-317500" algn="l" rtl="0">
              <a:spcBef>
                <a:spcPts val="0"/>
              </a:spcBef>
              <a:spcAft>
                <a:spcPts val="0"/>
              </a:spcAft>
              <a:buSzPts val="1400"/>
              <a:buAutoNum type="alphaLcPeriod"/>
            </a:pPr>
            <a:r>
              <a:rPr lang="en" b="1" i="1"/>
              <a:t>Be flexible</a:t>
            </a:r>
            <a:endParaRPr b="1" i="1"/>
          </a:p>
          <a:p>
            <a:pPr marL="914400" lvl="1" indent="-317500" algn="l" rtl="0">
              <a:spcBef>
                <a:spcPts val="0"/>
              </a:spcBef>
              <a:spcAft>
                <a:spcPts val="0"/>
              </a:spcAft>
              <a:buSzPts val="1400"/>
              <a:buAutoNum type="alphaLcPeriod"/>
            </a:pPr>
            <a:r>
              <a:rPr lang="en"/>
              <a:t>Schedule enough time (for interviews </a:t>
            </a:r>
            <a:endParaRPr/>
          </a:p>
          <a:p>
            <a:pPr marL="1371600" lvl="2" indent="-317500" algn="l" rtl="0">
              <a:spcBef>
                <a:spcPts val="0"/>
              </a:spcBef>
              <a:spcAft>
                <a:spcPts val="0"/>
              </a:spcAft>
              <a:buSzPts val="1400"/>
              <a:buAutoNum type="romanLcPeriod"/>
            </a:pPr>
            <a:r>
              <a:rPr lang="en"/>
              <a:t>2.5-3 hours for Complainant/Respondent (depending on allegations, length of complaint)</a:t>
            </a:r>
            <a:endParaRPr/>
          </a:p>
          <a:p>
            <a:pPr marL="1371600" lvl="2" indent="-317500" algn="l" rtl="0">
              <a:spcBef>
                <a:spcPts val="0"/>
              </a:spcBef>
              <a:spcAft>
                <a:spcPts val="0"/>
              </a:spcAft>
              <a:buSzPts val="1400"/>
              <a:buAutoNum type="romanLcPeriod"/>
            </a:pPr>
            <a:r>
              <a:rPr lang="en"/>
              <a:t>Witnesses 1.5 hours (depending)</a:t>
            </a:r>
            <a:endParaRPr/>
          </a:p>
        </p:txBody>
      </p:sp>
      <p:pic>
        <p:nvPicPr>
          <p:cNvPr id="121" name="Google Shape;121;p23"/>
          <p:cNvPicPr preferRelativeResize="0"/>
          <p:nvPr/>
        </p:nvPicPr>
        <p:blipFill>
          <a:blip r:embed="rId3">
            <a:alphaModFix/>
          </a:blip>
          <a:stretch>
            <a:fillRect/>
          </a:stretch>
        </p:blipFill>
        <p:spPr>
          <a:xfrm>
            <a:off x="6519149" y="817375"/>
            <a:ext cx="2624850" cy="203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r>
              <a:rPr lang="en" sz="1800" b="1">
                <a:solidFill>
                  <a:schemeClr val="dk2"/>
                </a:solidFill>
              </a:rPr>
              <a:t>Elements</a:t>
            </a:r>
            <a:endParaRPr b="1"/>
          </a:p>
        </p:txBody>
      </p:sp>
      <p:sp>
        <p:nvSpPr>
          <p:cNvPr id="127" name="Google Shape;12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400" i="1"/>
              <a:t>Sexual Harassment, as an umbrella category, includes the offenses of sexual harassment, sexual assault, domestic violence, dating violence, and stalking, and is further defined as conduct on the basis of sex that satisfies one or more of the following</a:t>
            </a:r>
            <a:r>
              <a:rPr lang="en" sz="1400"/>
              <a:t>:</a:t>
            </a:r>
            <a:endParaRPr sz="1400"/>
          </a:p>
          <a:p>
            <a:pPr marL="0" lvl="0" indent="0" algn="l" rtl="0">
              <a:spcBef>
                <a:spcPts val="1200"/>
              </a:spcBef>
              <a:spcAft>
                <a:spcPts val="0"/>
              </a:spcAft>
              <a:buClr>
                <a:schemeClr val="dk1"/>
              </a:buClr>
              <a:buSzPts val="1100"/>
              <a:buFont typeface="Arial"/>
              <a:buNone/>
            </a:pPr>
            <a:r>
              <a:rPr lang="en" sz="1400"/>
              <a:t>1. </a:t>
            </a:r>
            <a:r>
              <a:rPr lang="en" sz="1400" b="1"/>
              <a:t>Quid Pro Quo Harassment</a:t>
            </a:r>
            <a:r>
              <a:rPr lang="en" sz="1400"/>
              <a:t>: A USF employee, conditions the provision of an aid, benefit, or service of the recipient, on an individual’s participation in unwelcome sexual conduct; or</a:t>
            </a:r>
            <a:endParaRPr sz="1400"/>
          </a:p>
          <a:p>
            <a:pPr marL="0" lvl="0" indent="0" algn="l" rtl="0">
              <a:spcBef>
                <a:spcPts val="1200"/>
              </a:spcBef>
              <a:spcAft>
                <a:spcPts val="0"/>
              </a:spcAft>
              <a:buNone/>
            </a:pPr>
            <a:r>
              <a:rPr lang="en" sz="1400"/>
              <a:t>2. </a:t>
            </a:r>
            <a:r>
              <a:rPr lang="en" sz="1400" b="1"/>
              <a:t>Sexual Harassment</a:t>
            </a:r>
            <a:r>
              <a:rPr lang="en" sz="1400"/>
              <a:t>: Unwelcome conduct based on sex determined by a reasonable person to be so severe, pervasive, and objectively offensive that it effectively denies a person equal access to the school’s education program or activity; or</a:t>
            </a:r>
            <a:endParaRPr sz="1400"/>
          </a:p>
          <a:p>
            <a:pPr marL="0" lvl="0" indent="0" algn="l" rtl="0">
              <a:spcBef>
                <a:spcPts val="1200"/>
              </a:spcBef>
              <a:spcAft>
                <a:spcPts val="0"/>
              </a:spcAft>
              <a:buNone/>
            </a:pPr>
            <a:r>
              <a:rPr lang="en" sz="1400"/>
              <a:t>3. </a:t>
            </a:r>
            <a:r>
              <a:rPr lang="en" sz="1400" b="1"/>
              <a:t>Sexual Assault:</a:t>
            </a:r>
            <a:r>
              <a:rPr lang="en" sz="1400"/>
              <a:t> Rape, fondling, incest, statutory rape, Domestic Violence, Dating Violence, Stalking </a:t>
            </a:r>
            <a:endParaRPr sz="1400"/>
          </a:p>
          <a:p>
            <a:pPr marL="0" lvl="0" indent="0" algn="l" rtl="0">
              <a:spcBef>
                <a:spcPts val="1200"/>
              </a:spcBef>
              <a:spcAft>
                <a:spcPts val="0"/>
              </a:spcAft>
              <a:buClr>
                <a:schemeClr val="dk1"/>
              </a:buClr>
              <a:buSzPts val="1100"/>
              <a:buFont typeface="Arial"/>
              <a:buNone/>
            </a:pPr>
            <a:endParaRPr sz="1400"/>
          </a:p>
          <a:p>
            <a:pPr marL="0" lvl="0" indent="0" algn="l" rtl="0">
              <a:spcBef>
                <a:spcPts val="1200"/>
              </a:spcBef>
              <a:spcAft>
                <a:spcPts val="1200"/>
              </a:spcAft>
              <a:buClr>
                <a:schemeClr val="dk1"/>
              </a:buClr>
              <a:buSzPts val="1100"/>
              <a:buFont typeface="Arial"/>
              <a:buNone/>
            </a:pP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Evidence </a:t>
            </a:r>
            <a:endParaRPr/>
          </a:p>
        </p:txBody>
      </p:sp>
      <p:sp>
        <p:nvSpPr>
          <p:cNvPr id="133" name="Google Shape;133;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Collecting Evidence- Investigator responsibility to collect evidence</a:t>
            </a:r>
            <a:endParaRPr/>
          </a:p>
          <a:p>
            <a:pPr marL="457200" lvl="0" indent="-342900" algn="l" rtl="0">
              <a:spcBef>
                <a:spcPts val="0"/>
              </a:spcBef>
              <a:spcAft>
                <a:spcPts val="0"/>
              </a:spcAft>
              <a:buSzPts val="1800"/>
              <a:buAutoNum type="arabicPeriod"/>
            </a:pPr>
            <a:r>
              <a:rPr lang="en"/>
              <a:t>Relevancy (related to allegations)</a:t>
            </a:r>
            <a:endParaRPr/>
          </a:p>
          <a:p>
            <a:pPr marL="457200" lvl="0" indent="-342900" algn="l" rtl="0">
              <a:spcBef>
                <a:spcPts val="0"/>
              </a:spcBef>
              <a:spcAft>
                <a:spcPts val="0"/>
              </a:spcAft>
              <a:buSzPts val="1800"/>
              <a:buAutoNum type="arabicPeriod"/>
            </a:pPr>
            <a:r>
              <a:rPr lang="en"/>
              <a:t>Determining what is relevant</a:t>
            </a:r>
            <a:endParaRPr/>
          </a:p>
          <a:p>
            <a:pPr marL="457200" marR="203200" lvl="0" indent="0" algn="l" rtl="0">
              <a:lnSpc>
                <a:spcPct val="150000"/>
              </a:lnSpc>
              <a:spcBef>
                <a:spcPts val="1600"/>
              </a:spcBef>
              <a:spcAft>
                <a:spcPts val="0"/>
              </a:spcAft>
              <a:buNone/>
            </a:pPr>
            <a:r>
              <a:rPr lang="en" sz="1200" u="sng">
                <a:solidFill>
                  <a:schemeClr val="dk1"/>
                </a:solidFill>
                <a:latin typeface="Times New Roman"/>
                <a:ea typeface="Times New Roman"/>
                <a:cs typeface="Times New Roman"/>
                <a:sym typeface="Times New Roman"/>
              </a:rPr>
              <a:t>Preponderance of the Evidence Standard</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457200" marR="203200" lvl="0" indent="0" algn="l" rtl="0">
              <a:lnSpc>
                <a:spcPct val="100000"/>
              </a:lnSpc>
              <a:spcBef>
                <a:spcPts val="0"/>
              </a:spcBef>
              <a:spcAft>
                <a:spcPts val="0"/>
              </a:spcAft>
              <a:buNone/>
            </a:pPr>
            <a:r>
              <a:rPr lang="en" sz="1200">
                <a:solidFill>
                  <a:schemeClr val="dk1"/>
                </a:solidFill>
                <a:latin typeface="Times New Roman"/>
                <a:ea typeface="Times New Roman"/>
                <a:cs typeface="Times New Roman"/>
                <a:sym typeface="Times New Roman"/>
              </a:rPr>
              <a:t>-The standard against which information and evidence gathered during the investigation is assessed. </a:t>
            </a:r>
            <a:endParaRPr sz="1200">
              <a:solidFill>
                <a:schemeClr val="dk1"/>
              </a:solidFill>
              <a:latin typeface="Times New Roman"/>
              <a:ea typeface="Times New Roman"/>
              <a:cs typeface="Times New Roman"/>
              <a:sym typeface="Times New Roman"/>
            </a:endParaRPr>
          </a:p>
          <a:p>
            <a:pPr marL="457200" marR="203200" lvl="0" indent="0" algn="l" rtl="0">
              <a:lnSpc>
                <a:spcPct val="100000"/>
              </a:lnSpc>
              <a:spcBef>
                <a:spcPts val="0"/>
              </a:spcBef>
              <a:spcAft>
                <a:spcPts val="0"/>
              </a:spcAft>
              <a:buNone/>
            </a:pPr>
            <a:endParaRPr sz="1200">
              <a:solidFill>
                <a:schemeClr val="dk1"/>
              </a:solidFill>
              <a:latin typeface="Times New Roman"/>
              <a:ea typeface="Times New Roman"/>
              <a:cs typeface="Times New Roman"/>
              <a:sym typeface="Times New Roman"/>
            </a:endParaRPr>
          </a:p>
          <a:p>
            <a:pPr marL="457200" marR="203200" lvl="0" indent="0" algn="l" rtl="0">
              <a:lnSpc>
                <a:spcPct val="100000"/>
              </a:lnSpc>
              <a:spcBef>
                <a:spcPts val="0"/>
              </a:spcBef>
              <a:spcAft>
                <a:spcPts val="0"/>
              </a:spcAft>
              <a:buNone/>
            </a:pPr>
            <a:r>
              <a:rPr lang="en" sz="1200">
                <a:solidFill>
                  <a:schemeClr val="dk1"/>
                </a:solidFill>
                <a:latin typeface="Times New Roman"/>
                <a:ea typeface="Times New Roman"/>
                <a:cs typeface="Times New Roman"/>
                <a:sym typeface="Times New Roman"/>
              </a:rPr>
              <a:t>- The preponderance of evidence standard practically means </a:t>
            </a:r>
            <a:endParaRPr sz="1200">
              <a:solidFill>
                <a:schemeClr val="dk1"/>
              </a:solidFill>
              <a:latin typeface="Times New Roman"/>
              <a:ea typeface="Times New Roman"/>
              <a:cs typeface="Times New Roman"/>
              <a:sym typeface="Times New Roman"/>
            </a:endParaRPr>
          </a:p>
          <a:p>
            <a:pPr marL="457200" marR="203200" lvl="0" indent="0" algn="l" rtl="0">
              <a:lnSpc>
                <a:spcPct val="100000"/>
              </a:lnSpc>
              <a:spcBef>
                <a:spcPts val="0"/>
              </a:spcBef>
              <a:spcAft>
                <a:spcPts val="0"/>
              </a:spcAft>
              <a:buNone/>
            </a:pPr>
            <a:r>
              <a:rPr lang="en" sz="1200">
                <a:solidFill>
                  <a:schemeClr val="dk1"/>
                </a:solidFill>
                <a:latin typeface="Times New Roman"/>
                <a:ea typeface="Times New Roman"/>
                <a:cs typeface="Times New Roman"/>
                <a:sym typeface="Times New Roman"/>
              </a:rPr>
              <a:t>   “more likely than not”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a:p>
            <a:pPr marL="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134" name="Google Shape;134;p25"/>
          <p:cNvPicPr preferRelativeResize="0"/>
          <p:nvPr/>
        </p:nvPicPr>
        <p:blipFill>
          <a:blip r:embed="rId3">
            <a:alphaModFix/>
          </a:blip>
          <a:stretch>
            <a:fillRect/>
          </a:stretch>
        </p:blipFill>
        <p:spPr>
          <a:xfrm>
            <a:off x="5189150" y="2833797"/>
            <a:ext cx="3768300" cy="189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 investigators do not make findings</a:t>
            </a:r>
            <a:endParaRPr/>
          </a:p>
        </p:txBody>
      </p:sp>
      <p:pic>
        <p:nvPicPr>
          <p:cNvPr id="141" name="Google Shape;141;p26"/>
          <p:cNvPicPr preferRelativeResize="0"/>
          <p:nvPr/>
        </p:nvPicPr>
        <p:blipFill>
          <a:blip r:embed="rId3">
            <a:alphaModFix/>
          </a:blip>
          <a:stretch>
            <a:fillRect/>
          </a:stretch>
        </p:blipFill>
        <p:spPr>
          <a:xfrm>
            <a:off x="243874" y="127527"/>
            <a:ext cx="8520600" cy="42246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8" name="Google Shape;148;p27"/>
          <p:cNvPicPr preferRelativeResize="0"/>
          <p:nvPr/>
        </p:nvPicPr>
        <p:blipFill>
          <a:blip r:embed="rId3">
            <a:alphaModFix/>
          </a:blip>
          <a:stretch>
            <a:fillRect/>
          </a:stretch>
        </p:blipFill>
        <p:spPr>
          <a:xfrm>
            <a:off x="86400" y="-253625"/>
            <a:ext cx="8977503" cy="53971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Report Writing</a:t>
            </a:r>
            <a:endParaRPr/>
          </a:p>
        </p:txBody>
      </p:sp>
      <p:sp>
        <p:nvSpPr>
          <p:cNvPr id="154" name="Google Shape;154;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Use FIR Template</a:t>
            </a:r>
            <a:endParaRPr/>
          </a:p>
          <a:p>
            <a:pPr marL="457200" lvl="0" indent="-342900" algn="l" rtl="0">
              <a:spcBef>
                <a:spcPts val="0"/>
              </a:spcBef>
              <a:spcAft>
                <a:spcPts val="0"/>
              </a:spcAft>
              <a:buSzPts val="1800"/>
              <a:buAutoNum type="arabicPeriod"/>
            </a:pPr>
            <a:r>
              <a:rPr lang="en"/>
              <a:t>Stick to the FACTS (no opinions)</a:t>
            </a:r>
            <a:endParaRPr/>
          </a:p>
          <a:p>
            <a:pPr marL="457200" lvl="0" indent="-342900" algn="l" rtl="0">
              <a:spcBef>
                <a:spcPts val="0"/>
              </a:spcBef>
              <a:spcAft>
                <a:spcPts val="0"/>
              </a:spcAft>
              <a:buSzPts val="1800"/>
              <a:buAutoNum type="arabicPeriod"/>
            </a:pPr>
            <a:r>
              <a:rPr lang="en"/>
              <a:t>Avoid pronouns and names in report </a:t>
            </a:r>
            <a:endParaRPr/>
          </a:p>
          <a:p>
            <a:pPr marL="914400" lvl="1" indent="-317500" algn="l" rtl="0">
              <a:spcBef>
                <a:spcPts val="0"/>
              </a:spcBef>
              <a:spcAft>
                <a:spcPts val="0"/>
              </a:spcAft>
              <a:buSzPts val="1400"/>
              <a:buAutoNum type="alphaLcPeriod"/>
            </a:pPr>
            <a:r>
              <a:rPr lang="en"/>
              <a:t>Reduces potential reader bias</a:t>
            </a:r>
            <a:endParaRPr/>
          </a:p>
          <a:p>
            <a:pPr marL="914400" lvl="1" indent="-317500" algn="l" rtl="0">
              <a:spcBef>
                <a:spcPts val="0"/>
              </a:spcBef>
              <a:spcAft>
                <a:spcPts val="0"/>
              </a:spcAft>
              <a:buSzPts val="1400"/>
              <a:buAutoNum type="alphaLcPeriod"/>
            </a:pPr>
            <a:r>
              <a:rPr lang="en"/>
              <a:t>Promotes privacy (assists with future redactions (when applicable)</a:t>
            </a:r>
            <a:endParaRPr/>
          </a:p>
          <a:p>
            <a:pPr marL="457200" lvl="0" indent="-342900" algn="l" rtl="0">
              <a:spcBef>
                <a:spcPts val="0"/>
              </a:spcBef>
              <a:spcAft>
                <a:spcPts val="0"/>
              </a:spcAft>
              <a:buSzPts val="1800"/>
              <a:buAutoNum type="arabicPeriod"/>
            </a:pPr>
            <a:r>
              <a:rPr lang="en"/>
              <a:t>What to include:</a:t>
            </a:r>
            <a:endParaRPr/>
          </a:p>
          <a:p>
            <a:pPr marL="914400" lvl="1" indent="-317500" algn="l" rtl="0">
              <a:spcBef>
                <a:spcPts val="0"/>
              </a:spcBef>
              <a:spcAft>
                <a:spcPts val="0"/>
              </a:spcAft>
              <a:buSzPts val="1400"/>
              <a:buAutoNum type="alphaLcPeriod"/>
            </a:pPr>
            <a:r>
              <a:rPr lang="en"/>
              <a:t>Inculpatory evidence</a:t>
            </a:r>
            <a:endParaRPr/>
          </a:p>
          <a:p>
            <a:pPr marL="914400" lvl="1" indent="-317500" algn="l" rtl="0">
              <a:spcBef>
                <a:spcPts val="0"/>
              </a:spcBef>
              <a:spcAft>
                <a:spcPts val="0"/>
              </a:spcAft>
              <a:buSzPts val="1400"/>
              <a:buAutoNum type="alphaLcPeriod"/>
            </a:pPr>
            <a:r>
              <a:rPr lang="en"/>
              <a:t>Exculpatory evidence</a:t>
            </a:r>
            <a:endParaRPr/>
          </a:p>
          <a:p>
            <a:pPr marL="914400" lvl="1" indent="-317500" algn="l" rtl="0">
              <a:spcBef>
                <a:spcPts val="0"/>
              </a:spcBef>
              <a:spcAft>
                <a:spcPts val="0"/>
              </a:spcAft>
              <a:buSzPts val="1400"/>
              <a:buAutoNum type="alphaLcPeriod"/>
            </a:pPr>
            <a:r>
              <a:rPr lang="en"/>
              <a:t>Relevant information from witness statements </a:t>
            </a:r>
            <a:endParaRPr/>
          </a:p>
          <a:p>
            <a:pPr marL="457200" lvl="0" indent="-342900" algn="l" rtl="0">
              <a:spcBef>
                <a:spcPts val="0"/>
              </a:spcBef>
              <a:spcAft>
                <a:spcPts val="0"/>
              </a:spcAft>
              <a:buSzPts val="1800"/>
              <a:buAutoNum type="arabicPeriod"/>
            </a:pPr>
            <a:r>
              <a:rPr lang="en"/>
              <a:t>Analyzing Facts (allegations, facts collected, necessary elements)</a:t>
            </a:r>
            <a:endParaRPr/>
          </a:p>
          <a:p>
            <a:pPr marL="457200" lvl="0" indent="-342900" algn="l" rtl="0">
              <a:spcBef>
                <a:spcPts val="0"/>
              </a:spcBef>
              <a:spcAft>
                <a:spcPts val="0"/>
              </a:spcAft>
              <a:buSzPts val="1800"/>
              <a:buAutoNum type="arabicPeriod"/>
            </a:pPr>
            <a:r>
              <a:rPr lang="en"/>
              <a:t>Include all procedural steps taken </a:t>
            </a:r>
            <a:endParaRPr/>
          </a:p>
          <a:p>
            <a:pPr marL="45720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10 Day Commenting Period</a:t>
            </a:r>
            <a:endParaRPr/>
          </a:p>
        </p:txBody>
      </p:sp>
      <p:sp>
        <p:nvSpPr>
          <p:cNvPr id="160" name="Google Shape;160;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After TIXC reviews draft of FIR and ensures all procedural elements met:</a:t>
            </a:r>
            <a:endParaRPr i="1"/>
          </a:p>
          <a:p>
            <a:pPr marL="0" lvl="0" indent="0" algn="l" rtl="0">
              <a:spcBef>
                <a:spcPts val="1600"/>
              </a:spcBef>
              <a:spcAft>
                <a:spcPts val="0"/>
              </a:spcAft>
              <a:buNone/>
            </a:pPr>
            <a:r>
              <a:rPr lang="en"/>
              <a:t>Share copy of FIR with Complainant and Respondent via Box</a:t>
            </a:r>
            <a:endParaRPr/>
          </a:p>
          <a:p>
            <a:pPr marL="457200" lvl="0" indent="-342900" algn="l" rtl="0">
              <a:spcBef>
                <a:spcPts val="1600"/>
              </a:spcBef>
              <a:spcAft>
                <a:spcPts val="0"/>
              </a:spcAft>
              <a:buSzPts val="1800"/>
              <a:buAutoNum type="alphaLcPeriod"/>
            </a:pPr>
            <a:r>
              <a:rPr lang="en"/>
              <a:t>Parties have opportunity to provide comments on the FIR before it becomes final. </a:t>
            </a:r>
            <a:endParaRPr/>
          </a:p>
          <a:p>
            <a:pPr marL="457200" lvl="0" indent="-342900" algn="l" rtl="0">
              <a:spcBef>
                <a:spcPts val="0"/>
              </a:spcBef>
              <a:spcAft>
                <a:spcPts val="0"/>
              </a:spcAft>
              <a:buSzPts val="1800"/>
              <a:buAutoNum type="alphaLcPeriod"/>
            </a:pPr>
            <a:r>
              <a:rPr lang="en"/>
              <a:t>Investigators will review comments and record response to comments and/or make changes (if applicable).</a:t>
            </a:r>
            <a:endParaRPr/>
          </a:p>
          <a:p>
            <a:pPr marL="457200" lvl="0" indent="-342900" algn="l" rtl="0">
              <a:spcBef>
                <a:spcPts val="0"/>
              </a:spcBef>
              <a:spcAft>
                <a:spcPts val="0"/>
              </a:spcAft>
              <a:buSzPts val="1800"/>
              <a:buAutoNum type="alphaLcPeriod"/>
            </a:pPr>
            <a:r>
              <a:rPr lang="en"/>
              <a:t>If any changes made to FIR send out final FIR to party’s and to hearing administrative office (SCED/HR/AA).</a:t>
            </a:r>
            <a:endParaRPr/>
          </a:p>
          <a:p>
            <a:pPr marL="914400" lvl="1" indent="-317500" algn="l" rtl="0">
              <a:spcBef>
                <a:spcPts val="0"/>
              </a:spcBef>
              <a:spcAft>
                <a:spcPts val="0"/>
              </a:spcAft>
              <a:buSzPts val="1400"/>
              <a:buAutoNum type="romanLcPeriod"/>
            </a:pPr>
            <a:r>
              <a:rPr lang="en"/>
              <a:t>At least 10 days before a hearing.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Effects of Trauma on Brain</a:t>
            </a:r>
            <a:endParaRPr/>
          </a:p>
        </p:txBody>
      </p:sp>
      <p:sp>
        <p:nvSpPr>
          <p:cNvPr id="166" name="Google Shape;166;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Both parties may be experiencing trauma</a:t>
            </a:r>
            <a:endParaRPr/>
          </a:p>
          <a:p>
            <a:pPr marL="457200" lvl="0" indent="-342900" algn="l" rtl="0">
              <a:spcBef>
                <a:spcPts val="0"/>
              </a:spcBef>
              <a:spcAft>
                <a:spcPts val="0"/>
              </a:spcAft>
              <a:buSzPts val="1800"/>
              <a:buAutoNum type="arabicPeriod"/>
            </a:pPr>
            <a:r>
              <a:rPr lang="en"/>
              <a:t>Information may not be linear</a:t>
            </a:r>
            <a:endParaRPr/>
          </a:p>
          <a:p>
            <a:pPr marL="457200" lvl="0" indent="-342900" algn="l" rtl="0">
              <a:spcBef>
                <a:spcPts val="0"/>
              </a:spcBef>
              <a:spcAft>
                <a:spcPts val="0"/>
              </a:spcAft>
              <a:buSzPts val="1800"/>
              <a:buAutoNum type="arabicPeriod"/>
            </a:pPr>
            <a:r>
              <a:rPr lang="en"/>
              <a:t>Start with open ended questions </a:t>
            </a:r>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67" name="Google Shape;167;p30" descr="Dr. Rebecca Campbell discussing how trauma affects our ability to store and retrieve memories.&#10;From presentation - The Neurobiology of Sexual Assault" title="Post It Notes Analogy for Effects Of Trauma On Memory">
            <a:hlinkClick r:id="rId3"/>
          </p:cNvPr>
          <p:cNvPicPr preferRelativeResize="0"/>
          <p:nvPr/>
        </p:nvPicPr>
        <p:blipFill>
          <a:blip r:embed="rId4">
            <a:alphaModFix/>
          </a:blip>
          <a:stretch>
            <a:fillRect/>
          </a:stretch>
        </p:blipFill>
        <p:spPr>
          <a:xfrm>
            <a:off x="4405175" y="1952725"/>
            <a:ext cx="3680950" cy="2760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QUESTIONS?</a:t>
            </a:r>
            <a:endParaRPr b="1"/>
          </a:p>
        </p:txBody>
      </p:sp>
      <p:sp>
        <p:nvSpPr>
          <p:cNvPr id="173" name="Google Shape;173;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4" name="Google Shape;174;p31"/>
          <p:cNvPicPr preferRelativeResize="0"/>
          <p:nvPr/>
        </p:nvPicPr>
        <p:blipFill>
          <a:blip r:embed="rId3">
            <a:alphaModFix/>
          </a:blip>
          <a:stretch>
            <a:fillRect/>
          </a:stretch>
        </p:blipFill>
        <p:spPr>
          <a:xfrm>
            <a:off x="2274150" y="1857375"/>
            <a:ext cx="4059725" cy="2246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Overview</a:t>
            </a:r>
            <a:r>
              <a:rPr lang="en"/>
              <a:t> </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Definition</a:t>
            </a:r>
            <a:endParaRPr/>
          </a:p>
          <a:p>
            <a:pPr marL="457200" lvl="0" indent="-342900" algn="l" rtl="0">
              <a:spcBef>
                <a:spcPts val="0"/>
              </a:spcBef>
              <a:spcAft>
                <a:spcPts val="0"/>
              </a:spcAft>
              <a:buSzPts val="1800"/>
              <a:buAutoNum type="arabicPeriod"/>
            </a:pPr>
            <a:r>
              <a:rPr lang="en"/>
              <a:t>Role of Investigator</a:t>
            </a:r>
            <a:endParaRPr/>
          </a:p>
          <a:p>
            <a:pPr marL="457200" lvl="0" indent="-342900" algn="l" rtl="0">
              <a:spcBef>
                <a:spcPts val="0"/>
              </a:spcBef>
              <a:spcAft>
                <a:spcPts val="0"/>
              </a:spcAft>
              <a:buSzPts val="1800"/>
              <a:buAutoNum type="arabicPeriod"/>
            </a:pPr>
            <a:r>
              <a:rPr lang="en"/>
              <a:t>Bias/Prejudice </a:t>
            </a:r>
            <a:endParaRPr/>
          </a:p>
          <a:p>
            <a:pPr marL="457200" lvl="0" indent="-342900" algn="l" rtl="0">
              <a:spcBef>
                <a:spcPts val="0"/>
              </a:spcBef>
              <a:spcAft>
                <a:spcPts val="0"/>
              </a:spcAft>
              <a:buSzPts val="1800"/>
              <a:buAutoNum type="arabicPeriod"/>
            </a:pPr>
            <a:r>
              <a:rPr lang="en"/>
              <a:t>Overview of Investigative Interview </a:t>
            </a:r>
            <a:endParaRPr/>
          </a:p>
          <a:p>
            <a:pPr marL="457200" lvl="0" indent="-342900" algn="l" rtl="0">
              <a:spcBef>
                <a:spcPts val="0"/>
              </a:spcBef>
              <a:spcAft>
                <a:spcPts val="0"/>
              </a:spcAft>
              <a:buSzPts val="1800"/>
              <a:buAutoNum type="arabicPeriod"/>
            </a:pPr>
            <a:r>
              <a:rPr lang="en"/>
              <a:t>Managing Expectations </a:t>
            </a:r>
            <a:endParaRPr/>
          </a:p>
          <a:p>
            <a:pPr marL="457200" lvl="0" indent="-342900" algn="l" rtl="0">
              <a:spcBef>
                <a:spcPts val="0"/>
              </a:spcBef>
              <a:spcAft>
                <a:spcPts val="0"/>
              </a:spcAft>
              <a:buSzPts val="1800"/>
              <a:buAutoNum type="arabicPeriod"/>
            </a:pPr>
            <a:r>
              <a:rPr lang="en"/>
              <a:t>Advisors</a:t>
            </a:r>
            <a:endParaRPr/>
          </a:p>
          <a:p>
            <a:pPr marL="457200" lvl="0" indent="-342900" algn="l" rtl="0">
              <a:spcBef>
                <a:spcPts val="0"/>
              </a:spcBef>
              <a:spcAft>
                <a:spcPts val="0"/>
              </a:spcAft>
              <a:buSzPts val="1800"/>
              <a:buAutoNum type="arabicPeriod"/>
            </a:pPr>
            <a:r>
              <a:rPr lang="en"/>
              <a:t>Allegations</a:t>
            </a:r>
            <a:endParaRPr/>
          </a:p>
          <a:p>
            <a:pPr marL="457200" lvl="0" indent="-342900" algn="l" rtl="0">
              <a:spcBef>
                <a:spcPts val="0"/>
              </a:spcBef>
              <a:spcAft>
                <a:spcPts val="0"/>
              </a:spcAft>
              <a:buSzPts val="1800"/>
              <a:buAutoNum type="arabicPeriod"/>
            </a:pPr>
            <a:r>
              <a:rPr lang="en"/>
              <a:t>Elements</a:t>
            </a:r>
            <a:endParaRPr/>
          </a:p>
          <a:p>
            <a:pPr marL="457200" lvl="0" indent="-342900" algn="l" rtl="0">
              <a:spcBef>
                <a:spcPts val="0"/>
              </a:spcBef>
              <a:spcAft>
                <a:spcPts val="0"/>
              </a:spcAft>
              <a:buSzPts val="1800"/>
              <a:buAutoNum type="arabicPeriod"/>
            </a:pPr>
            <a:r>
              <a:rPr lang="en"/>
              <a:t>Collecting Facts</a:t>
            </a:r>
            <a:endParaRPr/>
          </a:p>
          <a:p>
            <a:pPr marL="457200" lvl="0" indent="-342900" algn="l" rtl="0">
              <a:spcBef>
                <a:spcPts val="0"/>
              </a:spcBef>
              <a:spcAft>
                <a:spcPts val="0"/>
              </a:spcAft>
              <a:buSzPts val="1800"/>
              <a:buAutoNum type="arabicPeriod"/>
            </a:pPr>
            <a:r>
              <a:rPr lang="en"/>
              <a:t>Preponderance of the evidence</a:t>
            </a:r>
            <a:endParaRPr/>
          </a:p>
          <a:p>
            <a:pPr marL="457200" lvl="0" indent="-342900" algn="l" rtl="0">
              <a:spcBef>
                <a:spcPts val="0"/>
              </a:spcBef>
              <a:spcAft>
                <a:spcPts val="0"/>
              </a:spcAft>
              <a:buSzPts val="1800"/>
              <a:buAutoNum type="arabicPeriod"/>
            </a:pPr>
            <a:r>
              <a:rPr lang="en" u="sng">
                <a:solidFill>
                  <a:schemeClr val="hlink"/>
                </a:solidFill>
                <a:hlinkClick r:id="rId3"/>
              </a:rPr>
              <a:t>Policy 0-004</a:t>
            </a:r>
            <a:r>
              <a:rPr lang="en"/>
              <a:t>, </a:t>
            </a:r>
            <a:r>
              <a:rPr lang="en" u="sng">
                <a:solidFill>
                  <a:schemeClr val="hlink"/>
                </a:solidFill>
                <a:hlinkClick r:id="rId4"/>
              </a:rPr>
              <a:t>0-020</a:t>
            </a:r>
            <a:endParaRPr/>
          </a:p>
          <a:p>
            <a:pPr marL="457200" lvl="0" indent="0" algn="l" rtl="0">
              <a:spcBef>
                <a:spcPts val="1600"/>
              </a:spcBef>
              <a:spcAft>
                <a:spcPts val="1600"/>
              </a:spcAft>
              <a:buNone/>
            </a:pPr>
            <a:endParaRPr/>
          </a:p>
        </p:txBody>
      </p:sp>
      <p:pic>
        <p:nvPicPr>
          <p:cNvPr id="62" name="Google Shape;62;p14" descr="Image result for usf rocky bull" title="https://www.pinterest.com/pin/265712446736791998/"/>
          <p:cNvPicPr preferRelativeResize="0"/>
          <p:nvPr/>
        </p:nvPicPr>
        <p:blipFill>
          <a:blip r:embed="rId5">
            <a:alphaModFix/>
          </a:blip>
          <a:stretch>
            <a:fillRect/>
          </a:stretch>
        </p:blipFill>
        <p:spPr>
          <a:xfrm>
            <a:off x="6403400" y="2768675"/>
            <a:ext cx="1834275" cy="1551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 and References</a:t>
            </a:r>
            <a:endParaRPr/>
          </a:p>
        </p:txBody>
      </p:sp>
      <p:sp>
        <p:nvSpPr>
          <p:cNvPr id="180" name="Google Shape;180;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Office for Civil Rights (OCR): </a:t>
            </a:r>
            <a:r>
              <a:rPr lang="en" sz="1100" u="sng">
                <a:solidFill>
                  <a:schemeClr val="hlink"/>
                </a:solidFill>
                <a:hlinkClick r:id="rId3"/>
              </a:rPr>
              <a:t>https://www2.ed.gov/about/offices/list/ocr/newsroom.html#:~:text=%E2%80%9CTitle%20IX%20makes%20clear%20that,inside%20and%20outside%20the%20classroom.</a:t>
            </a:r>
            <a:endParaRPr/>
          </a:p>
          <a:p>
            <a:pPr marL="0" lvl="0" indent="0" algn="l" rtl="0">
              <a:spcBef>
                <a:spcPts val="1600"/>
              </a:spcBef>
              <a:spcAft>
                <a:spcPts val="0"/>
              </a:spcAft>
              <a:buNone/>
            </a:pPr>
            <a:r>
              <a:rPr lang="en"/>
              <a:t>Equal Employment Opportunity Commission (eeoc): </a:t>
            </a:r>
            <a:r>
              <a:rPr lang="en" sz="1100" u="sng">
                <a:solidFill>
                  <a:schemeClr val="hlink"/>
                </a:solidFill>
                <a:hlinkClick r:id="rId4"/>
              </a:rPr>
              <a:t>https://www.eeoc.gov/fact-sheet/facts-about-sexual-harassment#:~:text=Unwelcome%20sexual%20advances%2C%20requests%20for,an%20individual's%20work%20performance%20or</a:t>
            </a:r>
            <a:endParaRPr/>
          </a:p>
          <a:p>
            <a:pPr marL="0" lvl="0" indent="0" algn="l" rtl="0">
              <a:spcBef>
                <a:spcPts val="1600"/>
              </a:spcBef>
              <a:spcAft>
                <a:spcPts val="0"/>
              </a:spcAft>
              <a:buNone/>
            </a:pPr>
            <a:r>
              <a:rPr lang="en"/>
              <a:t>Violence Against Women Act (VAWA): </a:t>
            </a:r>
            <a:r>
              <a:rPr lang="en" sz="1100" u="sng">
                <a:solidFill>
                  <a:schemeClr val="hlink"/>
                </a:solidFill>
                <a:hlinkClick r:id="rId5"/>
              </a:rPr>
              <a:t>https://www.acenet.edu/Documents/VAWA-Summary.pdf</a:t>
            </a:r>
            <a:endParaRPr/>
          </a:p>
          <a:p>
            <a:pPr marL="0" lvl="0" indent="0" algn="l" rtl="0">
              <a:spcBef>
                <a:spcPts val="1600"/>
              </a:spcBef>
              <a:spcAft>
                <a:spcPts val="1600"/>
              </a:spcAft>
              <a:buNone/>
            </a:pPr>
            <a:r>
              <a:rPr lang="en"/>
              <a:t>atIXa: </a:t>
            </a:r>
            <a:r>
              <a:rPr lang="en" sz="1100" u="sng">
                <a:solidFill>
                  <a:schemeClr val="hlink"/>
                </a:solidFill>
                <a:hlinkClick r:id="rId6"/>
              </a:rPr>
              <a:t>https://atixa.org/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1800" b="1">
                <a:solidFill>
                  <a:schemeClr val="dk2"/>
                </a:solidFill>
              </a:rPr>
              <a:t>Sexual Harassment </a:t>
            </a:r>
            <a:endParaRPr b="1"/>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Conduct on the basis of sex meeting one of the following conditions: </a:t>
            </a:r>
            <a:endParaRPr/>
          </a:p>
          <a:p>
            <a:pPr marL="0" lvl="0" indent="0" algn="l" rtl="0">
              <a:spcBef>
                <a:spcPts val="1600"/>
              </a:spcBef>
              <a:spcAft>
                <a:spcPts val="0"/>
              </a:spcAft>
              <a:buNone/>
            </a:pPr>
            <a:r>
              <a:rPr lang="en"/>
              <a:t>-An employee conditioning the provision of an aid, benefit, or service on an individual’s participation in unwelcome sexual conduct (Quid Pro Quo); </a:t>
            </a:r>
            <a:endParaRPr/>
          </a:p>
          <a:p>
            <a:pPr marL="0" lvl="0" indent="0" algn="l" rtl="0">
              <a:spcBef>
                <a:spcPts val="1600"/>
              </a:spcBef>
              <a:spcAft>
                <a:spcPts val="0"/>
              </a:spcAft>
              <a:buNone/>
            </a:pPr>
            <a:r>
              <a:rPr lang="en"/>
              <a:t>– Unwelcome conduct determined by a reasonable person to be so severe, pervasive, and objectively offensive that it effectively denies a person equal access to the recipient’s education program or activity; </a:t>
            </a:r>
            <a:endParaRPr/>
          </a:p>
          <a:p>
            <a:pPr marL="0" lvl="0" indent="0" algn="l" rtl="0">
              <a:spcBef>
                <a:spcPts val="1600"/>
              </a:spcBef>
              <a:spcAft>
                <a:spcPts val="1600"/>
              </a:spcAft>
              <a:buNone/>
            </a:pPr>
            <a:r>
              <a:rPr lang="en"/>
              <a:t>– Acts of Sexual Violence: “Sexual assault”, “Dating violence”, “Domestic violence”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t>Role of Investigator</a:t>
            </a:r>
            <a:endParaRPr sz="2400" b="1"/>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b="1" i="1"/>
              <a:t>Neutral</a:t>
            </a:r>
            <a:r>
              <a:rPr lang="en"/>
              <a:t> Fact Finder</a:t>
            </a:r>
            <a:endParaRPr/>
          </a:p>
          <a:p>
            <a:pPr marL="457200" lvl="0" indent="-342900" algn="l" rtl="0">
              <a:spcBef>
                <a:spcPts val="0"/>
              </a:spcBef>
              <a:spcAft>
                <a:spcPts val="0"/>
              </a:spcAft>
              <a:buSzPts val="1800"/>
              <a:buAutoNum type="arabicPeriod"/>
            </a:pPr>
            <a:r>
              <a:rPr lang="en"/>
              <a:t>Review complaint and allegations</a:t>
            </a:r>
            <a:endParaRPr/>
          </a:p>
          <a:p>
            <a:pPr marL="457200" lvl="0" indent="-342900" algn="l" rtl="0">
              <a:spcBef>
                <a:spcPts val="0"/>
              </a:spcBef>
              <a:spcAft>
                <a:spcPts val="0"/>
              </a:spcAft>
              <a:buSzPts val="1800"/>
              <a:buAutoNum type="arabicPeriod"/>
            </a:pPr>
            <a:r>
              <a:rPr lang="en"/>
              <a:t>Create investigation timeline</a:t>
            </a:r>
            <a:endParaRPr/>
          </a:p>
          <a:p>
            <a:pPr marL="457200" lvl="0" indent="-342900" algn="l" rtl="0">
              <a:spcBef>
                <a:spcPts val="0"/>
              </a:spcBef>
              <a:spcAft>
                <a:spcPts val="0"/>
              </a:spcAft>
              <a:buSzPts val="1800"/>
              <a:buAutoNum type="arabicPeriod"/>
            </a:pPr>
            <a:r>
              <a:rPr lang="en"/>
              <a:t>Conduct investigative interviews (parties, witnesses)</a:t>
            </a:r>
            <a:endParaRPr/>
          </a:p>
          <a:p>
            <a:pPr marL="457200" lvl="0" indent="-342900" algn="l" rtl="0">
              <a:spcBef>
                <a:spcPts val="0"/>
              </a:spcBef>
              <a:spcAft>
                <a:spcPts val="0"/>
              </a:spcAft>
              <a:buSzPts val="1800"/>
              <a:buAutoNum type="arabicPeriod"/>
            </a:pPr>
            <a:r>
              <a:rPr lang="en"/>
              <a:t>Evidence gathering</a:t>
            </a:r>
            <a:endParaRPr/>
          </a:p>
          <a:p>
            <a:pPr marL="457200" lvl="0" indent="-342900" algn="l" rtl="0">
              <a:spcBef>
                <a:spcPts val="0"/>
              </a:spcBef>
              <a:spcAft>
                <a:spcPts val="0"/>
              </a:spcAft>
              <a:buSzPts val="1800"/>
              <a:buAutoNum type="arabicPeriod"/>
            </a:pPr>
            <a:r>
              <a:rPr lang="en"/>
              <a:t>Document, Document, Document! </a:t>
            </a:r>
            <a:endParaRPr/>
          </a:p>
          <a:p>
            <a:pPr marL="914400" lvl="1" indent="-317500" algn="l" rtl="0">
              <a:spcBef>
                <a:spcPts val="0"/>
              </a:spcBef>
              <a:spcAft>
                <a:spcPts val="0"/>
              </a:spcAft>
              <a:buSzPts val="1400"/>
              <a:buAutoNum type="alphaLcPeriod"/>
            </a:pPr>
            <a:r>
              <a:rPr lang="en"/>
              <a:t>(record of investigation, timeline, and all communications)</a:t>
            </a:r>
            <a:endParaRPr/>
          </a:p>
          <a:p>
            <a:pPr marL="457200" lvl="0" indent="-342900" algn="l" rtl="0">
              <a:spcBef>
                <a:spcPts val="0"/>
              </a:spcBef>
              <a:spcAft>
                <a:spcPts val="0"/>
              </a:spcAft>
              <a:buSzPts val="1800"/>
              <a:buAutoNum type="arabicPeriod"/>
            </a:pPr>
            <a:r>
              <a:rPr lang="en"/>
              <a:t>Complete Final Investigative Report (FIR)</a:t>
            </a:r>
            <a:endParaRPr/>
          </a:p>
          <a:p>
            <a:pPr marL="914400" lvl="1" indent="-317500" algn="l" rtl="0">
              <a:spcBef>
                <a:spcPts val="0"/>
              </a:spcBef>
              <a:spcAft>
                <a:spcPts val="0"/>
              </a:spcAft>
              <a:buSzPts val="1400"/>
              <a:buAutoNum type="alphaLcPeriod"/>
            </a:pPr>
            <a:r>
              <a:rPr lang="en"/>
              <a:t>Review all evidence </a:t>
            </a:r>
            <a:endParaRPr/>
          </a:p>
          <a:p>
            <a:pPr marL="914400" lvl="1" indent="-317500" algn="l" rtl="0">
              <a:spcBef>
                <a:spcPts val="0"/>
              </a:spcBef>
              <a:spcAft>
                <a:spcPts val="0"/>
              </a:spcAft>
              <a:buSzPts val="1400"/>
              <a:buAutoNum type="alphaLcPeriod"/>
            </a:pPr>
            <a:r>
              <a:rPr lang="en"/>
              <a:t>Synthesize and analyze relevant evidence</a:t>
            </a:r>
            <a:endParaRPr/>
          </a:p>
          <a:p>
            <a:pPr marL="914400" lvl="1" indent="-317500" algn="l" rtl="0">
              <a:spcBef>
                <a:spcPts val="0"/>
              </a:spcBef>
              <a:spcAft>
                <a:spcPts val="0"/>
              </a:spcAft>
              <a:buSzPts val="1400"/>
              <a:buAutoNum type="alphaLcPeriod"/>
            </a:pPr>
            <a:r>
              <a:rPr lang="en"/>
              <a:t>Send final report to parties for review and written response at least 10 days prior to hearing</a:t>
            </a:r>
            <a:endParaRPr/>
          </a:p>
          <a:p>
            <a:pPr marL="457200" lvl="0" indent="-342900" algn="l" rtl="0">
              <a:spcBef>
                <a:spcPts val="0"/>
              </a:spcBef>
              <a:spcAft>
                <a:spcPts val="0"/>
              </a:spcAft>
              <a:buSzPts val="1800"/>
              <a:buAutoNum type="arabicPeriod"/>
            </a:pPr>
            <a:r>
              <a:rPr lang="en"/>
              <a:t>Attend hearing </a:t>
            </a:r>
            <a:endParaRPr/>
          </a:p>
          <a:p>
            <a:pPr marL="457200" lvl="0" indent="0" algn="l" rtl="0">
              <a:spcBef>
                <a:spcPts val="1600"/>
              </a:spcBef>
              <a:spcAft>
                <a:spcPts val="1600"/>
              </a:spcAft>
              <a:buNone/>
            </a:pPr>
            <a:endParaRPr/>
          </a:p>
        </p:txBody>
      </p:sp>
      <p:pic>
        <p:nvPicPr>
          <p:cNvPr id="75" name="Google Shape;75;p16"/>
          <p:cNvPicPr preferRelativeResize="0"/>
          <p:nvPr/>
        </p:nvPicPr>
        <p:blipFill>
          <a:blip r:embed="rId3">
            <a:alphaModFix/>
          </a:blip>
          <a:stretch>
            <a:fillRect/>
          </a:stretch>
        </p:blipFill>
        <p:spPr>
          <a:xfrm>
            <a:off x="6662602" y="841700"/>
            <a:ext cx="2085000" cy="1370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 sz="2300" b="1">
                <a:solidFill>
                  <a:schemeClr val="dk2"/>
                </a:solidFill>
              </a:rPr>
              <a:t>Conflict of Interest</a:t>
            </a:r>
            <a:endParaRPr sz="2300" b="1">
              <a:solidFill>
                <a:schemeClr val="dk2"/>
              </a:solidFill>
            </a:endParaRPr>
          </a:p>
          <a:p>
            <a:pPr marL="0" lvl="0" indent="0" algn="l" rtl="0">
              <a:spcBef>
                <a:spcPts val="1600"/>
              </a:spcBef>
              <a:spcAft>
                <a:spcPts val="0"/>
              </a:spcAft>
              <a:buNone/>
            </a:pPr>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Conflict of interest (positional vs situational)</a:t>
            </a:r>
            <a:endParaRPr/>
          </a:p>
          <a:p>
            <a:pPr marL="914400" lvl="1" indent="-317500" algn="l" rtl="0">
              <a:spcBef>
                <a:spcPts val="0"/>
              </a:spcBef>
              <a:spcAft>
                <a:spcPts val="0"/>
              </a:spcAft>
              <a:buSzPts val="1400"/>
              <a:buAutoNum type="alphaLcPeriod"/>
            </a:pPr>
            <a:r>
              <a:rPr lang="en"/>
              <a:t>Recuse yourself if there is a conflict of interest </a:t>
            </a:r>
            <a:endParaRPr/>
          </a:p>
          <a:p>
            <a:pPr marL="1371600" lvl="2" indent="-317500" algn="l" rtl="0">
              <a:spcBef>
                <a:spcPts val="0"/>
              </a:spcBef>
              <a:spcAft>
                <a:spcPts val="0"/>
              </a:spcAft>
              <a:buSzPts val="1400"/>
              <a:buAutoNum type="romanLcPeriod"/>
            </a:pPr>
            <a:r>
              <a:rPr lang="en" i="1"/>
              <a:t>Situational</a:t>
            </a:r>
            <a:r>
              <a:rPr lang="en"/>
              <a:t>: Investigators know parties, pre-existing relationship (teacher/student)</a:t>
            </a:r>
            <a:endParaRPr/>
          </a:p>
          <a:p>
            <a:pPr marL="1371600" lvl="2" indent="-317500" algn="l" rtl="0">
              <a:spcBef>
                <a:spcPts val="0"/>
              </a:spcBef>
              <a:spcAft>
                <a:spcPts val="0"/>
              </a:spcAft>
              <a:buSzPts val="1400"/>
              <a:buAutoNum type="romanLcPeriod"/>
            </a:pPr>
            <a:r>
              <a:rPr lang="en" i="1"/>
              <a:t>Positional:</a:t>
            </a:r>
            <a:r>
              <a:rPr lang="en"/>
              <a:t> Investigator role at institution creates bias (rare with USF structure)</a:t>
            </a:r>
            <a:endParaRPr/>
          </a:p>
          <a:p>
            <a:pPr marL="1371600" lvl="2" indent="-317500" algn="l" rtl="0">
              <a:spcBef>
                <a:spcPts val="0"/>
              </a:spcBef>
              <a:spcAft>
                <a:spcPts val="0"/>
              </a:spcAft>
              <a:buSzPts val="1400"/>
              <a:buAutoNum type="romanLcPeriod"/>
            </a:pPr>
            <a:r>
              <a:rPr lang="en"/>
              <a:t>Any other reason that would prohibit investigator from being neutral</a:t>
            </a:r>
            <a:endParaRPr/>
          </a:p>
          <a:p>
            <a:pPr marL="457200" lvl="0" indent="0" algn="l" rtl="0">
              <a:spcBef>
                <a:spcPts val="1600"/>
              </a:spcBef>
              <a:spcAft>
                <a:spcPts val="1600"/>
              </a:spcAft>
              <a:buNone/>
            </a:pPr>
            <a:endParaRPr/>
          </a:p>
        </p:txBody>
      </p:sp>
      <p:pic>
        <p:nvPicPr>
          <p:cNvPr id="82" name="Google Shape;82;p17"/>
          <p:cNvPicPr preferRelativeResize="0"/>
          <p:nvPr/>
        </p:nvPicPr>
        <p:blipFill>
          <a:blip r:embed="rId3">
            <a:alphaModFix/>
          </a:blip>
          <a:stretch>
            <a:fillRect/>
          </a:stretch>
        </p:blipFill>
        <p:spPr>
          <a:xfrm>
            <a:off x="4821525" y="2738100"/>
            <a:ext cx="3608100" cy="2405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0"/>
              </a:spcAft>
              <a:buClr>
                <a:schemeClr val="dk1"/>
              </a:buClr>
              <a:buSzPts val="1100"/>
              <a:buFont typeface="Arial"/>
              <a:buNone/>
            </a:pPr>
            <a:r>
              <a:rPr lang="en" sz="2300" b="1">
                <a:solidFill>
                  <a:schemeClr val="dk2"/>
                </a:solidFill>
              </a:rPr>
              <a:t>Bias and Prejudice </a:t>
            </a:r>
            <a:endParaRPr sz="2300" b="1">
              <a:solidFill>
                <a:schemeClr val="dk2"/>
              </a:solidFill>
            </a:endParaRPr>
          </a:p>
          <a:p>
            <a:pPr marL="0" lvl="0" indent="0" algn="l" rtl="0">
              <a:spcBef>
                <a:spcPts val="1600"/>
              </a:spcBef>
              <a:spcAft>
                <a:spcPts val="0"/>
              </a:spcAft>
              <a:buNone/>
            </a:pPr>
            <a:endParaRPr/>
          </a:p>
        </p:txBody>
      </p:sp>
      <p:sp>
        <p:nvSpPr>
          <p:cNvPr id="88" name="Google Shape;88;p18"/>
          <p:cNvSpPr txBox="1">
            <a:spLocks noGrp="1"/>
          </p:cNvSpPr>
          <p:nvPr>
            <p:ph type="body" idx="1"/>
          </p:nvPr>
        </p:nvSpPr>
        <p:spPr>
          <a:xfrm>
            <a:off x="311700" y="943500"/>
            <a:ext cx="8520600" cy="3416400"/>
          </a:xfrm>
          <a:prstGeom prst="rect">
            <a:avLst/>
          </a:prstGeom>
        </p:spPr>
        <p:txBody>
          <a:bodyPr spcFirstLastPara="1" wrap="square" lIns="91425" tIns="91425" rIns="91425" bIns="91425" anchor="t" anchorCtr="0">
            <a:noAutofit/>
          </a:bodyPr>
          <a:lstStyle/>
          <a:p>
            <a:pPr marL="914400" lvl="1" indent="-342900" algn="l" rtl="0">
              <a:spcBef>
                <a:spcPts val="0"/>
              </a:spcBef>
              <a:spcAft>
                <a:spcPts val="0"/>
              </a:spcAft>
              <a:buSzPts val="1800"/>
              <a:buAutoNum type="alphaLcPeriod"/>
            </a:pPr>
            <a:r>
              <a:rPr lang="en" sz="1800"/>
              <a:t>Implicit Bias</a:t>
            </a:r>
            <a:endParaRPr sz="1800"/>
          </a:p>
          <a:p>
            <a:pPr marL="914400" lvl="1" indent="-342900" algn="l" rtl="0">
              <a:spcBef>
                <a:spcPts val="0"/>
              </a:spcBef>
              <a:spcAft>
                <a:spcPts val="0"/>
              </a:spcAft>
              <a:buSzPts val="1800"/>
              <a:buAutoNum type="alphaLcPeriod"/>
            </a:pPr>
            <a:r>
              <a:rPr lang="en" sz="1800"/>
              <a:t>Sex stereotyping: </a:t>
            </a:r>
            <a:r>
              <a:rPr lang="en" sz="1250" i="1" u="sng">
                <a:solidFill>
                  <a:schemeClr val="hlink"/>
                </a:solidFill>
                <a:highlight>
                  <a:srgbClr val="FFFFFF"/>
                </a:highlight>
                <a:latin typeface="Roboto"/>
                <a:ea typeface="Roboto"/>
                <a:cs typeface="Roboto"/>
                <a:sym typeface="Roboto"/>
                <a:hlinkClick r:id="rId3"/>
              </a:rPr>
              <a:t>The victim as well as the harasser may be a woman or a man. The victim does not have to be of the opposite sex. </a:t>
            </a:r>
            <a:r>
              <a:rPr lang="en" sz="900" i="1"/>
              <a:t>(eeoc)</a:t>
            </a:r>
            <a:endParaRPr/>
          </a:p>
          <a:p>
            <a:pPr marL="914400" lvl="1" indent="-336550" algn="l" rtl="0">
              <a:spcBef>
                <a:spcPts val="0"/>
              </a:spcBef>
              <a:spcAft>
                <a:spcPts val="0"/>
              </a:spcAft>
              <a:buSzPts val="1700"/>
              <a:buAutoNum type="alphaLcPeriod"/>
            </a:pPr>
            <a:r>
              <a:rPr lang="en" sz="1700"/>
              <a:t>Assumptions made about parties status and credibility  </a:t>
            </a:r>
            <a:endParaRPr sz="1700"/>
          </a:p>
          <a:p>
            <a:pPr marL="1371600" lvl="2" indent="-317500" algn="l" rtl="0">
              <a:spcBef>
                <a:spcPts val="0"/>
              </a:spcBef>
              <a:spcAft>
                <a:spcPts val="0"/>
              </a:spcAft>
              <a:buSzPts val="1400"/>
              <a:buAutoNum type="romanLcPeriod"/>
            </a:pPr>
            <a:r>
              <a:rPr lang="en"/>
              <a:t>Do not assume Respondent is guilty based on status (accused)</a:t>
            </a:r>
            <a:endParaRPr/>
          </a:p>
          <a:p>
            <a:pPr marL="1371600" lvl="2" indent="-317500" algn="l" rtl="0">
              <a:spcBef>
                <a:spcPts val="0"/>
              </a:spcBef>
              <a:spcAft>
                <a:spcPts val="0"/>
              </a:spcAft>
              <a:buSzPts val="1400"/>
              <a:buAutoNum type="romanLcPeriod"/>
            </a:pPr>
            <a:r>
              <a:rPr lang="en"/>
              <a:t>Assumptions about parties affiliations</a:t>
            </a:r>
            <a:endParaRPr/>
          </a:p>
          <a:p>
            <a:pPr marL="1828800" lvl="3" indent="-317500" algn="l" rtl="0">
              <a:spcBef>
                <a:spcPts val="0"/>
              </a:spcBef>
              <a:spcAft>
                <a:spcPts val="0"/>
              </a:spcAft>
              <a:buSzPts val="1400"/>
              <a:buAutoNum type="arabicPeriod"/>
            </a:pPr>
            <a:r>
              <a:rPr lang="en"/>
              <a:t>Greek Life, Athletics, Other Affiliations</a:t>
            </a:r>
            <a:endParaRPr/>
          </a:p>
          <a:p>
            <a:pPr marL="914400" lvl="1" indent="-311150" algn="l" rtl="0">
              <a:spcBef>
                <a:spcPts val="0"/>
              </a:spcBef>
              <a:spcAft>
                <a:spcPts val="0"/>
              </a:spcAft>
              <a:buSzPts val="1300"/>
              <a:buAutoNum type="alphaLcPeriod"/>
            </a:pPr>
            <a:r>
              <a:rPr lang="en" sz="1700"/>
              <a:t>Race, Ethnicity, Religion, Gender Identity, etc. </a:t>
            </a:r>
            <a:endParaRPr sz="1700"/>
          </a:p>
          <a:p>
            <a:pPr marL="1371600" lvl="2" indent="-342900" algn="l" rtl="0">
              <a:spcBef>
                <a:spcPts val="0"/>
              </a:spcBef>
              <a:spcAft>
                <a:spcPts val="0"/>
              </a:spcAft>
              <a:buSzPts val="1800"/>
              <a:buAutoNum type="romanLcPeriod"/>
            </a:pPr>
            <a:r>
              <a:rPr lang="en" sz="1800" i="1"/>
              <a:t>Check your assumptions!</a:t>
            </a:r>
            <a:r>
              <a:rPr lang="en" sz="1800"/>
              <a:t> </a:t>
            </a:r>
            <a:endParaRPr sz="1800"/>
          </a:p>
          <a:p>
            <a:pPr marL="0" lvl="0" indent="0" algn="ctr" rtl="0">
              <a:spcBef>
                <a:spcPts val="1600"/>
              </a:spcBef>
              <a:spcAft>
                <a:spcPts val="1600"/>
              </a:spcAft>
              <a:buNone/>
            </a:pPr>
            <a:r>
              <a:rPr lang="en" sz="1800" i="1" u="sng"/>
              <a:t>REMEMBER: </a:t>
            </a:r>
            <a:r>
              <a:rPr lang="en" sz="1600" i="1" u="sng"/>
              <a:t>There is NO finding or assumption of responsibility made, until the conclusion of the entire process and the decision maker makes a determination.</a:t>
            </a:r>
            <a:r>
              <a:rPr lang="en" sz="1800" i="1" u="sng"/>
              <a:t> </a:t>
            </a:r>
            <a:endParaRPr sz="1800" i="1" u="sng"/>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r>
              <a:rPr lang="en" sz="1800" b="1">
                <a:solidFill>
                  <a:schemeClr val="dk2"/>
                </a:solidFill>
              </a:rPr>
              <a:t>Overview of Interview Meeting</a:t>
            </a:r>
            <a:endParaRPr b="1"/>
          </a:p>
        </p:txBody>
      </p:sp>
      <p:sp>
        <p:nvSpPr>
          <p:cNvPr id="94" name="Google Shape;9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Purpose</a:t>
            </a:r>
            <a:endParaRPr/>
          </a:p>
          <a:p>
            <a:pPr marL="914400" lvl="1" indent="-317500" algn="l" rtl="0">
              <a:spcBef>
                <a:spcPts val="0"/>
              </a:spcBef>
              <a:spcAft>
                <a:spcPts val="0"/>
              </a:spcAft>
              <a:buSzPts val="1400"/>
              <a:buAutoNum type="alphaLcPeriod"/>
            </a:pPr>
            <a:r>
              <a:rPr lang="en"/>
              <a:t>Obtain any relevant information interviewee has related to allegations</a:t>
            </a:r>
            <a:endParaRPr/>
          </a:p>
          <a:p>
            <a:pPr marL="457200" lvl="0" indent="-342900" algn="l" rtl="0">
              <a:spcBef>
                <a:spcPts val="0"/>
              </a:spcBef>
              <a:spcAft>
                <a:spcPts val="0"/>
              </a:spcAft>
              <a:buSzPts val="1800"/>
              <a:buAutoNum type="arabicPeriod"/>
            </a:pPr>
            <a:r>
              <a:rPr lang="en"/>
              <a:t>Setting the stage</a:t>
            </a:r>
            <a:endParaRPr/>
          </a:p>
          <a:p>
            <a:pPr marL="914400" lvl="1" indent="-317500" algn="l" rtl="0">
              <a:spcBef>
                <a:spcPts val="0"/>
              </a:spcBef>
              <a:spcAft>
                <a:spcPts val="0"/>
              </a:spcAft>
              <a:buSzPts val="1400"/>
              <a:buAutoNum type="alphaLcPeriod"/>
            </a:pPr>
            <a:r>
              <a:rPr lang="en"/>
              <a:t>Establish rapport</a:t>
            </a:r>
            <a:endParaRPr/>
          </a:p>
          <a:p>
            <a:pPr marL="914400" lvl="1" indent="-317500" algn="l" rtl="0">
              <a:spcBef>
                <a:spcPts val="0"/>
              </a:spcBef>
              <a:spcAft>
                <a:spcPts val="0"/>
              </a:spcAft>
              <a:buSzPts val="1400"/>
              <a:buAutoNum type="alphaLcPeriod"/>
            </a:pPr>
            <a:r>
              <a:rPr lang="en"/>
              <a:t>Ensure the interview location is a </a:t>
            </a:r>
            <a:r>
              <a:rPr lang="en" i="1"/>
              <a:t>neutral</a:t>
            </a:r>
            <a:r>
              <a:rPr lang="en"/>
              <a:t>, private space </a:t>
            </a:r>
            <a:endParaRPr/>
          </a:p>
          <a:p>
            <a:pPr marL="1371600" lvl="2" indent="-317500" algn="l" rtl="0">
              <a:spcBef>
                <a:spcPts val="0"/>
              </a:spcBef>
              <a:spcAft>
                <a:spcPts val="0"/>
              </a:spcAft>
              <a:buSzPts val="1400"/>
              <a:buAutoNum type="romanLcPeriod"/>
            </a:pPr>
            <a:r>
              <a:rPr lang="en"/>
              <a:t>Check your surroundings- put away any private/confidential notes, etc. </a:t>
            </a:r>
            <a:endParaRPr/>
          </a:p>
          <a:p>
            <a:pPr marL="1371600" lvl="2" indent="-317500" algn="l" rtl="0">
              <a:spcBef>
                <a:spcPts val="0"/>
              </a:spcBef>
              <a:spcAft>
                <a:spcPts val="0"/>
              </a:spcAft>
              <a:buSzPts val="1400"/>
              <a:buAutoNum type="romanLcPeriod"/>
            </a:pPr>
            <a:r>
              <a:rPr lang="en"/>
              <a:t>What is your space conveying? </a:t>
            </a:r>
            <a:endParaRPr/>
          </a:p>
          <a:p>
            <a:pPr marL="914400" lvl="1" indent="-317500" algn="l" rtl="0">
              <a:spcBef>
                <a:spcPts val="0"/>
              </a:spcBef>
              <a:spcAft>
                <a:spcPts val="0"/>
              </a:spcAft>
              <a:buSzPts val="1400"/>
              <a:buAutoNum type="alphaLcPeriod"/>
            </a:pPr>
            <a:r>
              <a:rPr lang="en"/>
              <a:t>Review Advisor Role</a:t>
            </a:r>
            <a:endParaRPr/>
          </a:p>
          <a:p>
            <a:pPr marL="914400" lvl="1" indent="-317500" algn="l" rtl="0">
              <a:spcBef>
                <a:spcPts val="0"/>
              </a:spcBef>
              <a:spcAft>
                <a:spcPts val="0"/>
              </a:spcAft>
              <a:buSzPts val="1400"/>
              <a:buAutoNum type="alphaLcPeriod"/>
            </a:pPr>
            <a:r>
              <a:rPr lang="en"/>
              <a:t>Review process</a:t>
            </a:r>
            <a:endParaRPr/>
          </a:p>
          <a:p>
            <a:pPr marL="914400" lvl="1" indent="-317500" algn="l" rtl="0">
              <a:spcBef>
                <a:spcPts val="0"/>
              </a:spcBef>
              <a:spcAft>
                <a:spcPts val="0"/>
              </a:spcAft>
              <a:buSzPts val="1400"/>
              <a:buAutoNum type="alphaLcPeriod"/>
            </a:pPr>
            <a:r>
              <a:rPr lang="en"/>
              <a:t>Answer any questions party may have before starting interview</a:t>
            </a:r>
            <a:endParaRPr/>
          </a:p>
          <a:p>
            <a:pPr marL="914400" lvl="1" indent="-317500" algn="l" rtl="0">
              <a:spcBef>
                <a:spcPts val="0"/>
              </a:spcBef>
              <a:spcAft>
                <a:spcPts val="0"/>
              </a:spcAft>
              <a:buSzPts val="1400"/>
              <a:buAutoNum type="alphaLcPeriod"/>
            </a:pPr>
            <a:r>
              <a:rPr lang="en"/>
              <a:t>Necessary accommodations </a:t>
            </a:r>
            <a:endParaRPr/>
          </a:p>
          <a:p>
            <a:pPr marL="457200" lvl="0" indent="-342900" algn="l" rtl="0">
              <a:spcBef>
                <a:spcPts val="0"/>
              </a:spcBef>
              <a:spcAft>
                <a:spcPts val="0"/>
              </a:spcAft>
              <a:buSzPts val="1800"/>
              <a:buAutoNum type="arabicPeriod"/>
            </a:pPr>
            <a:r>
              <a:rPr lang="en"/>
              <a:t> Review of Statement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r>
              <a:rPr lang="en" sz="1800" b="1">
                <a:solidFill>
                  <a:schemeClr val="dk2"/>
                </a:solidFill>
              </a:rPr>
              <a:t>Process Advisors</a:t>
            </a:r>
            <a:endParaRPr b="1"/>
          </a:p>
        </p:txBody>
      </p:sp>
      <p:sp>
        <p:nvSpPr>
          <p:cNvPr id="100" name="Google Shape;10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Respondent/Complainant allowed:</a:t>
            </a:r>
            <a:endParaRPr/>
          </a:p>
          <a:p>
            <a:pPr marL="914400" lvl="1" indent="-317500" algn="l" rtl="0">
              <a:spcBef>
                <a:spcPts val="1600"/>
              </a:spcBef>
              <a:spcAft>
                <a:spcPts val="0"/>
              </a:spcAft>
              <a:buSzPts val="1400"/>
              <a:buAutoNum type="alphaLcPeriod"/>
            </a:pPr>
            <a:r>
              <a:rPr lang="en"/>
              <a:t>ONE Advisor permitted during interview (if party chooses)</a:t>
            </a:r>
            <a:endParaRPr/>
          </a:p>
          <a:p>
            <a:pPr marL="914400" lvl="1" indent="-317500" algn="l" rtl="0">
              <a:spcBef>
                <a:spcPts val="0"/>
              </a:spcBef>
              <a:spcAft>
                <a:spcPts val="0"/>
              </a:spcAft>
              <a:buSzPts val="1400"/>
              <a:buAutoNum type="alphaLcPeriod"/>
            </a:pPr>
            <a:r>
              <a:rPr lang="en"/>
              <a:t>Nonparticipating supportive role during investigations</a:t>
            </a:r>
            <a:endParaRPr/>
          </a:p>
          <a:p>
            <a:pPr marL="914400" lvl="1" indent="-317500" algn="l" rtl="0">
              <a:spcBef>
                <a:spcPts val="0"/>
              </a:spcBef>
              <a:spcAft>
                <a:spcPts val="0"/>
              </a:spcAft>
              <a:buSzPts val="1400"/>
              <a:buAutoNum type="alphaLcPeriod"/>
            </a:pPr>
            <a:r>
              <a:rPr lang="en"/>
              <a:t>Advisors cannot answer for party </a:t>
            </a:r>
            <a:endParaRPr/>
          </a:p>
          <a:p>
            <a:pPr marL="914400" lvl="1" indent="-317500" algn="l" rtl="0">
              <a:spcBef>
                <a:spcPts val="0"/>
              </a:spcBef>
              <a:spcAft>
                <a:spcPts val="0"/>
              </a:spcAft>
              <a:buSzPts val="1400"/>
              <a:buAutoNum type="alphaLcPeriod"/>
            </a:pPr>
            <a:r>
              <a:rPr lang="en"/>
              <a:t>Parties can request breaks and/or time to consult with advisors</a:t>
            </a:r>
            <a:endParaRPr/>
          </a:p>
          <a:p>
            <a:pPr marL="914400" lvl="1" indent="-317500" algn="l" rtl="0">
              <a:spcBef>
                <a:spcPts val="0"/>
              </a:spcBef>
              <a:spcAft>
                <a:spcPts val="0"/>
              </a:spcAft>
              <a:buSzPts val="1400"/>
              <a:buAutoNum type="alphaLcPeriod"/>
            </a:pPr>
            <a:r>
              <a:rPr lang="en"/>
              <a:t>R</a:t>
            </a:r>
            <a:r>
              <a:rPr lang="en" i="1"/>
              <a:t>ole will differ during hearings (explain to party)</a:t>
            </a:r>
            <a:endParaRPr i="1"/>
          </a:p>
          <a:p>
            <a:pPr marL="914400" lvl="1" indent="-317500" algn="l" rtl="0">
              <a:spcBef>
                <a:spcPts val="0"/>
              </a:spcBef>
              <a:spcAft>
                <a:spcPts val="0"/>
              </a:spcAft>
              <a:buSzPts val="1400"/>
              <a:buAutoNum type="alphaLcPeriod"/>
            </a:pPr>
            <a:r>
              <a:rPr lang="en" i="1"/>
              <a:t>Witnesses not allowed advisor (unless approved by TIXC in advance)</a:t>
            </a:r>
            <a:endParaRPr i="1"/>
          </a:p>
          <a:p>
            <a:pPr marL="914400" lvl="1" indent="-317500" algn="l" rtl="0">
              <a:spcBef>
                <a:spcPts val="0"/>
              </a:spcBef>
              <a:spcAft>
                <a:spcPts val="0"/>
              </a:spcAft>
              <a:buSzPts val="1400"/>
              <a:buAutoNum type="alphaLcPeriod"/>
            </a:pPr>
            <a:r>
              <a:rPr lang="en"/>
              <a:t>Interpreters (ADA signers or language)</a:t>
            </a:r>
            <a:endParaRPr/>
          </a:p>
          <a:p>
            <a:pPr marL="914400" lvl="1" indent="-317500" algn="l" rtl="0">
              <a:spcBef>
                <a:spcPts val="0"/>
              </a:spcBef>
              <a:spcAft>
                <a:spcPts val="0"/>
              </a:spcAft>
              <a:buSzPts val="1400"/>
              <a:buAutoNum type="alphaLcPeriod"/>
            </a:pPr>
            <a:r>
              <a:rPr lang="en" i="1"/>
              <a:t>If advisors are disruptive - investigators will remind them of their role one time. If advisors continue to disrupt interview investigators will ask the advisor to leave the interview and give the party the opportunity to reschedule</a:t>
            </a:r>
            <a:endParaRPr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r>
              <a:rPr lang="en" sz="1800" b="1">
                <a:solidFill>
                  <a:schemeClr val="dk2"/>
                </a:solidFill>
              </a:rPr>
              <a:t>Allegations (NOI/A)</a:t>
            </a:r>
            <a:endParaRPr b="1"/>
          </a:p>
        </p:txBody>
      </p:sp>
      <p:sp>
        <p:nvSpPr>
          <p:cNvPr id="106" name="Google Shape;106;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Read Notice of Investigation/Allegations</a:t>
            </a:r>
            <a:endParaRPr/>
          </a:p>
          <a:p>
            <a:pPr marL="914400" lvl="1" indent="-317500" algn="l" rtl="0">
              <a:spcBef>
                <a:spcPts val="0"/>
              </a:spcBef>
              <a:spcAft>
                <a:spcPts val="0"/>
              </a:spcAft>
              <a:buSzPts val="1400"/>
              <a:buAutoNum type="alphaLcPeriod"/>
            </a:pPr>
            <a:r>
              <a:rPr lang="en" b="1" i="1"/>
              <a:t>Investigators are only investigating allegations in NOI</a:t>
            </a:r>
            <a:endParaRPr b="1" i="1"/>
          </a:p>
          <a:p>
            <a:pPr marL="1371600" lvl="2" indent="-317500" algn="l" rtl="0">
              <a:spcBef>
                <a:spcPts val="0"/>
              </a:spcBef>
              <a:spcAft>
                <a:spcPts val="0"/>
              </a:spcAft>
              <a:buSzPts val="1400"/>
              <a:buAutoNum type="romanLcPeriod"/>
            </a:pPr>
            <a:r>
              <a:rPr lang="en" i="1"/>
              <a:t>The NOI= investigator swim lane</a:t>
            </a:r>
            <a:endParaRPr i="1"/>
          </a:p>
          <a:p>
            <a:pPr marL="1371600" lvl="2" indent="-317500" algn="l" rtl="0">
              <a:spcBef>
                <a:spcPts val="0"/>
              </a:spcBef>
              <a:spcAft>
                <a:spcPts val="0"/>
              </a:spcAft>
              <a:buSzPts val="1400"/>
              <a:buAutoNum type="romanLcPeriod"/>
            </a:pPr>
            <a:r>
              <a:rPr lang="en" i="1"/>
              <a:t>If other allegations come to light contact the TIXC before asking respondent about allegations. </a:t>
            </a:r>
            <a:endParaRPr i="1"/>
          </a:p>
          <a:p>
            <a:pPr marL="1371600" lvl="2" indent="-317500" algn="l" rtl="0">
              <a:spcBef>
                <a:spcPts val="0"/>
              </a:spcBef>
              <a:spcAft>
                <a:spcPts val="0"/>
              </a:spcAft>
              <a:buSzPts val="1400"/>
              <a:buAutoNum type="romanLcPeriod"/>
            </a:pPr>
            <a:r>
              <a:rPr lang="en" i="1"/>
              <a:t>New NOI must be issued for any additional allegations investigated </a:t>
            </a:r>
            <a:endParaRPr sz="1400" i="1"/>
          </a:p>
          <a:p>
            <a:pPr marL="914400" lvl="1" indent="-317500" algn="l" rtl="0">
              <a:spcBef>
                <a:spcPts val="0"/>
              </a:spcBef>
              <a:spcAft>
                <a:spcPts val="0"/>
              </a:spcAft>
              <a:buSzPts val="1400"/>
              <a:buAutoNum type="alphaLcPeriod"/>
            </a:pPr>
            <a:r>
              <a:rPr lang="en" sz="1800" i="1"/>
              <a:t>Review allegations and necessary elements</a:t>
            </a:r>
            <a:endParaRPr sz="1800" i="1"/>
          </a:p>
          <a:p>
            <a:pPr marL="914400" lvl="0" indent="0" algn="l" rtl="0">
              <a:spcBef>
                <a:spcPts val="1600"/>
              </a:spcBef>
              <a:spcAft>
                <a:spcPts val="0"/>
              </a:spcAft>
              <a:buNone/>
            </a:pPr>
            <a:endParaRPr i="1"/>
          </a:p>
          <a:p>
            <a:pPr marL="914400" lvl="0" indent="0" algn="l" rtl="0">
              <a:spcBef>
                <a:spcPts val="1600"/>
              </a:spcBef>
              <a:spcAft>
                <a:spcPts val="1600"/>
              </a:spcAft>
              <a:buNone/>
            </a:pPr>
            <a:endParaRPr i="1"/>
          </a:p>
        </p:txBody>
      </p:sp>
      <p:pic>
        <p:nvPicPr>
          <p:cNvPr id="107" name="Google Shape;107;p21"/>
          <p:cNvPicPr preferRelativeResize="0"/>
          <p:nvPr/>
        </p:nvPicPr>
        <p:blipFill>
          <a:blip r:embed="rId3">
            <a:alphaModFix/>
          </a:blip>
          <a:stretch>
            <a:fillRect/>
          </a:stretch>
        </p:blipFill>
        <p:spPr>
          <a:xfrm>
            <a:off x="5889700" y="2973475"/>
            <a:ext cx="3161775" cy="21078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1119</Words>
  <Application>Microsoft Macintosh PowerPoint</Application>
  <PresentationFormat>On-screen Show (16:9)</PresentationFormat>
  <Paragraphs>165</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Times New Roman</vt:lpstr>
      <vt:lpstr>Roboto</vt:lpstr>
      <vt:lpstr>Arial</vt:lpstr>
      <vt:lpstr>Simple Light</vt:lpstr>
      <vt:lpstr>University of South Florida  Title IX Investigator Training</vt:lpstr>
      <vt:lpstr>Overview </vt:lpstr>
      <vt:lpstr>Sexual Harassment </vt:lpstr>
      <vt:lpstr>Role of Investigator</vt:lpstr>
      <vt:lpstr>Conflict of Interest </vt:lpstr>
      <vt:lpstr>Bias and Prejudice  </vt:lpstr>
      <vt:lpstr>Overview of Interview Meeting</vt:lpstr>
      <vt:lpstr>Process Advisors</vt:lpstr>
      <vt:lpstr>Allegations (NOI/A)</vt:lpstr>
      <vt:lpstr>Managing Expectations  </vt:lpstr>
      <vt:lpstr>Investigative Interview  </vt:lpstr>
      <vt:lpstr>Elements</vt:lpstr>
      <vt:lpstr>Evidence </vt:lpstr>
      <vt:lpstr>PowerPoint Presentation</vt:lpstr>
      <vt:lpstr>PowerPoint Presentation</vt:lpstr>
      <vt:lpstr>Report Writing</vt:lpstr>
      <vt:lpstr>10 Day Commenting Period</vt:lpstr>
      <vt:lpstr>Effects of Trauma on Brain</vt:lpstr>
      <vt:lpstr>QUESTIONS?</vt:lpstr>
      <vt:lpstr>Resources and References</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South Florida  Title IX Investigator Training</dc:title>
  <cp:lastModifiedBy>Muniz, Araina</cp:lastModifiedBy>
  <cp:revision>1</cp:revision>
  <dcterms:modified xsi:type="dcterms:W3CDTF">2020-08-11T21:53:25Z</dcterms:modified>
</cp:coreProperties>
</file>