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60" r:id="rId3"/>
    <p:sldId id="261" r:id="rId4"/>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C493"/>
    <a:srgbClr val="EDEBD1"/>
    <a:srgbClr val="006747"/>
    <a:srgbClr val="009374"/>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33" autoAdjust="0"/>
    <p:restoredTop sz="94660"/>
  </p:normalViewPr>
  <p:slideViewPr>
    <p:cSldViewPr snapToGrid="0">
      <p:cViewPr>
        <p:scale>
          <a:sx n="49" d="100"/>
          <a:sy n="49" d="100"/>
        </p:scale>
        <p:origin x="3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445-4896-A937-30CF8860D088}"/>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445-4896-A937-30CF8860D08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445-4896-A937-30CF8860D088}"/>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445-4896-A937-30CF8860D088}"/>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445-4896-A937-30CF8860D08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445-4896-A937-30CF8860D088}"/>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445-4896-A937-30CF8860D088}"/>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445-4896-A937-30CF8860D08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445-4896-A937-30CF8860D088}"/>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pic>
        <p:nvPicPr>
          <p:cNvPr id="7" name="Picture 6">
            <a:extLst>
              <a:ext uri="{FF2B5EF4-FFF2-40B4-BE49-F238E27FC236}">
                <a16:creationId xmlns:a16="http://schemas.microsoft.com/office/drawing/2014/main" id="{FC218082-23FB-659C-A7B4-ACDE952F10E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93455" y="163763"/>
            <a:ext cx="7853548" cy="6479177"/>
          </a:xfrm>
          <a:prstGeom prst="rect">
            <a:avLst/>
          </a:prstGeom>
        </p:spPr>
      </p:pic>
      <p:sp>
        <p:nvSpPr>
          <p:cNvPr id="8" name="Rectangle 8">
            <a:extLst>
              <a:ext uri="{FF2B5EF4-FFF2-40B4-BE49-F238E27FC236}">
                <a16:creationId xmlns:a16="http://schemas.microsoft.com/office/drawing/2014/main" id="{77D38E26-1A46-96C9-8CC2-EC00708005F1}"/>
              </a:ext>
            </a:extLst>
          </p:cNvPr>
          <p:cNvSpPr>
            <a:spLocks noChangeArrowheads="1"/>
          </p:cNvSpPr>
          <p:nvPr userDrawn="1"/>
        </p:nvSpPr>
        <p:spPr bwMode="auto">
          <a:xfrm>
            <a:off x="9140825" y="5477134"/>
            <a:ext cx="34747200" cy="27441266"/>
          </a:xfrm>
          <a:prstGeom prst="rect">
            <a:avLst/>
          </a:prstGeom>
          <a:solidFill>
            <a:srgbClr val="EDEBD1"/>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73711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66948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46516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02682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F16D8C-6210-44E2-81A5-B17CB572873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
        <p:nvSpPr>
          <p:cNvPr id="7" name="Rectangle 8">
            <a:extLst>
              <a:ext uri="{FF2B5EF4-FFF2-40B4-BE49-F238E27FC236}">
                <a16:creationId xmlns:a16="http://schemas.microsoft.com/office/drawing/2014/main" id="{575EF4D5-996B-EA68-6BBE-79025D5D7613}"/>
              </a:ext>
            </a:extLst>
          </p:cNvPr>
          <p:cNvSpPr>
            <a:spLocks noChangeArrowheads="1"/>
          </p:cNvSpPr>
          <p:nvPr userDrawn="1"/>
        </p:nvSpPr>
        <p:spPr bwMode="auto">
          <a:xfrm>
            <a:off x="9140825" y="5477134"/>
            <a:ext cx="34747200" cy="27441266"/>
          </a:xfrm>
          <a:prstGeom prst="rect">
            <a:avLst/>
          </a:prstGeom>
          <a:solidFill>
            <a:srgbClr val="CFC493"/>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0941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F16D8C-6210-44E2-81A5-B17CB572873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425868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F16D8C-6210-44E2-81A5-B17CB5728734}"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68691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F16D8C-6210-44E2-81A5-B17CB5728734}"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270650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16D8C-6210-44E2-81A5-B17CB5728734}"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94984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CF16D8C-6210-44E2-81A5-B17CB572873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263499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CF16D8C-6210-44E2-81A5-B17CB572873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57335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3/26/2024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7">
            <a:extLst>
              <a:ext uri="{FF2B5EF4-FFF2-40B4-BE49-F238E27FC236}">
                <a16:creationId xmlns:a16="http://schemas.microsoft.com/office/drawing/2014/main" id="{E55483BC-549D-1B0B-774A-CF3841393162}"/>
              </a:ext>
            </a:extLst>
          </p:cNvPr>
          <p:cNvSpPr>
            <a:spLocks noChangeArrowheads="1"/>
          </p:cNvSpPr>
          <p:nvPr userDrawn="1"/>
        </p:nvSpPr>
        <p:spPr bwMode="auto">
          <a:xfrm>
            <a:off x="0" y="5483224"/>
            <a:ext cx="9140825" cy="27432000"/>
          </a:xfrm>
          <a:prstGeom prst="rect">
            <a:avLst/>
          </a:prstGeom>
          <a:solidFill>
            <a:srgbClr val="006747"/>
          </a:solidFill>
          <a:ln>
            <a:noFill/>
          </a:ln>
          <a:effectLst/>
        </p:spPr>
        <p:txBody>
          <a:bodyPr wrap="none" lIns="443345" tIns="221673" rIns="443345" bIns="443345"/>
          <a:lstStyle/>
          <a:p>
            <a:pPr marL="0" marR="0" lvl="0" indent="0" algn="ctr" defTabSz="4256442" eaLnBrk="1" fontAlgn="base" latinLnBrk="0" hangingPunct="1">
              <a:lnSpc>
                <a:spcPct val="100000"/>
              </a:lnSpc>
              <a:spcBef>
                <a:spcPct val="0"/>
              </a:spcBef>
              <a:spcAft>
                <a:spcPct val="0"/>
              </a:spcAft>
              <a:buClrTx/>
              <a:buSzTx/>
              <a:buFontTx/>
              <a:buNone/>
              <a:tabLst/>
              <a:defRPr/>
            </a:pPr>
            <a:endParaRPr kumimoji="0" lang="en-US" sz="4655" b="0" i="0" u="none" strike="noStrike" kern="0" cap="none" spc="0" normalizeH="0" baseline="0" noProof="0" dirty="0">
              <a:ln>
                <a:noFill/>
              </a:ln>
              <a:solidFill>
                <a:prstClr val="black"/>
              </a:solidFill>
              <a:effectLst/>
              <a:uLnTx/>
              <a:uFillTx/>
            </a:endParaRPr>
          </a:p>
        </p:txBody>
      </p:sp>
      <p:sp>
        <p:nvSpPr>
          <p:cNvPr id="8" name="Rectangle 8">
            <a:extLst>
              <a:ext uri="{FF2B5EF4-FFF2-40B4-BE49-F238E27FC236}">
                <a16:creationId xmlns:a16="http://schemas.microsoft.com/office/drawing/2014/main" id="{FBAB43AF-6732-55EC-B81B-4A594E9EDE84}"/>
              </a:ext>
            </a:extLst>
          </p:cNvPr>
          <p:cNvSpPr>
            <a:spLocks noChangeArrowheads="1"/>
          </p:cNvSpPr>
          <p:nvPr userDrawn="1"/>
        </p:nvSpPr>
        <p:spPr bwMode="auto">
          <a:xfrm>
            <a:off x="9140825" y="2"/>
            <a:ext cx="34747200" cy="5484813"/>
          </a:xfrm>
          <a:prstGeom prst="rect">
            <a:avLst/>
          </a:prstGeom>
          <a:solidFill>
            <a:srgbClr val="006747"/>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pic>
        <p:nvPicPr>
          <p:cNvPr id="9" name="Picture 8">
            <a:extLst>
              <a:ext uri="{FF2B5EF4-FFF2-40B4-BE49-F238E27FC236}">
                <a16:creationId xmlns:a16="http://schemas.microsoft.com/office/drawing/2014/main" id="{AB98C191-A38C-6CA5-941E-18B56C9490FA}"/>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693455" y="163763"/>
            <a:ext cx="7853548" cy="6479177"/>
          </a:xfrm>
          <a:prstGeom prst="rect">
            <a:avLst/>
          </a:prstGeom>
        </p:spPr>
      </p:pic>
    </p:spTree>
    <p:extLst>
      <p:ext uri="{BB962C8B-B14F-4D97-AF65-F5344CB8AC3E}">
        <p14:creationId xmlns:p14="http://schemas.microsoft.com/office/powerpoint/2010/main" val="13766338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a:extLst>
              <a:ext uri="{FF2B5EF4-FFF2-40B4-BE49-F238E27FC236}">
                <a16:creationId xmlns:a16="http://schemas.microsoft.com/office/drawing/2014/main" id="{BB9AB57D-739D-4F81-A288-7B853EA71FD9}"/>
              </a:ext>
            </a:extLst>
          </p:cNvPr>
          <p:cNvSpPr txBox="1">
            <a:spLocks noChangeArrowheads="1"/>
          </p:cNvSpPr>
          <p:nvPr/>
        </p:nvSpPr>
        <p:spPr bwMode="auto">
          <a:xfrm>
            <a:off x="9528849" y="498766"/>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Replace This Text With Your Title</a:t>
            </a:r>
          </a:p>
        </p:txBody>
      </p:sp>
      <p:sp>
        <p:nvSpPr>
          <p:cNvPr id="5" name="Text Box 16">
            <a:extLst>
              <a:ext uri="{FF2B5EF4-FFF2-40B4-BE49-F238E27FC236}">
                <a16:creationId xmlns:a16="http://schemas.microsoft.com/office/drawing/2014/main" id="{642CA7B7-53B9-486F-9B65-830976D73429}"/>
              </a:ext>
            </a:extLst>
          </p:cNvPr>
          <p:cNvSpPr txBox="1">
            <a:spLocks noChangeArrowheads="1"/>
          </p:cNvSpPr>
          <p:nvPr/>
        </p:nvSpPr>
        <p:spPr bwMode="auto">
          <a:xfrm>
            <a:off x="9528849"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Arial" panose="020B0604020202020204" pitchFamily="34" charset="0"/>
                <a:cs typeface="Arial" panose="020B0604020202020204" pitchFamily="34" charset="0"/>
              </a:rPr>
              <a:t>John Smith, MD</a:t>
            </a: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 Jane Doe, PhD</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 Frederick Smith, MD, PhD</a:t>
            </a:r>
            <a:r>
              <a:rPr lang="en-US" sz="5236" baseline="30000" dirty="0">
                <a:solidFill>
                  <a:prstClr val="white"/>
                </a:solidFill>
                <a:latin typeface="Arial" panose="020B0604020202020204" pitchFamily="34" charset="0"/>
                <a:cs typeface="Arial" panose="020B0604020202020204" pitchFamily="34" charset="0"/>
              </a:rPr>
              <a:t>1,2</a:t>
            </a:r>
          </a:p>
          <a:p>
            <a:pPr algn="ctr" fontAlgn="base">
              <a:spcBef>
                <a:spcPct val="0"/>
              </a:spcBef>
              <a:spcAft>
                <a:spcPct val="0"/>
              </a:spcAft>
            </a:pP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University of Affiliation, </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Medical Center of Affiliation</a:t>
            </a:r>
          </a:p>
        </p:txBody>
      </p:sp>
      <p:sp>
        <p:nvSpPr>
          <p:cNvPr id="6" name="Text Box 23">
            <a:extLst>
              <a:ext uri="{FF2B5EF4-FFF2-40B4-BE49-F238E27FC236}">
                <a16:creationId xmlns:a16="http://schemas.microsoft.com/office/drawing/2014/main" id="{90CD43D4-A868-4175-8A88-B304557C56E5}"/>
              </a:ext>
            </a:extLst>
          </p:cNvPr>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INTRODUCTION</a:t>
            </a:r>
          </a:p>
        </p:txBody>
      </p:sp>
      <p:sp>
        <p:nvSpPr>
          <p:cNvPr id="7" name="Text Box 25">
            <a:extLst>
              <a:ext uri="{FF2B5EF4-FFF2-40B4-BE49-F238E27FC236}">
                <a16:creationId xmlns:a16="http://schemas.microsoft.com/office/drawing/2014/main" id="{EA2CCB59-2744-432C-977C-F45666FEF59A}"/>
              </a:ext>
            </a:extLst>
          </p:cNvPr>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METHODS AND MATERIALS</a:t>
            </a:r>
          </a:p>
        </p:txBody>
      </p:sp>
      <p:sp>
        <p:nvSpPr>
          <p:cNvPr id="8" name="Text Box 27">
            <a:extLst>
              <a:ext uri="{FF2B5EF4-FFF2-40B4-BE49-F238E27FC236}">
                <a16:creationId xmlns:a16="http://schemas.microsoft.com/office/drawing/2014/main" id="{102311B1-4363-433A-B820-DB867E012988}"/>
              </a:ext>
            </a:extLst>
          </p:cNvPr>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CONCLUSIONS</a:t>
            </a:r>
          </a:p>
        </p:txBody>
      </p:sp>
      <p:sp>
        <p:nvSpPr>
          <p:cNvPr id="9" name="Text Box 28">
            <a:extLst>
              <a:ext uri="{FF2B5EF4-FFF2-40B4-BE49-F238E27FC236}">
                <a16:creationId xmlns:a16="http://schemas.microsoft.com/office/drawing/2014/main" id="{2CF2C34E-1BF2-4F4F-AEF0-C258FCF7A04D}"/>
              </a:ext>
            </a:extLst>
          </p:cNvPr>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DISCUSSION</a:t>
            </a:r>
          </a:p>
        </p:txBody>
      </p:sp>
      <p:sp>
        <p:nvSpPr>
          <p:cNvPr id="10" name="Text Box 29">
            <a:extLst>
              <a:ext uri="{FF2B5EF4-FFF2-40B4-BE49-F238E27FC236}">
                <a16:creationId xmlns:a16="http://schemas.microsoft.com/office/drawing/2014/main" id="{BC61E084-3D7C-46B8-B14D-E86BDF2C1F36}"/>
              </a:ext>
            </a:extLst>
          </p:cNvPr>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RESULTS</a:t>
            </a:r>
          </a:p>
        </p:txBody>
      </p:sp>
      <p:sp>
        <p:nvSpPr>
          <p:cNvPr id="11" name="Text Box 30">
            <a:extLst>
              <a:ext uri="{FF2B5EF4-FFF2-40B4-BE49-F238E27FC236}">
                <a16:creationId xmlns:a16="http://schemas.microsoft.com/office/drawing/2014/main" id="{38E10B0E-03D4-4F55-8AC6-D6FC22FE879A}"/>
              </a:ext>
            </a:extLst>
          </p:cNvPr>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REFERENCES</a:t>
            </a:r>
          </a:p>
        </p:txBody>
      </p:sp>
      <p:sp>
        <p:nvSpPr>
          <p:cNvPr id="12" name="Text Box 118">
            <a:extLst>
              <a:ext uri="{FF2B5EF4-FFF2-40B4-BE49-F238E27FC236}">
                <a16:creationId xmlns:a16="http://schemas.microsoft.com/office/drawing/2014/main" id="{CEB93465-AB3B-4B76-B858-07D6FE15AA0C}"/>
              </a:ext>
            </a:extLst>
          </p:cNvPr>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ABSTRACT</a:t>
            </a:r>
          </a:p>
        </p:txBody>
      </p:sp>
      <p:sp>
        <p:nvSpPr>
          <p:cNvPr id="13" name="Text Box 119">
            <a:extLst>
              <a:ext uri="{FF2B5EF4-FFF2-40B4-BE49-F238E27FC236}">
                <a16:creationId xmlns:a16="http://schemas.microsoft.com/office/drawing/2014/main" id="{E16670F9-1A72-4034-A89F-2F79F1D08FDB}"/>
              </a:ext>
            </a:extLst>
          </p:cNvPr>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CONTACT</a:t>
            </a:r>
          </a:p>
        </p:txBody>
      </p:sp>
      <p:pic>
        <p:nvPicPr>
          <p:cNvPr id="14" name="Picture 128" descr="Picture1">
            <a:extLst>
              <a:ext uri="{FF2B5EF4-FFF2-40B4-BE49-F238E27FC236}">
                <a16:creationId xmlns:a16="http://schemas.microsoft.com/office/drawing/2014/main" id="{841EE02F-1174-44BA-8C5B-26743DA19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3"/>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9" descr="Picture2">
            <a:extLst>
              <a:ext uri="{FF2B5EF4-FFF2-40B4-BE49-F238E27FC236}">
                <a16:creationId xmlns:a16="http://schemas.microsoft.com/office/drawing/2014/main" id="{4F08B2FB-A416-4D7C-8083-EE94B1762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57" y="27709093"/>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30">
            <a:extLst>
              <a:ext uri="{FF2B5EF4-FFF2-40B4-BE49-F238E27FC236}">
                <a16:creationId xmlns:a16="http://schemas.microsoft.com/office/drawing/2014/main" id="{A93CEA84-7467-409F-828B-B9B728525E1D}"/>
              </a:ext>
            </a:extLst>
          </p:cNvPr>
          <p:cNvSpPr txBox="1">
            <a:spLocks noChangeArrowheads="1"/>
          </p:cNvSpPr>
          <p:nvPr/>
        </p:nvSpPr>
        <p:spPr bwMode="auto">
          <a:xfrm>
            <a:off x="10632490"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Calibri.</a:t>
            </a:r>
          </a:p>
        </p:txBody>
      </p:sp>
      <p:sp>
        <p:nvSpPr>
          <p:cNvPr id="17" name="Text Box 131">
            <a:extLst>
              <a:ext uri="{FF2B5EF4-FFF2-40B4-BE49-F238E27FC236}">
                <a16:creationId xmlns:a16="http://schemas.microsoft.com/office/drawing/2014/main" id="{D7ED608D-1840-4C51-B17B-618DB99EB243}"/>
              </a:ext>
            </a:extLst>
          </p:cNvPr>
          <p:cNvSpPr txBox="1">
            <a:spLocks noChangeArrowheads="1"/>
          </p:cNvSpPr>
          <p:nvPr/>
        </p:nvSpPr>
        <p:spPr bwMode="auto">
          <a:xfrm>
            <a:off x="16162306"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Calibri.</a:t>
            </a:r>
          </a:p>
        </p:txBody>
      </p:sp>
      <p:sp>
        <p:nvSpPr>
          <p:cNvPr id="18" name="Text Box 133">
            <a:extLst>
              <a:ext uri="{FF2B5EF4-FFF2-40B4-BE49-F238E27FC236}">
                <a16:creationId xmlns:a16="http://schemas.microsoft.com/office/drawing/2014/main" id="{1CE63881-112F-45B9-BC84-27A87356B518}"/>
              </a:ext>
            </a:extLst>
          </p:cNvPr>
          <p:cNvSpPr txBox="1">
            <a:spLocks noChangeArrowheads="1"/>
          </p:cNvSpPr>
          <p:nvPr/>
        </p:nvSpPr>
        <p:spPr bwMode="auto">
          <a:xfrm>
            <a:off x="1551709" y="28920002"/>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&lt;your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&lt;organization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Email: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Phone: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Website: </a:t>
            </a:r>
          </a:p>
        </p:txBody>
      </p:sp>
      <p:sp>
        <p:nvSpPr>
          <p:cNvPr id="19" name="Text Box 134">
            <a:extLst>
              <a:ext uri="{FF2B5EF4-FFF2-40B4-BE49-F238E27FC236}">
                <a16:creationId xmlns:a16="http://schemas.microsoft.com/office/drawing/2014/main" id="{EFC405C6-31B9-4CD3-B70B-659E7F2685D0}"/>
              </a:ext>
            </a:extLst>
          </p:cNvPr>
          <p:cNvSpPr txBox="1">
            <a:spLocks noChangeArrowheads="1"/>
          </p:cNvSpPr>
          <p:nvPr/>
        </p:nvSpPr>
        <p:spPr bwMode="auto">
          <a:xfrm>
            <a:off x="1551709" y="7148946"/>
            <a:ext cx="7093527" cy="10863195"/>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latin typeface="Arial" panose="020B0604020202020204" pitchFamily="34" charset="0"/>
                <a:cs typeface="Arial" panose="020B0604020202020204" pitchFamily="34" charset="0"/>
              </a:rPr>
              <a:t>Click here to insert your Abstract text. Type it in or copy and paste from your Word document or other source.</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white"/>
                </a:solidFill>
                <a:latin typeface="Arial" panose="020B0604020202020204" pitchFamily="34" charset="0"/>
                <a:cs typeface="Arial" panose="020B0604020202020204" pitchFamily="34" charset="0"/>
              </a:rPr>
              <a:t>Format Shape, Text Box, Autofit</a:t>
            </a:r>
            <a:r>
              <a:rPr lang="en-US" sz="3103" kern="0" dirty="0">
                <a:solidFill>
                  <a:prstClr val="white"/>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Zoom out to 100% to preview what this will look like on your printed poster.</a:t>
            </a:r>
          </a:p>
        </p:txBody>
      </p:sp>
      <p:sp>
        <p:nvSpPr>
          <p:cNvPr id="20" name="Text Box 135">
            <a:extLst>
              <a:ext uri="{FF2B5EF4-FFF2-40B4-BE49-F238E27FC236}">
                <a16:creationId xmlns:a16="http://schemas.microsoft.com/office/drawing/2014/main" id="{78FE3665-6AF9-469F-B7BD-25E7493418B7}"/>
              </a:ext>
            </a:extLst>
          </p:cNvPr>
          <p:cNvSpPr txBox="1">
            <a:spLocks noChangeArrowheads="1"/>
          </p:cNvSpPr>
          <p:nvPr/>
        </p:nvSpPr>
        <p:spPr bwMode="auto">
          <a:xfrm>
            <a:off x="21051213" y="6950775"/>
            <a:ext cx="10637212"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Results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Speaking of Results, yours will look better if you remember to run a spell-check on your poster! After you’ve added your content click on </a:t>
            </a:r>
            <a:r>
              <a:rPr lang="en-US" sz="3103" b="1" kern="0" dirty="0">
                <a:solidFill>
                  <a:prstClr val="black"/>
                </a:solidFill>
                <a:latin typeface="Arial" panose="020B0604020202020204" pitchFamily="34" charset="0"/>
                <a:cs typeface="Arial" panose="020B0604020202020204" pitchFamily="34" charset="0"/>
              </a:rPr>
              <a:t>Review</a:t>
            </a:r>
            <a:r>
              <a:rPr lang="en-US" sz="3103" kern="0" dirty="0">
                <a:solidFill>
                  <a:prstClr val="black"/>
                </a:solidFill>
                <a:latin typeface="Arial" panose="020B0604020202020204" pitchFamily="34" charset="0"/>
                <a:cs typeface="Arial" panose="020B0604020202020204" pitchFamily="34" charset="0"/>
              </a:rPr>
              <a:t>, </a:t>
            </a:r>
            <a:r>
              <a:rPr lang="en-US" sz="3103" b="1" kern="0" dirty="0">
                <a:solidFill>
                  <a:prstClr val="black"/>
                </a:solidFill>
                <a:latin typeface="Arial" panose="020B0604020202020204" pitchFamily="34" charset="0"/>
                <a:cs typeface="Arial" panose="020B0604020202020204" pitchFamily="34" charset="0"/>
              </a:rPr>
              <a:t>Spelling</a:t>
            </a:r>
            <a:r>
              <a:rPr lang="en-US" sz="3103" kern="0" dirty="0">
                <a:solidFill>
                  <a:prstClr val="black"/>
                </a:solidFill>
                <a:latin typeface="Arial" panose="020B0604020202020204" pitchFamily="34" charset="0"/>
                <a:cs typeface="Arial" panose="020B0604020202020204" pitchFamily="34" charset="0"/>
              </a:rPr>
              <a:t>, or press F7.</a:t>
            </a:r>
          </a:p>
        </p:txBody>
      </p:sp>
      <p:sp>
        <p:nvSpPr>
          <p:cNvPr id="21" name="Text Box 136">
            <a:extLst>
              <a:ext uri="{FF2B5EF4-FFF2-40B4-BE49-F238E27FC236}">
                <a16:creationId xmlns:a16="http://schemas.microsoft.com/office/drawing/2014/main" id="{F84776A9-B4B3-4FC0-B20F-0817D44A1483}"/>
              </a:ext>
            </a:extLst>
          </p:cNvPr>
          <p:cNvSpPr txBox="1">
            <a:spLocks noChangeArrowheads="1"/>
          </p:cNvSpPr>
          <p:nvPr/>
        </p:nvSpPr>
        <p:spPr bwMode="auto">
          <a:xfrm>
            <a:off x="32575116" y="6985967"/>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Discussion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background color of any text box,  click once on the box so it is outlined with a dashed border. Then select </a:t>
            </a:r>
            <a:r>
              <a:rPr lang="en-US" sz="3103" b="1" kern="0" dirty="0">
                <a:solidFill>
                  <a:prstClr val="black"/>
                </a:solidFill>
                <a:latin typeface="Arial" panose="020B0604020202020204" pitchFamily="34" charset="0"/>
                <a:cs typeface="Arial" panose="020B0604020202020204" pitchFamily="34" charset="0"/>
              </a:rPr>
              <a:t>Shape Fill</a:t>
            </a:r>
            <a:r>
              <a:rPr lang="en-US" sz="3103" kern="0" dirty="0">
                <a:solidFill>
                  <a:prstClr val="black"/>
                </a:solidFill>
                <a:latin typeface="Arial" panose="020B0604020202020204" pitchFamily="34" charset="0"/>
                <a:cs typeface="Arial" panose="020B0604020202020204" pitchFamily="34" charset="0"/>
              </a:rPr>
              <a:t> from the </a:t>
            </a:r>
            <a:r>
              <a:rPr lang="en-US" sz="3103" b="1" kern="0" dirty="0">
                <a:solidFill>
                  <a:prstClr val="black"/>
                </a:solidFill>
                <a:latin typeface="Arial" panose="020B0604020202020204" pitchFamily="34" charset="0"/>
                <a:cs typeface="Arial" panose="020B0604020202020204" pitchFamily="34" charset="0"/>
              </a:rPr>
              <a:t>Drawing Tools, Format</a:t>
            </a:r>
            <a:r>
              <a:rPr lang="en-US" sz="3103" kern="0" dirty="0">
                <a:solidFill>
                  <a:prstClr val="black"/>
                </a:solidFill>
                <a:latin typeface="Arial" panose="020B0604020202020204" pitchFamily="34" charset="0"/>
                <a:cs typeface="Arial" panose="020B0604020202020204" pitchFamily="34" charset="0"/>
              </a:rPr>
              <a:t> tab on the ribbon bar above. It’s the one with the ‘paint can’ icon.</a:t>
            </a:r>
          </a:p>
        </p:txBody>
      </p:sp>
      <p:sp>
        <p:nvSpPr>
          <p:cNvPr id="22" name="Text Box 137">
            <a:extLst>
              <a:ext uri="{FF2B5EF4-FFF2-40B4-BE49-F238E27FC236}">
                <a16:creationId xmlns:a16="http://schemas.microsoft.com/office/drawing/2014/main" id="{149260C3-8F36-41FD-9CAE-9561E74E42E1}"/>
              </a:ext>
            </a:extLst>
          </p:cNvPr>
          <p:cNvSpPr txBox="1">
            <a:spLocks noChangeArrowheads="1"/>
          </p:cNvSpPr>
          <p:nvPr/>
        </p:nvSpPr>
        <p:spPr bwMode="auto">
          <a:xfrm>
            <a:off x="10552426" y="22666514"/>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Methods and Materials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p:sp>
        <p:nvSpPr>
          <p:cNvPr id="23" name="Text Box 138">
            <a:extLst>
              <a:ext uri="{FF2B5EF4-FFF2-40B4-BE49-F238E27FC236}">
                <a16:creationId xmlns:a16="http://schemas.microsoft.com/office/drawing/2014/main" id="{DFC7135C-6D81-4191-82F1-CFF1D0F83A19}"/>
              </a:ext>
            </a:extLst>
          </p:cNvPr>
          <p:cNvSpPr txBox="1">
            <a:spLocks noChangeArrowheads="1"/>
          </p:cNvSpPr>
          <p:nvPr/>
        </p:nvSpPr>
        <p:spPr bwMode="auto">
          <a:xfrm>
            <a:off x="32575116" y="23057320"/>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Conclusions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mc:AlternateContent xmlns:mc="http://schemas.openxmlformats.org/markup-compatibility/2006">
        <mc:Choice xmlns:a14="http://schemas.microsoft.com/office/drawing/2010/main" Requires="a14">
          <p:sp>
            <p:nvSpPr>
              <p:cNvPr id="24" name="Text Box 139">
                <a:extLst>
                  <a:ext uri="{FF2B5EF4-FFF2-40B4-BE49-F238E27FC236}">
                    <a16:creationId xmlns:a16="http://schemas.microsoft.com/office/drawing/2014/main" id="{1DB05CC8-CCFE-4566-9DC7-BDB025F23328}"/>
                  </a:ext>
                </a:extLst>
              </p:cNvPr>
              <p:cNvSpPr txBox="1">
                <a:spLocks noChangeArrowheads="1"/>
              </p:cNvSpPr>
              <p:nvPr/>
            </p:nvSpPr>
            <p:spPr bwMode="auto">
              <a:xfrm>
                <a:off x="10552426" y="6950776"/>
                <a:ext cx="9750521" cy="14238543"/>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latin typeface="Arial" panose="020B0604020202020204" pitchFamily="34" charset="0"/>
                    <a:cs typeface="Arial" panose="020B0604020202020204" pitchFamily="34" charset="0"/>
                  </a:rPr>
                  <a:t>Genigraphics®</a:t>
                </a:r>
                <a:r>
                  <a:rPr lang="en-US" sz="3103" kern="0" dirty="0">
                    <a:solidFill>
                      <a:prstClr val="black"/>
                    </a:solidFill>
                    <a:latin typeface="Arial" panose="020B0604020202020204" pitchFamily="34" charset="0"/>
                    <a:cs typeface="Arial" panose="020B0604020202020204"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Arial" panose="020B0604020202020204" pitchFamily="34" charset="0"/>
                    <a:cs typeface="Arial" panose="020B0604020202020204" pitchFamily="34" charset="0"/>
                  </a:rPr>
                  <a:t>The most critical factor is that your template and poster dimensions must be proportional:</a:t>
                </a:r>
              </a:p>
              <a:p>
                <a:pPr defTabSz="3191841">
                  <a:defRPr/>
                </a:pPr>
                <a:endParaRPr lang="en-US" sz="3103" b="1" kern="0" dirty="0">
                  <a:solidFill>
                    <a:prstClr val="black"/>
                  </a:solidFill>
                  <a:latin typeface="Arial" panose="020B0604020202020204" pitchFamily="34" charset="0"/>
                  <a:cs typeface="Arial" panose="020B0604020202020204" pitchFamily="34" charset="0"/>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Arial" panose="020B0604020202020204" pitchFamily="34" charset="0"/>
                  <a:cs typeface="Arial" panose="020B0604020202020204" pitchFamily="34" charset="0"/>
                </a:endParaRP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Order your poster from Genigraphics and we will perform a free design review and advise you if we see anything that may be a concern for printing. We’ll even help tidy things up.</a:t>
                </a:r>
              </a:p>
              <a:p>
                <a:pPr defTabSz="3191841">
                  <a:defRPr/>
                </a:pPr>
                <a:r>
                  <a:rPr lang="en-US" sz="3103" kern="0" dirty="0">
                    <a:solidFill>
                      <a:prstClr val="black"/>
                    </a:solidFill>
                    <a:latin typeface="Arial" panose="020B0604020202020204" pitchFamily="34" charset="0"/>
                    <a:cs typeface="Arial" panose="020B0604020202020204" pitchFamily="34" charset="0"/>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4" name="Text Box 139">
                <a:extLst>
                  <a:ext uri="{FF2B5EF4-FFF2-40B4-BE49-F238E27FC236}">
                    <a16:creationId xmlns:a16="http://schemas.microsoft.com/office/drawing/2014/main" id="{1DB05CC8-CCFE-4566-9DC7-BDB025F23328}"/>
                  </a:ext>
                </a:extLst>
              </p:cNvPr>
              <p:cNvSpPr txBox="1">
                <a:spLocks noRot="1" noChangeAspect="1" noMove="1" noResize="1" noEditPoints="1" noAdjustHandles="1" noChangeArrowheads="1" noChangeShapeType="1" noTextEdit="1"/>
              </p:cNvSpPr>
              <p:nvPr/>
            </p:nvSpPr>
            <p:spPr bwMode="auto">
              <a:xfrm>
                <a:off x="10552426" y="6950776"/>
                <a:ext cx="9750521" cy="14238543"/>
              </a:xfrm>
              <a:prstGeom prst="rect">
                <a:avLst/>
              </a:prstGeom>
              <a:blipFill>
                <a:blip r:embed="rId4"/>
                <a:stretch>
                  <a:fillRect l="-625" r="-938"/>
                </a:stretch>
              </a:blipFill>
              <a:ln>
                <a:noFill/>
              </a:ln>
              <a:effectLst/>
            </p:spPr>
            <p:txBody>
              <a:bodyPr/>
              <a:lstStyle/>
              <a:p>
                <a:r>
                  <a:rPr lang="en-US">
                    <a:noFill/>
                  </a:rPr>
                  <a:t> </a:t>
                </a:r>
              </a:p>
            </p:txBody>
          </p:sp>
        </mc:Fallback>
      </mc:AlternateContent>
      <p:sp>
        <p:nvSpPr>
          <p:cNvPr id="25" name="Text Box 140">
            <a:extLst>
              <a:ext uri="{FF2B5EF4-FFF2-40B4-BE49-F238E27FC236}">
                <a16:creationId xmlns:a16="http://schemas.microsoft.com/office/drawing/2014/main" id="{7FDCEEB4-840B-405C-AE23-734973FAADA8}"/>
              </a:ext>
            </a:extLst>
          </p:cNvPr>
          <p:cNvSpPr txBox="1">
            <a:spLocks noChangeArrowheads="1"/>
          </p:cNvSpPr>
          <p:nvPr/>
        </p:nvSpPr>
        <p:spPr bwMode="auto">
          <a:xfrm>
            <a:off x="32575116" y="28835583"/>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on the border once to highlight and select a different font or font size that suits you. This text is in Calibri 24pt and is easily readable up to 3 feet away. </a:t>
            </a:r>
          </a:p>
        </p:txBody>
      </p:sp>
      <p:pic>
        <p:nvPicPr>
          <p:cNvPr id="26" name="Picture 25">
            <a:extLst>
              <a:ext uri="{FF2B5EF4-FFF2-40B4-BE49-F238E27FC236}">
                <a16:creationId xmlns:a16="http://schemas.microsoft.com/office/drawing/2014/main" id="{24E5B3A8-4A27-4940-825D-EB74F007B9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1" y="16099368"/>
            <a:ext cx="4950691" cy="5460128"/>
          </a:xfrm>
          <a:prstGeom prst="rect">
            <a:avLst/>
          </a:prstGeom>
          <a:ln>
            <a:solidFill>
              <a:srgbClr val="1F497D">
                <a:lumMod val="50000"/>
              </a:srgbClr>
            </a:solidFill>
          </a:ln>
        </p:spPr>
      </p:pic>
      <p:sp>
        <p:nvSpPr>
          <p:cNvPr id="27" name="Text Box 240">
            <a:extLst>
              <a:ext uri="{FF2B5EF4-FFF2-40B4-BE49-F238E27FC236}">
                <a16:creationId xmlns:a16="http://schemas.microsoft.com/office/drawing/2014/main" id="{FFBD6124-8764-4B8B-AA1B-290A7F4C50B4}"/>
              </a:ext>
            </a:extLst>
          </p:cNvPr>
          <p:cNvSpPr txBox="1">
            <a:spLocks noChangeArrowheads="1"/>
          </p:cNvSpPr>
          <p:nvPr/>
        </p:nvSpPr>
        <p:spPr bwMode="auto">
          <a:xfrm>
            <a:off x="21160184"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8" name="Text Box 241">
            <a:extLst>
              <a:ext uri="{FF2B5EF4-FFF2-40B4-BE49-F238E27FC236}">
                <a16:creationId xmlns:a16="http://schemas.microsoft.com/office/drawing/2014/main" id="{A06C3F61-4133-40A6-B65B-37EDEDBB95C7}"/>
              </a:ext>
            </a:extLst>
          </p:cNvPr>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29" name="Content Placeholder 114" descr="Sample table with 4 columns, 7 rows." title="Sample Table">
            <a:extLst>
              <a:ext uri="{FF2B5EF4-FFF2-40B4-BE49-F238E27FC236}">
                <a16:creationId xmlns:a16="http://schemas.microsoft.com/office/drawing/2014/main" id="{93EAB604-AF5A-4DC9-8392-D1BE45F8AB7E}"/>
              </a:ext>
            </a:extLst>
          </p:cNvPr>
          <p:cNvGraphicFramePr>
            <a:graphicFrameLocks/>
          </p:cNvGraphicFramePr>
          <p:nvPr>
            <p:extLst>
              <p:ext uri="{D42A27DB-BD31-4B8C-83A1-F6EECF244321}">
                <p14:modId xmlns:p14="http://schemas.microsoft.com/office/powerpoint/2010/main" val="2148851371"/>
              </p:ext>
            </p:extLst>
          </p:nvPr>
        </p:nvGraphicFramePr>
        <p:xfrm>
          <a:off x="21083879" y="16935897"/>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30" name="Chart 29">
            <a:extLst>
              <a:ext uri="{FF2B5EF4-FFF2-40B4-BE49-F238E27FC236}">
                <a16:creationId xmlns:a16="http://schemas.microsoft.com/office/drawing/2014/main" id="{92A71690-6280-450B-9355-6F0DE8F4880B}"/>
              </a:ext>
            </a:extLst>
          </p:cNvPr>
          <p:cNvGraphicFramePr/>
          <p:nvPr>
            <p:extLst>
              <p:ext uri="{D42A27DB-BD31-4B8C-83A1-F6EECF244321}">
                <p14:modId xmlns:p14="http://schemas.microsoft.com/office/powerpoint/2010/main" val="1474682949"/>
              </p:ext>
            </p:extLst>
          </p:nvPr>
        </p:nvGraphicFramePr>
        <p:xfrm>
          <a:off x="21051213" y="23848292"/>
          <a:ext cx="10648880" cy="686371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4673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BD1"/>
        </a:solidFill>
        <a:effectLst/>
      </p:bgPr>
    </p:bg>
    <p:spTree>
      <p:nvGrpSpPr>
        <p:cNvPr id="1" name=""/>
        <p:cNvGrpSpPr/>
        <p:nvPr/>
      </p:nvGrpSpPr>
      <p:grpSpPr>
        <a:xfrm>
          <a:off x="0" y="0"/>
          <a:ext cx="0" cy="0"/>
          <a:chOff x="0" y="0"/>
          <a:chExt cx="0" cy="0"/>
        </a:xfrm>
      </p:grpSpPr>
      <p:sp>
        <p:nvSpPr>
          <p:cNvPr id="4" name="Text Box 15">
            <a:extLst>
              <a:ext uri="{FF2B5EF4-FFF2-40B4-BE49-F238E27FC236}">
                <a16:creationId xmlns:a16="http://schemas.microsoft.com/office/drawing/2014/main" id="{BB9AB57D-739D-4F81-A288-7B853EA71FD9}"/>
              </a:ext>
            </a:extLst>
          </p:cNvPr>
          <p:cNvSpPr txBox="1">
            <a:spLocks noChangeArrowheads="1"/>
          </p:cNvSpPr>
          <p:nvPr/>
        </p:nvSpPr>
        <p:spPr bwMode="auto">
          <a:xfrm>
            <a:off x="9528849" y="498766"/>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Replace This Text With Your Title</a:t>
            </a:r>
          </a:p>
        </p:txBody>
      </p:sp>
      <p:sp>
        <p:nvSpPr>
          <p:cNvPr id="5" name="Text Box 16">
            <a:extLst>
              <a:ext uri="{FF2B5EF4-FFF2-40B4-BE49-F238E27FC236}">
                <a16:creationId xmlns:a16="http://schemas.microsoft.com/office/drawing/2014/main" id="{642CA7B7-53B9-486F-9B65-830976D73429}"/>
              </a:ext>
            </a:extLst>
          </p:cNvPr>
          <p:cNvSpPr txBox="1">
            <a:spLocks noChangeArrowheads="1"/>
          </p:cNvSpPr>
          <p:nvPr/>
        </p:nvSpPr>
        <p:spPr bwMode="auto">
          <a:xfrm>
            <a:off x="9528849"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Arial" panose="020B0604020202020204" pitchFamily="34" charset="0"/>
                <a:cs typeface="Arial" panose="020B0604020202020204" pitchFamily="34" charset="0"/>
              </a:rPr>
              <a:t>John Smith, MD</a:t>
            </a: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 Jane Doe, PhD</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 Frederick Smith, MD, PhD</a:t>
            </a:r>
            <a:r>
              <a:rPr lang="en-US" sz="5236" baseline="30000" dirty="0">
                <a:solidFill>
                  <a:prstClr val="white"/>
                </a:solidFill>
                <a:latin typeface="Arial" panose="020B0604020202020204" pitchFamily="34" charset="0"/>
                <a:cs typeface="Arial" panose="020B0604020202020204" pitchFamily="34" charset="0"/>
              </a:rPr>
              <a:t>1,2</a:t>
            </a:r>
          </a:p>
          <a:p>
            <a:pPr algn="ctr" fontAlgn="base">
              <a:spcBef>
                <a:spcPct val="0"/>
              </a:spcBef>
              <a:spcAft>
                <a:spcPct val="0"/>
              </a:spcAft>
            </a:pP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University of Affiliation, </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Medical Center of Affiliation</a:t>
            </a:r>
          </a:p>
        </p:txBody>
      </p:sp>
      <p:sp>
        <p:nvSpPr>
          <p:cNvPr id="6" name="Text Box 23">
            <a:extLst>
              <a:ext uri="{FF2B5EF4-FFF2-40B4-BE49-F238E27FC236}">
                <a16:creationId xmlns:a16="http://schemas.microsoft.com/office/drawing/2014/main" id="{90CD43D4-A868-4175-8A88-B304557C56E5}"/>
              </a:ext>
            </a:extLst>
          </p:cNvPr>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INTRODUCTION</a:t>
            </a:r>
          </a:p>
        </p:txBody>
      </p:sp>
      <p:sp>
        <p:nvSpPr>
          <p:cNvPr id="7" name="Text Box 25">
            <a:extLst>
              <a:ext uri="{FF2B5EF4-FFF2-40B4-BE49-F238E27FC236}">
                <a16:creationId xmlns:a16="http://schemas.microsoft.com/office/drawing/2014/main" id="{EA2CCB59-2744-432C-977C-F45666FEF59A}"/>
              </a:ext>
            </a:extLst>
          </p:cNvPr>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METHODS AND MATERIALS</a:t>
            </a:r>
          </a:p>
        </p:txBody>
      </p:sp>
      <p:sp>
        <p:nvSpPr>
          <p:cNvPr id="8" name="Text Box 27">
            <a:extLst>
              <a:ext uri="{FF2B5EF4-FFF2-40B4-BE49-F238E27FC236}">
                <a16:creationId xmlns:a16="http://schemas.microsoft.com/office/drawing/2014/main" id="{102311B1-4363-433A-B820-DB867E012988}"/>
              </a:ext>
            </a:extLst>
          </p:cNvPr>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CONCLUSIONS</a:t>
            </a:r>
          </a:p>
        </p:txBody>
      </p:sp>
      <p:sp>
        <p:nvSpPr>
          <p:cNvPr id="9" name="Text Box 28">
            <a:extLst>
              <a:ext uri="{FF2B5EF4-FFF2-40B4-BE49-F238E27FC236}">
                <a16:creationId xmlns:a16="http://schemas.microsoft.com/office/drawing/2014/main" id="{2CF2C34E-1BF2-4F4F-AEF0-C258FCF7A04D}"/>
              </a:ext>
            </a:extLst>
          </p:cNvPr>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DISCUSSION</a:t>
            </a:r>
          </a:p>
        </p:txBody>
      </p:sp>
      <p:sp>
        <p:nvSpPr>
          <p:cNvPr id="10" name="Text Box 29">
            <a:extLst>
              <a:ext uri="{FF2B5EF4-FFF2-40B4-BE49-F238E27FC236}">
                <a16:creationId xmlns:a16="http://schemas.microsoft.com/office/drawing/2014/main" id="{BC61E084-3D7C-46B8-B14D-E86BDF2C1F36}"/>
              </a:ext>
            </a:extLst>
          </p:cNvPr>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RESULTS</a:t>
            </a:r>
          </a:p>
        </p:txBody>
      </p:sp>
      <p:sp>
        <p:nvSpPr>
          <p:cNvPr id="11" name="Text Box 30">
            <a:extLst>
              <a:ext uri="{FF2B5EF4-FFF2-40B4-BE49-F238E27FC236}">
                <a16:creationId xmlns:a16="http://schemas.microsoft.com/office/drawing/2014/main" id="{38E10B0E-03D4-4F55-8AC6-D6FC22FE879A}"/>
              </a:ext>
            </a:extLst>
          </p:cNvPr>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REFERENCES</a:t>
            </a:r>
          </a:p>
        </p:txBody>
      </p:sp>
      <p:sp>
        <p:nvSpPr>
          <p:cNvPr id="12" name="Text Box 118">
            <a:extLst>
              <a:ext uri="{FF2B5EF4-FFF2-40B4-BE49-F238E27FC236}">
                <a16:creationId xmlns:a16="http://schemas.microsoft.com/office/drawing/2014/main" id="{CEB93465-AB3B-4B76-B858-07D6FE15AA0C}"/>
              </a:ext>
            </a:extLst>
          </p:cNvPr>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ABSTRACT</a:t>
            </a:r>
          </a:p>
        </p:txBody>
      </p:sp>
      <p:sp>
        <p:nvSpPr>
          <p:cNvPr id="13" name="Text Box 119">
            <a:extLst>
              <a:ext uri="{FF2B5EF4-FFF2-40B4-BE49-F238E27FC236}">
                <a16:creationId xmlns:a16="http://schemas.microsoft.com/office/drawing/2014/main" id="{E16670F9-1A72-4034-A89F-2F79F1D08FDB}"/>
              </a:ext>
            </a:extLst>
          </p:cNvPr>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CONTACT</a:t>
            </a:r>
          </a:p>
        </p:txBody>
      </p:sp>
      <p:pic>
        <p:nvPicPr>
          <p:cNvPr id="14" name="Picture 128" descr="Picture1">
            <a:extLst>
              <a:ext uri="{FF2B5EF4-FFF2-40B4-BE49-F238E27FC236}">
                <a16:creationId xmlns:a16="http://schemas.microsoft.com/office/drawing/2014/main" id="{841EE02F-1174-44BA-8C5B-26743DA19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3"/>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9" descr="Picture2">
            <a:extLst>
              <a:ext uri="{FF2B5EF4-FFF2-40B4-BE49-F238E27FC236}">
                <a16:creationId xmlns:a16="http://schemas.microsoft.com/office/drawing/2014/main" id="{4F08B2FB-A416-4D7C-8083-EE94B1762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57" y="27709093"/>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30">
            <a:extLst>
              <a:ext uri="{FF2B5EF4-FFF2-40B4-BE49-F238E27FC236}">
                <a16:creationId xmlns:a16="http://schemas.microsoft.com/office/drawing/2014/main" id="{A93CEA84-7467-409F-828B-B9B728525E1D}"/>
              </a:ext>
            </a:extLst>
          </p:cNvPr>
          <p:cNvSpPr txBox="1">
            <a:spLocks noChangeArrowheads="1"/>
          </p:cNvSpPr>
          <p:nvPr/>
        </p:nvSpPr>
        <p:spPr bwMode="auto">
          <a:xfrm>
            <a:off x="10632490"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Calibri.</a:t>
            </a:r>
          </a:p>
        </p:txBody>
      </p:sp>
      <p:sp>
        <p:nvSpPr>
          <p:cNvPr id="17" name="Text Box 131">
            <a:extLst>
              <a:ext uri="{FF2B5EF4-FFF2-40B4-BE49-F238E27FC236}">
                <a16:creationId xmlns:a16="http://schemas.microsoft.com/office/drawing/2014/main" id="{D7ED608D-1840-4C51-B17B-618DB99EB243}"/>
              </a:ext>
            </a:extLst>
          </p:cNvPr>
          <p:cNvSpPr txBox="1">
            <a:spLocks noChangeArrowheads="1"/>
          </p:cNvSpPr>
          <p:nvPr/>
        </p:nvSpPr>
        <p:spPr bwMode="auto">
          <a:xfrm>
            <a:off x="16162306"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Calibri.</a:t>
            </a:r>
          </a:p>
        </p:txBody>
      </p:sp>
      <p:sp>
        <p:nvSpPr>
          <p:cNvPr id="18" name="Text Box 133">
            <a:extLst>
              <a:ext uri="{FF2B5EF4-FFF2-40B4-BE49-F238E27FC236}">
                <a16:creationId xmlns:a16="http://schemas.microsoft.com/office/drawing/2014/main" id="{1CE63881-112F-45B9-BC84-27A87356B518}"/>
              </a:ext>
            </a:extLst>
          </p:cNvPr>
          <p:cNvSpPr txBox="1">
            <a:spLocks noChangeArrowheads="1"/>
          </p:cNvSpPr>
          <p:nvPr/>
        </p:nvSpPr>
        <p:spPr bwMode="auto">
          <a:xfrm>
            <a:off x="1551709" y="28920002"/>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&lt;your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&lt;organization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Email: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Phone: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Website: </a:t>
            </a:r>
          </a:p>
        </p:txBody>
      </p:sp>
      <p:sp>
        <p:nvSpPr>
          <p:cNvPr id="19" name="Text Box 134">
            <a:extLst>
              <a:ext uri="{FF2B5EF4-FFF2-40B4-BE49-F238E27FC236}">
                <a16:creationId xmlns:a16="http://schemas.microsoft.com/office/drawing/2014/main" id="{EFC405C6-31B9-4CD3-B70B-659E7F2685D0}"/>
              </a:ext>
            </a:extLst>
          </p:cNvPr>
          <p:cNvSpPr txBox="1">
            <a:spLocks noChangeArrowheads="1"/>
          </p:cNvSpPr>
          <p:nvPr/>
        </p:nvSpPr>
        <p:spPr bwMode="auto">
          <a:xfrm>
            <a:off x="1551709" y="7148946"/>
            <a:ext cx="7093527" cy="10863195"/>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latin typeface="Arial" panose="020B0604020202020204" pitchFamily="34" charset="0"/>
                <a:cs typeface="Arial" panose="020B0604020202020204" pitchFamily="34" charset="0"/>
              </a:rPr>
              <a:t>Click here to insert your Abstract text. Type it in or copy and paste from your Word document or other source.</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white"/>
                </a:solidFill>
                <a:latin typeface="Arial" panose="020B0604020202020204" pitchFamily="34" charset="0"/>
                <a:cs typeface="Arial" panose="020B0604020202020204" pitchFamily="34" charset="0"/>
              </a:rPr>
              <a:t>Format Shape, Text Box, Autofit</a:t>
            </a:r>
            <a:r>
              <a:rPr lang="en-US" sz="3103" kern="0" dirty="0">
                <a:solidFill>
                  <a:prstClr val="white"/>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Zoom out to 100% to preview what this will look like on your printed poster.</a:t>
            </a:r>
          </a:p>
        </p:txBody>
      </p:sp>
      <p:sp>
        <p:nvSpPr>
          <p:cNvPr id="20" name="Text Box 135">
            <a:extLst>
              <a:ext uri="{FF2B5EF4-FFF2-40B4-BE49-F238E27FC236}">
                <a16:creationId xmlns:a16="http://schemas.microsoft.com/office/drawing/2014/main" id="{78FE3665-6AF9-469F-B7BD-25E7493418B7}"/>
              </a:ext>
            </a:extLst>
          </p:cNvPr>
          <p:cNvSpPr txBox="1">
            <a:spLocks noChangeArrowheads="1"/>
          </p:cNvSpPr>
          <p:nvPr/>
        </p:nvSpPr>
        <p:spPr bwMode="auto">
          <a:xfrm>
            <a:off x="21051213" y="6950775"/>
            <a:ext cx="10637212"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Results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Speaking of Results, yours will look better if you remember to run a spell-check on your poster! After you’ve added your content click on </a:t>
            </a:r>
            <a:r>
              <a:rPr lang="en-US" sz="3103" b="1" kern="0" dirty="0">
                <a:solidFill>
                  <a:prstClr val="black"/>
                </a:solidFill>
                <a:latin typeface="Arial" panose="020B0604020202020204" pitchFamily="34" charset="0"/>
                <a:cs typeface="Arial" panose="020B0604020202020204" pitchFamily="34" charset="0"/>
              </a:rPr>
              <a:t>Review</a:t>
            </a:r>
            <a:r>
              <a:rPr lang="en-US" sz="3103" kern="0" dirty="0">
                <a:solidFill>
                  <a:prstClr val="black"/>
                </a:solidFill>
                <a:latin typeface="Arial" panose="020B0604020202020204" pitchFamily="34" charset="0"/>
                <a:cs typeface="Arial" panose="020B0604020202020204" pitchFamily="34" charset="0"/>
              </a:rPr>
              <a:t>, </a:t>
            </a:r>
            <a:r>
              <a:rPr lang="en-US" sz="3103" b="1" kern="0" dirty="0">
                <a:solidFill>
                  <a:prstClr val="black"/>
                </a:solidFill>
                <a:latin typeface="Arial" panose="020B0604020202020204" pitchFamily="34" charset="0"/>
                <a:cs typeface="Arial" panose="020B0604020202020204" pitchFamily="34" charset="0"/>
              </a:rPr>
              <a:t>Spelling</a:t>
            </a:r>
            <a:r>
              <a:rPr lang="en-US" sz="3103" kern="0" dirty="0">
                <a:solidFill>
                  <a:prstClr val="black"/>
                </a:solidFill>
                <a:latin typeface="Arial" panose="020B0604020202020204" pitchFamily="34" charset="0"/>
                <a:cs typeface="Arial" panose="020B0604020202020204" pitchFamily="34" charset="0"/>
              </a:rPr>
              <a:t>, or press F7.</a:t>
            </a:r>
          </a:p>
        </p:txBody>
      </p:sp>
      <p:sp>
        <p:nvSpPr>
          <p:cNvPr id="21" name="Text Box 136">
            <a:extLst>
              <a:ext uri="{FF2B5EF4-FFF2-40B4-BE49-F238E27FC236}">
                <a16:creationId xmlns:a16="http://schemas.microsoft.com/office/drawing/2014/main" id="{F84776A9-B4B3-4FC0-B20F-0817D44A1483}"/>
              </a:ext>
            </a:extLst>
          </p:cNvPr>
          <p:cNvSpPr txBox="1">
            <a:spLocks noChangeArrowheads="1"/>
          </p:cNvSpPr>
          <p:nvPr/>
        </p:nvSpPr>
        <p:spPr bwMode="auto">
          <a:xfrm>
            <a:off x="32575116" y="6985967"/>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Discussion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background color of any text box,  click once on the box so it is outlined with a dashed border. Then select </a:t>
            </a:r>
            <a:r>
              <a:rPr lang="en-US" sz="3103" b="1" kern="0" dirty="0">
                <a:solidFill>
                  <a:prstClr val="black"/>
                </a:solidFill>
                <a:latin typeface="Arial" panose="020B0604020202020204" pitchFamily="34" charset="0"/>
                <a:cs typeface="Arial" panose="020B0604020202020204" pitchFamily="34" charset="0"/>
              </a:rPr>
              <a:t>Shape Fill</a:t>
            </a:r>
            <a:r>
              <a:rPr lang="en-US" sz="3103" kern="0" dirty="0">
                <a:solidFill>
                  <a:prstClr val="black"/>
                </a:solidFill>
                <a:latin typeface="Arial" panose="020B0604020202020204" pitchFamily="34" charset="0"/>
                <a:cs typeface="Arial" panose="020B0604020202020204" pitchFamily="34" charset="0"/>
              </a:rPr>
              <a:t> from the </a:t>
            </a:r>
            <a:r>
              <a:rPr lang="en-US" sz="3103" b="1" kern="0" dirty="0">
                <a:solidFill>
                  <a:prstClr val="black"/>
                </a:solidFill>
                <a:latin typeface="Arial" panose="020B0604020202020204" pitchFamily="34" charset="0"/>
                <a:cs typeface="Arial" panose="020B0604020202020204" pitchFamily="34" charset="0"/>
              </a:rPr>
              <a:t>Drawing Tools, Format</a:t>
            </a:r>
            <a:r>
              <a:rPr lang="en-US" sz="3103" kern="0" dirty="0">
                <a:solidFill>
                  <a:prstClr val="black"/>
                </a:solidFill>
                <a:latin typeface="Arial" panose="020B0604020202020204" pitchFamily="34" charset="0"/>
                <a:cs typeface="Arial" panose="020B0604020202020204" pitchFamily="34" charset="0"/>
              </a:rPr>
              <a:t> tab on the ribbon bar above. It’s the one with the ‘paint can’ icon.</a:t>
            </a:r>
          </a:p>
        </p:txBody>
      </p:sp>
      <p:sp>
        <p:nvSpPr>
          <p:cNvPr id="22" name="Text Box 137">
            <a:extLst>
              <a:ext uri="{FF2B5EF4-FFF2-40B4-BE49-F238E27FC236}">
                <a16:creationId xmlns:a16="http://schemas.microsoft.com/office/drawing/2014/main" id="{149260C3-8F36-41FD-9CAE-9561E74E42E1}"/>
              </a:ext>
            </a:extLst>
          </p:cNvPr>
          <p:cNvSpPr txBox="1">
            <a:spLocks noChangeArrowheads="1"/>
          </p:cNvSpPr>
          <p:nvPr/>
        </p:nvSpPr>
        <p:spPr bwMode="auto">
          <a:xfrm>
            <a:off x="10552426" y="22666514"/>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Methods and Materials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p:sp>
        <p:nvSpPr>
          <p:cNvPr id="23" name="Text Box 138">
            <a:extLst>
              <a:ext uri="{FF2B5EF4-FFF2-40B4-BE49-F238E27FC236}">
                <a16:creationId xmlns:a16="http://schemas.microsoft.com/office/drawing/2014/main" id="{DFC7135C-6D81-4191-82F1-CFF1D0F83A19}"/>
              </a:ext>
            </a:extLst>
          </p:cNvPr>
          <p:cNvSpPr txBox="1">
            <a:spLocks noChangeArrowheads="1"/>
          </p:cNvSpPr>
          <p:nvPr/>
        </p:nvSpPr>
        <p:spPr bwMode="auto">
          <a:xfrm>
            <a:off x="32575116" y="23057320"/>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Conclusions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mc:AlternateContent xmlns:mc="http://schemas.openxmlformats.org/markup-compatibility/2006">
        <mc:Choice xmlns:a14="http://schemas.microsoft.com/office/drawing/2010/main" Requires="a14">
          <p:sp>
            <p:nvSpPr>
              <p:cNvPr id="24" name="Text Box 139">
                <a:extLst>
                  <a:ext uri="{FF2B5EF4-FFF2-40B4-BE49-F238E27FC236}">
                    <a16:creationId xmlns:a16="http://schemas.microsoft.com/office/drawing/2014/main" id="{1DB05CC8-CCFE-4566-9DC7-BDB025F23328}"/>
                  </a:ext>
                </a:extLst>
              </p:cNvPr>
              <p:cNvSpPr txBox="1">
                <a:spLocks noChangeArrowheads="1"/>
              </p:cNvSpPr>
              <p:nvPr/>
            </p:nvSpPr>
            <p:spPr bwMode="auto">
              <a:xfrm>
                <a:off x="10552426" y="6950776"/>
                <a:ext cx="9750521" cy="14238543"/>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latin typeface="Arial" panose="020B0604020202020204" pitchFamily="34" charset="0"/>
                    <a:cs typeface="Arial" panose="020B0604020202020204" pitchFamily="34" charset="0"/>
                  </a:rPr>
                  <a:t>Genigraphics®</a:t>
                </a:r>
                <a:r>
                  <a:rPr lang="en-US" sz="3103" kern="0" dirty="0">
                    <a:solidFill>
                      <a:prstClr val="black"/>
                    </a:solidFill>
                    <a:latin typeface="Arial" panose="020B0604020202020204" pitchFamily="34" charset="0"/>
                    <a:cs typeface="Arial" panose="020B0604020202020204"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Arial" panose="020B0604020202020204" pitchFamily="34" charset="0"/>
                    <a:cs typeface="Arial" panose="020B0604020202020204" pitchFamily="34" charset="0"/>
                  </a:rPr>
                  <a:t>The most critical factor is that your template and poster dimensions must be proportional:</a:t>
                </a:r>
              </a:p>
              <a:p>
                <a:pPr defTabSz="3191841">
                  <a:defRPr/>
                </a:pPr>
                <a:endParaRPr lang="en-US" sz="3103" b="1" kern="0" dirty="0">
                  <a:solidFill>
                    <a:prstClr val="black"/>
                  </a:solidFill>
                  <a:latin typeface="Arial" panose="020B0604020202020204" pitchFamily="34" charset="0"/>
                  <a:cs typeface="Arial" panose="020B0604020202020204" pitchFamily="34" charset="0"/>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Arial" panose="020B0604020202020204" pitchFamily="34" charset="0"/>
                  <a:cs typeface="Arial" panose="020B0604020202020204" pitchFamily="34" charset="0"/>
                </a:endParaRP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Order your poster from Genigraphics and we will perform a free design review and advise you if we see anything that may be a concern for printing. We’ll even help tidy things up.</a:t>
                </a:r>
              </a:p>
              <a:p>
                <a:pPr defTabSz="3191841">
                  <a:defRPr/>
                </a:pPr>
                <a:r>
                  <a:rPr lang="en-US" sz="3103" kern="0" dirty="0">
                    <a:solidFill>
                      <a:prstClr val="black"/>
                    </a:solidFill>
                    <a:latin typeface="Arial" panose="020B0604020202020204" pitchFamily="34" charset="0"/>
                    <a:cs typeface="Arial" panose="020B0604020202020204" pitchFamily="34" charset="0"/>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4" name="Text Box 139">
                <a:extLst>
                  <a:ext uri="{FF2B5EF4-FFF2-40B4-BE49-F238E27FC236}">
                    <a16:creationId xmlns:a16="http://schemas.microsoft.com/office/drawing/2014/main" id="{1DB05CC8-CCFE-4566-9DC7-BDB025F23328}"/>
                  </a:ext>
                </a:extLst>
              </p:cNvPr>
              <p:cNvSpPr txBox="1">
                <a:spLocks noRot="1" noChangeAspect="1" noMove="1" noResize="1" noEditPoints="1" noAdjustHandles="1" noChangeArrowheads="1" noChangeShapeType="1" noTextEdit="1"/>
              </p:cNvSpPr>
              <p:nvPr/>
            </p:nvSpPr>
            <p:spPr bwMode="auto">
              <a:xfrm>
                <a:off x="10552426" y="6950776"/>
                <a:ext cx="9750521" cy="14238543"/>
              </a:xfrm>
              <a:prstGeom prst="rect">
                <a:avLst/>
              </a:prstGeom>
              <a:blipFill>
                <a:blip r:embed="rId4"/>
                <a:stretch>
                  <a:fillRect l="-625" r="-938"/>
                </a:stretch>
              </a:blipFill>
              <a:ln>
                <a:noFill/>
              </a:ln>
              <a:effectLst/>
            </p:spPr>
            <p:txBody>
              <a:bodyPr/>
              <a:lstStyle/>
              <a:p>
                <a:r>
                  <a:rPr lang="en-US">
                    <a:noFill/>
                  </a:rPr>
                  <a:t> </a:t>
                </a:r>
              </a:p>
            </p:txBody>
          </p:sp>
        </mc:Fallback>
      </mc:AlternateContent>
      <p:sp>
        <p:nvSpPr>
          <p:cNvPr id="25" name="Text Box 140">
            <a:extLst>
              <a:ext uri="{FF2B5EF4-FFF2-40B4-BE49-F238E27FC236}">
                <a16:creationId xmlns:a16="http://schemas.microsoft.com/office/drawing/2014/main" id="{7FDCEEB4-840B-405C-AE23-734973FAADA8}"/>
              </a:ext>
            </a:extLst>
          </p:cNvPr>
          <p:cNvSpPr txBox="1">
            <a:spLocks noChangeArrowheads="1"/>
          </p:cNvSpPr>
          <p:nvPr/>
        </p:nvSpPr>
        <p:spPr bwMode="auto">
          <a:xfrm>
            <a:off x="32575116" y="28835583"/>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on the border once to highlight and select a different font or font size that suits you. This text is in Calibri 24pt and is easily readable up to 3 feet away. </a:t>
            </a:r>
          </a:p>
        </p:txBody>
      </p:sp>
      <p:pic>
        <p:nvPicPr>
          <p:cNvPr id="26" name="Picture 25">
            <a:extLst>
              <a:ext uri="{FF2B5EF4-FFF2-40B4-BE49-F238E27FC236}">
                <a16:creationId xmlns:a16="http://schemas.microsoft.com/office/drawing/2014/main" id="{24E5B3A8-4A27-4940-825D-EB74F007B9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1" y="16099368"/>
            <a:ext cx="4950691" cy="5460128"/>
          </a:xfrm>
          <a:prstGeom prst="rect">
            <a:avLst/>
          </a:prstGeom>
          <a:ln>
            <a:solidFill>
              <a:srgbClr val="1F497D">
                <a:lumMod val="50000"/>
              </a:srgbClr>
            </a:solidFill>
          </a:ln>
        </p:spPr>
      </p:pic>
      <p:sp>
        <p:nvSpPr>
          <p:cNvPr id="27" name="Text Box 240">
            <a:extLst>
              <a:ext uri="{FF2B5EF4-FFF2-40B4-BE49-F238E27FC236}">
                <a16:creationId xmlns:a16="http://schemas.microsoft.com/office/drawing/2014/main" id="{FFBD6124-8764-4B8B-AA1B-290A7F4C50B4}"/>
              </a:ext>
            </a:extLst>
          </p:cNvPr>
          <p:cNvSpPr txBox="1">
            <a:spLocks noChangeArrowheads="1"/>
          </p:cNvSpPr>
          <p:nvPr/>
        </p:nvSpPr>
        <p:spPr bwMode="auto">
          <a:xfrm>
            <a:off x="21160184"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8" name="Text Box 241">
            <a:extLst>
              <a:ext uri="{FF2B5EF4-FFF2-40B4-BE49-F238E27FC236}">
                <a16:creationId xmlns:a16="http://schemas.microsoft.com/office/drawing/2014/main" id="{A06C3F61-4133-40A6-B65B-37EDEDBB95C7}"/>
              </a:ext>
            </a:extLst>
          </p:cNvPr>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29" name="Content Placeholder 114" descr="Sample table with 4 columns, 7 rows." title="Sample Table">
            <a:extLst>
              <a:ext uri="{FF2B5EF4-FFF2-40B4-BE49-F238E27FC236}">
                <a16:creationId xmlns:a16="http://schemas.microsoft.com/office/drawing/2014/main" id="{93EAB604-AF5A-4DC9-8392-D1BE45F8AB7E}"/>
              </a:ext>
            </a:extLst>
          </p:cNvPr>
          <p:cNvGraphicFramePr>
            <a:graphicFrameLocks/>
          </p:cNvGraphicFramePr>
          <p:nvPr/>
        </p:nvGraphicFramePr>
        <p:xfrm>
          <a:off x="21083879" y="16935897"/>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30" name="Chart 29">
            <a:extLst>
              <a:ext uri="{FF2B5EF4-FFF2-40B4-BE49-F238E27FC236}">
                <a16:creationId xmlns:a16="http://schemas.microsoft.com/office/drawing/2014/main" id="{92A71690-6280-450B-9355-6F0DE8F4880B}"/>
              </a:ext>
            </a:extLst>
          </p:cNvPr>
          <p:cNvGraphicFramePr/>
          <p:nvPr/>
        </p:nvGraphicFramePr>
        <p:xfrm>
          <a:off x="21051213" y="23848292"/>
          <a:ext cx="10648880" cy="6863711"/>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 Box 139">
            <a:extLst>
              <a:ext uri="{FF2B5EF4-FFF2-40B4-BE49-F238E27FC236}">
                <a16:creationId xmlns:a16="http://schemas.microsoft.com/office/drawing/2014/main" id="{0E6DD352-768E-AA3E-B46A-98645A579B30}"/>
              </a:ext>
            </a:extLst>
          </p:cNvPr>
          <p:cNvSpPr txBox="1">
            <a:spLocks noChangeArrowheads="1"/>
          </p:cNvSpPr>
          <p:nvPr/>
        </p:nvSpPr>
        <p:spPr bwMode="auto">
          <a:xfrm>
            <a:off x="0" y="-24815"/>
            <a:ext cx="9144000" cy="5511215"/>
          </a:xfrm>
          <a:prstGeom prst="rect">
            <a:avLst/>
          </a:prstGeom>
          <a:solidFill>
            <a:sysClr val="window" lastClr="FFFFFF"/>
          </a:solidFill>
          <a:ln>
            <a:noFill/>
          </a:ln>
          <a:effectLst/>
        </p:spPr>
        <p:txBody>
          <a:bodyPr wrap="square" lIns="177338" tIns="177338" rIns="177338" bIns="177338">
            <a:spAutoFit/>
          </a:bodyPr>
          <a:lstStyle/>
          <a:p>
            <a:pPr defTabSz="886694" fontAlgn="base">
              <a:spcBef>
                <a:spcPct val="0"/>
              </a:spcBef>
              <a:spcAft>
                <a:spcPct val="0"/>
              </a:spcAft>
              <a:defRPr/>
            </a:pPr>
            <a:endParaRPr lang="en-US" sz="3103" kern="0" dirty="0">
              <a:solidFill>
                <a:prstClr val="black"/>
              </a:solidFill>
              <a:latin typeface="Arial" panose="020B0604020202020204" pitchFamily="34" charset="0"/>
              <a:cs typeface="Arial" panose="020B0604020202020204" pitchFamily="34" charset="0"/>
            </a:endParaRPr>
          </a:p>
        </p:txBody>
      </p:sp>
      <p:pic>
        <p:nvPicPr>
          <p:cNvPr id="32" name="Picture 31" descr="A green logo with white text&#10;&#10;Description automatically generated">
            <a:extLst>
              <a:ext uri="{FF2B5EF4-FFF2-40B4-BE49-F238E27FC236}">
                <a16:creationId xmlns:a16="http://schemas.microsoft.com/office/drawing/2014/main" id="{9B45AE78-F7B2-D519-EC77-A250A7971B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85639" y="567785"/>
            <a:ext cx="2972722" cy="3584500"/>
          </a:xfrm>
          <a:prstGeom prst="rect">
            <a:avLst/>
          </a:prstGeom>
        </p:spPr>
      </p:pic>
    </p:spTree>
    <p:extLst>
      <p:ext uri="{BB962C8B-B14F-4D97-AF65-F5344CB8AC3E}">
        <p14:creationId xmlns:p14="http://schemas.microsoft.com/office/powerpoint/2010/main" val="33575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C493"/>
        </a:solidFill>
        <a:effectLst/>
      </p:bgPr>
    </p:bg>
    <p:spTree>
      <p:nvGrpSpPr>
        <p:cNvPr id="1" name=""/>
        <p:cNvGrpSpPr/>
        <p:nvPr/>
      </p:nvGrpSpPr>
      <p:grpSpPr>
        <a:xfrm>
          <a:off x="0" y="0"/>
          <a:ext cx="0" cy="0"/>
          <a:chOff x="0" y="0"/>
          <a:chExt cx="0" cy="0"/>
        </a:xfrm>
      </p:grpSpPr>
      <p:sp>
        <p:nvSpPr>
          <p:cNvPr id="4" name="Text Box 15">
            <a:extLst>
              <a:ext uri="{FF2B5EF4-FFF2-40B4-BE49-F238E27FC236}">
                <a16:creationId xmlns:a16="http://schemas.microsoft.com/office/drawing/2014/main" id="{BB9AB57D-739D-4F81-A288-7B853EA71FD9}"/>
              </a:ext>
            </a:extLst>
          </p:cNvPr>
          <p:cNvSpPr txBox="1">
            <a:spLocks noChangeArrowheads="1"/>
          </p:cNvSpPr>
          <p:nvPr/>
        </p:nvSpPr>
        <p:spPr bwMode="auto">
          <a:xfrm>
            <a:off x="9528849" y="498766"/>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Arial" panose="020B0604020202020204" pitchFamily="34" charset="0"/>
                <a:cs typeface="Arial" panose="020B0604020202020204" pitchFamily="34" charset="0"/>
              </a:rPr>
              <a:t>Replace This Text With Your Title</a:t>
            </a:r>
          </a:p>
        </p:txBody>
      </p:sp>
      <p:sp>
        <p:nvSpPr>
          <p:cNvPr id="5" name="Text Box 16">
            <a:extLst>
              <a:ext uri="{FF2B5EF4-FFF2-40B4-BE49-F238E27FC236}">
                <a16:creationId xmlns:a16="http://schemas.microsoft.com/office/drawing/2014/main" id="{642CA7B7-53B9-486F-9B65-830976D73429}"/>
              </a:ext>
            </a:extLst>
          </p:cNvPr>
          <p:cNvSpPr txBox="1">
            <a:spLocks noChangeArrowheads="1"/>
          </p:cNvSpPr>
          <p:nvPr/>
        </p:nvSpPr>
        <p:spPr bwMode="auto">
          <a:xfrm>
            <a:off x="9528849"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Arial" panose="020B0604020202020204" pitchFamily="34" charset="0"/>
                <a:cs typeface="Arial" panose="020B0604020202020204" pitchFamily="34" charset="0"/>
              </a:rPr>
              <a:t>John Smith, MD</a:t>
            </a: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 Jane Doe, PhD</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 Frederick Smith, MD, PhD</a:t>
            </a:r>
            <a:r>
              <a:rPr lang="en-US" sz="5236" baseline="30000" dirty="0">
                <a:solidFill>
                  <a:prstClr val="white"/>
                </a:solidFill>
                <a:latin typeface="Arial" panose="020B0604020202020204" pitchFamily="34" charset="0"/>
                <a:cs typeface="Arial" panose="020B0604020202020204" pitchFamily="34" charset="0"/>
              </a:rPr>
              <a:t>1,2</a:t>
            </a:r>
          </a:p>
          <a:p>
            <a:pPr algn="ctr" fontAlgn="base">
              <a:spcBef>
                <a:spcPct val="0"/>
              </a:spcBef>
              <a:spcAft>
                <a:spcPct val="0"/>
              </a:spcAft>
            </a:pPr>
            <a:r>
              <a:rPr lang="en-US" sz="5236" baseline="30000" dirty="0">
                <a:solidFill>
                  <a:prstClr val="white"/>
                </a:solidFill>
                <a:latin typeface="Arial" panose="020B0604020202020204" pitchFamily="34" charset="0"/>
                <a:cs typeface="Arial" panose="020B0604020202020204" pitchFamily="34" charset="0"/>
              </a:rPr>
              <a:t>1</a:t>
            </a:r>
            <a:r>
              <a:rPr lang="en-US" sz="5236" dirty="0">
                <a:solidFill>
                  <a:prstClr val="white"/>
                </a:solidFill>
                <a:latin typeface="Arial" panose="020B0604020202020204" pitchFamily="34" charset="0"/>
                <a:cs typeface="Arial" panose="020B0604020202020204" pitchFamily="34" charset="0"/>
              </a:rPr>
              <a:t>University of Affiliation, </a:t>
            </a:r>
            <a:r>
              <a:rPr lang="en-US" sz="5236" baseline="30000" dirty="0">
                <a:solidFill>
                  <a:prstClr val="white"/>
                </a:solidFill>
                <a:latin typeface="Arial" panose="020B0604020202020204" pitchFamily="34" charset="0"/>
                <a:cs typeface="Arial" panose="020B0604020202020204" pitchFamily="34" charset="0"/>
              </a:rPr>
              <a:t>2</a:t>
            </a:r>
            <a:r>
              <a:rPr lang="en-US" sz="5236" dirty="0">
                <a:solidFill>
                  <a:prstClr val="white"/>
                </a:solidFill>
                <a:latin typeface="Arial" panose="020B0604020202020204" pitchFamily="34" charset="0"/>
                <a:cs typeface="Arial" panose="020B0604020202020204" pitchFamily="34" charset="0"/>
              </a:rPr>
              <a:t>Medical Center of Affiliation</a:t>
            </a:r>
          </a:p>
        </p:txBody>
      </p:sp>
      <p:sp>
        <p:nvSpPr>
          <p:cNvPr id="6" name="Text Box 23">
            <a:extLst>
              <a:ext uri="{FF2B5EF4-FFF2-40B4-BE49-F238E27FC236}">
                <a16:creationId xmlns:a16="http://schemas.microsoft.com/office/drawing/2014/main" id="{90CD43D4-A868-4175-8A88-B304557C56E5}"/>
              </a:ext>
            </a:extLst>
          </p:cNvPr>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INTRODUCTION</a:t>
            </a:r>
          </a:p>
        </p:txBody>
      </p:sp>
      <p:sp>
        <p:nvSpPr>
          <p:cNvPr id="7" name="Text Box 25">
            <a:extLst>
              <a:ext uri="{FF2B5EF4-FFF2-40B4-BE49-F238E27FC236}">
                <a16:creationId xmlns:a16="http://schemas.microsoft.com/office/drawing/2014/main" id="{EA2CCB59-2744-432C-977C-F45666FEF59A}"/>
              </a:ext>
            </a:extLst>
          </p:cNvPr>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METHODS AND MATERIALS</a:t>
            </a:r>
          </a:p>
        </p:txBody>
      </p:sp>
      <p:sp>
        <p:nvSpPr>
          <p:cNvPr id="8" name="Text Box 27">
            <a:extLst>
              <a:ext uri="{FF2B5EF4-FFF2-40B4-BE49-F238E27FC236}">
                <a16:creationId xmlns:a16="http://schemas.microsoft.com/office/drawing/2014/main" id="{102311B1-4363-433A-B820-DB867E012988}"/>
              </a:ext>
            </a:extLst>
          </p:cNvPr>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CONCLUSIONS</a:t>
            </a:r>
          </a:p>
        </p:txBody>
      </p:sp>
      <p:sp>
        <p:nvSpPr>
          <p:cNvPr id="9" name="Text Box 28">
            <a:extLst>
              <a:ext uri="{FF2B5EF4-FFF2-40B4-BE49-F238E27FC236}">
                <a16:creationId xmlns:a16="http://schemas.microsoft.com/office/drawing/2014/main" id="{2CF2C34E-1BF2-4F4F-AEF0-C258FCF7A04D}"/>
              </a:ext>
            </a:extLst>
          </p:cNvPr>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DISCUSSION</a:t>
            </a:r>
          </a:p>
        </p:txBody>
      </p:sp>
      <p:sp>
        <p:nvSpPr>
          <p:cNvPr id="10" name="Text Box 29">
            <a:extLst>
              <a:ext uri="{FF2B5EF4-FFF2-40B4-BE49-F238E27FC236}">
                <a16:creationId xmlns:a16="http://schemas.microsoft.com/office/drawing/2014/main" id="{BC61E084-3D7C-46B8-B14D-E86BDF2C1F36}"/>
              </a:ext>
            </a:extLst>
          </p:cNvPr>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RESULTS</a:t>
            </a:r>
          </a:p>
        </p:txBody>
      </p:sp>
      <p:sp>
        <p:nvSpPr>
          <p:cNvPr id="11" name="Text Box 30">
            <a:extLst>
              <a:ext uri="{FF2B5EF4-FFF2-40B4-BE49-F238E27FC236}">
                <a16:creationId xmlns:a16="http://schemas.microsoft.com/office/drawing/2014/main" id="{38E10B0E-03D4-4F55-8AC6-D6FC22FE879A}"/>
              </a:ext>
            </a:extLst>
          </p:cNvPr>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Arial" panose="020B0604020202020204" pitchFamily="34" charset="0"/>
                <a:cs typeface="Arial" panose="020B0604020202020204" pitchFamily="34" charset="0"/>
              </a:rPr>
              <a:t>REFERENCES</a:t>
            </a:r>
          </a:p>
        </p:txBody>
      </p:sp>
      <p:sp>
        <p:nvSpPr>
          <p:cNvPr id="12" name="Text Box 118">
            <a:extLst>
              <a:ext uri="{FF2B5EF4-FFF2-40B4-BE49-F238E27FC236}">
                <a16:creationId xmlns:a16="http://schemas.microsoft.com/office/drawing/2014/main" id="{CEB93465-AB3B-4B76-B858-07D6FE15AA0C}"/>
              </a:ext>
            </a:extLst>
          </p:cNvPr>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ABSTRACT</a:t>
            </a:r>
          </a:p>
        </p:txBody>
      </p:sp>
      <p:sp>
        <p:nvSpPr>
          <p:cNvPr id="13" name="Text Box 119">
            <a:extLst>
              <a:ext uri="{FF2B5EF4-FFF2-40B4-BE49-F238E27FC236}">
                <a16:creationId xmlns:a16="http://schemas.microsoft.com/office/drawing/2014/main" id="{E16670F9-1A72-4034-A89F-2F79F1D08FDB}"/>
              </a:ext>
            </a:extLst>
          </p:cNvPr>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Arial" panose="020B0604020202020204" pitchFamily="34" charset="0"/>
                <a:cs typeface="Arial" panose="020B0604020202020204" pitchFamily="34" charset="0"/>
              </a:rPr>
              <a:t>CONTACT</a:t>
            </a:r>
          </a:p>
        </p:txBody>
      </p:sp>
      <p:pic>
        <p:nvPicPr>
          <p:cNvPr id="14" name="Picture 128" descr="Picture1">
            <a:extLst>
              <a:ext uri="{FF2B5EF4-FFF2-40B4-BE49-F238E27FC236}">
                <a16:creationId xmlns:a16="http://schemas.microsoft.com/office/drawing/2014/main" id="{841EE02F-1174-44BA-8C5B-26743DA19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3"/>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9" descr="Picture2">
            <a:extLst>
              <a:ext uri="{FF2B5EF4-FFF2-40B4-BE49-F238E27FC236}">
                <a16:creationId xmlns:a16="http://schemas.microsoft.com/office/drawing/2014/main" id="{4F08B2FB-A416-4D7C-8083-EE94B1762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57" y="27709093"/>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30">
            <a:extLst>
              <a:ext uri="{FF2B5EF4-FFF2-40B4-BE49-F238E27FC236}">
                <a16:creationId xmlns:a16="http://schemas.microsoft.com/office/drawing/2014/main" id="{A93CEA84-7467-409F-828B-B9B728525E1D}"/>
              </a:ext>
            </a:extLst>
          </p:cNvPr>
          <p:cNvSpPr txBox="1">
            <a:spLocks noChangeArrowheads="1"/>
          </p:cNvSpPr>
          <p:nvPr/>
        </p:nvSpPr>
        <p:spPr bwMode="auto">
          <a:xfrm>
            <a:off x="10632490"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Calibri.</a:t>
            </a:r>
          </a:p>
        </p:txBody>
      </p:sp>
      <p:sp>
        <p:nvSpPr>
          <p:cNvPr id="17" name="Text Box 131">
            <a:extLst>
              <a:ext uri="{FF2B5EF4-FFF2-40B4-BE49-F238E27FC236}">
                <a16:creationId xmlns:a16="http://schemas.microsoft.com/office/drawing/2014/main" id="{D7ED608D-1840-4C51-B17B-618DB99EB243}"/>
              </a:ext>
            </a:extLst>
          </p:cNvPr>
          <p:cNvSpPr txBox="1">
            <a:spLocks noChangeArrowheads="1"/>
          </p:cNvSpPr>
          <p:nvPr/>
        </p:nvSpPr>
        <p:spPr bwMode="auto">
          <a:xfrm>
            <a:off x="16162306" y="30641925"/>
            <a:ext cx="3786807"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Calibri.</a:t>
            </a:r>
          </a:p>
        </p:txBody>
      </p:sp>
      <p:sp>
        <p:nvSpPr>
          <p:cNvPr id="18" name="Text Box 133">
            <a:extLst>
              <a:ext uri="{FF2B5EF4-FFF2-40B4-BE49-F238E27FC236}">
                <a16:creationId xmlns:a16="http://schemas.microsoft.com/office/drawing/2014/main" id="{1CE63881-112F-45B9-BC84-27A87356B518}"/>
              </a:ext>
            </a:extLst>
          </p:cNvPr>
          <p:cNvSpPr txBox="1">
            <a:spLocks noChangeArrowheads="1"/>
          </p:cNvSpPr>
          <p:nvPr/>
        </p:nvSpPr>
        <p:spPr bwMode="auto">
          <a:xfrm>
            <a:off x="1551709" y="28920002"/>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&lt;your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&lt;organization name&gt;</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Email: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Phone: </a:t>
            </a:r>
          </a:p>
          <a:p>
            <a:pPr defTabSz="886694" fontAlgn="base">
              <a:spcBef>
                <a:spcPct val="0"/>
              </a:spcBef>
              <a:spcAft>
                <a:spcPct val="0"/>
              </a:spcAft>
              <a:defRPr/>
            </a:pPr>
            <a:r>
              <a:rPr lang="en-US" sz="2715" kern="0" dirty="0">
                <a:solidFill>
                  <a:prstClr val="white"/>
                </a:solidFill>
                <a:latin typeface="Arial" panose="020B0604020202020204" pitchFamily="34" charset="0"/>
                <a:cs typeface="Arial" panose="020B0604020202020204" pitchFamily="34" charset="0"/>
              </a:rPr>
              <a:t>Website: </a:t>
            </a:r>
          </a:p>
        </p:txBody>
      </p:sp>
      <p:sp>
        <p:nvSpPr>
          <p:cNvPr id="19" name="Text Box 134">
            <a:extLst>
              <a:ext uri="{FF2B5EF4-FFF2-40B4-BE49-F238E27FC236}">
                <a16:creationId xmlns:a16="http://schemas.microsoft.com/office/drawing/2014/main" id="{EFC405C6-31B9-4CD3-B70B-659E7F2685D0}"/>
              </a:ext>
            </a:extLst>
          </p:cNvPr>
          <p:cNvSpPr txBox="1">
            <a:spLocks noChangeArrowheads="1"/>
          </p:cNvSpPr>
          <p:nvPr/>
        </p:nvSpPr>
        <p:spPr bwMode="auto">
          <a:xfrm>
            <a:off x="1551709" y="7148946"/>
            <a:ext cx="7093527" cy="10863195"/>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latin typeface="Arial" panose="020B0604020202020204" pitchFamily="34" charset="0"/>
                <a:cs typeface="Arial" panose="020B0604020202020204" pitchFamily="34" charset="0"/>
              </a:rPr>
              <a:t>Click here to insert your Abstract text. Type it in or copy and paste from your Word document or other source.</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white"/>
                </a:solidFill>
                <a:latin typeface="Arial" panose="020B0604020202020204" pitchFamily="34" charset="0"/>
                <a:cs typeface="Arial" panose="020B0604020202020204" pitchFamily="34" charset="0"/>
              </a:rPr>
              <a:t>Format Shape, Text Box, Autofit</a:t>
            </a:r>
            <a:r>
              <a:rPr lang="en-US" sz="3103" kern="0" dirty="0">
                <a:solidFill>
                  <a:prstClr val="white"/>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latin typeface="Arial" panose="020B0604020202020204" pitchFamily="34" charset="0"/>
              <a:cs typeface="Arial" panose="020B0604020202020204" pitchFamily="34" charset="0"/>
            </a:endParaRPr>
          </a:p>
          <a:p>
            <a:pPr defTabSz="3191841">
              <a:defRPr/>
            </a:pPr>
            <a:r>
              <a:rPr lang="en-US" sz="3103" kern="0" dirty="0">
                <a:solidFill>
                  <a:prstClr val="white"/>
                </a:solidFill>
                <a:latin typeface="Arial" panose="020B0604020202020204" pitchFamily="34" charset="0"/>
                <a:cs typeface="Arial" panose="020B0604020202020204" pitchFamily="34" charset="0"/>
              </a:rPr>
              <a:t>Zoom out to 100% to preview what this will look like on your printed poster.</a:t>
            </a:r>
          </a:p>
        </p:txBody>
      </p:sp>
      <p:sp>
        <p:nvSpPr>
          <p:cNvPr id="20" name="Text Box 135">
            <a:extLst>
              <a:ext uri="{FF2B5EF4-FFF2-40B4-BE49-F238E27FC236}">
                <a16:creationId xmlns:a16="http://schemas.microsoft.com/office/drawing/2014/main" id="{78FE3665-6AF9-469F-B7BD-25E7493418B7}"/>
              </a:ext>
            </a:extLst>
          </p:cNvPr>
          <p:cNvSpPr txBox="1">
            <a:spLocks noChangeArrowheads="1"/>
          </p:cNvSpPr>
          <p:nvPr/>
        </p:nvSpPr>
        <p:spPr bwMode="auto">
          <a:xfrm>
            <a:off x="21051213" y="6950775"/>
            <a:ext cx="10637212"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Results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r>
              <a:rPr lang="en-US" sz="3103" kern="0" dirty="0">
                <a:solidFill>
                  <a:prstClr val="black"/>
                </a:solidFill>
                <a:latin typeface="Arial" panose="020B0604020202020204" pitchFamily="34" charset="0"/>
                <a:cs typeface="Arial" panose="020B0604020202020204" pitchFamily="34" charset="0"/>
              </a:rPr>
              <a:t>Zoom out to 100% to preview what this will look like on your printed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Speaking of Results, yours will look better if you remember to run a spell-check on your poster! After you’ve added your content click on </a:t>
            </a:r>
            <a:r>
              <a:rPr lang="en-US" sz="3103" b="1" kern="0" dirty="0">
                <a:solidFill>
                  <a:prstClr val="black"/>
                </a:solidFill>
                <a:latin typeface="Arial" panose="020B0604020202020204" pitchFamily="34" charset="0"/>
                <a:cs typeface="Arial" panose="020B0604020202020204" pitchFamily="34" charset="0"/>
              </a:rPr>
              <a:t>Review</a:t>
            </a:r>
            <a:r>
              <a:rPr lang="en-US" sz="3103" kern="0" dirty="0">
                <a:solidFill>
                  <a:prstClr val="black"/>
                </a:solidFill>
                <a:latin typeface="Arial" panose="020B0604020202020204" pitchFamily="34" charset="0"/>
                <a:cs typeface="Arial" panose="020B0604020202020204" pitchFamily="34" charset="0"/>
              </a:rPr>
              <a:t>, </a:t>
            </a:r>
            <a:r>
              <a:rPr lang="en-US" sz="3103" b="1" kern="0" dirty="0">
                <a:solidFill>
                  <a:prstClr val="black"/>
                </a:solidFill>
                <a:latin typeface="Arial" panose="020B0604020202020204" pitchFamily="34" charset="0"/>
                <a:cs typeface="Arial" panose="020B0604020202020204" pitchFamily="34" charset="0"/>
              </a:rPr>
              <a:t>Spelling</a:t>
            </a:r>
            <a:r>
              <a:rPr lang="en-US" sz="3103" kern="0" dirty="0">
                <a:solidFill>
                  <a:prstClr val="black"/>
                </a:solidFill>
                <a:latin typeface="Arial" panose="020B0604020202020204" pitchFamily="34" charset="0"/>
                <a:cs typeface="Arial" panose="020B0604020202020204" pitchFamily="34" charset="0"/>
              </a:rPr>
              <a:t>, or press F7.</a:t>
            </a:r>
          </a:p>
        </p:txBody>
      </p:sp>
      <p:sp>
        <p:nvSpPr>
          <p:cNvPr id="21" name="Text Box 136">
            <a:extLst>
              <a:ext uri="{FF2B5EF4-FFF2-40B4-BE49-F238E27FC236}">
                <a16:creationId xmlns:a16="http://schemas.microsoft.com/office/drawing/2014/main" id="{F84776A9-B4B3-4FC0-B20F-0817D44A1483}"/>
              </a:ext>
            </a:extLst>
          </p:cNvPr>
          <p:cNvSpPr txBox="1">
            <a:spLocks noChangeArrowheads="1"/>
          </p:cNvSpPr>
          <p:nvPr/>
        </p:nvSpPr>
        <p:spPr bwMode="auto">
          <a:xfrm>
            <a:off x="32575116" y="6985967"/>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Discussion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a:p>
            <a:pPr defTabSz="3191841">
              <a:defRPr/>
            </a:pPr>
            <a:r>
              <a:rPr lang="en-US" sz="3103" kern="0" dirty="0">
                <a:solidFill>
                  <a:prstClr val="black"/>
                </a:solidFill>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To change the background color of any text box,  click once on the box so it is outlined with a dashed border. Then select </a:t>
            </a:r>
            <a:r>
              <a:rPr lang="en-US" sz="3103" b="1" kern="0" dirty="0">
                <a:solidFill>
                  <a:prstClr val="black"/>
                </a:solidFill>
                <a:latin typeface="Arial" panose="020B0604020202020204" pitchFamily="34" charset="0"/>
                <a:cs typeface="Arial" panose="020B0604020202020204" pitchFamily="34" charset="0"/>
              </a:rPr>
              <a:t>Shape Fill</a:t>
            </a:r>
            <a:r>
              <a:rPr lang="en-US" sz="3103" kern="0" dirty="0">
                <a:solidFill>
                  <a:prstClr val="black"/>
                </a:solidFill>
                <a:latin typeface="Arial" panose="020B0604020202020204" pitchFamily="34" charset="0"/>
                <a:cs typeface="Arial" panose="020B0604020202020204" pitchFamily="34" charset="0"/>
              </a:rPr>
              <a:t> from the </a:t>
            </a:r>
            <a:r>
              <a:rPr lang="en-US" sz="3103" b="1" kern="0" dirty="0">
                <a:solidFill>
                  <a:prstClr val="black"/>
                </a:solidFill>
                <a:latin typeface="Arial" panose="020B0604020202020204" pitchFamily="34" charset="0"/>
                <a:cs typeface="Arial" panose="020B0604020202020204" pitchFamily="34" charset="0"/>
              </a:rPr>
              <a:t>Drawing Tools, Format</a:t>
            </a:r>
            <a:r>
              <a:rPr lang="en-US" sz="3103" kern="0" dirty="0">
                <a:solidFill>
                  <a:prstClr val="black"/>
                </a:solidFill>
                <a:latin typeface="Arial" panose="020B0604020202020204" pitchFamily="34" charset="0"/>
                <a:cs typeface="Arial" panose="020B0604020202020204" pitchFamily="34" charset="0"/>
              </a:rPr>
              <a:t> tab on the ribbon bar above. It’s the one with the ‘paint can’ icon.</a:t>
            </a:r>
          </a:p>
        </p:txBody>
      </p:sp>
      <p:sp>
        <p:nvSpPr>
          <p:cNvPr id="22" name="Text Box 137">
            <a:extLst>
              <a:ext uri="{FF2B5EF4-FFF2-40B4-BE49-F238E27FC236}">
                <a16:creationId xmlns:a16="http://schemas.microsoft.com/office/drawing/2014/main" id="{149260C3-8F36-41FD-9CAE-9561E74E42E1}"/>
              </a:ext>
            </a:extLst>
          </p:cNvPr>
          <p:cNvSpPr txBox="1">
            <a:spLocks noChangeArrowheads="1"/>
          </p:cNvSpPr>
          <p:nvPr/>
        </p:nvSpPr>
        <p:spPr bwMode="auto">
          <a:xfrm>
            <a:off x="10552426" y="22666514"/>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Methods and Materials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p:sp>
        <p:nvSpPr>
          <p:cNvPr id="23" name="Text Box 138">
            <a:extLst>
              <a:ext uri="{FF2B5EF4-FFF2-40B4-BE49-F238E27FC236}">
                <a16:creationId xmlns:a16="http://schemas.microsoft.com/office/drawing/2014/main" id="{DFC7135C-6D81-4191-82F1-CFF1D0F83A19}"/>
              </a:ext>
            </a:extLst>
          </p:cNvPr>
          <p:cNvSpPr txBox="1">
            <a:spLocks noChangeArrowheads="1"/>
          </p:cNvSpPr>
          <p:nvPr/>
        </p:nvSpPr>
        <p:spPr bwMode="auto">
          <a:xfrm>
            <a:off x="32575116" y="23057320"/>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latin typeface="Arial" panose="020B0604020202020204" pitchFamily="34" charset="0"/>
                <a:cs typeface="Arial" panose="020B0604020202020204" pitchFamily="34" charset="0"/>
              </a:rPr>
              <a:t>Click here to insert your Conclusions text. Type it in or copy and paste from your Word document or other source.</a:t>
            </a: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This text box will automatically re-size to your text. To turn off that feature, right click inside this box and go to </a:t>
            </a:r>
            <a:r>
              <a:rPr lang="en-US" sz="3103" b="1" kern="0" dirty="0">
                <a:solidFill>
                  <a:prstClr val="black"/>
                </a:solidFill>
                <a:latin typeface="Arial" panose="020B0604020202020204" pitchFamily="34" charset="0"/>
                <a:cs typeface="Arial" panose="020B0604020202020204" pitchFamily="34" charset="0"/>
              </a:rPr>
              <a:t>Format Shape, Text Box, Autofit</a:t>
            </a:r>
            <a:r>
              <a:rPr lang="en-US" sz="3103" kern="0" dirty="0">
                <a:solidFill>
                  <a:prstClr val="black"/>
                </a:solidFill>
                <a:latin typeface="Arial" panose="020B0604020202020204" pitchFamily="34" charset="0"/>
                <a:cs typeface="Arial" panose="020B0604020202020204" pitchFamily="34" charset="0"/>
              </a:rPr>
              <a:t>, and select the “Do Not Autofit” radio button.</a:t>
            </a:r>
          </a:p>
        </p:txBody>
      </p:sp>
      <mc:AlternateContent xmlns:mc="http://schemas.openxmlformats.org/markup-compatibility/2006">
        <mc:Choice xmlns:a14="http://schemas.microsoft.com/office/drawing/2010/main" Requires="a14">
          <p:sp>
            <p:nvSpPr>
              <p:cNvPr id="24" name="Text Box 139">
                <a:extLst>
                  <a:ext uri="{FF2B5EF4-FFF2-40B4-BE49-F238E27FC236}">
                    <a16:creationId xmlns:a16="http://schemas.microsoft.com/office/drawing/2014/main" id="{1DB05CC8-CCFE-4566-9DC7-BDB025F23328}"/>
                  </a:ext>
                </a:extLst>
              </p:cNvPr>
              <p:cNvSpPr txBox="1">
                <a:spLocks noChangeArrowheads="1"/>
              </p:cNvSpPr>
              <p:nvPr/>
            </p:nvSpPr>
            <p:spPr bwMode="auto">
              <a:xfrm>
                <a:off x="10552426" y="6950776"/>
                <a:ext cx="9750521" cy="14238543"/>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latin typeface="Arial" panose="020B0604020202020204" pitchFamily="34" charset="0"/>
                    <a:cs typeface="Arial" panose="020B0604020202020204" pitchFamily="34" charset="0"/>
                  </a:rPr>
                  <a:t>Genigraphics®</a:t>
                </a:r>
                <a:r>
                  <a:rPr lang="en-US" sz="3103" kern="0" dirty="0">
                    <a:solidFill>
                      <a:prstClr val="black"/>
                    </a:solidFill>
                    <a:latin typeface="Arial" panose="020B0604020202020204" pitchFamily="34" charset="0"/>
                    <a:cs typeface="Arial" panose="020B0604020202020204"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Arial" panose="020B0604020202020204" pitchFamily="34" charset="0"/>
                    <a:cs typeface="Arial" panose="020B0604020202020204" pitchFamily="34" charset="0"/>
                  </a:rPr>
                  <a:t>The most critical factor is that your template and poster dimensions must be proportional:</a:t>
                </a:r>
              </a:p>
              <a:p>
                <a:pPr defTabSz="3191841">
                  <a:defRPr/>
                </a:pPr>
                <a:endParaRPr lang="en-US" sz="3103" b="1" kern="0" dirty="0">
                  <a:solidFill>
                    <a:prstClr val="black"/>
                  </a:solidFill>
                  <a:latin typeface="Arial" panose="020B0604020202020204" pitchFamily="34" charset="0"/>
                  <a:cs typeface="Arial" panose="020B0604020202020204" pitchFamily="34" charset="0"/>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Arial" panose="020B0604020202020204" pitchFamily="34" charset="0"/>
                  <a:cs typeface="Arial" panose="020B0604020202020204" pitchFamily="34" charset="0"/>
                </a:endParaRPr>
              </a:p>
              <a:p>
                <a:pPr defTabSz="3191841">
                  <a:defRPr/>
                </a:pPr>
                <a:endParaRPr lang="en-US" sz="3103" kern="0" dirty="0">
                  <a:solidFill>
                    <a:prstClr val="black"/>
                  </a:solidFill>
                  <a:latin typeface="Arial" panose="020B0604020202020204" pitchFamily="34" charset="0"/>
                  <a:cs typeface="Arial" panose="020B0604020202020204" pitchFamily="34" charset="0"/>
                </a:endParaRPr>
              </a:p>
              <a:p>
                <a:pPr defTabSz="3191841">
                  <a:defRPr/>
                </a:pPr>
                <a:r>
                  <a:rPr lang="en-US" sz="3103" kern="0" dirty="0">
                    <a:solidFill>
                      <a:prstClr val="black"/>
                    </a:solidFill>
                    <a:latin typeface="Arial" panose="020B0604020202020204" pitchFamily="34" charset="0"/>
                    <a:cs typeface="Arial" panose="020B0604020202020204" pitchFamily="34" charset="0"/>
                  </a:rPr>
                  <a:t>Order your poster from Genigraphics and we will perform a free design review and advise you if we see anything that may be a concern for printing. We’ll even help tidy things up.</a:t>
                </a:r>
              </a:p>
              <a:p>
                <a:pPr defTabSz="3191841">
                  <a:defRPr/>
                </a:pPr>
                <a:r>
                  <a:rPr lang="en-US" sz="3103" kern="0" dirty="0">
                    <a:solidFill>
                      <a:prstClr val="black"/>
                    </a:solidFill>
                    <a:latin typeface="Arial" panose="020B0604020202020204" pitchFamily="34" charset="0"/>
                    <a:cs typeface="Arial" panose="020B0604020202020204" pitchFamily="34" charset="0"/>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4" name="Text Box 139">
                <a:extLst>
                  <a:ext uri="{FF2B5EF4-FFF2-40B4-BE49-F238E27FC236}">
                    <a16:creationId xmlns:a16="http://schemas.microsoft.com/office/drawing/2014/main" id="{1DB05CC8-CCFE-4566-9DC7-BDB025F23328}"/>
                  </a:ext>
                </a:extLst>
              </p:cNvPr>
              <p:cNvSpPr txBox="1">
                <a:spLocks noRot="1" noChangeAspect="1" noMove="1" noResize="1" noEditPoints="1" noAdjustHandles="1" noChangeArrowheads="1" noChangeShapeType="1" noTextEdit="1"/>
              </p:cNvSpPr>
              <p:nvPr/>
            </p:nvSpPr>
            <p:spPr bwMode="auto">
              <a:xfrm>
                <a:off x="10552426" y="6950776"/>
                <a:ext cx="9750521" cy="14238543"/>
              </a:xfrm>
              <a:prstGeom prst="rect">
                <a:avLst/>
              </a:prstGeom>
              <a:blipFill>
                <a:blip r:embed="rId4"/>
                <a:stretch>
                  <a:fillRect l="-625" r="-938"/>
                </a:stretch>
              </a:blipFill>
              <a:ln>
                <a:noFill/>
              </a:ln>
              <a:effectLst/>
            </p:spPr>
            <p:txBody>
              <a:bodyPr/>
              <a:lstStyle/>
              <a:p>
                <a:r>
                  <a:rPr lang="en-US">
                    <a:noFill/>
                  </a:rPr>
                  <a:t> </a:t>
                </a:r>
              </a:p>
            </p:txBody>
          </p:sp>
        </mc:Fallback>
      </mc:AlternateContent>
      <p:sp>
        <p:nvSpPr>
          <p:cNvPr id="25" name="Text Box 140">
            <a:extLst>
              <a:ext uri="{FF2B5EF4-FFF2-40B4-BE49-F238E27FC236}">
                <a16:creationId xmlns:a16="http://schemas.microsoft.com/office/drawing/2014/main" id="{7FDCEEB4-840B-405C-AE23-734973FAADA8}"/>
              </a:ext>
            </a:extLst>
          </p:cNvPr>
          <p:cNvSpPr txBox="1">
            <a:spLocks noChangeArrowheads="1"/>
          </p:cNvSpPr>
          <p:nvPr/>
        </p:nvSpPr>
        <p:spPr bwMode="auto">
          <a:xfrm>
            <a:off x="32575116" y="28835583"/>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Arial" panose="020B0604020202020204" pitchFamily="34" charset="0"/>
                <a:cs typeface="Arial" panose="020B0604020202020204" pitchFamily="34" charset="0"/>
              </a:rPr>
              <a:t>Click on the border once to highlight and select a different font or font size that suits you. This text is in Calibri 24pt and is easily readable up to 3 feet away. </a:t>
            </a:r>
          </a:p>
        </p:txBody>
      </p:sp>
      <p:pic>
        <p:nvPicPr>
          <p:cNvPr id="26" name="Picture 25">
            <a:extLst>
              <a:ext uri="{FF2B5EF4-FFF2-40B4-BE49-F238E27FC236}">
                <a16:creationId xmlns:a16="http://schemas.microsoft.com/office/drawing/2014/main" id="{24E5B3A8-4A27-4940-825D-EB74F007B9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1" y="16099368"/>
            <a:ext cx="4950691" cy="5460128"/>
          </a:xfrm>
          <a:prstGeom prst="rect">
            <a:avLst/>
          </a:prstGeom>
          <a:ln>
            <a:solidFill>
              <a:srgbClr val="1F497D">
                <a:lumMod val="50000"/>
              </a:srgbClr>
            </a:solidFill>
          </a:ln>
        </p:spPr>
      </p:pic>
      <p:sp>
        <p:nvSpPr>
          <p:cNvPr id="27" name="Text Box 240">
            <a:extLst>
              <a:ext uri="{FF2B5EF4-FFF2-40B4-BE49-F238E27FC236}">
                <a16:creationId xmlns:a16="http://schemas.microsoft.com/office/drawing/2014/main" id="{FFBD6124-8764-4B8B-AA1B-290A7F4C50B4}"/>
              </a:ext>
            </a:extLst>
          </p:cNvPr>
          <p:cNvSpPr txBox="1">
            <a:spLocks noChangeArrowheads="1"/>
          </p:cNvSpPr>
          <p:nvPr/>
        </p:nvSpPr>
        <p:spPr bwMode="auto">
          <a:xfrm>
            <a:off x="21160184"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8" name="Text Box 241">
            <a:extLst>
              <a:ext uri="{FF2B5EF4-FFF2-40B4-BE49-F238E27FC236}">
                <a16:creationId xmlns:a16="http://schemas.microsoft.com/office/drawing/2014/main" id="{A06C3F61-4133-40A6-B65B-37EDEDBB95C7}"/>
              </a:ext>
            </a:extLst>
          </p:cNvPr>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29" name="Content Placeholder 114" descr="Sample table with 4 columns, 7 rows." title="Sample Table">
            <a:extLst>
              <a:ext uri="{FF2B5EF4-FFF2-40B4-BE49-F238E27FC236}">
                <a16:creationId xmlns:a16="http://schemas.microsoft.com/office/drawing/2014/main" id="{93EAB604-AF5A-4DC9-8392-D1BE45F8AB7E}"/>
              </a:ext>
            </a:extLst>
          </p:cNvPr>
          <p:cNvGraphicFramePr>
            <a:graphicFrameLocks/>
          </p:cNvGraphicFramePr>
          <p:nvPr/>
        </p:nvGraphicFramePr>
        <p:xfrm>
          <a:off x="21083879" y="16935897"/>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30" name="Chart 29">
            <a:extLst>
              <a:ext uri="{FF2B5EF4-FFF2-40B4-BE49-F238E27FC236}">
                <a16:creationId xmlns:a16="http://schemas.microsoft.com/office/drawing/2014/main" id="{92A71690-6280-450B-9355-6F0DE8F4880B}"/>
              </a:ext>
            </a:extLst>
          </p:cNvPr>
          <p:cNvGraphicFramePr/>
          <p:nvPr/>
        </p:nvGraphicFramePr>
        <p:xfrm>
          <a:off x="21051213" y="23848292"/>
          <a:ext cx="10648880" cy="6863711"/>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 Box 139">
            <a:extLst>
              <a:ext uri="{FF2B5EF4-FFF2-40B4-BE49-F238E27FC236}">
                <a16:creationId xmlns:a16="http://schemas.microsoft.com/office/drawing/2014/main" id="{CD3BF50C-0338-A27C-E069-9A5AFE54702B}"/>
              </a:ext>
            </a:extLst>
          </p:cNvPr>
          <p:cNvSpPr txBox="1">
            <a:spLocks noChangeArrowheads="1"/>
          </p:cNvSpPr>
          <p:nvPr/>
        </p:nvSpPr>
        <p:spPr bwMode="auto">
          <a:xfrm>
            <a:off x="0" y="-24815"/>
            <a:ext cx="9124545" cy="5511215"/>
          </a:xfrm>
          <a:prstGeom prst="rect">
            <a:avLst/>
          </a:prstGeom>
          <a:solidFill>
            <a:sysClr val="window" lastClr="FFFFFF"/>
          </a:solidFill>
          <a:ln>
            <a:noFill/>
          </a:ln>
          <a:effectLst/>
        </p:spPr>
        <p:txBody>
          <a:bodyPr wrap="square" lIns="177338" tIns="177338" rIns="177338" bIns="177338">
            <a:spAutoFit/>
          </a:bodyPr>
          <a:lstStyle/>
          <a:p>
            <a:pPr defTabSz="886694" fontAlgn="base">
              <a:spcBef>
                <a:spcPct val="0"/>
              </a:spcBef>
              <a:spcAft>
                <a:spcPct val="0"/>
              </a:spcAft>
              <a:defRPr/>
            </a:pPr>
            <a:endParaRPr lang="en-US" sz="3103" kern="0" dirty="0">
              <a:solidFill>
                <a:prstClr val="black"/>
              </a:solidFill>
              <a:latin typeface="Arial" panose="020B0604020202020204" pitchFamily="34" charset="0"/>
              <a:cs typeface="Arial" panose="020B0604020202020204" pitchFamily="34" charset="0"/>
            </a:endParaRPr>
          </a:p>
        </p:txBody>
      </p:sp>
      <p:pic>
        <p:nvPicPr>
          <p:cNvPr id="3" name="Picture 2" descr="A green logo with white text&#10;&#10;Description automatically generated">
            <a:extLst>
              <a:ext uri="{FF2B5EF4-FFF2-40B4-BE49-F238E27FC236}">
                <a16:creationId xmlns:a16="http://schemas.microsoft.com/office/drawing/2014/main" id="{426C2A3F-CEAE-C28E-C6C0-4D3784BA60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75911" y="567785"/>
            <a:ext cx="2972722" cy="3584500"/>
          </a:xfrm>
          <a:prstGeom prst="rect">
            <a:avLst/>
          </a:prstGeom>
        </p:spPr>
      </p:pic>
    </p:spTree>
    <p:extLst>
      <p:ext uri="{BB962C8B-B14F-4D97-AF65-F5344CB8AC3E}">
        <p14:creationId xmlns:p14="http://schemas.microsoft.com/office/powerpoint/2010/main" val="88566765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225</TotalTime>
  <Words>3078</Words>
  <Application>Microsoft Office PowerPoint</Application>
  <PresentationFormat>Custom</PresentationFormat>
  <Paragraphs>249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Cambria Math</vt:lpstr>
      <vt:lpstr>Office 2013 - 2022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12</cp:revision>
  <dcterms:created xsi:type="dcterms:W3CDTF">2018-02-28T16:31:23Z</dcterms:created>
  <dcterms:modified xsi:type="dcterms:W3CDTF">2024-03-26T12:24:40Z</dcterms:modified>
</cp:coreProperties>
</file>