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4"/>
  </p:sldMasterIdLst>
  <p:sldIdLst>
    <p:sldId id="256" r:id="rId5"/>
    <p:sldId id="262" r:id="rId6"/>
    <p:sldId id="417" r:id="rId7"/>
    <p:sldId id="436" r:id="rId8"/>
    <p:sldId id="420" r:id="rId9"/>
    <p:sldId id="447" r:id="rId10"/>
    <p:sldId id="264" r:id="rId11"/>
    <p:sldId id="446" r:id="rId12"/>
    <p:sldId id="433" r:id="rId13"/>
    <p:sldId id="422" r:id="rId14"/>
    <p:sldId id="448" r:id="rId15"/>
    <p:sldId id="423" r:id="rId16"/>
    <p:sldId id="269" r:id="rId17"/>
    <p:sldId id="431" r:id="rId18"/>
    <p:sldId id="432" r:id="rId19"/>
    <p:sldId id="449" r:id="rId20"/>
    <p:sldId id="435" r:id="rId21"/>
    <p:sldId id="443" r:id="rId22"/>
    <p:sldId id="444" r:id="rId23"/>
    <p:sldId id="450" r:id="rId24"/>
    <p:sldId id="43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ercke, Brian" initials="GB" lastIdx="1" clrIdx="0">
    <p:extLst>
      <p:ext uri="{19B8F6BF-5375-455C-9EA6-DF929625EA0E}">
        <p15:presenceInfo xmlns:p15="http://schemas.microsoft.com/office/powerpoint/2012/main" userId="S::goerckeb@usf.edu::e226c7bc-6f3c-400a-8b1d-b909cdb2a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1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75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00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05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4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1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1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1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3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1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3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jotform.com/form/2129958963321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orm.jotform.com/21133580642114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form.jotform.com/21111473592615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usf.edu/world/for-students/international-students/international-onboarding/index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07B2-E374-40B6-8B56-B1471FA72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8837" y="520617"/>
            <a:ext cx="1201394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/>
              <a:t>Welcome to USF! </a:t>
            </a:r>
            <a:br>
              <a:rPr lang="en-US" sz="3300" dirty="0"/>
            </a:br>
            <a:br>
              <a:rPr lang="en-US" sz="2200" dirty="0"/>
            </a:br>
            <a:r>
              <a:rPr lang="en-US" sz="2200" dirty="0"/>
              <a:t>Guidance for complying with the State of Florida Immunization Requirements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1AACF-3A8E-82EC-52E1-1098A0DAC4CF}"/>
              </a:ext>
            </a:extLst>
          </p:cNvPr>
          <p:cNvSpPr txBox="1"/>
          <p:nvPr/>
        </p:nvSpPr>
        <p:spPr>
          <a:xfrm>
            <a:off x="2889180" y="5875718"/>
            <a:ext cx="584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Strengthened by Diversity. </a:t>
            </a:r>
            <a:r>
              <a:rPr lang="en-US" sz="2400" dirty="0"/>
              <a:t>We are USF. </a:t>
            </a:r>
          </a:p>
        </p:txBody>
      </p:sp>
      <p:pic>
        <p:nvPicPr>
          <p:cNvPr id="1026" name="Picture 2" descr="large group">
            <a:extLst>
              <a:ext uri="{FF2B5EF4-FFF2-40B4-BE49-F238E27FC236}">
                <a16:creationId xmlns:a16="http://schemas.microsoft.com/office/drawing/2014/main" id="{029CC3DC-EDB2-A352-DA21-3DD96F63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37" y="1726555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1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66B7-B838-4C61-B199-A30BEBCB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183" y="155095"/>
            <a:ext cx="7301405" cy="109728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Item #5 Tuberculosis screening </a:t>
            </a:r>
            <a:br>
              <a:rPr lang="en-US" sz="3200" dirty="0"/>
            </a:br>
            <a:r>
              <a:rPr lang="en-US" sz="3200" dirty="0"/>
              <a:t>by Skin Test or Blood Test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6BE3C-E1B4-4F1B-97E1-544F2AE2BE4E}"/>
              </a:ext>
            </a:extLst>
          </p:cNvPr>
          <p:cNvSpPr txBox="1"/>
          <p:nvPr/>
        </p:nvSpPr>
        <p:spPr>
          <a:xfrm>
            <a:off x="456774" y="3041916"/>
            <a:ext cx="8880172" cy="14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TB Skin Test by PPD Mantoux must be read 48-72 hours after it is placed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Your medical provider must complete all sections fully or attach an official lab report with your full legal name and date of birth (month/day/year)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Age is not a substitute for date of birth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F59A91-63CC-4BBC-A013-A0D86EDB25FE}"/>
              </a:ext>
            </a:extLst>
          </p:cNvPr>
          <p:cNvSpPr/>
          <p:nvPr/>
        </p:nvSpPr>
        <p:spPr>
          <a:xfrm>
            <a:off x="409417" y="4727784"/>
            <a:ext cx="8055076" cy="1426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92D050"/>
                </a:solidFill>
              </a:rPr>
              <a:t>USF will </a:t>
            </a:r>
            <a:r>
              <a:rPr lang="en-US" b="1" u="sng" dirty="0">
                <a:solidFill>
                  <a:srgbClr val="92D050"/>
                </a:solidFill>
              </a:rPr>
              <a:t>NOT</a:t>
            </a:r>
            <a:r>
              <a:rPr lang="en-US" b="1" dirty="0">
                <a:solidFill>
                  <a:srgbClr val="92D050"/>
                </a:solidFill>
              </a:rPr>
              <a:t> accept the following in the ‘MM’ results box: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/>
              <a:t>Symbols</a:t>
            </a:r>
            <a:r>
              <a:rPr lang="en-US" dirty="0"/>
              <a:t> such as “x,” (7 mm x 9 mm) or                                         “&lt;,” or “&gt;” (&gt;2mm or &lt;2mm) will NOT be accepted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Decimals</a:t>
            </a:r>
            <a:r>
              <a:rPr lang="en-US" dirty="0"/>
              <a:t> such as 2.5 and .4 will NOT be accepted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" r="-6666"/>
          <a:stretch/>
        </p:blipFill>
        <p:spPr>
          <a:xfrm>
            <a:off x="7117729" y="4218156"/>
            <a:ext cx="3100062" cy="2513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BF2CC-F420-BF35-8B16-05035D002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5" t="53443" r="616" b="29897"/>
          <a:stretch/>
        </p:blipFill>
        <p:spPr>
          <a:xfrm>
            <a:off x="216800" y="1383233"/>
            <a:ext cx="8880172" cy="15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5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545-6239-FDED-FD39-6750F449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5376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QuantiFERON (QFT) or T-Spot Blood Tests are Accepted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96224-613F-589F-08C1-1011E611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8" y="1930995"/>
            <a:ext cx="4915655" cy="46440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930A32-D78A-0E0A-9A7A-159ECDCF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881" y="2425129"/>
            <a:ext cx="2411098" cy="36557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Information on the Lab Report must include the student’s full name and date of birth as well as complete contact information for the laboratory</a:t>
            </a:r>
          </a:p>
          <a:p>
            <a:r>
              <a:rPr lang="en-US" dirty="0"/>
              <a:t>TB lab reports must include the name of the lab test, a numeric result as well as an interpretation of the TB response</a:t>
            </a:r>
          </a:p>
          <a:p>
            <a:r>
              <a:rPr lang="en-US" dirty="0"/>
              <a:t>Information may not be written onto this document. It must either be typed or stamped</a:t>
            </a:r>
          </a:p>
        </p:txBody>
      </p:sp>
    </p:spTree>
    <p:extLst>
      <p:ext uri="{BB962C8B-B14F-4D97-AF65-F5344CB8AC3E}">
        <p14:creationId xmlns:p14="http://schemas.microsoft.com/office/powerpoint/2010/main" val="352288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8AC-D4BE-4884-BF50-8EBBA222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4654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Item #5 (continued)                                                  Tuberculosis screening by Radiology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28281-5160-4026-AF4B-70253B94B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" t="49050" r="3747"/>
          <a:stretch/>
        </p:blipFill>
        <p:spPr>
          <a:xfrm>
            <a:off x="192947" y="2166152"/>
            <a:ext cx="11469950" cy="665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42B62-8C31-47C4-8223-675A1797BBE9}"/>
              </a:ext>
            </a:extLst>
          </p:cNvPr>
          <p:cNvSpPr txBox="1"/>
          <p:nvPr/>
        </p:nvSpPr>
        <p:spPr>
          <a:xfrm>
            <a:off x="192947" y="3170966"/>
            <a:ext cx="9865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tested </a:t>
            </a:r>
            <a:r>
              <a:rPr lang="en-US" u="sng" dirty="0"/>
              <a:t>positive</a:t>
            </a:r>
            <a:r>
              <a:rPr lang="en-US" dirty="0"/>
              <a:t> on the skin test or blood test (QFT or T Spot), you will need to provide the radiology report detailing the findings of your latest chest X-Ray </a:t>
            </a:r>
            <a:r>
              <a:rPr lang="en-US" b="1" dirty="0"/>
              <a:t>(DO NOT SEND the IMAGES)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    </a:t>
            </a:r>
            <a:r>
              <a:rPr lang="en-US" dirty="0">
                <a:solidFill>
                  <a:srgbClr val="00B050"/>
                </a:solidFill>
              </a:rPr>
              <a:t>Radiology Reports will only be reviewed if accompanied with proof of a positive blood test.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AC2EF-2773-9C5C-5ABD-D8972D4A9CA3}"/>
              </a:ext>
            </a:extLst>
          </p:cNvPr>
          <p:cNvSpPr txBox="1"/>
          <p:nvPr/>
        </p:nvSpPr>
        <p:spPr>
          <a:xfrm>
            <a:off x="677334" y="4735433"/>
            <a:ext cx="77619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Segoe UI" panose="020B0502040204020203" pitchFamily="34" charset="0"/>
              </a:rPr>
              <a:t>1. Official radiology report must include a physician's signature and stamp </a:t>
            </a:r>
          </a:p>
          <a:p>
            <a:pPr algn="l"/>
            <a:r>
              <a:rPr lang="en-US" b="0" i="0" dirty="0">
                <a:effectLst/>
                <a:latin typeface="Segoe UI" panose="020B0502040204020203" pitchFamily="34" charset="0"/>
              </a:rPr>
              <a:t>2. Contact information: Street address, city, country, telephone number + country</a:t>
            </a:r>
          </a:p>
          <a:p>
            <a:pPr algn="l"/>
            <a:r>
              <a:rPr lang="en-US" b="0" i="0" dirty="0">
                <a:effectLst/>
                <a:latin typeface="Segoe UI" panose="020B0502040204020203" pitchFamily="34" charset="0"/>
              </a:rPr>
              <a:t>3. Students’ full name and date of birth</a:t>
            </a:r>
          </a:p>
          <a:p>
            <a:pPr algn="l"/>
            <a:r>
              <a:rPr lang="en-US" b="0" i="0" dirty="0">
                <a:effectLst/>
                <a:latin typeface="Segoe UI" panose="020B0502040204020203" pitchFamily="34" charset="0"/>
              </a:rPr>
              <a:t>4. A </a:t>
            </a:r>
            <a:r>
              <a:rPr lang="en-US" b="0" i="0" u="sng" dirty="0">
                <a:effectLst/>
                <a:latin typeface="Segoe UI" panose="020B0502040204020203" pitchFamily="34" charset="0"/>
              </a:rPr>
              <a:t>narrative report 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including detailed summary of findings (please don't send chest x-ray images).</a:t>
            </a:r>
          </a:p>
        </p:txBody>
      </p:sp>
    </p:spTree>
    <p:extLst>
      <p:ext uri="{BB962C8B-B14F-4D97-AF65-F5344CB8AC3E}">
        <p14:creationId xmlns:p14="http://schemas.microsoft.com/office/powerpoint/2010/main" val="222700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03E8-5A63-4FC7-8650-93D4073B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Section B: Medical Provider Verification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4C7B6-FEB8-43CE-A6BA-710D39C11999}"/>
              </a:ext>
            </a:extLst>
          </p:cNvPr>
          <p:cNvSpPr txBox="1"/>
          <p:nvPr/>
        </p:nvSpPr>
        <p:spPr>
          <a:xfrm>
            <a:off x="2305107" y="4704805"/>
            <a:ext cx="6123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Name of doctor’s office, hospital or medical provider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Phone number, including the country code</a:t>
            </a:r>
          </a:p>
          <a:p>
            <a:pPr marL="342900" indent="-342900">
              <a:buAutoNum type="arabicPeriod"/>
            </a:pPr>
            <a:r>
              <a:rPr lang="en-US" dirty="0"/>
              <a:t>Street address, including the city and country</a:t>
            </a:r>
          </a:p>
          <a:p>
            <a:pPr marL="342900" indent="-342900">
              <a:buAutoNum type="arabicPeriod"/>
            </a:pPr>
            <a:r>
              <a:rPr lang="en-US" dirty="0"/>
              <a:t>Signature from physician or authorized personnel</a:t>
            </a:r>
          </a:p>
          <a:p>
            <a:pPr marL="342900" indent="-342900">
              <a:buAutoNum type="arabicPeriod"/>
            </a:pPr>
            <a:r>
              <a:rPr lang="en-US" dirty="0"/>
              <a:t>Date (Month, Day, Year)</a:t>
            </a:r>
          </a:p>
          <a:p>
            <a:pPr marL="342900" indent="-342900">
              <a:buAutoNum type="arabicPeriod"/>
            </a:pPr>
            <a:r>
              <a:rPr lang="en-US" dirty="0"/>
              <a:t>Office Stamp (must be readable)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1815B-CF7A-529E-A6AB-C077F3145A7D}"/>
              </a:ext>
            </a:extLst>
          </p:cNvPr>
          <p:cNvSpPr txBox="1"/>
          <p:nvPr/>
        </p:nvSpPr>
        <p:spPr>
          <a:xfrm>
            <a:off x="677334" y="4224225"/>
            <a:ext cx="1023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Make sure that your Medical Provider has fully completed the section: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39967C-49A2-50BD-F0E5-0BAE12850B01}"/>
              </a:ext>
            </a:extLst>
          </p:cNvPr>
          <p:cNvGrpSpPr/>
          <p:nvPr/>
        </p:nvGrpSpPr>
        <p:grpSpPr>
          <a:xfrm>
            <a:off x="611208" y="1485469"/>
            <a:ext cx="9565360" cy="2113978"/>
            <a:chOff x="611208" y="1485469"/>
            <a:chExt cx="9565360" cy="21139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111" y="1485469"/>
              <a:ext cx="9200457" cy="21139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039C28-05B9-1544-B1A0-564F4D643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9920" y="1951665"/>
              <a:ext cx="1024082" cy="1144846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C1D693E-9E5A-85BC-DCFD-B1BF9257EC34}"/>
                </a:ext>
              </a:extLst>
            </p:cNvPr>
            <p:cNvSpPr/>
            <p:nvPr/>
          </p:nvSpPr>
          <p:spPr>
            <a:xfrm>
              <a:off x="617125" y="1837393"/>
              <a:ext cx="914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6BDCC828-EA92-D8B4-569A-84ADAF7EA569}"/>
                </a:ext>
              </a:extLst>
            </p:cNvPr>
            <p:cNvSpPr/>
            <p:nvPr/>
          </p:nvSpPr>
          <p:spPr>
            <a:xfrm>
              <a:off x="611208" y="2294593"/>
              <a:ext cx="914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3.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35860BA3-0B55-4F0E-3028-B0AECF6BC606}"/>
                </a:ext>
              </a:extLst>
            </p:cNvPr>
            <p:cNvSpPr/>
            <p:nvPr/>
          </p:nvSpPr>
          <p:spPr>
            <a:xfrm>
              <a:off x="611208" y="2843003"/>
              <a:ext cx="914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4.</a:t>
              </a:r>
            </a:p>
          </p:txBody>
        </p:sp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50B3A499-2038-34D0-CB73-3A0EF6C9F183}"/>
                </a:ext>
              </a:extLst>
            </p:cNvPr>
            <p:cNvSpPr/>
            <p:nvPr/>
          </p:nvSpPr>
          <p:spPr>
            <a:xfrm>
              <a:off x="6728932" y="2680860"/>
              <a:ext cx="914400" cy="457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5.</a:t>
              </a:r>
            </a:p>
          </p:txBody>
        </p:sp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985FBBD1-F942-D689-A4C6-5B3AC14AD315}"/>
                </a:ext>
              </a:extLst>
            </p:cNvPr>
            <p:cNvSpPr/>
            <p:nvPr/>
          </p:nvSpPr>
          <p:spPr>
            <a:xfrm>
              <a:off x="6674274" y="1774639"/>
              <a:ext cx="914400" cy="457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</a:t>
              </a:r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AEC90ACB-887B-ED1F-F4C7-4AB095D8DD90}"/>
                </a:ext>
              </a:extLst>
            </p:cNvPr>
            <p:cNvSpPr/>
            <p:nvPr/>
          </p:nvSpPr>
          <p:spPr>
            <a:xfrm>
              <a:off x="9262168" y="2230036"/>
              <a:ext cx="914400" cy="457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35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4EFE7-4B67-4FC0-93D4-B72F22D3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593" y="561477"/>
            <a:ext cx="8915893" cy="5933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Section C – Medical Consent for Minors  (Student younger than age 18)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93" y="2384462"/>
            <a:ext cx="9606179" cy="25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19C2-7A3E-4A14-2E6E-3381C725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102" y="257269"/>
            <a:ext cx="6400800" cy="640080"/>
          </a:xfrm>
        </p:spPr>
        <p:txBody>
          <a:bodyPr>
            <a:normAutofit/>
          </a:bodyPr>
          <a:lstStyle/>
          <a:p>
            <a:r>
              <a:rPr lang="en-US" sz="3200" dirty="0"/>
              <a:t>If you have questions, please visit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C1C8-8DFB-8470-AEB6-3102392F9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39" y="1726423"/>
            <a:ext cx="5741761" cy="4761463"/>
          </a:xfrm>
        </p:spPr>
        <p:txBody>
          <a:bodyPr>
            <a:normAutofit/>
          </a:bodyPr>
          <a:lstStyle/>
          <a:p>
            <a:r>
              <a:rPr lang="en-US" sz="2000" dirty="0"/>
              <a:t>Webpage usf.edu/SHS and Select the “</a:t>
            </a:r>
            <a:r>
              <a:rPr lang="en-US" sz="2000" dirty="0">
                <a:solidFill>
                  <a:srgbClr val="92D050"/>
                </a:solidFill>
              </a:rPr>
              <a:t>IMMUNIZATION” </a:t>
            </a:r>
            <a:r>
              <a:rPr lang="en-US" sz="2000" dirty="0">
                <a:solidFill>
                  <a:schemeClr val="tx1"/>
                </a:solidFill>
              </a:rPr>
              <a:t>tab</a:t>
            </a:r>
          </a:p>
          <a:p>
            <a:pPr marL="0" indent="0">
              <a:buNone/>
            </a:pPr>
            <a:endParaRPr lang="en-US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92D050"/>
                </a:solidFill>
              </a:rPr>
              <a:t> </a:t>
            </a:r>
            <a:endParaRPr lang="en-US" sz="2000" dirty="0"/>
          </a:p>
          <a:p>
            <a:r>
              <a:rPr lang="en-US" sz="2000" dirty="0"/>
              <a:t>For questions, please use this electronic </a:t>
            </a:r>
            <a:r>
              <a:rPr lang="en-US" sz="2000" dirty="0" err="1"/>
              <a:t>jotform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https://www.jotform.com/form/212995896332167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F1807-5280-1247-6799-DE161CD87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76" t="55684" r="14488" b="29509"/>
          <a:stretch/>
        </p:blipFill>
        <p:spPr>
          <a:xfrm>
            <a:off x="802730" y="2649532"/>
            <a:ext cx="4844778" cy="118872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4AE44-DBBC-0653-FCB4-8D4FE83C5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795" y="1359774"/>
            <a:ext cx="4011802" cy="4956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477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64EF-E5A3-5855-C6E6-0294D658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09" y="384319"/>
            <a:ext cx="8596668" cy="864637"/>
          </a:xfrm>
        </p:spPr>
        <p:txBody>
          <a:bodyPr/>
          <a:lstStyle/>
          <a:p>
            <a:r>
              <a:rPr lang="en-US" dirty="0"/>
              <a:t>Ready to Submit Your Documents?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6EFE-F656-FA9B-01DF-4F55C5A34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18" y="1478211"/>
            <a:ext cx="8596668" cy="1143070"/>
          </a:xfrm>
        </p:spPr>
        <p:txBody>
          <a:bodyPr/>
          <a:lstStyle/>
          <a:p>
            <a:r>
              <a:rPr lang="en-US" sz="1800" dirty="0"/>
              <a:t>To submit vaccination documents please upload via this link  </a:t>
            </a:r>
            <a:r>
              <a:rPr lang="en-US" sz="1800" dirty="0">
                <a:hlinkClick r:id="rId2"/>
              </a:rPr>
              <a:t>https://form.jotform.com/211335806421144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E6FE9-09F4-600E-2744-DA320D9BA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62" y="2299064"/>
            <a:ext cx="4698118" cy="4317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071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0D15-0422-740E-BDC3-7836FDBC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Documents Require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92F60-FECF-9ED0-A8C2-8B1CE3B6F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72009" cy="2562413"/>
          </a:xfrm>
        </p:spPr>
        <p:txBody>
          <a:bodyPr/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Stamp of translator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Signature of translator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 details of translator                                                                                 (street address, city, country, phone number + country code)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22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7BA96-17A0-259D-2CAA-AC764D72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45" y="81094"/>
            <a:ext cx="8596668" cy="1034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Immunization Compliance                              Appointment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D7B67-D550-1792-190C-2BA759768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45" y="2621983"/>
            <a:ext cx="8596668" cy="1127895"/>
          </a:xfrm>
        </p:spPr>
        <p:txBody>
          <a:bodyPr/>
          <a:lstStyle/>
          <a:p>
            <a:r>
              <a:rPr lang="en-US" sz="2800" dirty="0"/>
              <a:t>Schedule an online appointment at the USF Clinic: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https://form.jotform.com/211114735926150</a:t>
            </a:r>
            <a:endParaRPr lang="en-US" sz="2800" dirty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874CB-0699-E460-0569-6FCBFDFE7A17}"/>
              </a:ext>
            </a:extLst>
          </p:cNvPr>
          <p:cNvSpPr txBox="1"/>
          <p:nvPr/>
        </p:nvSpPr>
        <p:spPr>
          <a:xfrm>
            <a:off x="420445" y="3988967"/>
            <a:ext cx="87581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After scheduling your appointment, you will be provided a temporary override, allowing you to register/pre-register for classes.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This override will expire the day after your appointment.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If you do not show up on time for your appointment, a hold will be placed on your account, and </a:t>
            </a:r>
            <a:r>
              <a:rPr lang="en-US" sz="2400" u="sng" dirty="0">
                <a:solidFill>
                  <a:srgbClr val="FFC000"/>
                </a:solidFill>
              </a:rPr>
              <a:t>you will be cancelled from your classes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171DA-97F4-FE6E-B109-692E61F8F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36"/>
          <a:stretch/>
        </p:blipFill>
        <p:spPr>
          <a:xfrm>
            <a:off x="3893116" y="1171739"/>
            <a:ext cx="1651326" cy="133069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850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ADEB-CD05-2AB4-2A50-7FD149CD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will receive this confirmation when you successfully schedule your appointment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02E2E-43A6-6BC8-D090-BA5BB86C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67" y="2220170"/>
            <a:ext cx="7240010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5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D0B8-A89A-4066-A039-2AE0CBF3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177" y="298779"/>
            <a:ext cx="6309360" cy="457200"/>
          </a:xfrm>
        </p:spPr>
        <p:txBody>
          <a:bodyPr>
            <a:noAutofit/>
          </a:bodyPr>
          <a:lstStyle/>
          <a:p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1: Gather your vaccine records and review </a:t>
            </a:r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90C2C-F6DF-46DD-8D76-6FC9417A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32" y="3103977"/>
            <a:ext cx="1815794" cy="2336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E0668-4063-4B5D-A9FB-80A934D25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989" y="3103977"/>
            <a:ext cx="2707731" cy="2336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14E32-8BC1-473F-94FC-1B7C9DD38DA7}"/>
              </a:ext>
            </a:extLst>
          </p:cNvPr>
          <p:cNvSpPr txBox="1"/>
          <p:nvPr/>
        </p:nvSpPr>
        <p:spPr>
          <a:xfrm>
            <a:off x="1493031" y="1171609"/>
            <a:ext cx="292608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Vaccine records complete?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772A95-244D-4482-94DA-D765BD39C01D}"/>
              </a:ext>
            </a:extLst>
          </p:cNvPr>
          <p:cNvSpPr txBox="1"/>
          <p:nvPr/>
        </p:nvSpPr>
        <p:spPr>
          <a:xfrm>
            <a:off x="6579682" y="1171609"/>
            <a:ext cx="3477353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Vaccine records not complete?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281" y="2901621"/>
            <a:ext cx="2948393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F0BFA1-6E50-EC26-9F4F-57C3DA13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926" y="5167222"/>
            <a:ext cx="244873" cy="273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E7A3D3-0DFA-38BF-8A5F-305FFE952A78}"/>
              </a:ext>
            </a:extLst>
          </p:cNvPr>
          <p:cNvSpPr txBox="1"/>
          <p:nvPr/>
        </p:nvSpPr>
        <p:spPr>
          <a:xfrm>
            <a:off x="1127271" y="1981857"/>
            <a:ext cx="3657600" cy="731520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Make sure y</a:t>
            </a:r>
            <a:r>
              <a:rPr lang="en-US" sz="13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our personal records includes: </a:t>
            </a:r>
          </a:p>
          <a:p>
            <a:pPr algn="ctr"/>
            <a:r>
              <a:rPr lang="en-US" sz="13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your full legal name, date of birth and health care provider’s contact information</a:t>
            </a:r>
            <a:r>
              <a:rPr lang="en-US" sz="1300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endParaRPr lang="en-US" sz="13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5AE2B-B85D-8060-4406-A220546C4206}"/>
              </a:ext>
            </a:extLst>
          </p:cNvPr>
          <p:cNvSpPr txBox="1"/>
          <p:nvPr/>
        </p:nvSpPr>
        <p:spPr>
          <a:xfrm>
            <a:off x="6260958" y="1978072"/>
            <a:ext cx="3657600" cy="7315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accent2"/>
                </a:solidFill>
              </a:rPr>
              <a:t>If your records are not complete, have your medical provider complete the USF Medical History and Immunization form </a:t>
            </a:r>
          </a:p>
        </p:txBody>
      </p:sp>
    </p:spTree>
    <p:extLst>
      <p:ext uri="{BB962C8B-B14F-4D97-AF65-F5344CB8AC3E}">
        <p14:creationId xmlns:p14="http://schemas.microsoft.com/office/powerpoint/2010/main" val="1538049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88ED-BF2A-6B20-77E0-26A2D51F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235" y="236632"/>
            <a:ext cx="6647197" cy="761999"/>
          </a:xfrm>
        </p:spPr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DA631-E7E7-F010-FEBD-19A7EADF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916" y="1237400"/>
            <a:ext cx="3767915" cy="5188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9633D-4439-F8C0-C16F-88FD312B9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25" t="16573" r="18347" b="19209"/>
          <a:stretch/>
        </p:blipFill>
        <p:spPr>
          <a:xfrm>
            <a:off x="1056424" y="4728805"/>
            <a:ext cx="1668115" cy="16968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AE127-02FB-F7EE-886D-39579309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88" y="1822753"/>
            <a:ext cx="1670449" cy="17009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805B77-7A8B-556A-B5B4-D39C3FE08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289" y="1533505"/>
            <a:ext cx="1670449" cy="17009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39638-DB57-9671-1ECA-5E44DA51C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208" y="4728805"/>
            <a:ext cx="1670449" cy="17009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70966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8558B-6E54-715F-3BC3-193DC981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76" y="5657923"/>
            <a:ext cx="8596668" cy="108595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https://www.usf.edu/world/for-students/international-students/international-onboarding/index.aspx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9AF230-7167-B1FE-FDC1-204900B5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831" y="238636"/>
            <a:ext cx="4474852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8C49D-2E17-1832-FEF4-479E4AE2D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01" y="1441110"/>
            <a:ext cx="8358340" cy="80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C882D-C234-3DDC-74D9-406109E0C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557" y="2232372"/>
            <a:ext cx="4413887" cy="3066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BDCD4E-1438-161B-A7C6-BF0C07930EEA}"/>
              </a:ext>
            </a:extLst>
          </p:cNvPr>
          <p:cNvSpPr txBox="1"/>
          <p:nvPr/>
        </p:nvSpPr>
        <p:spPr>
          <a:xfrm>
            <a:off x="415201" y="2683882"/>
            <a:ext cx="4022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Systems used by USF students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Arrival Tips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Airport Transport, Housing, Insurance and Immunization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Banking, Florida Driver’s License, Weather, Engagement, and Safety Information</a:t>
            </a:r>
          </a:p>
        </p:txBody>
      </p:sp>
    </p:spTree>
    <p:extLst>
      <p:ext uri="{BB962C8B-B14F-4D97-AF65-F5344CB8AC3E}">
        <p14:creationId xmlns:p14="http://schemas.microsoft.com/office/powerpoint/2010/main" val="29238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8956896" y="2219498"/>
            <a:ext cx="702493" cy="2024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EEE3B-7232-49A3-82F6-E7B054C2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04" y="289690"/>
            <a:ext cx="7144186" cy="137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USF Medical History &amp; Immunization form </a:t>
            </a:r>
            <a:br>
              <a:rPr lang="en-US" sz="2800" b="1" dirty="0"/>
            </a:br>
            <a:r>
              <a:rPr lang="en-US" sz="2800" b="1" dirty="0"/>
              <a:t>          No Corrections/Edits Allowe</a:t>
            </a:r>
            <a:r>
              <a:rPr lang="en-US" sz="2800" dirty="0"/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5F934-CF46-40FE-9125-F3F739A52E17}"/>
              </a:ext>
            </a:extLst>
          </p:cNvPr>
          <p:cNvSpPr txBox="1"/>
          <p:nvPr/>
        </p:nvSpPr>
        <p:spPr>
          <a:xfrm>
            <a:off x="527643" y="2661154"/>
            <a:ext cx="530352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USF Student Health Services will not accept/review documents altered/corrected in any way, including using correction fluid.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0038D-5DA2-4923-98B3-17FC4F191D55}"/>
              </a:ext>
            </a:extLst>
          </p:cNvPr>
          <p:cNvSpPr txBox="1"/>
          <p:nvPr/>
        </p:nvSpPr>
        <p:spPr>
          <a:xfrm>
            <a:off x="893428" y="4031645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Tip:</a:t>
            </a:r>
            <a:r>
              <a:rPr lang="en-US" dirty="0">
                <a:solidFill>
                  <a:srgbClr val="00B050"/>
                </a:solidFill>
              </a:rPr>
              <a:t> bring multiple blank copies to your medical provider in case the person completing the document makes a mistake.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86" y="1142431"/>
            <a:ext cx="4373803" cy="54258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4D50A3-72E5-9FF6-A3B1-E991FBB45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67" y="4480560"/>
            <a:ext cx="397135" cy="4439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E6D07B-E9CB-B258-6864-A4181E84229A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831163" y="2483141"/>
            <a:ext cx="2692052" cy="726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9C4EF5-6ECB-573F-2324-4F2512E97334}"/>
              </a:ext>
            </a:extLst>
          </p:cNvPr>
          <p:cNvCxnSpPr>
            <a:cxnSpLocks/>
          </p:cNvCxnSpPr>
          <p:nvPr/>
        </p:nvCxnSpPr>
        <p:spPr>
          <a:xfrm>
            <a:off x="5922628" y="3209794"/>
            <a:ext cx="2852256" cy="64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54B788-6057-D916-0987-9C576AE5B0E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831163" y="3209794"/>
            <a:ext cx="4005017" cy="659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8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D0AB-0D9E-0341-3165-7823C3BC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4" y="1505528"/>
            <a:ext cx="5298593" cy="988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TOP PORTION OF FORM: Student May Complete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14B27-4D14-E1FE-8DE5-B1A995AFD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8" t="4369" r="6823" b="82150"/>
          <a:stretch/>
        </p:blipFill>
        <p:spPr>
          <a:xfrm>
            <a:off x="405982" y="3070539"/>
            <a:ext cx="8932883" cy="19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B410-EDAF-4154-9FD3-66F0C67A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4" y="690256"/>
            <a:ext cx="9794196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Item #1: MMR Vaccination </a:t>
            </a:r>
            <a:br>
              <a:rPr lang="en-US" dirty="0"/>
            </a:br>
            <a:r>
              <a:rPr lang="en-US" dirty="0"/>
              <a:t>(Measles, Mumps, Rubella)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2E8B1-0AE5-4565-A864-E03DA6E3E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"/>
          <a:stretch/>
        </p:blipFill>
        <p:spPr>
          <a:xfrm>
            <a:off x="687045" y="2076126"/>
            <a:ext cx="10466712" cy="1503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EDBBE-D94C-40FC-A027-117B326396FD}"/>
              </a:ext>
            </a:extLst>
          </p:cNvPr>
          <p:cNvSpPr txBox="1"/>
          <p:nvPr/>
        </p:nvSpPr>
        <p:spPr>
          <a:xfrm>
            <a:off x="687045" y="4247505"/>
            <a:ext cx="1033272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Your medical provider must document your vaccination dates or attach quantitative lab report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USF will not accept any MMR received before your first birthday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Second MMR should be received no earlier than 30 days after your first MMR</a:t>
            </a:r>
          </a:p>
        </p:txBody>
      </p:sp>
    </p:spTree>
    <p:extLst>
      <p:ext uri="{BB962C8B-B14F-4D97-AF65-F5344CB8AC3E}">
        <p14:creationId xmlns:p14="http://schemas.microsoft.com/office/powerpoint/2010/main" val="195099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25CC-21CD-7AC2-CCD1-CE0E6675E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194"/>
          </a:xfrm>
        </p:spPr>
        <p:txBody>
          <a:bodyPr/>
          <a:lstStyle/>
          <a:p>
            <a:r>
              <a:rPr lang="en-US" dirty="0"/>
              <a:t>Blood Titer Test Lab Report for MMR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87B86-A7E6-7FF5-6517-FFAF45CD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6" y="1506184"/>
            <a:ext cx="6468417" cy="459678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BF1A04-F29C-3521-B781-3D3B7109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780" y="1864189"/>
            <a:ext cx="2411098" cy="38807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Blood Titer Tests must be within the last five years of a student’s program start date</a:t>
            </a:r>
          </a:p>
          <a:p>
            <a:r>
              <a:rPr lang="en-US" dirty="0"/>
              <a:t>Information on the Lab Report must include the student’s full name and date of birth as well as complete contact information for the laboratory</a:t>
            </a:r>
          </a:p>
          <a:p>
            <a:r>
              <a:rPr lang="en-US" dirty="0"/>
              <a:t>Information may not be written onto this document. It must either be typed or stamped</a:t>
            </a:r>
          </a:p>
        </p:txBody>
      </p:sp>
    </p:spTree>
    <p:extLst>
      <p:ext uri="{BB962C8B-B14F-4D97-AF65-F5344CB8AC3E}">
        <p14:creationId xmlns:p14="http://schemas.microsoft.com/office/powerpoint/2010/main" val="258435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3205-D7B4-438D-AB39-82591C84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99" y="58525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Items #2 &amp; #3</a:t>
            </a:r>
            <a:br>
              <a:rPr lang="en-US" sz="3200" dirty="0"/>
            </a:br>
            <a:r>
              <a:rPr lang="en-US" sz="3200" dirty="0"/>
              <a:t>Optional Vaccines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15AC5-4624-4454-A7C9-765FA43FFC95}"/>
              </a:ext>
            </a:extLst>
          </p:cNvPr>
          <p:cNvSpPr txBox="1"/>
          <p:nvPr/>
        </p:nvSpPr>
        <p:spPr>
          <a:xfrm>
            <a:off x="508001" y="3788255"/>
            <a:ext cx="8971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State of Florida strongly recommends the Hepatitis B and Meningitis vaccinations 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Meningitis vaccine valid if received after your 16</a:t>
            </a:r>
            <a:r>
              <a:rPr lang="en-US" baseline="30000" dirty="0"/>
              <a:t>TH</a:t>
            </a:r>
            <a:r>
              <a:rPr lang="en-US" dirty="0"/>
              <a:t> birthday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may decline/opt out of either vaccine on the form or electronically via OASIS or </a:t>
            </a:r>
            <a:r>
              <a:rPr lang="en-US" dirty="0" err="1"/>
              <a:t>MyBullsPath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will receive a hold on their USF accounts if they do not decline or show proof of these immunizations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039D-196B-B6C5-E88D-DC259730F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89" t="42621" r="11360" b="46905"/>
          <a:stretch/>
        </p:blipFill>
        <p:spPr>
          <a:xfrm>
            <a:off x="508001" y="2000114"/>
            <a:ext cx="10938346" cy="15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0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AB199-8757-F3E1-0F5B-CE17A638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Decline Optional Vaccines Electronically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078CC-5A5D-9616-58D4-C2F2DC88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67" y="1929723"/>
            <a:ext cx="905406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Log in to your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MyUSF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account by going to 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www.usf.edu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 in to OASIS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Go to Personal Information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Go to View Immunization 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For Hepatitis B and/or Meningitis, click on the hyperlink, 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decline the vaccine(s)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40D67-C8F6-4656-B690-EA1E0E48E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40" y="4402402"/>
            <a:ext cx="6710963" cy="21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0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6211-EF0F-333F-2E7C-1FE13425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884" y="386057"/>
            <a:ext cx="6319084" cy="84169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Item #5 Tuberculosis screening 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C0DFF-7AD7-FE89-9233-ADE51944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60" y="1422902"/>
            <a:ext cx="8596668" cy="111950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Must be completed within 6 months prior to 1st semester you physically attend USF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F7B63-3B6D-BD67-E961-9B38267C38CC}"/>
              </a:ext>
            </a:extLst>
          </p:cNvPr>
          <p:cNvSpPr txBox="1"/>
          <p:nvPr/>
        </p:nvSpPr>
        <p:spPr>
          <a:xfrm>
            <a:off x="180618" y="2619147"/>
            <a:ext cx="9802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Summer (A &amp; C) 2024:                                              </a:t>
            </a:r>
            <a:r>
              <a:rPr lang="en-US" sz="3200" dirty="0"/>
              <a:t>November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13, 2023 – May 13,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6E5A7-623C-9479-6952-B3BCF1EEB920}"/>
              </a:ext>
            </a:extLst>
          </p:cNvPr>
          <p:cNvSpPr txBox="1"/>
          <p:nvPr/>
        </p:nvSpPr>
        <p:spPr>
          <a:xfrm>
            <a:off x="432289" y="5435098"/>
            <a:ext cx="903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Fall 2024: </a:t>
            </a:r>
            <a:r>
              <a:rPr lang="en-US" sz="3200" dirty="0"/>
              <a:t>February 26, 2024 – August 26,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1516B-496A-EC48-978F-B045E1D700E5}"/>
              </a:ext>
            </a:extLst>
          </p:cNvPr>
          <p:cNvSpPr txBox="1"/>
          <p:nvPr/>
        </p:nvSpPr>
        <p:spPr>
          <a:xfrm>
            <a:off x="633625" y="3946006"/>
            <a:ext cx="7889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Summer (B) 2024:                                              </a:t>
            </a:r>
            <a:r>
              <a:rPr lang="en-US" sz="3200" dirty="0"/>
              <a:t>December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24, 2023 – June 24, 2024</a:t>
            </a:r>
          </a:p>
        </p:txBody>
      </p:sp>
    </p:spTree>
    <p:extLst>
      <p:ext uri="{BB962C8B-B14F-4D97-AF65-F5344CB8AC3E}">
        <p14:creationId xmlns:p14="http://schemas.microsoft.com/office/powerpoint/2010/main" val="37147374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4FC03628D68A4F93689AAED2C76554" ma:contentTypeVersion="9" ma:contentTypeDescription="Create a new document." ma:contentTypeScope="" ma:versionID="3c54cff415c0ab9dfde5c9296055e489">
  <xsd:schema xmlns:xsd="http://www.w3.org/2001/XMLSchema" xmlns:xs="http://www.w3.org/2001/XMLSchema" xmlns:p="http://schemas.microsoft.com/office/2006/metadata/properties" xmlns:ns2="d3d7e991-0264-4a11-b56b-4834db7b612c" xmlns:ns3="c782504e-0d90-4ead-839a-d957aa8259ff" targetNamespace="http://schemas.microsoft.com/office/2006/metadata/properties" ma:root="true" ma:fieldsID="f9b310aa78434018026c8a467054c60c" ns2:_="" ns3:_="">
    <xsd:import namespace="d3d7e991-0264-4a11-b56b-4834db7b612c"/>
    <xsd:import namespace="c782504e-0d90-4ead-839a-d957aa825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7e991-0264-4a11-b56b-4834db7b6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2504e-0d90-4ead-839a-d957aa8259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7B323B-E125-4CC1-A9D7-A9383F82E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d7e991-0264-4a11-b56b-4834db7b612c"/>
    <ds:schemaRef ds:uri="c782504e-0d90-4ead-839a-d957aa825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0BBAFC-1309-4288-A0CA-B6FE31F3B85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195cdacb-c495-4bb6-b189-8403487782e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9b6ac38-33d9-44a5-a024-a045dad64d8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814C1F-9360-4EC2-AB75-ED9D334243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209295</TotalTime>
  <Words>1108</Words>
  <Application>Microsoft Office PowerPoint</Application>
  <PresentationFormat>Widescreen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Bradley Hand ITC</vt:lpstr>
      <vt:lpstr>Calibri</vt:lpstr>
      <vt:lpstr>Segoe UI</vt:lpstr>
      <vt:lpstr>Trebuchet MS</vt:lpstr>
      <vt:lpstr>Wingdings</vt:lpstr>
      <vt:lpstr>Wingdings 3</vt:lpstr>
      <vt:lpstr>Facet</vt:lpstr>
      <vt:lpstr>Welcome to USF!   Guidance for complying with the State of Florida Immunization Requirements                           </vt:lpstr>
      <vt:lpstr>Step 1: Gather your vaccine records and review </vt:lpstr>
      <vt:lpstr>USF Medical History &amp; Immunization form            No Corrections/Edits Allowed</vt:lpstr>
      <vt:lpstr>TOP PORTION OF FORM: Student May Complete</vt:lpstr>
      <vt:lpstr>Item #1: MMR Vaccination  (Measles, Mumps, Rubella)</vt:lpstr>
      <vt:lpstr>Blood Titer Test Lab Report for MMR</vt:lpstr>
      <vt:lpstr>Items #2 &amp; #3 Optional Vaccines</vt:lpstr>
      <vt:lpstr>How to Decline Optional Vaccines Electronically</vt:lpstr>
      <vt:lpstr>Item #5 Tuberculosis screening  </vt:lpstr>
      <vt:lpstr>Item #5 Tuberculosis screening  by Skin Test or Blood Test</vt:lpstr>
      <vt:lpstr>QuantiFERON (QFT) or T-Spot Blood Tests are Accepted</vt:lpstr>
      <vt:lpstr>Item #5 (continued)                                                  Tuberculosis screening by Radiology Report</vt:lpstr>
      <vt:lpstr>Section B: Medical Provider Verification </vt:lpstr>
      <vt:lpstr>Section C – Medical Consent for Minors  (Student younger than age 18)</vt:lpstr>
      <vt:lpstr>If you have questions, please visit </vt:lpstr>
      <vt:lpstr>Ready to Submit Your Documents?</vt:lpstr>
      <vt:lpstr>Translated Documents Require the Following:</vt:lpstr>
      <vt:lpstr>Immunization Compliance                              Appointment Request Form</vt:lpstr>
      <vt:lpstr>You will receive this confirmation when you successfully schedule your appointment</vt:lpstr>
      <vt:lpstr>Thank you for your attention!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your                                              Immunization Requirements</dc:title>
  <dc:creator>Goercke, Brian</dc:creator>
  <cp:lastModifiedBy>Brian Goercke</cp:lastModifiedBy>
  <cp:revision>253</cp:revision>
  <dcterms:created xsi:type="dcterms:W3CDTF">2020-11-12T13:30:01Z</dcterms:created>
  <dcterms:modified xsi:type="dcterms:W3CDTF">2024-02-19T15:04:48Z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0x010100304FC03628D68A4F93689AAED2C76554</vt:lpwstr>
  </property>
</Properties>
</file>